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ADD4122-2FC8-4B36-ADDA-583D8CBC40BE}" type="datetimeFigureOut">
              <a:rPr lang="en-US" smtClean="0"/>
              <a:pPr/>
              <a:t>10-Jul-21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3BF5041-4857-4E60-8F88-21F4E9162C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DD4122-2FC8-4B36-ADDA-583D8CBC40BE}" type="datetimeFigureOut">
              <a:rPr lang="en-US" smtClean="0"/>
              <a:pPr/>
              <a:t>10-Jul-21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DD4122-2FC8-4B36-ADDA-583D8CBC40BE}" type="datetimeFigureOut">
              <a:rPr lang="en-US" smtClean="0"/>
              <a:pPr/>
              <a:t>10-Jul-21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DD4122-2FC8-4B36-ADDA-583D8CBC40BE}" type="datetimeFigureOut">
              <a:rPr lang="en-US" smtClean="0"/>
              <a:pPr/>
              <a:t>10-Jul-21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DD4122-2FC8-4B36-ADDA-583D8CBC40BE}" type="datetimeFigureOut">
              <a:rPr lang="en-US" smtClean="0"/>
              <a:pPr/>
              <a:t>10-Jul-21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F5041-4857-4E60-8F88-21F4E9162C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DD4122-2FC8-4B36-ADDA-583D8CBC40BE}" type="datetimeFigureOut">
              <a:rPr lang="en-US" smtClean="0"/>
              <a:pPr/>
              <a:t>10-Jul-21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ADD4122-2FC8-4B36-ADDA-583D8CBC40BE}" type="datetimeFigureOut">
              <a:rPr lang="en-US" smtClean="0"/>
              <a:pPr/>
              <a:t>10-Jul-21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DD4122-2FC8-4B36-ADDA-583D8CBC40BE}" type="datetimeFigureOut">
              <a:rPr lang="en-US" smtClean="0"/>
              <a:pPr/>
              <a:t>10-Jul-21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DD4122-2FC8-4B36-ADDA-583D8CBC40BE}" type="datetimeFigureOut">
              <a:rPr lang="en-US" smtClean="0"/>
              <a:pPr/>
              <a:t>10-Jul-21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DD4122-2FC8-4B36-ADDA-583D8CBC40BE}" type="datetimeFigureOut">
              <a:rPr lang="en-US" smtClean="0"/>
              <a:pPr/>
              <a:t>10-Jul-21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F5041-4857-4E60-8F88-21F4E9162C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DD4122-2FC8-4B36-ADDA-583D8CBC40BE}" type="datetimeFigureOut">
              <a:rPr lang="en-US" smtClean="0"/>
              <a:pPr/>
              <a:t>10-Jul-21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3BF5041-4857-4E60-8F88-21F4E9162C3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DD4122-2FC8-4B36-ADDA-583D8CBC40BE}" type="datetimeFigureOut">
              <a:rPr lang="en-US" smtClean="0"/>
              <a:pPr/>
              <a:t>10-Jul-21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BF5041-4857-4E60-8F88-21F4E9162C3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mage.slidesharecdn.com/motivation-130304030846-phpapp01/95/motivation-theories-21-638.jpg?cb=136236659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 y="-1"/>
          <a:ext cx="9144000" cy="6888481"/>
        </p:xfrm>
        <a:graphic>
          <a:graphicData uri="http://schemas.openxmlformats.org/drawingml/2006/table">
            <a:tbl>
              <a:tblPr firstRow="1" bandRow="1">
                <a:tableStyleId>{5C22544A-7EE6-4342-B048-85BDC9FD1C3A}</a:tableStyleId>
              </a:tblPr>
              <a:tblGrid>
                <a:gridCol w="3132667"/>
                <a:gridCol w="1591732"/>
                <a:gridCol w="4419601"/>
              </a:tblGrid>
              <a:tr h="1447801">
                <a:tc gridSpan="3">
                  <a:txBody>
                    <a:bodyPr/>
                    <a:lstStyle/>
                    <a:p>
                      <a:pPr algn="ctr"/>
                      <a:r>
                        <a:rPr lang="en-US" sz="2000" dirty="0" smtClean="0"/>
                        <a:t>Operant condition</a:t>
                      </a:r>
                    </a:p>
                    <a:p>
                      <a:pPr algn="l"/>
                      <a:r>
                        <a:rPr lang="en-US" sz="2000" dirty="0" smtClean="0"/>
                        <a:t>Definition </a:t>
                      </a:r>
                      <a:endParaRPr lang="en-US" sz="2000" dirty="0"/>
                    </a:p>
                    <a:p>
                      <a:r>
                        <a:rPr lang="en-US" sz="1800" dirty="0" smtClean="0">
                          <a:latin typeface="Times New Roman" pitchFamily="18" charset="0"/>
                          <a:cs typeface="Times New Roman" pitchFamily="18" charset="0"/>
                        </a:rPr>
                        <a:t>Operant </a:t>
                      </a:r>
                      <a:r>
                        <a:rPr lang="en-US" sz="1800" dirty="0" smtClean="0">
                          <a:latin typeface="Times New Roman" pitchFamily="18" charset="0"/>
                          <a:cs typeface="Times New Roman" pitchFamily="18" charset="0"/>
                        </a:rPr>
                        <a:t>conditioning is a form of learning in which a voluntary response is strengthened or weakened, depending on its favorable or unfavorable consequences</a:t>
                      </a:r>
                      <a:endParaRPr lang="en-US" sz="1800" dirty="0"/>
                    </a:p>
                  </a:txBody>
                  <a:tcPr/>
                </a:tc>
                <a:tc hMerge="1">
                  <a:txBody>
                    <a:bodyPr/>
                    <a:lstStyle/>
                    <a:p>
                      <a:endParaRPr lang="en-US" dirty="0"/>
                    </a:p>
                  </a:txBody>
                  <a:tcPr/>
                </a:tc>
                <a:tc hMerge="1">
                  <a:txBody>
                    <a:bodyPr/>
                    <a:lstStyle/>
                    <a:p>
                      <a:endParaRPr lang="en-US" dirty="0"/>
                    </a:p>
                  </a:txBody>
                  <a:tcPr/>
                </a:tc>
              </a:tr>
              <a:tr h="121920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itchFamily="18" charset="0"/>
                          <a:cs typeface="Times New Roman" pitchFamily="18" charset="0"/>
                        </a:rPr>
                        <a:t>Reinforcement </a:t>
                      </a:r>
                      <a:endParaRPr lang="en-US"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latin typeface="Times New Roman" pitchFamily="18" charset="0"/>
                          <a:cs typeface="Times New Roman" pitchFamily="18" charset="0"/>
                        </a:rPr>
                        <a:t>The process by which a stimulus increases the probability that a preceding behavior will be repeated.</a:t>
                      </a:r>
                    </a:p>
                  </a:txBody>
                  <a:tcPr/>
                </a:tc>
                <a:tc>
                  <a:txBody>
                    <a:bodyPr/>
                    <a:lstStyle/>
                    <a:p>
                      <a:r>
                        <a:rPr lang="en-US" dirty="0" smtClean="0"/>
                        <a:t>Positive reinforcement</a:t>
                      </a:r>
                    </a:p>
                    <a:p>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Positive </a:t>
                      </a:r>
                      <a:r>
                        <a:rPr lang="en-US" sz="1800" dirty="0" err="1" smtClean="0">
                          <a:latin typeface="Times New Roman" pitchFamily="18" charset="0"/>
                          <a:cs typeface="Times New Roman" pitchFamily="18" charset="0"/>
                        </a:rPr>
                        <a:t>reinforcer</a:t>
                      </a:r>
                      <a:r>
                        <a:rPr lang="en-US" sz="1800" dirty="0" smtClean="0">
                          <a:latin typeface="Times New Roman" pitchFamily="18" charset="0"/>
                          <a:cs typeface="Times New Roman" pitchFamily="18" charset="0"/>
                        </a:rPr>
                        <a:t> is a stimulus added to the environment that brings about an increase in a preceding response(e.g., food, money or praise)</a:t>
                      </a:r>
                      <a:endParaRPr lang="en-US" sz="1800" b="1" dirty="0" smtClean="0">
                        <a:latin typeface="Times New Roman" pitchFamily="18" charset="0"/>
                        <a:cs typeface="Times New Roman" pitchFamily="18" charset="0"/>
                      </a:endParaRPr>
                    </a:p>
                    <a:p>
                      <a:endParaRPr lang="en-US" dirty="0"/>
                    </a:p>
                  </a:txBody>
                  <a:tcPr/>
                </a:tc>
              </a:tr>
              <a:tr h="1280160">
                <a:tc vMerge="1">
                  <a:txBody>
                    <a:bodyPr/>
                    <a:lstStyle/>
                    <a:p>
                      <a:endParaRPr lang="en-US" dirty="0"/>
                    </a:p>
                  </a:txBody>
                  <a:tcPr/>
                </a:tc>
                <a:tc>
                  <a:txBody>
                    <a:bodyPr/>
                    <a:lstStyle/>
                    <a:p>
                      <a:r>
                        <a:rPr lang="en-US" dirty="0" smtClean="0"/>
                        <a:t>Negative reinforcement</a:t>
                      </a:r>
                    </a:p>
                    <a:p>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Negative reinforcement occurs when a response is strengthened because it is followed by the removal of an aversive (unpleasant) stimulus.</a:t>
                      </a:r>
                    </a:p>
                    <a:p>
                      <a:endParaRPr lang="en-US" dirty="0"/>
                    </a:p>
                  </a:txBody>
                  <a:tcPr/>
                </a:tc>
              </a:tr>
              <a:tr h="1732676">
                <a:tc rowSpan="2">
                  <a:txBody>
                    <a:bodyPr/>
                    <a:lstStyle/>
                    <a:p>
                      <a:r>
                        <a:rPr lang="en-US" b="1" dirty="0" smtClean="0"/>
                        <a:t>Punishment </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A stimulus that decreases the probability that a previous behavior will occur again</a:t>
                      </a:r>
                      <a:endParaRPr lang="en-US" dirty="0"/>
                    </a:p>
                  </a:txBody>
                  <a:tcPr/>
                </a:tc>
                <a:tc>
                  <a:txBody>
                    <a:bodyPr/>
                    <a:lstStyle/>
                    <a:p>
                      <a:r>
                        <a:rPr lang="en-US" dirty="0" smtClean="0"/>
                        <a:t>Positive punishment</a:t>
                      </a:r>
                    </a:p>
                    <a:p>
                      <a:endParaRPr lang="en-US" dirty="0" smtClean="0"/>
                    </a:p>
                  </a:txBody>
                  <a:tcPr/>
                </a:tc>
                <a:tc>
                  <a:txBody>
                    <a:bodyPr/>
                    <a:lstStyle/>
                    <a:p>
                      <a:pPr algn="just">
                        <a:lnSpc>
                          <a:spcPct val="110000"/>
                        </a:lnSpc>
                      </a:pPr>
                      <a:r>
                        <a:rPr lang="en-US" sz="1800" dirty="0" smtClean="0">
                          <a:latin typeface="Times New Roman" pitchFamily="18" charset="0"/>
                          <a:cs typeface="Times New Roman" pitchFamily="18" charset="0"/>
                        </a:rPr>
                        <a:t>Positive punishment weakens a response through the application of an unpleasant stimulus.</a:t>
                      </a:r>
                    </a:p>
                    <a:p>
                      <a:pPr algn="just">
                        <a:lnSpc>
                          <a:spcPct val="110000"/>
                        </a:lnSpc>
                      </a:pPr>
                      <a:r>
                        <a:rPr lang="en-US" sz="1800" dirty="0" smtClean="0">
                          <a:latin typeface="Times New Roman" pitchFamily="18" charset="0"/>
                          <a:cs typeface="Times New Roman" pitchFamily="18" charset="0"/>
                        </a:rPr>
                        <a:t>. </a:t>
                      </a:r>
                    </a:p>
                    <a:p>
                      <a:pPr algn="just">
                        <a:lnSpc>
                          <a:spcPct val="110000"/>
                        </a:lnSpc>
                        <a:buNone/>
                      </a:pPr>
                      <a:r>
                        <a:rPr lang="en-US" sz="1800" dirty="0" smtClean="0">
                          <a:latin typeface="Times New Roman" pitchFamily="18" charset="0"/>
                          <a:cs typeface="Times New Roman" pitchFamily="18" charset="0"/>
                        </a:rPr>
                        <a:t>Example. Beating child for misbehaving</a:t>
                      </a:r>
                    </a:p>
                    <a:p>
                      <a:endParaRPr lang="en-US" dirty="0"/>
                    </a:p>
                  </a:txBody>
                  <a:tcPr/>
                </a:tc>
              </a:tr>
              <a:tr h="444188">
                <a:tc vMerge="1">
                  <a:txBody>
                    <a:bodyPr/>
                    <a:lstStyle/>
                    <a:p>
                      <a:endParaRPr lang="en-US" dirty="0"/>
                    </a:p>
                  </a:txBody>
                  <a:tcPr/>
                </a:tc>
                <a:tc>
                  <a:txBody>
                    <a:bodyPr/>
                    <a:lstStyle/>
                    <a:p>
                      <a:r>
                        <a:rPr lang="en-US" dirty="0" err="1" smtClean="0"/>
                        <a:t>Netgative</a:t>
                      </a:r>
                      <a:r>
                        <a:rPr lang="en-US" dirty="0" smtClean="0"/>
                        <a:t> punishment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Negative punishment weakens a response through the removal of  pleasant stimulus.</a:t>
                      </a: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Observational </a:t>
            </a:r>
            <a:r>
              <a:rPr lang="en-US" dirty="0" smtClean="0"/>
              <a:t>learning</a:t>
            </a:r>
            <a:endParaRPr lang="en-US" dirty="0"/>
          </a:p>
        </p:txBody>
      </p:sp>
      <p:sp>
        <p:nvSpPr>
          <p:cNvPr id="3" name="Content Placeholder 2"/>
          <p:cNvSpPr>
            <a:spLocks noGrp="1"/>
          </p:cNvSpPr>
          <p:nvPr>
            <p:ph idx="1"/>
          </p:nvPr>
        </p:nvSpPr>
        <p:spPr>
          <a:xfrm>
            <a:off x="457200" y="1524000"/>
            <a:ext cx="8229600" cy="5029200"/>
          </a:xfrm>
        </p:spPr>
        <p:txBody>
          <a:bodyPr>
            <a:normAutofit fontScale="70000" lnSpcReduction="20000"/>
          </a:bodyPr>
          <a:lstStyle/>
          <a:p>
            <a:pPr algn="just">
              <a:buNone/>
            </a:pPr>
            <a:r>
              <a:rPr lang="en-US" sz="3400" b="1" dirty="0" smtClean="0"/>
              <a:t>Definition </a:t>
            </a:r>
            <a:endParaRPr lang="en-US" sz="3400" b="1" dirty="0" smtClean="0"/>
          </a:p>
          <a:p>
            <a:pPr algn="just"/>
            <a:r>
              <a:rPr lang="en-US" dirty="0" smtClean="0"/>
              <a:t>When we observe and imitate others, behavior, that is called learning by observation. The process of observing and imitating by observation is often called modeling</a:t>
            </a:r>
          </a:p>
          <a:p>
            <a:pPr algn="just">
              <a:buFont typeface="Arial" pitchFamily="34" charset="0"/>
              <a:buChar char="•"/>
            </a:pPr>
            <a:endParaRPr lang="en-US" dirty="0" smtClean="0"/>
          </a:p>
          <a:p>
            <a:pPr marL="0" indent="0" algn="just">
              <a:spcBef>
                <a:spcPts val="0"/>
              </a:spcBef>
              <a:buClrTx/>
              <a:buSzTx/>
              <a:buFont typeface="Arial" pitchFamily="34" charset="0"/>
              <a:buChar char="•"/>
              <a:defRPr/>
            </a:pPr>
            <a:r>
              <a:rPr lang="en-US" dirty="0" err="1" smtClean="0"/>
              <a:t>Bendura</a:t>
            </a:r>
            <a:r>
              <a:rPr lang="en-US" dirty="0" smtClean="0"/>
              <a:t> believes that much of our learning takes place through observation. We learn by watching others perform and we imitate what we observe.</a:t>
            </a:r>
          </a:p>
          <a:p>
            <a:pPr marL="0" indent="0" algn="just">
              <a:spcBef>
                <a:spcPts val="0"/>
              </a:spcBef>
              <a:buClrTx/>
              <a:buSzTx/>
              <a:buFont typeface="Arial" pitchFamily="34" charset="0"/>
              <a:buChar char="•"/>
              <a:defRPr/>
            </a:pPr>
            <a:endParaRPr lang="en-US" dirty="0" smtClean="0"/>
          </a:p>
          <a:p>
            <a:r>
              <a:rPr lang="en-US" b="1" dirty="0" smtClean="0"/>
              <a:t>Imitation. </a:t>
            </a:r>
            <a:r>
              <a:rPr lang="en-US" dirty="0" smtClean="0"/>
              <a:t>pure imitation is blind copying of other’s behavior</a:t>
            </a:r>
          </a:p>
          <a:p>
            <a:endParaRPr lang="en-US" dirty="0" smtClean="0"/>
          </a:p>
          <a:p>
            <a:r>
              <a:rPr lang="en-US" b="1" dirty="0" smtClean="0"/>
              <a:t>Vicarious learning. </a:t>
            </a:r>
            <a:r>
              <a:rPr lang="en-US" dirty="0" smtClean="0"/>
              <a:t>Whether an action by someone else incurs a </a:t>
            </a:r>
            <a:r>
              <a:rPr lang="en-US" dirty="0" err="1" smtClean="0"/>
              <a:t>reinforcer</a:t>
            </a:r>
            <a:r>
              <a:rPr lang="en-US" dirty="0" smtClean="0"/>
              <a:t> or an aversive stimulus.</a:t>
            </a:r>
          </a:p>
          <a:p>
            <a:endParaRPr lang="en-US" dirty="0" smtClean="0"/>
          </a:p>
          <a:p>
            <a:pPr algn="just"/>
            <a:r>
              <a:rPr lang="en-US" dirty="0" smtClean="0"/>
              <a:t>For example, a new employee may observe an experienced employee performing a task and then model his or her own behavior on the observation.</a:t>
            </a:r>
          </a:p>
          <a:p>
            <a:pPr>
              <a:buNone/>
            </a:pPr>
            <a:r>
              <a:rPr lang="en-US" b="1" dirty="0" smtClean="0"/>
              <a:t> </a:t>
            </a:r>
          </a:p>
          <a:p>
            <a:r>
              <a:rPr lang="en-US" dirty="0" smtClean="0"/>
              <a:t>A newer employee avoids being late to work after seeing a co-worker fired for being late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5852160"/>
        </p:xfrm>
        <a:graphic>
          <a:graphicData uri="http://schemas.openxmlformats.org/drawingml/2006/table">
            <a:tbl>
              <a:tblPr firstRow="1" bandRow="1">
                <a:tableStyleId>{5C22544A-7EE6-4342-B048-85BDC9FD1C3A}</a:tableStyleId>
              </a:tblPr>
              <a:tblGrid>
                <a:gridCol w="2743200"/>
                <a:gridCol w="5486400"/>
              </a:tblGrid>
              <a:tr h="1097280">
                <a:tc gridSpan="2">
                  <a:txBody>
                    <a:bodyPr/>
                    <a:lstStyle/>
                    <a:p>
                      <a:r>
                        <a:rPr lang="en-US" sz="3200" dirty="0" smtClean="0"/>
                        <a:t>Four requirements in observational learning according to </a:t>
                      </a:r>
                      <a:r>
                        <a:rPr lang="en-US" sz="3200" dirty="0" err="1" smtClean="0"/>
                        <a:t>Bendura</a:t>
                      </a:r>
                      <a:r>
                        <a:rPr lang="en-US" sz="3200" dirty="0" smtClean="0"/>
                        <a:t> </a:t>
                      </a:r>
                      <a:endParaRPr lang="en-US" sz="3200" dirty="0"/>
                    </a:p>
                  </a:txBody>
                  <a:tcPr/>
                </a:tc>
                <a:tc hMerge="1">
                  <a:txBody>
                    <a:bodyPr/>
                    <a:lstStyle/>
                    <a:p>
                      <a:endParaRPr lang="en-US"/>
                    </a:p>
                  </a:txBody>
                  <a:tcPr/>
                </a:tc>
              </a:tr>
              <a:tr h="1097280">
                <a:tc>
                  <a:txBody>
                    <a:bodyPr/>
                    <a:lstStyle/>
                    <a:p>
                      <a:r>
                        <a:rPr lang="en-US" b="1" dirty="0" smtClean="0"/>
                        <a:t>Attentional process. </a:t>
                      </a:r>
                      <a:endParaRPr lang="en-US" dirty="0"/>
                    </a:p>
                  </a:txBody>
                  <a:tcPr/>
                </a:tc>
                <a:tc>
                  <a:txBody>
                    <a:bodyPr/>
                    <a:lstStyle/>
                    <a:p>
                      <a:r>
                        <a:rPr lang="en-US" dirty="0" smtClean="0"/>
                        <a:t>Close attention is necessary to what is happening around. People cannot learn unless they are able to observe model’s behavior</a:t>
                      </a:r>
                      <a:endParaRPr lang="en-US" dirty="0"/>
                    </a:p>
                  </a:txBody>
                  <a:tcPr/>
                </a:tc>
              </a:tr>
              <a:tr h="1097280">
                <a:tc>
                  <a:txBody>
                    <a:bodyPr/>
                    <a:lstStyle/>
                    <a:p>
                      <a:r>
                        <a:rPr lang="en-US" b="1" dirty="0" err="1" smtClean="0"/>
                        <a:t>Retentional</a:t>
                      </a:r>
                      <a:r>
                        <a:rPr lang="en-US" b="1" dirty="0" smtClean="0"/>
                        <a:t> process</a:t>
                      </a:r>
                      <a:endParaRPr lang="en-US" dirty="0"/>
                    </a:p>
                  </a:txBody>
                  <a:tcPr/>
                </a:tc>
                <a:tc>
                  <a:txBody>
                    <a:bodyPr/>
                    <a:lstStyle/>
                    <a:p>
                      <a:r>
                        <a:rPr lang="en-US" dirty="0" smtClean="0"/>
                        <a:t>The learner organizes and retains what has been observed, reliving experiences, mentally rehearsing future experience.</a:t>
                      </a:r>
                      <a:endParaRPr lang="en-US" dirty="0"/>
                    </a:p>
                  </a:txBody>
                  <a:tcPr/>
                </a:tc>
              </a:tr>
              <a:tr h="1097280">
                <a:tc>
                  <a:txBody>
                    <a:bodyPr/>
                    <a:lstStyle/>
                    <a:p>
                      <a:r>
                        <a:rPr lang="en-US" b="1" dirty="0" smtClean="0"/>
                        <a:t>Motor reproduction process. </a:t>
                      </a:r>
                      <a:endParaRPr lang="en-US" dirty="0"/>
                    </a:p>
                  </a:txBody>
                  <a:tcPr/>
                </a:tc>
                <a:tc>
                  <a:txBody>
                    <a:bodyPr/>
                    <a:lstStyle/>
                    <a:p>
                      <a:r>
                        <a:rPr lang="en-US" dirty="0" smtClean="0"/>
                        <a:t>It is related to reproduction of behavior which is observed. Learner convert the cognitive representation into actions. </a:t>
                      </a:r>
                      <a:endParaRPr lang="en-US" dirty="0"/>
                    </a:p>
                  </a:txBody>
                  <a:tcPr/>
                </a:tc>
              </a:tr>
              <a:tr h="1097280">
                <a:tc>
                  <a:txBody>
                    <a:bodyPr/>
                    <a:lstStyle/>
                    <a:p>
                      <a:r>
                        <a:rPr lang="en-US" b="1" dirty="0" smtClean="0"/>
                        <a:t>Motivation</a:t>
                      </a:r>
                      <a:r>
                        <a:rPr lang="en-US"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actual or imagined rewards of imitated determine whether the behavior will extinguish. People are most likely to imitate those whom they see rewarded for the behavior and whom they like.</a:t>
                      </a:r>
                    </a:p>
                    <a:p>
                      <a:endParaRPr lang="en-US"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324600"/>
          </a:xfrm>
        </p:spPr>
        <p:txBody>
          <a:bodyPr>
            <a:noAutofit/>
          </a:bodyPr>
          <a:lstStyle/>
          <a:p>
            <a:pPr algn="ctr">
              <a:buNone/>
            </a:pPr>
            <a:r>
              <a:rPr lang="en-US" sz="1800" b="1" dirty="0" smtClean="0"/>
              <a:t>Classical condition</a:t>
            </a:r>
            <a:endParaRPr lang="en-US" sz="1800" b="1" i="1" dirty="0" smtClean="0">
              <a:latin typeface="Times New Roman" pitchFamily="18" charset="0"/>
              <a:cs typeface="Times New Roman" pitchFamily="18" charset="0"/>
            </a:endParaRPr>
          </a:p>
          <a:p>
            <a:r>
              <a:rPr lang="en-US" sz="1800" b="1" i="1" dirty="0" smtClean="0">
                <a:latin typeface="Times New Roman" pitchFamily="18" charset="0"/>
                <a:cs typeface="Times New Roman" pitchFamily="18" charset="0"/>
              </a:rPr>
              <a:t>Stimulus</a:t>
            </a:r>
            <a:r>
              <a:rPr lang="en-US" sz="1800" dirty="0" smtClean="0">
                <a:latin typeface="Times New Roman" pitchFamily="18" charset="0"/>
                <a:cs typeface="Times New Roman" pitchFamily="18" charset="0"/>
              </a:rPr>
              <a:t>: A thing or event that evokes a specific reaction in an organ. </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r>
              <a:rPr lang="en-US" sz="1800" b="1" i="1" dirty="0" smtClean="0">
                <a:latin typeface="Times New Roman" pitchFamily="18" charset="0"/>
                <a:cs typeface="Times New Roman" pitchFamily="18" charset="0"/>
              </a:rPr>
              <a:t>Response: </a:t>
            </a:r>
            <a:r>
              <a:rPr lang="en-US" sz="1800" dirty="0" smtClean="0">
                <a:latin typeface="Times New Roman" pitchFamily="18" charset="0"/>
                <a:cs typeface="Times New Roman" pitchFamily="18" charset="0"/>
              </a:rPr>
              <a:t>A reaction, as that of an organism or a mechanism, to a specific </a:t>
            </a:r>
            <a:r>
              <a:rPr lang="en-US" sz="1800" dirty="0" smtClean="0">
                <a:latin typeface="Times New Roman" pitchFamily="18" charset="0"/>
                <a:cs typeface="Times New Roman" pitchFamily="18" charset="0"/>
              </a:rPr>
              <a:t>stimulus</a:t>
            </a:r>
          </a:p>
          <a:p>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Neutral </a:t>
            </a:r>
            <a:r>
              <a:rPr lang="en-US" sz="1800" b="1" dirty="0" smtClean="0">
                <a:latin typeface="Times New Roman" pitchFamily="18" charset="0"/>
                <a:cs typeface="Times New Roman" pitchFamily="18" charset="0"/>
              </a:rPr>
              <a:t>stimulus. </a:t>
            </a:r>
            <a:r>
              <a:rPr lang="en-US" sz="1800" dirty="0" smtClean="0">
                <a:latin typeface="Times New Roman" pitchFamily="18" charset="0"/>
                <a:cs typeface="Times New Roman" pitchFamily="18" charset="0"/>
              </a:rPr>
              <a:t>A </a:t>
            </a:r>
            <a:r>
              <a:rPr lang="en-US" sz="1800" dirty="0" smtClean="0">
                <a:latin typeface="Times New Roman" pitchFamily="18" charset="0"/>
                <a:cs typeface="Times New Roman" pitchFamily="18" charset="0"/>
              </a:rPr>
              <a:t>stimulus that, before conditioning, does not naturally bring about the response of interest. (e.g., bell</a:t>
            </a:r>
            <a:r>
              <a:rPr lang="en-US" sz="1800" dirty="0" smtClean="0">
                <a:latin typeface="Times New Roman" pitchFamily="18" charset="0"/>
                <a:cs typeface="Times New Roman" pitchFamily="18" charset="0"/>
              </a:rPr>
              <a:t>).</a:t>
            </a:r>
          </a:p>
          <a:p>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Unconditioned Stimulus (</a:t>
            </a:r>
            <a:r>
              <a:rPr lang="en-US" sz="1800" b="1" dirty="0" smtClean="0">
                <a:latin typeface="Times New Roman" pitchFamily="18" charset="0"/>
                <a:cs typeface="Times New Roman" pitchFamily="18" charset="0"/>
              </a:rPr>
              <a:t>UCS). </a:t>
            </a:r>
            <a:r>
              <a:rPr lang="en-US" sz="1800" dirty="0" smtClean="0">
                <a:latin typeface="Times New Roman" pitchFamily="18" charset="0"/>
                <a:cs typeface="Times New Roman" pitchFamily="18" charset="0"/>
              </a:rPr>
              <a:t>A</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stimulus that naturally brings about a particular response without having been </a:t>
            </a:r>
            <a:r>
              <a:rPr lang="en-US" sz="1800" dirty="0" smtClean="0">
                <a:latin typeface="Times New Roman" pitchFamily="18" charset="0"/>
                <a:cs typeface="Times New Roman" pitchFamily="18" charset="0"/>
              </a:rPr>
              <a:t>learned</a:t>
            </a:r>
          </a:p>
          <a:p>
            <a:endParaRPr lang="en-US" sz="1800" dirty="0" smtClean="0">
              <a:latin typeface="Times New Roman" pitchFamily="18" charset="0"/>
              <a:cs typeface="Times New Roman" pitchFamily="18" charset="0"/>
            </a:endParaRPr>
          </a:p>
          <a:p>
            <a:pPr algn="just"/>
            <a:r>
              <a:rPr lang="en-US" sz="1800" b="1" dirty="0" smtClean="0">
                <a:latin typeface="Times New Roman" pitchFamily="18" charset="0"/>
                <a:cs typeface="Times New Roman" pitchFamily="18" charset="0"/>
              </a:rPr>
              <a:t>Unconditioned Response (</a:t>
            </a:r>
            <a:r>
              <a:rPr lang="en-US" sz="1800" b="1" dirty="0" smtClean="0">
                <a:latin typeface="Times New Roman" pitchFamily="18" charset="0"/>
                <a:cs typeface="Times New Roman" pitchFamily="18" charset="0"/>
              </a:rPr>
              <a:t>UCR). A </a:t>
            </a:r>
            <a:r>
              <a:rPr lang="en-US" sz="1800" dirty="0" smtClean="0">
                <a:latin typeface="Times New Roman" pitchFamily="18" charset="0"/>
                <a:cs typeface="Times New Roman" pitchFamily="18" charset="0"/>
              </a:rPr>
              <a:t>response that is natural and needs no training (e.g., salivation at the smell of meat</a:t>
            </a:r>
            <a:r>
              <a:rPr lang="en-US" sz="1800" dirty="0" smtClean="0">
                <a:latin typeface="Times New Roman" pitchFamily="18" charset="0"/>
                <a:cs typeface="Times New Roman" pitchFamily="18" charset="0"/>
              </a:rPr>
              <a:t>).</a:t>
            </a:r>
          </a:p>
          <a:p>
            <a:pPr algn="just"/>
            <a:endParaRPr lang="en-US" sz="1800" dirty="0" smtClean="0">
              <a:latin typeface="Times New Roman" pitchFamily="18" charset="0"/>
              <a:cs typeface="Times New Roman" pitchFamily="18" charset="0"/>
            </a:endParaRPr>
          </a:p>
          <a:p>
            <a:pPr algn="just"/>
            <a:r>
              <a:rPr lang="en-US" sz="1800" b="1" dirty="0" smtClean="0">
                <a:latin typeface="Times New Roman" pitchFamily="18" charset="0"/>
                <a:cs typeface="Times New Roman" pitchFamily="18" charset="0"/>
              </a:rPr>
              <a:t>Conditioned Stimulus (</a:t>
            </a:r>
            <a:r>
              <a:rPr lang="en-US" sz="1800" b="1" dirty="0" smtClean="0">
                <a:latin typeface="Times New Roman" pitchFamily="18" charset="0"/>
                <a:cs typeface="Times New Roman" pitchFamily="18" charset="0"/>
              </a:rPr>
              <a:t>CS). </a:t>
            </a:r>
            <a:r>
              <a:rPr lang="en-US" sz="1800" dirty="0" smtClean="0">
                <a:latin typeface="Times New Roman" pitchFamily="18" charset="0"/>
                <a:cs typeface="Times New Roman" pitchFamily="18" charset="0"/>
              </a:rPr>
              <a:t>A </a:t>
            </a:r>
            <a:r>
              <a:rPr lang="en-US" sz="1800" dirty="0" smtClean="0">
                <a:latin typeface="Times New Roman" pitchFamily="18" charset="0"/>
                <a:cs typeface="Times New Roman" pitchFamily="18" charset="0"/>
              </a:rPr>
              <a:t>once neutral stimulus that has been paired with an unconditioned stimulus to bring about a response formerly caused only by the unconditioned stimulus (e.g., bell). </a:t>
            </a:r>
            <a:endParaRPr lang="en-US" sz="1800" dirty="0" smtClean="0">
              <a:latin typeface="Times New Roman" pitchFamily="18" charset="0"/>
              <a:cs typeface="Times New Roman" pitchFamily="18" charset="0"/>
            </a:endParaRPr>
          </a:p>
          <a:p>
            <a:pPr algn="just"/>
            <a:endParaRPr lang="en-US" sz="1800" dirty="0" smtClean="0">
              <a:latin typeface="Times New Roman" pitchFamily="18" charset="0"/>
              <a:cs typeface="Times New Roman" pitchFamily="18" charset="0"/>
            </a:endParaRPr>
          </a:p>
          <a:p>
            <a:pPr algn="just"/>
            <a:r>
              <a:rPr lang="en-US" sz="1800" b="1" dirty="0" smtClean="0">
                <a:latin typeface="Times New Roman" pitchFamily="18" charset="0"/>
                <a:cs typeface="Times New Roman" pitchFamily="18" charset="0"/>
              </a:rPr>
              <a:t>Conditioned response. </a:t>
            </a:r>
            <a:r>
              <a:rPr lang="en-US" sz="1800" dirty="0" smtClean="0">
                <a:latin typeface="Times New Roman" pitchFamily="18" charset="0"/>
                <a:cs typeface="Times New Roman" pitchFamily="18" charset="0"/>
              </a:rPr>
              <a:t>A </a:t>
            </a:r>
            <a:r>
              <a:rPr lang="en-US" sz="1800" dirty="0" smtClean="0">
                <a:latin typeface="Times New Roman" pitchFamily="18" charset="0"/>
                <a:cs typeface="Times New Roman" pitchFamily="18" charset="0"/>
              </a:rPr>
              <a:t>response that, after conditioning, follows a previously neutral stimulus(e.g., salivation at the ringing of a bell</a:t>
            </a:r>
            <a:r>
              <a:rPr lang="en-US"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81000" y="152400"/>
          <a:ext cx="8763000" cy="6507478"/>
        </p:xfrm>
        <a:graphic>
          <a:graphicData uri="http://schemas.openxmlformats.org/drawingml/2006/table">
            <a:tbl>
              <a:tblPr firstRow="1" bandRow="1">
                <a:tableStyleId>{5C22544A-7EE6-4342-B048-85BDC9FD1C3A}</a:tableStyleId>
              </a:tblPr>
              <a:tblGrid>
                <a:gridCol w="1524000"/>
                <a:gridCol w="4114800"/>
                <a:gridCol w="3124200"/>
              </a:tblGrid>
              <a:tr h="903581">
                <a:tc>
                  <a:txBody>
                    <a:bodyPr/>
                    <a:lstStyle/>
                    <a:p>
                      <a:r>
                        <a:rPr lang="en-US" dirty="0" smtClean="0"/>
                        <a:t>Conditions </a:t>
                      </a:r>
                      <a:endParaRPr lang="en-US" dirty="0"/>
                    </a:p>
                  </a:txBody>
                  <a:tcPr/>
                </a:tc>
                <a:tc>
                  <a:txBody>
                    <a:bodyPr/>
                    <a:lstStyle/>
                    <a:p>
                      <a:pPr algn="ctr"/>
                      <a:r>
                        <a:rPr lang="en-US" dirty="0" smtClean="0"/>
                        <a:t>Explain </a:t>
                      </a:r>
                      <a:endParaRPr lang="en-US" dirty="0"/>
                    </a:p>
                  </a:txBody>
                  <a:tcPr/>
                </a:tc>
                <a:tc>
                  <a:txBody>
                    <a:bodyPr/>
                    <a:lstStyle/>
                    <a:p>
                      <a:pPr algn="ctr"/>
                      <a:r>
                        <a:rPr lang="en-US" dirty="0" smtClean="0"/>
                        <a:t>Diagrams </a:t>
                      </a:r>
                      <a:endParaRPr lang="en-US" dirty="0"/>
                    </a:p>
                  </a:txBody>
                  <a:tcPr/>
                </a:tc>
              </a:tr>
              <a:tr h="1763417">
                <a:tc>
                  <a:txBody>
                    <a:bodyPr/>
                    <a:lstStyle/>
                    <a:p>
                      <a:r>
                        <a:rPr lang="en-US" sz="1800" b="1" dirty="0" smtClean="0">
                          <a:latin typeface="Times New Roman" pitchFamily="18" charset="0"/>
                          <a:cs typeface="Times New Roman" pitchFamily="18" charset="0"/>
                        </a:rPr>
                        <a:t>Before conditioning</a:t>
                      </a:r>
                      <a:endParaRPr lang="en-US" dirty="0"/>
                    </a:p>
                  </a:txBody>
                  <a:tcPr/>
                </a:tc>
                <a:tc>
                  <a:txBody>
                    <a:bodyPr/>
                    <a:lstStyle/>
                    <a:p>
                      <a:r>
                        <a:rPr lang="en-US" sz="1800" dirty="0" smtClean="0">
                          <a:latin typeface="Times New Roman" pitchFamily="18" charset="0"/>
                          <a:cs typeface="Times New Roman" pitchFamily="18" charset="0"/>
                        </a:rPr>
                        <a:t>The unconditioned stimulus (UCS) elicits the unconditioned response (UCR), but the neutral stimulus (NS) does not</a:t>
                      </a:r>
                      <a:endParaRPr lang="en-US" dirty="0"/>
                    </a:p>
                  </a:txBody>
                  <a:tcPr/>
                </a:tc>
                <a:tc>
                  <a:txBody>
                    <a:bodyPr/>
                    <a:lstStyle/>
                    <a:p>
                      <a:endParaRPr lang="en-US" dirty="0"/>
                    </a:p>
                  </a:txBody>
                  <a:tcPr/>
                </a:tc>
              </a:tr>
              <a:tr h="1118827">
                <a:tc>
                  <a:txBody>
                    <a:bodyPr/>
                    <a:lstStyle/>
                    <a:p>
                      <a:r>
                        <a:rPr lang="en-US" dirty="0" smtClean="0"/>
                        <a:t>During </a:t>
                      </a:r>
                      <a:endParaRPr lang="en-US" dirty="0"/>
                    </a:p>
                  </a:txBody>
                  <a:tcPr/>
                </a:tc>
                <a:tc>
                  <a:txBody>
                    <a:bodyPr/>
                    <a:lstStyle/>
                    <a:p>
                      <a:r>
                        <a:rPr lang="en-US" sz="1800" dirty="0" smtClean="0">
                          <a:latin typeface="Times New Roman" pitchFamily="18" charset="0"/>
                          <a:cs typeface="Times New Roman" pitchFamily="18" charset="0"/>
                        </a:rPr>
                        <a:t>The neutral stimulus is paired with the unconditioned stimulus</a:t>
                      </a:r>
                    </a:p>
                    <a:p>
                      <a:endParaRPr lang="en-US" sz="1800" dirty="0" smtClean="0">
                        <a:latin typeface="Times New Roman" pitchFamily="18" charset="0"/>
                        <a:cs typeface="Times New Roman" pitchFamily="18" charset="0"/>
                      </a:endParaRPr>
                    </a:p>
                    <a:p>
                      <a:endParaRPr lang="en-US" dirty="0"/>
                    </a:p>
                  </a:txBody>
                  <a:tcPr/>
                </a:tc>
                <a:tc>
                  <a:txBody>
                    <a:bodyPr/>
                    <a:lstStyle/>
                    <a:p>
                      <a:endParaRPr lang="en-US" dirty="0"/>
                    </a:p>
                  </a:txBody>
                  <a:tcPr/>
                </a:tc>
              </a:tr>
              <a:tr h="903581">
                <a:tc>
                  <a:txBody>
                    <a:bodyPr/>
                    <a:lstStyle/>
                    <a:p>
                      <a:r>
                        <a:rPr lang="en-US" dirty="0" smtClean="0"/>
                        <a:t>After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The neutral stimulus alone elicits the response; the neutral stimulus is now a conditioned stimulus (CS), and the response to it is a conditioned response (CR).</a:t>
                      </a:r>
                    </a:p>
                    <a:p>
                      <a:endParaRPr lang="en-US" dirty="0"/>
                    </a:p>
                  </a:txBody>
                  <a:tcPr/>
                </a:tc>
                <a:tc>
                  <a:txBody>
                    <a:bodyPr/>
                    <a:lstStyle/>
                    <a:p>
                      <a:endParaRPr lang="en-US" dirty="0"/>
                    </a:p>
                  </a:txBody>
                  <a:tcPr/>
                </a:tc>
              </a:tr>
              <a:tr h="903581">
                <a:tc>
                  <a:txBody>
                    <a:bodyPr/>
                    <a:lstStyle/>
                    <a:p>
                      <a:r>
                        <a:rPr lang="en-US" dirty="0" smtClean="0"/>
                        <a:t>summary</a:t>
                      </a:r>
                      <a:endParaRPr lang="en-US" dirty="0"/>
                    </a:p>
                  </a:txBody>
                  <a:tcPr/>
                </a:tc>
                <a:tc>
                  <a:txBody>
                    <a:bodyPr/>
                    <a:lstStyle/>
                    <a:p>
                      <a:r>
                        <a:rPr lang="en-US" sz="1800" dirty="0" smtClean="0">
                          <a:latin typeface="Times New Roman" pitchFamily="18" charset="0"/>
                          <a:cs typeface="Times New Roman" pitchFamily="18" charset="0"/>
                        </a:rPr>
                        <a:t>An originally neutral stimulus comes to elicit a response that it did not previously elicit</a:t>
                      </a:r>
                      <a:endParaRPr lang="en-US" dirty="0"/>
                    </a:p>
                  </a:txBody>
                  <a:tcPr/>
                </a:tc>
                <a:tc>
                  <a:txBody>
                    <a:bodyPr/>
                    <a:lstStyle/>
                    <a:p>
                      <a:endParaRPr lang="en-US" dirty="0"/>
                    </a:p>
                  </a:txBody>
                  <a:tcPr/>
                </a:tc>
              </a:tr>
            </a:tbl>
          </a:graphicData>
        </a:graphic>
      </p:graphicFrame>
      <p:sp>
        <p:nvSpPr>
          <p:cNvPr id="6" name="Rectangle 5"/>
          <p:cNvSpPr/>
          <p:nvPr/>
        </p:nvSpPr>
        <p:spPr>
          <a:xfrm>
            <a:off x="6096000" y="13716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NS</a:t>
            </a:r>
            <a:endParaRPr lang="en-US" dirty="0"/>
          </a:p>
        </p:txBody>
      </p:sp>
      <p:sp>
        <p:nvSpPr>
          <p:cNvPr id="7" name="Rectangle 6"/>
          <p:cNvSpPr/>
          <p:nvPr/>
        </p:nvSpPr>
        <p:spPr>
          <a:xfrm>
            <a:off x="6096000" y="2133600"/>
            <a:ext cx="990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UCS</a:t>
            </a:r>
            <a:endParaRPr lang="en-US" dirty="0"/>
          </a:p>
        </p:txBody>
      </p:sp>
      <p:sp>
        <p:nvSpPr>
          <p:cNvPr id="8" name="Rectangle 7"/>
          <p:cNvSpPr/>
          <p:nvPr/>
        </p:nvSpPr>
        <p:spPr>
          <a:xfrm>
            <a:off x="7696200" y="2133600"/>
            <a:ext cx="1143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 Response</a:t>
            </a:r>
            <a:endParaRPr lang="en-US" dirty="0"/>
          </a:p>
        </p:txBody>
      </p:sp>
      <p:sp>
        <p:nvSpPr>
          <p:cNvPr id="9" name="Rectangle 8"/>
          <p:cNvSpPr/>
          <p:nvPr/>
        </p:nvSpPr>
        <p:spPr>
          <a:xfrm>
            <a:off x="7696200" y="13716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 Response</a:t>
            </a:r>
            <a:endParaRPr lang="en-US" dirty="0"/>
          </a:p>
        </p:txBody>
      </p:sp>
      <p:cxnSp>
        <p:nvCxnSpPr>
          <p:cNvPr id="12" name="Straight Arrow Connector 11"/>
          <p:cNvCxnSpPr/>
          <p:nvPr/>
        </p:nvCxnSpPr>
        <p:spPr>
          <a:xfrm>
            <a:off x="7162800" y="1676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162800" y="23622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248400" y="2895600"/>
            <a:ext cx="914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NS</a:t>
            </a:r>
            <a:endParaRPr lang="en-US" dirty="0"/>
          </a:p>
        </p:txBody>
      </p:sp>
      <p:sp>
        <p:nvSpPr>
          <p:cNvPr id="16" name="Rectangle 15"/>
          <p:cNvSpPr/>
          <p:nvPr/>
        </p:nvSpPr>
        <p:spPr>
          <a:xfrm>
            <a:off x="6172200" y="3581400"/>
            <a:ext cx="914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UCS</a:t>
            </a:r>
            <a:endParaRPr lang="en-US" dirty="0"/>
          </a:p>
        </p:txBody>
      </p:sp>
      <p:sp>
        <p:nvSpPr>
          <p:cNvPr id="17" name="Rectangle 16"/>
          <p:cNvSpPr/>
          <p:nvPr/>
        </p:nvSpPr>
        <p:spPr>
          <a:xfrm>
            <a:off x="8229600" y="34290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UCS</a:t>
            </a:r>
            <a:endParaRPr lang="en-US" dirty="0"/>
          </a:p>
        </p:txBody>
      </p:sp>
      <p:cxnSp>
        <p:nvCxnSpPr>
          <p:cNvPr id="21" name="Straight Arrow Connector 20"/>
          <p:cNvCxnSpPr>
            <a:stCxn id="15" idx="2"/>
          </p:cNvCxnSpPr>
          <p:nvPr/>
        </p:nvCxnSpPr>
        <p:spPr>
          <a:xfrm rot="5400000">
            <a:off x="6552406" y="3429000"/>
            <a:ext cx="305594"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7315200" y="3733800"/>
            <a:ext cx="762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6248400" y="4724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CS</a:t>
            </a:r>
            <a:endParaRPr lang="en-US" dirty="0"/>
          </a:p>
        </p:txBody>
      </p:sp>
      <p:sp>
        <p:nvSpPr>
          <p:cNvPr id="28" name="Rectangle 27"/>
          <p:cNvSpPr/>
          <p:nvPr/>
        </p:nvSpPr>
        <p:spPr>
          <a:xfrm>
            <a:off x="7848600" y="4724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CR</a:t>
            </a:r>
            <a:endParaRPr lang="en-US" dirty="0"/>
          </a:p>
        </p:txBody>
      </p:sp>
      <p:cxnSp>
        <p:nvCxnSpPr>
          <p:cNvPr id="30" name="Straight Arrow Connector 29"/>
          <p:cNvCxnSpPr>
            <a:stCxn id="27" idx="3"/>
            <a:endCxn id="28" idx="1"/>
          </p:cNvCxnSpPr>
          <p:nvPr/>
        </p:nvCxnSpPr>
        <p:spPr>
          <a:xfrm>
            <a:off x="7239000" y="49530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Motivation</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pPr>
              <a:buNone/>
            </a:pPr>
            <a:r>
              <a:rPr lang="en-US" b="1" dirty="0" smtClean="0"/>
              <a:t>Definition. </a:t>
            </a:r>
          </a:p>
          <a:p>
            <a:pPr>
              <a:buNone/>
            </a:pPr>
            <a:r>
              <a:rPr lang="en-US" b="1" dirty="0" smtClean="0"/>
              <a:t>	</a:t>
            </a:r>
            <a:r>
              <a:rPr lang="en-US" b="1" dirty="0" smtClean="0"/>
              <a:t>	</a:t>
            </a:r>
            <a:r>
              <a:rPr lang="en-US" dirty="0" smtClean="0"/>
              <a:t>Motivation </a:t>
            </a:r>
            <a:r>
              <a:rPr lang="en-US" dirty="0" smtClean="0"/>
              <a:t>is the characteristic that helps you achieve your goal. It is the drive that pushes you to work hard .It is the energy that gives you the strength to get up and keep going - even when things are not going your </a:t>
            </a:r>
            <a:r>
              <a:rPr lang="en-US" dirty="0" smtClean="0"/>
              <a:t>way</a:t>
            </a:r>
          </a:p>
          <a:p>
            <a:pPr>
              <a:buNone/>
            </a:pPr>
            <a:endParaRPr lang="en-US" dirty="0" smtClean="0"/>
          </a:p>
          <a:p>
            <a:pPr>
              <a:buNone/>
            </a:pPr>
            <a:r>
              <a:rPr lang="en-US" b="1" dirty="0" smtClean="0"/>
              <a:t>Intrinsic Motivation</a:t>
            </a:r>
          </a:p>
          <a:p>
            <a:r>
              <a:rPr lang="en-US" dirty="0" smtClean="0"/>
              <a:t>When you're </a:t>
            </a:r>
            <a:r>
              <a:rPr lang="en-US" b="1" dirty="0" smtClean="0"/>
              <a:t>intrinsically motivated</a:t>
            </a:r>
            <a:r>
              <a:rPr lang="en-US" dirty="0" smtClean="0"/>
              <a:t>, you engage in an </a:t>
            </a:r>
            <a:r>
              <a:rPr lang="en-US" dirty="0" smtClean="0"/>
              <a:t>activity for internal satisfaction and pleasure</a:t>
            </a:r>
          </a:p>
          <a:p>
            <a:endParaRPr lang="en-US" dirty="0" smtClean="0"/>
          </a:p>
          <a:p>
            <a:pPr>
              <a:buNone/>
            </a:pPr>
            <a:r>
              <a:rPr lang="en-US" b="1" dirty="0" smtClean="0"/>
              <a:t>Extrinsic motivation</a:t>
            </a:r>
          </a:p>
          <a:p>
            <a:r>
              <a:rPr lang="en-US" dirty="0" smtClean="0"/>
              <a:t>When </a:t>
            </a:r>
            <a:r>
              <a:rPr lang="en-US" dirty="0" smtClean="0"/>
              <a:t>you're </a:t>
            </a:r>
            <a:r>
              <a:rPr lang="en-US" b="1" dirty="0" smtClean="0"/>
              <a:t>intrinsically motivated</a:t>
            </a:r>
            <a:r>
              <a:rPr lang="en-US" dirty="0" smtClean="0"/>
              <a:t>, you engage in an </a:t>
            </a:r>
            <a:r>
              <a:rPr lang="en-US" dirty="0" smtClean="0"/>
              <a:t>activity for earn a reward or avoid punishment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fontScale="85000" lnSpcReduction="20000"/>
          </a:bodyPr>
          <a:lstStyle/>
          <a:p>
            <a:pPr algn="ctr">
              <a:buNone/>
            </a:pPr>
            <a:r>
              <a:rPr lang="en-US" b="1" dirty="0" smtClean="0"/>
              <a:t>Hierarchy of Needs </a:t>
            </a:r>
            <a:r>
              <a:rPr lang="en-US" b="1" dirty="0" smtClean="0"/>
              <a:t>Theory</a:t>
            </a:r>
          </a:p>
          <a:p>
            <a:pPr algn="ctr">
              <a:buNone/>
            </a:pPr>
            <a:endParaRPr lang="en-US" b="1"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Maslow’s </a:t>
            </a:r>
            <a:r>
              <a:rPr lang="en-US" dirty="0" smtClean="0">
                <a:latin typeface="Times New Roman" panose="02020603050405020304" pitchFamily="18" charset="0"/>
                <a:cs typeface="Times New Roman" panose="02020603050405020304" pitchFamily="18" charset="0"/>
              </a:rPr>
              <a:t>theory of needs: Maslow’s theory maintains that a person does not feel a higher until the needs of current level have been satisfied. A motivational theory in psychology comprising a five-tier model of human needs</a:t>
            </a:r>
            <a:endParaRPr lang="en-US" dirty="0" smtClean="0"/>
          </a:p>
          <a:p>
            <a:endParaRPr lang="en-US" dirty="0" smtClean="0"/>
          </a:p>
          <a:p>
            <a:pPr>
              <a:buNone/>
            </a:pPr>
            <a:r>
              <a:rPr lang="en-US" dirty="0" smtClean="0"/>
              <a:t>1.  </a:t>
            </a:r>
            <a:r>
              <a:rPr lang="en-US" b="1" dirty="0" smtClean="0"/>
              <a:t>Physiological</a:t>
            </a:r>
            <a:r>
              <a:rPr lang="en-US" dirty="0" smtClean="0"/>
              <a:t>. Includes hunger, thirst, shelter, sex, and other bodily needs. </a:t>
            </a:r>
          </a:p>
          <a:p>
            <a:pPr>
              <a:buNone/>
            </a:pPr>
            <a:r>
              <a:rPr lang="en-US" dirty="0" smtClean="0"/>
              <a:t>2. </a:t>
            </a:r>
            <a:r>
              <a:rPr lang="en-US" b="1" dirty="0" smtClean="0"/>
              <a:t>Safety</a:t>
            </a:r>
            <a:r>
              <a:rPr lang="en-US" dirty="0" smtClean="0"/>
              <a:t>. Security and protection from physical and emotional harm. (</a:t>
            </a:r>
            <a:r>
              <a:rPr lang="en-US" dirty="0" smtClean="0">
                <a:latin typeface="Times New Roman" panose="02020603050405020304" pitchFamily="18" charset="0"/>
                <a:cs typeface="Times New Roman" panose="02020603050405020304" pitchFamily="18" charset="0"/>
              </a:rPr>
              <a:t>Having a safe environment.)</a:t>
            </a:r>
            <a:endParaRPr lang="en-US" dirty="0" smtClean="0"/>
          </a:p>
          <a:p>
            <a:pPr>
              <a:buNone/>
            </a:pPr>
            <a:r>
              <a:rPr lang="en-US" dirty="0" smtClean="0"/>
              <a:t>3. </a:t>
            </a:r>
            <a:r>
              <a:rPr lang="en-US" b="1" dirty="0" smtClean="0"/>
              <a:t>Social</a:t>
            </a:r>
            <a:r>
              <a:rPr lang="en-US" dirty="0" smtClean="0"/>
              <a:t>. Affection, belongingness, acceptance, and friendship.  (</a:t>
            </a:r>
            <a:r>
              <a:rPr lang="en-US" dirty="0" smtClean="0">
                <a:latin typeface="Times New Roman" panose="02020603050405020304" pitchFamily="18" charset="0"/>
                <a:cs typeface="Times New Roman" panose="02020603050405020304" pitchFamily="18" charset="0"/>
              </a:rPr>
              <a:t>Have relationships with others</a:t>
            </a:r>
            <a:r>
              <a:rPr lang="en-US" dirty="0" smtClean="0">
                <a:latin typeface="Times New Roman" panose="02020603050405020304" pitchFamily="18" charset="0"/>
                <a:cs typeface="Times New Roman" panose="02020603050405020304" pitchFamily="18" charset="0"/>
              </a:rPr>
              <a:t>)</a:t>
            </a:r>
          </a:p>
          <a:p>
            <a:pPr>
              <a:buNone/>
            </a:pPr>
            <a:r>
              <a:rPr lang="en-US" dirty="0" smtClean="0"/>
              <a:t>4. </a:t>
            </a:r>
            <a:r>
              <a:rPr lang="en-US" b="1" dirty="0" smtClean="0"/>
              <a:t>Esteem</a:t>
            </a:r>
            <a:r>
              <a:rPr lang="en-US" dirty="0" smtClean="0"/>
              <a:t>. Internal factors such as self-respect, autonomy, and achievement, and external factors such as status, recognition, and attention. (</a:t>
            </a:r>
            <a:r>
              <a:rPr lang="en-US" dirty="0" smtClean="0">
                <a:latin typeface="Times New Roman" panose="02020603050405020304" pitchFamily="18" charset="0"/>
                <a:cs typeface="Times New Roman" panose="02020603050405020304" pitchFamily="18" charset="0"/>
              </a:rPr>
              <a:t>To become competent and to be recognized)</a:t>
            </a:r>
          </a:p>
          <a:p>
            <a:pPr>
              <a:buNone/>
            </a:pPr>
            <a:endParaRPr lang="en-US" dirty="0" smtClean="0"/>
          </a:p>
          <a:p>
            <a:pPr>
              <a:buNone/>
            </a:pPr>
            <a:r>
              <a:rPr lang="en-US" dirty="0" smtClean="0"/>
              <a:t>5. </a:t>
            </a:r>
            <a:r>
              <a:rPr lang="en-US" b="1" dirty="0" smtClean="0"/>
              <a:t>Self-actualization</a:t>
            </a:r>
            <a:r>
              <a:rPr lang="en-US" dirty="0" smtClean="0"/>
              <a:t>. Drive to become what we are capable of becoming; includes growth, achieving our potential, and self-fulfillment.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85000" lnSpcReduction="10000"/>
          </a:bodyPr>
          <a:lstStyle/>
          <a:p>
            <a:pPr>
              <a:buNone/>
            </a:pPr>
            <a:r>
              <a:rPr lang="en-US" b="1" dirty="0" smtClean="0"/>
              <a:t>Drive Theory of </a:t>
            </a:r>
            <a:r>
              <a:rPr lang="en-US" b="1" dirty="0" smtClean="0"/>
              <a:t>Motivation</a:t>
            </a:r>
          </a:p>
          <a:p>
            <a:r>
              <a:rPr lang="en-US" dirty="0" smtClean="0"/>
              <a:t>According </a:t>
            </a:r>
            <a:r>
              <a:rPr lang="en-US" dirty="0" smtClean="0"/>
              <a:t>to the drive theory of motivation, people are motivated to take certain actions in order to reduce the internal tension that is caused by unmet </a:t>
            </a:r>
            <a:r>
              <a:rPr lang="en-US" dirty="0" smtClean="0"/>
              <a:t>needs.</a:t>
            </a:r>
          </a:p>
          <a:p>
            <a:r>
              <a:rPr lang="en-US" dirty="0" smtClean="0"/>
              <a:t>For </a:t>
            </a:r>
            <a:r>
              <a:rPr lang="en-US" dirty="0" smtClean="0"/>
              <a:t>example, you might be motivated to drink a glass of water in order to reduce the internal state of thirst. </a:t>
            </a:r>
            <a:endParaRPr lang="en-US" dirty="0" smtClean="0"/>
          </a:p>
          <a:p>
            <a:pPr>
              <a:buNone/>
            </a:pPr>
            <a:endParaRPr lang="en-US" dirty="0" smtClean="0"/>
          </a:p>
          <a:p>
            <a:pPr>
              <a:buNone/>
            </a:pPr>
            <a:r>
              <a:rPr lang="en-US" dirty="0" smtClean="0">
                <a:hlinkClick r:id="rId2" tooltip="Arousal Theory of Motivation• The arousal theory of motivat..."/>
              </a:rPr>
              <a:t> </a:t>
            </a:r>
            <a:r>
              <a:rPr lang="en-US" b="1" dirty="0" smtClean="0"/>
              <a:t>Arousal Theory of </a:t>
            </a:r>
            <a:r>
              <a:rPr lang="en-US" b="1" dirty="0" smtClean="0"/>
              <a:t>Motivation</a:t>
            </a:r>
          </a:p>
          <a:p>
            <a:r>
              <a:rPr lang="en-US" dirty="0" smtClean="0"/>
              <a:t>The </a:t>
            </a:r>
            <a:r>
              <a:rPr lang="en-US" dirty="0" smtClean="0"/>
              <a:t>arousal theory of motivation suggests that people take certain actions to either decrease or increase levels of </a:t>
            </a:r>
            <a:r>
              <a:rPr lang="en-US" dirty="0" smtClean="0"/>
              <a:t>arousal</a:t>
            </a:r>
          </a:p>
          <a:p>
            <a:endParaRPr lang="en-US" dirty="0" smtClean="0"/>
          </a:p>
          <a:p>
            <a:pPr>
              <a:buNone/>
            </a:pPr>
            <a:r>
              <a:rPr lang="en-US" b="1" dirty="0" smtClean="0"/>
              <a:t>Incentive </a:t>
            </a:r>
            <a:r>
              <a:rPr lang="en-US" b="1" dirty="0" smtClean="0"/>
              <a:t>Theory of </a:t>
            </a:r>
            <a:r>
              <a:rPr lang="en-US" b="1" dirty="0" smtClean="0"/>
              <a:t>Motivation</a:t>
            </a:r>
          </a:p>
          <a:p>
            <a:r>
              <a:rPr lang="en-US" dirty="0" smtClean="0"/>
              <a:t>The </a:t>
            </a:r>
            <a:r>
              <a:rPr lang="en-US" dirty="0" smtClean="0"/>
              <a:t>incentive theory suggests that people are motivated to do things because of external rewards. For example, you might be motivated to go to work each day for the monetary reward of being paid.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TotalTime>
  <Words>856</Words>
  <Application>Microsoft Office PowerPoint</Application>
  <PresentationFormat>On-screen Show (4:3)</PresentationFormat>
  <Paragraphs>103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Slide 1</vt:lpstr>
      <vt:lpstr>Slide 2</vt:lpstr>
      <vt:lpstr>Observational learning</vt:lpstr>
      <vt:lpstr>Slide 4</vt:lpstr>
      <vt:lpstr>Slide 5</vt:lpstr>
      <vt:lpstr>Slide 6</vt:lpstr>
      <vt:lpstr>Motivation</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abc</cp:lastModifiedBy>
  <cp:revision>8</cp:revision>
  <dcterms:created xsi:type="dcterms:W3CDTF">2021-07-09T13:31:15Z</dcterms:created>
  <dcterms:modified xsi:type="dcterms:W3CDTF">2021-07-10T06:03:03Z</dcterms:modified>
</cp:coreProperties>
</file>