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3B1F-87C8-42CB-981A-BD8D9AB8C655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EAB9-3BE9-4DBB-86AE-D3C913F5B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207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3B1F-87C8-42CB-981A-BD8D9AB8C655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EAB9-3BE9-4DBB-86AE-D3C913F5B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53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3B1F-87C8-42CB-981A-BD8D9AB8C655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EAB9-3BE9-4DBB-86AE-D3C913F5B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00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3B1F-87C8-42CB-981A-BD8D9AB8C655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EAB9-3BE9-4DBB-86AE-D3C913F5B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28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3B1F-87C8-42CB-981A-BD8D9AB8C655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EAB9-3BE9-4DBB-86AE-D3C913F5B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21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3B1F-87C8-42CB-981A-BD8D9AB8C655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EAB9-3BE9-4DBB-86AE-D3C913F5B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728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3B1F-87C8-42CB-981A-BD8D9AB8C655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EAB9-3BE9-4DBB-86AE-D3C913F5B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31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3B1F-87C8-42CB-981A-BD8D9AB8C655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EAB9-3BE9-4DBB-86AE-D3C913F5B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13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3B1F-87C8-42CB-981A-BD8D9AB8C655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EAB9-3BE9-4DBB-86AE-D3C913F5B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53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3B1F-87C8-42CB-981A-BD8D9AB8C655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EAB9-3BE9-4DBB-86AE-D3C913F5B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378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3B1F-87C8-42CB-981A-BD8D9AB8C655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9EAB9-3BE9-4DBB-86AE-D3C913F5B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953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3B1F-87C8-42CB-981A-BD8D9AB8C655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9EAB9-3BE9-4DBB-86AE-D3C913F5B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9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Neurodevelopmental </a:t>
            </a:r>
            <a:r>
              <a:rPr lang="en-GB" dirty="0" smtClean="0"/>
              <a:t>disorders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459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Autism Spectrum </a:t>
            </a:r>
            <a:r>
              <a:rPr lang="en-GB" dirty="0" smtClean="0"/>
              <a:t>Disorder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Two </a:t>
            </a:r>
            <a:r>
              <a:rPr lang="en-GB" dirty="0"/>
              <a:t>major characteristics of </a:t>
            </a:r>
            <a:r>
              <a:rPr lang="en-GB" dirty="0" smtClean="0"/>
              <a:t>ASD</a:t>
            </a:r>
            <a:endParaRPr lang="en-GB" dirty="0"/>
          </a:p>
          <a:p>
            <a:r>
              <a:rPr lang="en-GB" dirty="0" smtClean="0"/>
              <a:t>Communication </a:t>
            </a:r>
            <a:r>
              <a:rPr lang="en-GB" dirty="0"/>
              <a:t>and social </a:t>
            </a:r>
            <a:r>
              <a:rPr lang="en-GB" dirty="0" smtClean="0"/>
              <a:t>interaction</a:t>
            </a:r>
            <a:endParaRPr lang="en-GB" dirty="0"/>
          </a:p>
          <a:p>
            <a:r>
              <a:rPr lang="en-GB" dirty="0" smtClean="0"/>
              <a:t>Restricted</a:t>
            </a:r>
            <a:r>
              <a:rPr lang="en-GB" dirty="0"/>
              <a:t>, repetitive patterns of </a:t>
            </a:r>
            <a:r>
              <a:rPr lang="en-GB" dirty="0" err="1"/>
              <a:t>behavior</a:t>
            </a:r>
            <a:r>
              <a:rPr lang="en-GB" dirty="0"/>
              <a:t>, interests, or activities Three levels of </a:t>
            </a:r>
            <a:r>
              <a:rPr lang="en-GB" dirty="0" smtClean="0"/>
              <a:t>severity</a:t>
            </a:r>
          </a:p>
          <a:p>
            <a:r>
              <a:rPr lang="en-GB" dirty="0" smtClean="0"/>
              <a:t> </a:t>
            </a:r>
            <a:r>
              <a:rPr lang="en-GB" dirty="0"/>
              <a:t>Level 1— “Requiring support</a:t>
            </a:r>
            <a:r>
              <a:rPr lang="en-GB" dirty="0" smtClean="0"/>
              <a:t>”</a:t>
            </a:r>
          </a:p>
          <a:p>
            <a:r>
              <a:rPr lang="en-GB" dirty="0" smtClean="0"/>
              <a:t> </a:t>
            </a:r>
            <a:r>
              <a:rPr lang="en-GB" dirty="0"/>
              <a:t>Level 2— “Requiring substantial support</a:t>
            </a:r>
            <a:r>
              <a:rPr lang="en-GB" dirty="0" smtClean="0"/>
              <a:t>”</a:t>
            </a:r>
          </a:p>
          <a:p>
            <a:r>
              <a:rPr lang="en-GB" dirty="0" smtClean="0"/>
              <a:t> </a:t>
            </a:r>
            <a:r>
              <a:rPr lang="en-GB" dirty="0"/>
              <a:t>Level 3— “Requiring very substantial support</a:t>
            </a:r>
            <a:r>
              <a:rPr lang="en-GB" dirty="0" smtClean="0"/>
              <a:t>”</a:t>
            </a:r>
          </a:p>
          <a:p>
            <a:r>
              <a:rPr lang="en-GB" dirty="0" smtClean="0"/>
              <a:t> </a:t>
            </a:r>
            <a:r>
              <a:rPr lang="en-GB" dirty="0"/>
              <a:t>Described qualitatively and, as yet, has no quantitative equivalent</a:t>
            </a:r>
          </a:p>
        </p:txBody>
      </p:sp>
    </p:spTree>
    <p:extLst>
      <p:ext uri="{BB962C8B-B14F-4D97-AF65-F5344CB8AC3E}">
        <p14:creationId xmlns:p14="http://schemas.microsoft.com/office/powerpoint/2010/main" val="2469535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Autism Spectrum </a:t>
            </a:r>
            <a:r>
              <a:rPr lang="en-GB" dirty="0" smtClean="0"/>
              <a:t>Disorder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Restricted</a:t>
            </a:r>
            <a:r>
              <a:rPr lang="en-GB" dirty="0"/>
              <a:t>, repetitive patterns of </a:t>
            </a:r>
            <a:r>
              <a:rPr lang="en-GB" dirty="0" err="1"/>
              <a:t>behavior</a:t>
            </a:r>
            <a:r>
              <a:rPr lang="en-GB" dirty="0"/>
              <a:t>, interests, or </a:t>
            </a:r>
            <a:r>
              <a:rPr lang="en-GB" dirty="0" smtClean="0"/>
              <a:t>activities</a:t>
            </a:r>
          </a:p>
          <a:p>
            <a:r>
              <a:rPr lang="en-GB" dirty="0" smtClean="0"/>
              <a:t> </a:t>
            </a:r>
            <a:r>
              <a:rPr lang="en-GB" dirty="0"/>
              <a:t>Restricted patterns </a:t>
            </a:r>
            <a:endParaRPr lang="en-GB" dirty="0" smtClean="0"/>
          </a:p>
          <a:p>
            <a:r>
              <a:rPr lang="en-GB" dirty="0" err="1" smtClean="0"/>
              <a:t>Behaviors</a:t>
            </a:r>
            <a:r>
              <a:rPr lang="en-GB" dirty="0" smtClean="0"/>
              <a:t> </a:t>
            </a:r>
          </a:p>
          <a:p>
            <a:r>
              <a:rPr lang="en-GB" dirty="0" smtClean="0"/>
              <a:t>Interests</a:t>
            </a:r>
            <a:r>
              <a:rPr lang="en-GB" dirty="0"/>
              <a:t>–“Savants” </a:t>
            </a:r>
            <a:r>
              <a:rPr lang="en-GB" dirty="0" smtClean="0"/>
              <a:t>Activities</a:t>
            </a:r>
          </a:p>
          <a:p>
            <a:r>
              <a:rPr lang="en-GB" dirty="0" smtClean="0"/>
              <a:t> </a:t>
            </a:r>
            <a:r>
              <a:rPr lang="en-GB" dirty="0"/>
              <a:t>Maintenance of </a:t>
            </a:r>
            <a:r>
              <a:rPr lang="en-GB" dirty="0" smtClean="0"/>
              <a:t>sameness, Stereotyped </a:t>
            </a:r>
            <a:r>
              <a:rPr lang="en-GB" dirty="0"/>
              <a:t>and </a:t>
            </a:r>
            <a:r>
              <a:rPr lang="en-GB" dirty="0" smtClean="0"/>
              <a:t>ritualistic </a:t>
            </a:r>
            <a:r>
              <a:rPr lang="en-GB" dirty="0" err="1" smtClean="0"/>
              <a:t>behaviors</a:t>
            </a:r>
            <a:r>
              <a:rPr lang="en-GB" dirty="0" smtClean="0"/>
              <a:t>.</a:t>
            </a:r>
          </a:p>
          <a:p>
            <a:r>
              <a:rPr lang="en-GB" dirty="0" smtClean="0"/>
              <a:t>Autism </a:t>
            </a:r>
            <a:r>
              <a:rPr lang="en-GB" dirty="0"/>
              <a:t>Spectrum Disorder </a:t>
            </a:r>
            <a:r>
              <a:rPr lang="en-GB" dirty="0" smtClean="0"/>
              <a:t>Statistics </a:t>
            </a:r>
          </a:p>
          <a:p>
            <a:r>
              <a:rPr lang="en-GB" dirty="0" smtClean="0"/>
              <a:t> Prevalence:1 </a:t>
            </a:r>
            <a:r>
              <a:rPr lang="en-GB" dirty="0"/>
              <a:t>in every 50 </a:t>
            </a:r>
            <a:r>
              <a:rPr lang="en-GB" dirty="0" smtClean="0"/>
              <a:t>births</a:t>
            </a:r>
            <a:endParaRPr lang="en-GB" dirty="0"/>
          </a:p>
          <a:p>
            <a:r>
              <a:rPr lang="en-GB" dirty="0" smtClean="0"/>
              <a:t>Male </a:t>
            </a:r>
            <a:r>
              <a:rPr lang="en-GB" dirty="0"/>
              <a:t>to female estimate being 4.4 to </a:t>
            </a:r>
            <a:r>
              <a:rPr lang="en-GB" dirty="0" smtClean="0"/>
              <a:t>1</a:t>
            </a:r>
            <a:endParaRPr lang="en-GB" dirty="0"/>
          </a:p>
          <a:p>
            <a:r>
              <a:rPr lang="en-GB" dirty="0" smtClean="0"/>
              <a:t> </a:t>
            </a:r>
            <a:r>
              <a:rPr lang="en-GB" dirty="0"/>
              <a:t>IQ </a:t>
            </a:r>
            <a:r>
              <a:rPr lang="en-GB" dirty="0" smtClean="0"/>
              <a:t>interaction 38</a:t>
            </a:r>
            <a:r>
              <a:rPr lang="en-GB" dirty="0"/>
              <a:t>% intellectual </a:t>
            </a:r>
            <a:r>
              <a:rPr lang="en-GB" dirty="0" smtClean="0"/>
              <a:t>disabilities</a:t>
            </a:r>
          </a:p>
          <a:p>
            <a:r>
              <a:rPr lang="en-GB" dirty="0" smtClean="0"/>
              <a:t> </a:t>
            </a:r>
            <a:r>
              <a:rPr lang="en-GB" dirty="0"/>
              <a:t>Occurs worldwide</a:t>
            </a:r>
          </a:p>
        </p:txBody>
      </p:sp>
    </p:spTree>
    <p:extLst>
      <p:ext uri="{BB962C8B-B14F-4D97-AF65-F5344CB8AC3E}">
        <p14:creationId xmlns:p14="http://schemas.microsoft.com/office/powerpoint/2010/main" val="1145897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Causes of Autism Spectrum Disorder : </a:t>
            </a:r>
            <a:r>
              <a:rPr lang="en-GB" dirty="0" smtClean="0"/>
              <a:t>Biological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Significant </a:t>
            </a:r>
            <a:r>
              <a:rPr lang="en-GB" dirty="0"/>
              <a:t>genetic </a:t>
            </a:r>
            <a:r>
              <a:rPr lang="en-GB" dirty="0" smtClean="0"/>
              <a:t>component</a:t>
            </a:r>
            <a:endParaRPr lang="en-GB" dirty="0"/>
          </a:p>
          <a:p>
            <a:r>
              <a:rPr lang="en-GB" dirty="0" smtClean="0"/>
              <a:t>Familial component-20</a:t>
            </a:r>
            <a:r>
              <a:rPr lang="en-GB" dirty="0"/>
              <a:t>% risk of second child with </a:t>
            </a:r>
            <a:r>
              <a:rPr lang="en-GB" dirty="0" smtClean="0"/>
              <a:t>autism</a:t>
            </a:r>
          </a:p>
          <a:p>
            <a:r>
              <a:rPr lang="en-GB" dirty="0" smtClean="0"/>
              <a:t> </a:t>
            </a:r>
            <a:r>
              <a:rPr lang="en-GB" dirty="0"/>
              <a:t>Numerous genes on a number of our chromosomes </a:t>
            </a:r>
            <a:r>
              <a:rPr lang="en-GB" dirty="0" smtClean="0"/>
              <a:t>involved</a:t>
            </a:r>
            <a:endParaRPr lang="en-GB" dirty="0"/>
          </a:p>
          <a:p>
            <a:r>
              <a:rPr lang="en-GB" dirty="0" smtClean="0"/>
              <a:t>Oxytocin </a:t>
            </a:r>
            <a:r>
              <a:rPr lang="en-GB" dirty="0"/>
              <a:t>receptor </a:t>
            </a:r>
            <a:r>
              <a:rPr lang="en-GB" dirty="0" smtClean="0"/>
              <a:t>genes</a:t>
            </a:r>
          </a:p>
          <a:p>
            <a:r>
              <a:rPr lang="en-GB" dirty="0" smtClean="0"/>
              <a:t>Bonding </a:t>
            </a:r>
            <a:r>
              <a:rPr lang="en-GB" dirty="0"/>
              <a:t>and social </a:t>
            </a:r>
            <a:r>
              <a:rPr lang="en-GB" dirty="0" smtClean="0"/>
              <a:t>memory</a:t>
            </a:r>
            <a:endParaRPr lang="en-GB" dirty="0"/>
          </a:p>
          <a:p>
            <a:r>
              <a:rPr lang="en-GB" dirty="0" smtClean="0"/>
              <a:t>Older </a:t>
            </a:r>
            <a:r>
              <a:rPr lang="en-GB" dirty="0"/>
              <a:t>parents increased </a:t>
            </a:r>
            <a:r>
              <a:rPr lang="en-GB" dirty="0" err="1" smtClean="0"/>
              <a:t>risK</a:t>
            </a:r>
            <a:endParaRPr lang="en-GB" dirty="0" smtClean="0"/>
          </a:p>
          <a:p>
            <a:r>
              <a:rPr lang="en-GB" dirty="0" smtClean="0"/>
              <a:t> Amygdala Larger </a:t>
            </a:r>
            <a:r>
              <a:rPr lang="en-GB" dirty="0"/>
              <a:t>size at birth = higher anxiety, </a:t>
            </a:r>
            <a:r>
              <a:rPr lang="en-GB" dirty="0" err="1" smtClean="0"/>
              <a:t>fear,Elevated</a:t>
            </a:r>
            <a:r>
              <a:rPr lang="en-GB" dirty="0" smtClean="0"/>
              <a:t> </a:t>
            </a:r>
            <a:r>
              <a:rPr lang="en-GB" dirty="0" err="1" smtClean="0"/>
              <a:t>cortisol,Neuronal</a:t>
            </a:r>
            <a:r>
              <a:rPr lang="en-GB" dirty="0" smtClean="0"/>
              <a:t> damage, Similar </a:t>
            </a:r>
            <a:r>
              <a:rPr lang="en-GB" dirty="0"/>
              <a:t>size when </a:t>
            </a:r>
            <a:r>
              <a:rPr lang="en-GB" dirty="0" smtClean="0"/>
              <a:t>older, Fewer neurons, Lower levels OF </a:t>
            </a:r>
            <a:r>
              <a:rPr lang="en-GB" dirty="0"/>
              <a:t>Oxytocin</a:t>
            </a:r>
          </a:p>
        </p:txBody>
      </p:sp>
    </p:spTree>
    <p:extLst>
      <p:ext uri="{BB962C8B-B14F-4D97-AF65-F5344CB8AC3E}">
        <p14:creationId xmlns:p14="http://schemas.microsoft.com/office/powerpoint/2010/main" val="3753932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Intellectual Disability (</a:t>
            </a:r>
            <a:r>
              <a:rPr lang="en-GB" dirty="0" err="1"/>
              <a:t>IntellectualDevelopmental</a:t>
            </a:r>
            <a:r>
              <a:rPr lang="en-GB" dirty="0"/>
              <a:t> Disorder)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Significantly sub average </a:t>
            </a:r>
            <a:r>
              <a:rPr lang="en-GB" dirty="0"/>
              <a:t>intellectual functioning and deficits or impairment in at least two areas of life </a:t>
            </a:r>
            <a:r>
              <a:rPr lang="en-GB" dirty="0" smtClean="0"/>
              <a:t>functioning</a:t>
            </a:r>
          </a:p>
          <a:p>
            <a:r>
              <a:rPr lang="en-GB" dirty="0" smtClean="0"/>
              <a:t>DSM-5 </a:t>
            </a:r>
            <a:r>
              <a:rPr lang="en-GB" dirty="0"/>
              <a:t>identifies difficulties in three </a:t>
            </a:r>
            <a:r>
              <a:rPr lang="en-GB" dirty="0" smtClean="0"/>
              <a:t>domains</a:t>
            </a:r>
          </a:p>
          <a:p>
            <a:r>
              <a:rPr lang="en-GB" dirty="0" smtClean="0"/>
              <a:t>Conceptual </a:t>
            </a:r>
          </a:p>
          <a:p>
            <a:r>
              <a:rPr lang="en-GB" dirty="0" smtClean="0"/>
              <a:t>Social</a:t>
            </a:r>
          </a:p>
          <a:p>
            <a:r>
              <a:rPr lang="en-GB" dirty="0" smtClean="0"/>
              <a:t>Practical</a:t>
            </a:r>
          </a:p>
          <a:p>
            <a:r>
              <a:rPr lang="en-GB" dirty="0"/>
              <a:t>Levels of Intellectual Disability (</a:t>
            </a:r>
            <a:r>
              <a:rPr lang="en-GB" dirty="0" smtClean="0"/>
              <a:t>Intellectual Developmental </a:t>
            </a:r>
            <a:r>
              <a:rPr lang="en-GB" dirty="0"/>
              <a:t>Disorder</a:t>
            </a:r>
            <a:r>
              <a:rPr lang="en-GB" dirty="0" smtClean="0"/>
              <a:t>)</a:t>
            </a:r>
          </a:p>
          <a:p>
            <a:r>
              <a:rPr lang="en-GB" dirty="0" smtClean="0"/>
              <a:t> Mild  </a:t>
            </a:r>
            <a:r>
              <a:rPr lang="en-GB" dirty="0"/>
              <a:t>IQ = 50 or 55 to </a:t>
            </a:r>
            <a:r>
              <a:rPr lang="en-GB" dirty="0" smtClean="0"/>
              <a:t>70</a:t>
            </a:r>
          </a:p>
          <a:p>
            <a:pPr marL="0" indent="0">
              <a:buNone/>
            </a:pPr>
            <a:r>
              <a:rPr lang="en-GB" dirty="0" smtClean="0"/>
              <a:t>• Moderate IQ </a:t>
            </a:r>
            <a:r>
              <a:rPr lang="en-GB" dirty="0"/>
              <a:t>= 35-40 to </a:t>
            </a:r>
            <a:r>
              <a:rPr lang="en-GB" dirty="0" smtClean="0"/>
              <a:t>50-55</a:t>
            </a:r>
          </a:p>
          <a:p>
            <a:pPr marL="0" indent="0">
              <a:buNone/>
            </a:pPr>
            <a:r>
              <a:rPr lang="en-GB" dirty="0" smtClean="0"/>
              <a:t>• Severe  </a:t>
            </a:r>
            <a:r>
              <a:rPr lang="en-GB" dirty="0"/>
              <a:t>IQs = 20-25 to </a:t>
            </a:r>
            <a:r>
              <a:rPr lang="en-GB" dirty="0" smtClean="0"/>
              <a:t>35-40</a:t>
            </a:r>
          </a:p>
          <a:p>
            <a:pPr marL="0" indent="0">
              <a:buNone/>
            </a:pPr>
            <a:r>
              <a:rPr lang="en-GB" dirty="0" smtClean="0"/>
              <a:t>• Profound </a:t>
            </a:r>
            <a:r>
              <a:rPr lang="en-GB" dirty="0"/>
              <a:t>IQ = below 20-25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64166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Causes of Intellectual Disability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• Biological</a:t>
            </a:r>
          </a:p>
          <a:p>
            <a:r>
              <a:rPr lang="en-GB" dirty="0" smtClean="0"/>
              <a:t>• </a:t>
            </a:r>
            <a:r>
              <a:rPr lang="en-GB" dirty="0"/>
              <a:t>Down syndrome (a genetic form of an intellectual disability caused by presence of three chromosomes rather than the usual two on the 21stpair</a:t>
            </a:r>
            <a:r>
              <a:rPr lang="en-GB" dirty="0" smtClean="0"/>
              <a:t>)</a:t>
            </a:r>
          </a:p>
          <a:p>
            <a:r>
              <a:rPr lang="en-GB" dirty="0" smtClean="0"/>
              <a:t>• </a:t>
            </a:r>
            <a:r>
              <a:rPr lang="en-GB" dirty="0"/>
              <a:t>Phenylketonuria (PKU a genetic disorder where the body cannot break down the amino acid phenylalanine</a:t>
            </a:r>
            <a:r>
              <a:rPr lang="en-GB" dirty="0" smtClean="0"/>
              <a:t>)</a:t>
            </a:r>
          </a:p>
          <a:p>
            <a:r>
              <a:rPr lang="en-GB" dirty="0" smtClean="0"/>
              <a:t>• </a:t>
            </a:r>
            <a:r>
              <a:rPr lang="en-GB" dirty="0"/>
              <a:t>Fragile X Syndrome (FXS most common inherited cause of intellectual disability occurs when DNA makes too many copies of itself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r>
              <a:rPr lang="en-GB" dirty="0" smtClean="0"/>
              <a:t>• </a:t>
            </a:r>
            <a:r>
              <a:rPr lang="en-GB" dirty="0" err="1" smtClean="0"/>
              <a:t>Fetal</a:t>
            </a:r>
            <a:r>
              <a:rPr lang="en-GB" dirty="0" smtClean="0"/>
              <a:t> </a:t>
            </a:r>
            <a:r>
              <a:rPr lang="en-GB" dirty="0"/>
              <a:t>alcohol syndrome</a:t>
            </a:r>
          </a:p>
        </p:txBody>
      </p:sp>
    </p:spTree>
    <p:extLst>
      <p:ext uri="{BB962C8B-B14F-4D97-AF65-F5344CB8AC3E}">
        <p14:creationId xmlns:p14="http://schemas.microsoft.com/office/powerpoint/2010/main" val="384816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678063" cy="632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82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10515600" cy="632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6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10515600" cy="629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54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377" y="365124"/>
            <a:ext cx="10577423" cy="628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33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10515600" cy="611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98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Developmental disorders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 </a:t>
            </a:r>
            <a:r>
              <a:rPr lang="en-GB" dirty="0"/>
              <a:t>Attention deficit hyperactivity disorder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(ADHD)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 </a:t>
            </a:r>
            <a:r>
              <a:rPr lang="en-GB" dirty="0"/>
              <a:t>Autism spectrum disorder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 </a:t>
            </a:r>
            <a:r>
              <a:rPr lang="en-GB" dirty="0"/>
              <a:t>Intellectual Disability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Specific </a:t>
            </a:r>
            <a:r>
              <a:rPr lang="en-GB" dirty="0"/>
              <a:t>learning disorders</a:t>
            </a:r>
          </a:p>
        </p:txBody>
      </p:sp>
    </p:spTree>
    <p:extLst>
      <p:ext uri="{BB962C8B-B14F-4D97-AF65-F5344CB8AC3E}">
        <p14:creationId xmlns:p14="http://schemas.microsoft.com/office/powerpoint/2010/main" val="4142137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6"/>
            <a:ext cx="8296275" cy="53451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1571"/>
            <a:ext cx="7523672" cy="120760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526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10515600" cy="631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51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99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57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92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05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93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63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14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626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34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94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Attention Deficit/Hyperactivity Disorder (ADHD)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Central </a:t>
            </a:r>
            <a:r>
              <a:rPr lang="en-GB" dirty="0"/>
              <a:t>features</a:t>
            </a:r>
          </a:p>
          <a:p>
            <a:r>
              <a:rPr lang="en-GB" dirty="0" smtClean="0"/>
              <a:t>Inattentive</a:t>
            </a:r>
            <a:endParaRPr lang="en-GB" dirty="0"/>
          </a:p>
          <a:p>
            <a:r>
              <a:rPr lang="en-GB" dirty="0" smtClean="0"/>
              <a:t>Hyperactive</a:t>
            </a:r>
            <a:endParaRPr lang="en-GB" dirty="0"/>
          </a:p>
          <a:p>
            <a:r>
              <a:rPr lang="en-GB" dirty="0" smtClean="0"/>
              <a:t>Impulsivity</a:t>
            </a:r>
            <a:endParaRPr lang="en-GB" dirty="0"/>
          </a:p>
          <a:p>
            <a:r>
              <a:rPr lang="en-GB" b="1" dirty="0" smtClean="0"/>
              <a:t>DSM-5 </a:t>
            </a:r>
            <a:r>
              <a:rPr lang="en-GB" b="1" dirty="0"/>
              <a:t>differentiates two categories of </a:t>
            </a:r>
            <a:r>
              <a:rPr lang="en-GB" b="1" dirty="0" smtClean="0"/>
              <a:t>symptoms</a:t>
            </a:r>
            <a:endParaRPr lang="en-GB" b="1" dirty="0"/>
          </a:p>
          <a:p>
            <a:r>
              <a:rPr lang="en-GB" dirty="0" smtClean="0"/>
              <a:t>Problems </a:t>
            </a:r>
            <a:r>
              <a:rPr lang="en-GB" dirty="0"/>
              <a:t>of inattention</a:t>
            </a:r>
          </a:p>
          <a:p>
            <a:r>
              <a:rPr lang="en-GB" dirty="0" smtClean="0"/>
              <a:t>Problems </a:t>
            </a:r>
            <a:r>
              <a:rPr lang="en-GB" dirty="0"/>
              <a:t>of Hyperactivity and impulsivity</a:t>
            </a:r>
          </a:p>
        </p:txBody>
      </p:sp>
    </p:spTree>
    <p:extLst>
      <p:ext uri="{BB962C8B-B14F-4D97-AF65-F5344CB8AC3E}">
        <p14:creationId xmlns:p14="http://schemas.microsoft.com/office/powerpoint/2010/main" val="1958490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10515600" cy="623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06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Inattentive”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Careless </a:t>
            </a:r>
            <a:r>
              <a:rPr lang="en-GB" dirty="0"/>
              <a:t>mistakes</a:t>
            </a:r>
          </a:p>
          <a:p>
            <a:r>
              <a:rPr lang="en-GB" dirty="0" smtClean="0"/>
              <a:t> </a:t>
            </a:r>
            <a:r>
              <a:rPr lang="en-GB" dirty="0"/>
              <a:t>Can't sustain attention</a:t>
            </a:r>
          </a:p>
          <a:p>
            <a:r>
              <a:rPr lang="en-GB" dirty="0" smtClean="0"/>
              <a:t> </a:t>
            </a:r>
            <a:r>
              <a:rPr lang="en-GB" dirty="0"/>
              <a:t>Not listening</a:t>
            </a:r>
          </a:p>
          <a:p>
            <a:r>
              <a:rPr lang="en-GB" dirty="0" smtClean="0"/>
              <a:t> </a:t>
            </a:r>
            <a:r>
              <a:rPr lang="en-GB" dirty="0"/>
              <a:t>Doesn't finish</a:t>
            </a:r>
          </a:p>
          <a:p>
            <a:r>
              <a:rPr lang="en-GB" dirty="0" smtClean="0"/>
              <a:t> </a:t>
            </a:r>
            <a:r>
              <a:rPr lang="en-GB" dirty="0"/>
              <a:t>Disorganization</a:t>
            </a:r>
          </a:p>
          <a:p>
            <a:r>
              <a:rPr lang="en-GB" dirty="0" smtClean="0"/>
              <a:t> </a:t>
            </a:r>
            <a:r>
              <a:rPr lang="en-GB" dirty="0"/>
              <a:t>Avoids tasks</a:t>
            </a:r>
          </a:p>
          <a:p>
            <a:r>
              <a:rPr lang="en-GB" dirty="0" smtClean="0"/>
              <a:t> </a:t>
            </a:r>
            <a:r>
              <a:rPr lang="en-GB" dirty="0"/>
              <a:t>Loses things</a:t>
            </a:r>
          </a:p>
          <a:p>
            <a:r>
              <a:rPr lang="en-GB" dirty="0" smtClean="0"/>
              <a:t> </a:t>
            </a:r>
            <a:r>
              <a:rPr lang="en-GB" dirty="0"/>
              <a:t>Easily distracted</a:t>
            </a:r>
          </a:p>
          <a:p>
            <a:r>
              <a:rPr lang="en-GB" dirty="0" smtClean="0"/>
              <a:t> </a:t>
            </a:r>
            <a:r>
              <a:rPr lang="en-GB" dirty="0"/>
              <a:t>Forgetful in daily </a:t>
            </a:r>
            <a:r>
              <a:rPr lang="en-GB" dirty="0" smtClean="0"/>
              <a:t>activities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624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Hyperactive/Impulsive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Fidgets</a:t>
            </a:r>
          </a:p>
          <a:p>
            <a:r>
              <a:rPr lang="en-GB" dirty="0" smtClean="0"/>
              <a:t> </a:t>
            </a:r>
            <a:r>
              <a:rPr lang="en-GB" dirty="0"/>
              <a:t>Leaves seat</a:t>
            </a:r>
          </a:p>
          <a:p>
            <a:r>
              <a:rPr lang="en-GB" dirty="0" smtClean="0"/>
              <a:t> </a:t>
            </a:r>
            <a:r>
              <a:rPr lang="en-GB" dirty="0"/>
              <a:t>Runs/Climbs or Feels restless</a:t>
            </a:r>
          </a:p>
          <a:p>
            <a:r>
              <a:rPr lang="en-GB" dirty="0" smtClean="0"/>
              <a:t> </a:t>
            </a:r>
            <a:r>
              <a:rPr lang="en-GB" dirty="0"/>
              <a:t>Can't play quietly</a:t>
            </a:r>
          </a:p>
          <a:p>
            <a:r>
              <a:rPr lang="en-GB" dirty="0" smtClean="0"/>
              <a:t> </a:t>
            </a:r>
            <a:r>
              <a:rPr lang="en-GB" dirty="0"/>
              <a:t>“On the go”</a:t>
            </a:r>
          </a:p>
          <a:p>
            <a:r>
              <a:rPr lang="en-GB" dirty="0" smtClean="0"/>
              <a:t> </a:t>
            </a:r>
            <a:r>
              <a:rPr lang="en-GB" dirty="0"/>
              <a:t>Excessive talking</a:t>
            </a:r>
          </a:p>
          <a:p>
            <a:r>
              <a:rPr lang="en-GB" dirty="0" smtClean="0"/>
              <a:t> </a:t>
            </a:r>
            <a:r>
              <a:rPr lang="en-GB" dirty="0"/>
              <a:t>“Blurting” out</a:t>
            </a:r>
          </a:p>
          <a:p>
            <a:r>
              <a:rPr lang="en-GB" dirty="0" smtClean="0"/>
              <a:t> </a:t>
            </a:r>
            <a:r>
              <a:rPr lang="en-GB" dirty="0"/>
              <a:t>Can't wait his/her turn</a:t>
            </a:r>
          </a:p>
          <a:p>
            <a:r>
              <a:rPr lang="en-GB" dirty="0" smtClean="0"/>
              <a:t> </a:t>
            </a:r>
            <a:r>
              <a:rPr lang="en-GB" dirty="0"/>
              <a:t>Interrupts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5726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ADHD: 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Prevalence </a:t>
            </a:r>
            <a:r>
              <a:rPr lang="en-GB" dirty="0"/>
              <a:t>3-9% </a:t>
            </a:r>
            <a:r>
              <a:rPr lang="en-GB" dirty="0" smtClean="0"/>
              <a:t>worldwide</a:t>
            </a:r>
            <a:endParaRPr lang="en-GB" dirty="0"/>
          </a:p>
          <a:p>
            <a:r>
              <a:rPr lang="en-GB" dirty="0" smtClean="0"/>
              <a:t>11</a:t>
            </a:r>
            <a:r>
              <a:rPr lang="en-GB" dirty="0"/>
              <a:t>% of children in the U.S. </a:t>
            </a:r>
            <a:endParaRPr lang="en-GB" dirty="0" smtClean="0"/>
          </a:p>
          <a:p>
            <a:r>
              <a:rPr lang="en-GB" dirty="0" smtClean="0"/>
              <a:t>aged </a:t>
            </a:r>
            <a:r>
              <a:rPr lang="en-GB" dirty="0"/>
              <a:t>4 to </a:t>
            </a:r>
            <a:r>
              <a:rPr lang="en-GB" dirty="0" smtClean="0"/>
              <a:t>17</a:t>
            </a:r>
            <a:endParaRPr lang="en-GB" dirty="0"/>
          </a:p>
          <a:p>
            <a:r>
              <a:rPr lang="en-GB" dirty="0" smtClean="0"/>
              <a:t>Onset </a:t>
            </a:r>
            <a:r>
              <a:rPr lang="en-GB" dirty="0"/>
              <a:t>3 or 4 </a:t>
            </a:r>
            <a:r>
              <a:rPr lang="en-GB" dirty="0" smtClean="0"/>
              <a:t>years</a:t>
            </a:r>
            <a:endParaRPr lang="en-GB" dirty="0"/>
          </a:p>
          <a:p>
            <a:r>
              <a:rPr lang="en-GB" dirty="0" smtClean="0"/>
              <a:t>Boys </a:t>
            </a:r>
            <a:r>
              <a:rPr lang="en-GB" dirty="0"/>
              <a:t>: Girls = </a:t>
            </a:r>
            <a:r>
              <a:rPr lang="en-GB" dirty="0" smtClean="0"/>
              <a:t>3:1</a:t>
            </a:r>
          </a:p>
          <a:p>
            <a:r>
              <a:rPr lang="en-GB" dirty="0"/>
              <a:t>Adults with </a:t>
            </a:r>
            <a:r>
              <a:rPr lang="en-GB" dirty="0" smtClean="0"/>
              <a:t>ADHD</a:t>
            </a:r>
            <a:endParaRPr lang="en-GB" dirty="0"/>
          </a:p>
          <a:p>
            <a:r>
              <a:rPr lang="en-GB" dirty="0" smtClean="0"/>
              <a:t>2.5 </a:t>
            </a:r>
            <a:r>
              <a:rPr lang="en-GB" dirty="0"/>
              <a:t>fewer years of </a:t>
            </a:r>
            <a:r>
              <a:rPr lang="en-GB" dirty="0" smtClean="0"/>
              <a:t>education</a:t>
            </a:r>
          </a:p>
          <a:p>
            <a:r>
              <a:rPr lang="en-GB" dirty="0" smtClean="0"/>
              <a:t> </a:t>
            </a:r>
            <a:r>
              <a:rPr lang="en-GB" dirty="0"/>
              <a:t>More likely to be divorced, have substance use problems and antisocial personality </a:t>
            </a:r>
            <a:r>
              <a:rPr lang="en-GB" dirty="0" smtClean="0"/>
              <a:t>disorder</a:t>
            </a:r>
            <a:endParaRPr lang="en-GB" dirty="0"/>
          </a:p>
          <a:p>
            <a:r>
              <a:rPr lang="en-GB" dirty="0" smtClean="0"/>
              <a:t>High </a:t>
            </a:r>
            <a:r>
              <a:rPr lang="en-GB" dirty="0"/>
              <a:t>risk </a:t>
            </a:r>
            <a:r>
              <a:rPr lang="en-GB" dirty="0" err="1" smtClean="0"/>
              <a:t>behaviors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/>
              <a:t>High </a:t>
            </a:r>
            <a:r>
              <a:rPr lang="en-GB" dirty="0" smtClean="0"/>
              <a:t>comorbidity with Mood </a:t>
            </a:r>
            <a:r>
              <a:rPr lang="en-GB" dirty="0"/>
              <a:t>disorders</a:t>
            </a:r>
          </a:p>
        </p:txBody>
      </p:sp>
    </p:spTree>
    <p:extLst>
      <p:ext uri="{BB962C8B-B14F-4D97-AF65-F5344CB8AC3E}">
        <p14:creationId xmlns:p14="http://schemas.microsoft.com/office/powerpoint/2010/main" val="253506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ADHD: 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Genetics</a:t>
            </a:r>
            <a:endParaRPr lang="en-GB" dirty="0"/>
          </a:p>
          <a:p>
            <a:r>
              <a:rPr lang="en-GB" dirty="0" smtClean="0"/>
              <a:t>Dopamine</a:t>
            </a:r>
          </a:p>
          <a:p>
            <a:r>
              <a:rPr lang="en-GB" dirty="0" smtClean="0"/>
              <a:t> </a:t>
            </a:r>
            <a:r>
              <a:rPr lang="en-GB" dirty="0"/>
              <a:t>Prenatal </a:t>
            </a:r>
            <a:r>
              <a:rPr lang="en-GB" dirty="0" smtClean="0"/>
              <a:t>smoking</a:t>
            </a:r>
            <a:endParaRPr lang="en-GB" dirty="0"/>
          </a:p>
          <a:p>
            <a:r>
              <a:rPr lang="en-GB" dirty="0" smtClean="0"/>
              <a:t>Brain volume</a:t>
            </a:r>
            <a:endParaRPr lang="en-GB" dirty="0"/>
          </a:p>
          <a:p>
            <a:r>
              <a:rPr lang="en-GB" dirty="0" smtClean="0"/>
              <a:t>Food additives/Pesticides?</a:t>
            </a:r>
          </a:p>
          <a:p>
            <a:r>
              <a:rPr lang="en-GB" dirty="0" smtClean="0"/>
              <a:t>Sodium benzoate</a:t>
            </a:r>
          </a:p>
          <a:p>
            <a:r>
              <a:rPr lang="en-GB" dirty="0" smtClean="0"/>
              <a:t>Food </a:t>
            </a:r>
            <a:r>
              <a:rPr lang="en-GB" dirty="0" err="1"/>
              <a:t>colorings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504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 of ADHD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Treatment of </a:t>
            </a:r>
            <a:r>
              <a:rPr lang="en-GB" dirty="0" err="1"/>
              <a:t>ADHDTreatment</a:t>
            </a:r>
            <a:r>
              <a:rPr lang="en-GB" dirty="0"/>
              <a:t> of two </a:t>
            </a:r>
            <a:r>
              <a:rPr lang="en-GB" dirty="0" smtClean="0"/>
              <a:t>fronts</a:t>
            </a:r>
            <a:endParaRPr lang="en-GB" dirty="0"/>
          </a:p>
          <a:p>
            <a:r>
              <a:rPr lang="en-GB" dirty="0" smtClean="0"/>
              <a:t>Psychosocial intervention</a:t>
            </a:r>
          </a:p>
          <a:p>
            <a:r>
              <a:rPr lang="en-GB" dirty="0" smtClean="0"/>
              <a:t>Improving </a:t>
            </a:r>
            <a:r>
              <a:rPr lang="en-GB" dirty="0"/>
              <a:t>academic performance, decreasing disruptive </a:t>
            </a:r>
            <a:r>
              <a:rPr lang="en-GB" dirty="0" err="1"/>
              <a:t>behavior</a:t>
            </a:r>
            <a:r>
              <a:rPr lang="en-GB" dirty="0"/>
              <a:t>, and improving social </a:t>
            </a:r>
            <a:r>
              <a:rPr lang="en-GB" dirty="0" smtClean="0"/>
              <a:t>skills</a:t>
            </a:r>
          </a:p>
          <a:p>
            <a:r>
              <a:rPr lang="en-GB" dirty="0" err="1" smtClean="0"/>
              <a:t>Behavioral</a:t>
            </a:r>
            <a:r>
              <a:rPr lang="en-GB" dirty="0" smtClean="0"/>
              <a:t> </a:t>
            </a:r>
            <a:r>
              <a:rPr lang="en-GB" dirty="0"/>
              <a:t>interventions before </a:t>
            </a:r>
            <a:r>
              <a:rPr lang="en-GB" dirty="0" smtClean="0"/>
              <a:t>medication</a:t>
            </a:r>
          </a:p>
          <a:p>
            <a:r>
              <a:rPr lang="en-GB" dirty="0" smtClean="0"/>
              <a:t>Parent training</a:t>
            </a:r>
          </a:p>
          <a:p>
            <a:r>
              <a:rPr lang="en-GB" dirty="0" smtClean="0"/>
              <a:t>Social </a:t>
            </a:r>
            <a:r>
              <a:rPr lang="en-GB" dirty="0"/>
              <a:t>skills </a:t>
            </a:r>
            <a:r>
              <a:rPr lang="en-GB" dirty="0" smtClean="0"/>
              <a:t>training</a:t>
            </a:r>
          </a:p>
          <a:p>
            <a:r>
              <a:rPr lang="en-GB" dirty="0" smtClean="0"/>
              <a:t> </a:t>
            </a:r>
            <a:r>
              <a:rPr lang="en-GB" dirty="0"/>
              <a:t>Biological intervention </a:t>
            </a:r>
          </a:p>
        </p:txBody>
      </p:sp>
    </p:spTree>
    <p:extLst>
      <p:ext uri="{BB962C8B-B14F-4D97-AF65-F5344CB8AC3E}">
        <p14:creationId xmlns:p14="http://schemas.microsoft.com/office/powerpoint/2010/main" val="3016817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Autism Spectrum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Autism </a:t>
            </a:r>
            <a:r>
              <a:rPr lang="en-GB" dirty="0"/>
              <a:t>spectrum disorder (ASD) is a neurodevelopmental </a:t>
            </a:r>
            <a:r>
              <a:rPr lang="en-GB" dirty="0" smtClean="0"/>
              <a:t> disorder </a:t>
            </a:r>
            <a:r>
              <a:rPr lang="en-GB" dirty="0"/>
              <a:t>that, affects how one perceives and socializes with </a:t>
            </a:r>
            <a:r>
              <a:rPr lang="en-GB" dirty="0" smtClean="0"/>
              <a:t> others</a:t>
            </a:r>
            <a:endParaRPr lang="en-GB" dirty="0"/>
          </a:p>
          <a:p>
            <a:r>
              <a:rPr lang="en-GB" dirty="0" smtClean="0"/>
              <a:t>DSM-5 </a:t>
            </a:r>
            <a:r>
              <a:rPr lang="en-GB" dirty="0"/>
              <a:t>combined the following into Autism spectrum disorder </a:t>
            </a:r>
          </a:p>
          <a:p>
            <a:r>
              <a:rPr lang="en-GB" dirty="0"/>
              <a:t>(ASD) </a:t>
            </a:r>
          </a:p>
          <a:p>
            <a:r>
              <a:rPr lang="en-GB" dirty="0" smtClean="0"/>
              <a:t> </a:t>
            </a:r>
            <a:r>
              <a:rPr lang="en-GB" dirty="0"/>
              <a:t>Asperger’s disorder</a:t>
            </a:r>
          </a:p>
          <a:p>
            <a:r>
              <a:rPr lang="en-GB" dirty="0" smtClean="0"/>
              <a:t>Childhood </a:t>
            </a:r>
            <a:r>
              <a:rPr lang="en-GB" dirty="0"/>
              <a:t>disintegrative disorder</a:t>
            </a:r>
          </a:p>
          <a:p>
            <a:r>
              <a:rPr lang="en-GB" dirty="0" err="1" smtClean="0"/>
              <a:t>Rett’s</a:t>
            </a:r>
            <a:r>
              <a:rPr lang="en-GB" dirty="0" smtClean="0"/>
              <a:t> </a:t>
            </a:r>
            <a:r>
              <a:rPr lang="en-GB" dirty="0"/>
              <a:t>disorder is now diagnosed as ASD with a qualifier</a:t>
            </a:r>
          </a:p>
          <a:p>
            <a:r>
              <a:rPr lang="en-GB" dirty="0" smtClean="0"/>
              <a:t>Social </a:t>
            </a:r>
            <a:r>
              <a:rPr lang="en-GB" dirty="0"/>
              <a:t>Communication Disorder added to DSM 5</a:t>
            </a:r>
          </a:p>
        </p:txBody>
      </p:sp>
    </p:spTree>
    <p:extLst>
      <p:ext uri="{BB962C8B-B14F-4D97-AF65-F5344CB8AC3E}">
        <p14:creationId xmlns:p14="http://schemas.microsoft.com/office/powerpoint/2010/main" val="4187967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623</Words>
  <Application>Microsoft Office PowerPoint</Application>
  <PresentationFormat>Widescreen</PresentationFormat>
  <Paragraphs>114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Office Theme</vt:lpstr>
      <vt:lpstr>Neurodevelopmental disorders</vt:lpstr>
      <vt:lpstr>PowerPoint Presentation</vt:lpstr>
      <vt:lpstr>Attention Deficit/Hyperactivity Disorder (ADHD)</vt:lpstr>
      <vt:lpstr>Inattentive”</vt:lpstr>
      <vt:lpstr>Hyperactive/Impulsive</vt:lpstr>
      <vt:lpstr>ADHD:  Statistics</vt:lpstr>
      <vt:lpstr>ADHD: Causes</vt:lpstr>
      <vt:lpstr>Treatment of ADHD</vt:lpstr>
      <vt:lpstr>Autism Spectrum Disorder</vt:lpstr>
      <vt:lpstr>Autism Spectrum Disorder</vt:lpstr>
      <vt:lpstr>Autism Spectrum Disorder</vt:lpstr>
      <vt:lpstr>Causes of Autism Spectrum Disorder : Biological</vt:lpstr>
      <vt:lpstr>Intellectual Disability (IntellectualDevelopmental Disorder)</vt:lpstr>
      <vt:lpstr>Causes of Intellectual Disability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Sadia Niazi</dc:creator>
  <cp:lastModifiedBy>Sadia Niazi</cp:lastModifiedBy>
  <cp:revision>15</cp:revision>
  <dcterms:created xsi:type="dcterms:W3CDTF">2020-01-22T11:27:52Z</dcterms:created>
  <dcterms:modified xsi:type="dcterms:W3CDTF">2020-05-04T19:32:33Z</dcterms:modified>
</cp:coreProperties>
</file>