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84457-D865-47A9-B6C9-8FE77B924E33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211FB-0537-4CB6-BEFB-B4DFFC403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661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211FB-0537-4CB6-BEFB-B4DFFC4030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156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211FB-0537-4CB6-BEFB-B4DFFC40306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853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211FB-0537-4CB6-BEFB-B4DFFC40306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328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211FB-0537-4CB6-BEFB-B4DFFC40306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456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211FB-0537-4CB6-BEFB-B4DFFC40306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9192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211FB-0537-4CB6-BEFB-B4DFFC40306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8902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211FB-0537-4CB6-BEFB-B4DFFC40306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5171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211FB-0537-4CB6-BEFB-B4DFFC40306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2615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211FB-0537-4CB6-BEFB-B4DFFC40306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984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211FB-0537-4CB6-BEFB-B4DFFC40306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725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211FB-0537-4CB6-BEFB-B4DFFC40306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03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211FB-0537-4CB6-BEFB-B4DFFC40306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997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211FB-0537-4CB6-BEFB-B4DFFC40306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232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211FB-0537-4CB6-BEFB-B4DFFC40306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82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211FB-0537-4CB6-BEFB-B4DFFC40306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438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211FB-0537-4CB6-BEFB-B4DFFC40306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68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211FB-0537-4CB6-BEFB-B4DFFC40306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699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211FB-0537-4CB6-BEFB-B4DFFC40306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4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211FB-0537-4CB6-BEFB-B4DFFC40306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3495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211FB-0537-4CB6-BEFB-B4DFFC40306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62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4CA1-A62E-436C-AEBE-408DEF28A6F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A760-ACC3-4EF5-B6E2-FE3F4EF10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08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4CA1-A62E-436C-AEBE-408DEF28A6F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A760-ACC3-4EF5-B6E2-FE3F4EF10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93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4CA1-A62E-436C-AEBE-408DEF28A6F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A760-ACC3-4EF5-B6E2-FE3F4EF10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790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4CA1-A62E-436C-AEBE-408DEF28A6F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A760-ACC3-4EF5-B6E2-FE3F4EF10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572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4CA1-A62E-436C-AEBE-408DEF28A6F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A760-ACC3-4EF5-B6E2-FE3F4EF10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00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4CA1-A62E-436C-AEBE-408DEF28A6F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A760-ACC3-4EF5-B6E2-FE3F4EF10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81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4CA1-A62E-436C-AEBE-408DEF28A6F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A760-ACC3-4EF5-B6E2-FE3F4EF10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63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4CA1-A62E-436C-AEBE-408DEF28A6F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A760-ACC3-4EF5-B6E2-FE3F4EF10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545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4CA1-A62E-436C-AEBE-408DEF28A6F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A760-ACC3-4EF5-B6E2-FE3F4EF10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505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4CA1-A62E-436C-AEBE-408DEF28A6F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A760-ACC3-4EF5-B6E2-FE3F4EF10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065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4CA1-A62E-436C-AEBE-408DEF28A6F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A760-ACC3-4EF5-B6E2-FE3F4EF10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9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A4CA1-A62E-436C-AEBE-408DEF28A6F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AA760-ACC3-4EF5-B6E2-FE3F4EF10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Directors and other officers of the company.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883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Qualifications and disqualifications of directors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Director must be a natural person</a:t>
            </a:r>
          </a:p>
          <a:p>
            <a:r>
              <a:rPr lang="en-US" smtClean="0"/>
              <a:t>Director must not be disqualified U/S 153 of Companies Act, 2017</a:t>
            </a:r>
          </a:p>
          <a:p>
            <a:r>
              <a:rPr lang="en-US" smtClean="0"/>
              <a:t>Consent to act as director, 167.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67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Vacation of Office and Removal of Directors. 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Term of office of directors: (157, 158, 161)</a:t>
            </a:r>
          </a:p>
          <a:p>
            <a:r>
              <a:rPr lang="en-US" smtClean="0"/>
              <a:t>Removal of directors:, 163.</a:t>
            </a:r>
          </a:p>
          <a:p>
            <a:r>
              <a:rPr lang="en-US" smtClean="0"/>
              <a:t>Vacation of office by the directors, 171.</a:t>
            </a:r>
          </a:p>
          <a:p>
            <a:r>
              <a:rPr lang="en-US" smtClean="0"/>
              <a:t>Disqualification orders, 172.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07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Ellection of directors U/S 159 of Companies Act, 2017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Steps before ellection: fix number, notice of meeting, notice of intention to company, transmition of notices to members.</a:t>
            </a:r>
          </a:p>
          <a:p>
            <a:r>
              <a:rPr lang="en-US" smtClean="0"/>
              <a:t>cumulative voting.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31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Powers of directors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Board, 2(8).</a:t>
            </a:r>
          </a:p>
          <a:p>
            <a:r>
              <a:rPr lang="en-US" smtClean="0"/>
              <a:t>General powers of management 183(1).</a:t>
            </a:r>
          </a:p>
          <a:p>
            <a:r>
              <a:rPr lang="en-US" smtClean="0"/>
              <a:t>Specific powers, 183(2).</a:t>
            </a:r>
          </a:p>
          <a:p>
            <a:r>
              <a:rPr lang="en-US" smtClean="0"/>
              <a:t>Restrictions on the Powers of Directors, 183(3), 184, 185.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54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Proceedings of the board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Quorum, 176(1, 2).</a:t>
            </a:r>
          </a:p>
          <a:p>
            <a:r>
              <a:rPr lang="en-US" smtClean="0"/>
              <a:t>Frequency of meetings, 176(3).</a:t>
            </a:r>
          </a:p>
          <a:p>
            <a:r>
              <a:rPr lang="en-US" smtClean="0"/>
              <a:t>penalties, 176(4).</a:t>
            </a:r>
          </a:p>
          <a:p>
            <a:r>
              <a:rPr lang="en-US" smtClean="0"/>
              <a:t>Records of resolutions and meetings of board, 178.</a:t>
            </a:r>
          </a:p>
          <a:p>
            <a:r>
              <a:rPr lang="en-US" smtClean="0"/>
              <a:t>Passing of resolution by the directors through circulation, 179.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178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Professional Managers and Officials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Officer, 2(45).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18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Chief executive (CEO)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Chief executive (CEO)</a:t>
            </a:r>
          </a:p>
          <a:p>
            <a:r>
              <a:rPr lang="en-US" smtClean="0"/>
              <a:t>Meaning, 2(14).</a:t>
            </a:r>
          </a:p>
          <a:p>
            <a:r>
              <a:rPr lang="en-US" smtClean="0"/>
              <a:t>Terms of appointment of chief executive, 188.</a:t>
            </a:r>
          </a:p>
          <a:p>
            <a:r>
              <a:rPr lang="en-US" smtClean="0"/>
              <a:t>Powers and Duties of the Chief Executive, 191.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43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Appoint and removal of the Chief Executive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mtClean="0"/>
              <a:t>Consent to act as CEO, 167.</a:t>
            </a:r>
          </a:p>
          <a:p>
            <a:r>
              <a:rPr lang="en-US" smtClean="0"/>
              <a:t>Eligibility, 189.</a:t>
            </a:r>
          </a:p>
          <a:p>
            <a:r>
              <a:rPr lang="en-US" smtClean="0"/>
              <a:t>Penalty for unqualified person acting , 175.</a:t>
            </a:r>
          </a:p>
          <a:p>
            <a:r>
              <a:rPr lang="en-US" smtClean="0"/>
              <a:t>first chief executive, 186.</a:t>
            </a:r>
          </a:p>
          <a:p>
            <a:r>
              <a:rPr lang="en-US" smtClean="0"/>
              <a:t>subsequent chief executives, 187.</a:t>
            </a:r>
          </a:p>
          <a:p>
            <a:r>
              <a:rPr lang="en-US" smtClean="0"/>
              <a:t>Removal of chief executive, 190.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00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n-US" smtClean="0"/>
              <a:t>Chairman in a listed company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88183"/>
            <a:ext cx="9144000" cy="1655762"/>
          </a:xfrm>
        </p:spPr>
        <p:txBody>
          <a:bodyPr/>
          <a:lstStyle/>
          <a:p>
            <a:r>
              <a:rPr lang="en-US" smtClean="0"/>
              <a:t>Appointment, 192(1).</a:t>
            </a:r>
          </a:p>
          <a:p>
            <a:r>
              <a:rPr lang="en-US" smtClean="0"/>
              <a:t>Roles, 192(2).</a:t>
            </a:r>
          </a:p>
          <a:p>
            <a:r>
              <a:rPr lang="en-US" smtClean="0"/>
              <a:t>Responsibilities, 192(3, 4).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501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Company Secretary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Meaning, 2(21).</a:t>
            </a:r>
          </a:p>
          <a:p>
            <a:r>
              <a:rPr lang="en-US" smtClean="0"/>
              <a:t>Public company required to have secretary, 194.</a:t>
            </a:r>
          </a:p>
          <a:p>
            <a:r>
              <a:rPr lang="en-US" smtClean="0"/>
              <a:t>Name of the secretary shall be entered in register, 197.</a:t>
            </a:r>
          </a:p>
          <a:p>
            <a:r>
              <a:rPr lang="en-US" smtClean="0"/>
              <a:t>Duties of the secretary include: maintenance of all kinds of registers, to ensure that the affairs of the company are run in accordance  with the statutory requirements, and others.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608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0145" y="1122363"/>
            <a:ext cx="9144000" cy="2387600"/>
          </a:xfrm>
        </p:spPr>
        <p:txBody>
          <a:bodyPr/>
          <a:lstStyle/>
          <a:p>
            <a:r>
              <a:rPr lang="en-US" smtClean="0"/>
              <a:t>Need for directors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Company is artificial entity with no mind</a:t>
            </a:r>
          </a:p>
          <a:p>
            <a:r>
              <a:rPr lang="en-US" smtClean="0"/>
              <a:t>Natural persons can act on behalf of a company</a:t>
            </a:r>
          </a:p>
          <a:p>
            <a:r>
              <a:rPr lang="en-US" smtClean="0"/>
              <a:t>Members are a large body</a:t>
            </a:r>
          </a:p>
          <a:p>
            <a:r>
              <a:rPr lang="en-US" smtClean="0"/>
              <a:t>Directors act as mind of company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422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Remuneration of Managers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mtClean="0"/>
              <a:t>Remuneration to be determined by directors or company in accordance with provisions of articles of association</a:t>
            </a:r>
          </a:p>
          <a:p>
            <a:r>
              <a:rPr lang="en-US" smtClean="0"/>
              <a:t>Remuneration for extra services shall be determined in accordance with the company’s articles, 170(1).</a:t>
            </a:r>
          </a:p>
          <a:p>
            <a:r>
              <a:rPr lang="en-US" smtClean="0"/>
              <a:t>remuneration for attending the meetings of the directors shall not exceed the scale approved in accordance with the provisions of the articles, 170(2).</a:t>
            </a:r>
          </a:p>
          <a:p>
            <a:r>
              <a:rPr lang="en-US" smtClean="0"/>
              <a:t>Loans to directors, 182.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293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Meaning of director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Director is any person who is occupying this position, 2 (25).</a:t>
            </a:r>
          </a:p>
          <a:p>
            <a:r>
              <a:rPr lang="en-US" smtClean="0"/>
              <a:t>Director perform functions of supervising, managing and controlling affairs of company</a:t>
            </a:r>
          </a:p>
          <a:p>
            <a:r>
              <a:rPr lang="en-US" smtClean="0"/>
              <a:t>Only a natural person shall be a director, 154 (2)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36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Legal status of director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mtClean="0"/>
              <a:t>As agents</a:t>
            </a:r>
          </a:p>
          <a:p>
            <a:r>
              <a:rPr lang="en-US" smtClean="0"/>
              <a:t>As trustees</a:t>
            </a:r>
          </a:p>
          <a:p>
            <a:r>
              <a:rPr lang="en-US" smtClean="0"/>
              <a:t>As managing partners</a:t>
            </a:r>
          </a:p>
          <a:p>
            <a:r>
              <a:rPr lang="en-US" smtClean="0"/>
              <a:t>No expression is an exhaustive of their powers and responsibilities, but provide important points of view from which they may be considered. Imperial Hydropathic Hotel Co. v. Hampson, (1882)</a:t>
            </a:r>
          </a:p>
          <a:p>
            <a:r>
              <a:rPr lang="en-US" smtClean="0"/>
              <a:t>Directors are really commercial men managing a trading concern for the benefit of themselves and of all shareholders, Re. Forest Dean Coal Mining Co., (1878)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640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Directors as agents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mtClean="0"/>
              <a:t>Company exists only in contemplation of law</a:t>
            </a:r>
          </a:p>
          <a:p>
            <a:r>
              <a:rPr lang="en-US" smtClean="0"/>
              <a:t>Being agents, directors cannot be held personally liable for default of company</a:t>
            </a:r>
          </a:p>
          <a:p>
            <a:r>
              <a:rPr lang="en-US" smtClean="0"/>
              <a:t>Case of directors for company is of principal and agent, Ferguson v. Wilson, (1886)</a:t>
            </a:r>
          </a:p>
          <a:p>
            <a:r>
              <a:rPr lang="en-US" smtClean="0"/>
              <a:t>Chairman was not liable for his promice to issue debenture and before issuing company went into liquidation, Elkington &amp; Co. v. Hurter, (1892)</a:t>
            </a:r>
          </a:p>
          <a:p>
            <a:r>
              <a:rPr lang="en-US" smtClean="0"/>
              <a:t>Notice to a director is notice to the company</a:t>
            </a:r>
          </a:p>
          <a:p>
            <a:r>
              <a:rPr lang="en-US" smtClean="0"/>
              <a:t>Director must disclose his interest in transaction of the company</a:t>
            </a:r>
          </a:p>
          <a:p>
            <a:r>
              <a:rPr lang="en-US" smtClean="0"/>
              <a:t>Director may be personally liable when acts in his own name, or incorrectly uses the company’s name, or exceeds his authority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77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Director as trustees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Directors are not trustees in the strict sense, Smith v. Anderson, (1880)</a:t>
            </a:r>
          </a:p>
          <a:p>
            <a:r>
              <a:rPr lang="en-US" smtClean="0"/>
              <a:t>Fiduciary relationship exists between directors and company</a:t>
            </a:r>
          </a:p>
          <a:p>
            <a:r>
              <a:rPr lang="en-US" smtClean="0"/>
              <a:t>Directors must hold and use money, property and powers of company for its benefit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60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Directors as Managing Partners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Working or managing partner conducts business for firm</a:t>
            </a:r>
          </a:p>
          <a:p>
            <a:r>
              <a:rPr lang="en-US" smtClean="0"/>
              <a:t>Liability, position and appointment of director and managing partner is differant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04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Number of directors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Minimum Number of directors, 154.</a:t>
            </a:r>
          </a:p>
          <a:p>
            <a:r>
              <a:rPr lang="en-US" smtClean="0"/>
              <a:t>Women director.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055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Types of directors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mtClean="0"/>
              <a:t>First directors, 157.</a:t>
            </a:r>
          </a:p>
          <a:p>
            <a:r>
              <a:rPr lang="en-US" smtClean="0"/>
              <a:t>Directors from among the normal members appointed at general meeting, 159.</a:t>
            </a:r>
          </a:p>
          <a:p>
            <a:r>
              <a:rPr lang="en-US" smtClean="0"/>
              <a:t>Nominee directors, 164.</a:t>
            </a:r>
          </a:p>
          <a:p>
            <a:r>
              <a:rPr lang="en-US" smtClean="0"/>
              <a:t>Directors filling casual vacancies, 161(2)</a:t>
            </a:r>
          </a:p>
          <a:p>
            <a:r>
              <a:rPr lang="en-US" smtClean="0"/>
              <a:t>Whole-time director</a:t>
            </a:r>
          </a:p>
          <a:p>
            <a:r>
              <a:rPr lang="en-US" smtClean="0"/>
              <a:t>Independent directors, 166.</a:t>
            </a:r>
          </a:p>
          <a:p>
            <a:r>
              <a:rPr lang="en-US" smtClean="0"/>
              <a:t>Alternate director, 174(2).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538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826</Words>
  <Application>Microsoft Office PowerPoint</Application>
  <PresentationFormat>Widescreen</PresentationFormat>
  <Paragraphs>113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Directors and other officers of the company.</vt:lpstr>
      <vt:lpstr>Need for directors</vt:lpstr>
      <vt:lpstr>Meaning of director</vt:lpstr>
      <vt:lpstr>Legal status of director</vt:lpstr>
      <vt:lpstr>Directors as agents</vt:lpstr>
      <vt:lpstr>Director as trustees</vt:lpstr>
      <vt:lpstr>Directors as Managing Partners</vt:lpstr>
      <vt:lpstr>Number of directors</vt:lpstr>
      <vt:lpstr>Types of directors</vt:lpstr>
      <vt:lpstr>Qualifications and disqualifications of directors</vt:lpstr>
      <vt:lpstr>Vacation of Office and Removal of Directors. </vt:lpstr>
      <vt:lpstr>Ellection of directors U/S 159 of Companies Act, 2017</vt:lpstr>
      <vt:lpstr>Powers of directors</vt:lpstr>
      <vt:lpstr>Proceedings of the board</vt:lpstr>
      <vt:lpstr>Professional Managers and Officials</vt:lpstr>
      <vt:lpstr>Chief executive (CEO)</vt:lpstr>
      <vt:lpstr>Appoint and removal of the Chief Executive</vt:lpstr>
      <vt:lpstr>Chairman in a listed company</vt:lpstr>
      <vt:lpstr>Company Secretary</vt:lpstr>
      <vt:lpstr>Remuneration of Managers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Directors and other officers of the company.</dc:title>
  <dc:creator>HKM</dc:creator>
  <cp:lastModifiedBy>HKM</cp:lastModifiedBy>
  <cp:revision>2</cp:revision>
  <dcterms:created xsi:type="dcterms:W3CDTF">2020-04-22T06:30:10Z</dcterms:created>
  <dcterms:modified xsi:type="dcterms:W3CDTF">2020-04-22T06:41:07Z</dcterms:modified>
</cp:coreProperties>
</file>