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81" r:id="rId22"/>
    <p:sldId id="282" r:id="rId23"/>
    <p:sldId id="283" r:id="rId24"/>
    <p:sldId id="284" r:id="rId25"/>
    <p:sldId id="285" r:id="rId26"/>
    <p:sldId id="286" r:id="rId27"/>
    <p:sldId id="275" r:id="rId28"/>
    <p:sldId id="276" r:id="rId29"/>
    <p:sldId id="277" r:id="rId30"/>
    <p:sldId id="278" r:id="rId31"/>
    <p:sldId id="279" r:id="rId32"/>
    <p:sldId id="287" r:id="rId33"/>
    <p:sldId id="289" r:id="rId34"/>
    <p:sldId id="290" r:id="rId35"/>
    <p:sldId id="288"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B4FA7A-B0CB-445F-874C-E959B31D89E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3441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4FA7A-B0CB-445F-874C-E959B31D89E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406859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4FA7A-B0CB-445F-874C-E959B31D89E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306319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4FA7A-B0CB-445F-874C-E959B31D89E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159273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4FA7A-B0CB-445F-874C-E959B31D89E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19545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4FA7A-B0CB-445F-874C-E959B31D89E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401181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B4FA7A-B0CB-445F-874C-E959B31D89EC}"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123639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4FA7A-B0CB-445F-874C-E959B31D89EC}"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258074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4FA7A-B0CB-445F-874C-E959B31D89EC}"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281609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4FA7A-B0CB-445F-874C-E959B31D89E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242622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4FA7A-B0CB-445F-874C-E959B31D89E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12BF-64FD-4DC2-91F8-470AE45B9BFC}" type="slidenum">
              <a:rPr lang="en-US" smtClean="0"/>
              <a:t>‹#›</a:t>
            </a:fld>
            <a:endParaRPr lang="en-US"/>
          </a:p>
        </p:txBody>
      </p:sp>
    </p:spTree>
    <p:extLst>
      <p:ext uri="{BB962C8B-B14F-4D97-AF65-F5344CB8AC3E}">
        <p14:creationId xmlns:p14="http://schemas.microsoft.com/office/powerpoint/2010/main" val="71112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4FA7A-B0CB-445F-874C-E959B31D89EC}" type="datetimeFigureOut">
              <a:rPr lang="en-US" smtClean="0"/>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12BF-64FD-4DC2-91F8-470AE45B9BFC}" type="slidenum">
              <a:rPr lang="en-US" smtClean="0"/>
              <a:t>‹#›</a:t>
            </a:fld>
            <a:endParaRPr lang="en-US"/>
          </a:p>
        </p:txBody>
      </p:sp>
    </p:spTree>
    <p:extLst>
      <p:ext uri="{BB962C8B-B14F-4D97-AF65-F5344CB8AC3E}">
        <p14:creationId xmlns:p14="http://schemas.microsoft.com/office/powerpoint/2010/main" val="161309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 Head Diversion Dams</a:t>
            </a:r>
            <a:br>
              <a:rPr lang="en-US" dirty="0"/>
            </a:br>
            <a:r>
              <a:rPr lang="en-US" dirty="0"/>
              <a:t>(Barrages)</a:t>
            </a:r>
          </a:p>
        </p:txBody>
      </p:sp>
      <p:sp>
        <p:nvSpPr>
          <p:cNvPr id="3" name="Subtitle 2"/>
          <p:cNvSpPr>
            <a:spLocks noGrp="1"/>
          </p:cNvSpPr>
          <p:nvPr>
            <p:ph type="subTitle" idx="1"/>
          </p:nvPr>
        </p:nvSpPr>
        <p:spPr/>
        <p:txBody>
          <a:bodyPr/>
          <a:lstStyle/>
          <a:p>
            <a:r>
              <a:rPr lang="en-US" dirty="0"/>
              <a:t>Engr. Muhammad Owais</a:t>
            </a:r>
          </a:p>
        </p:txBody>
      </p:sp>
    </p:spTree>
    <p:extLst>
      <p:ext uri="{BB962C8B-B14F-4D97-AF65-F5344CB8AC3E}">
        <p14:creationId xmlns:p14="http://schemas.microsoft.com/office/powerpoint/2010/main" val="215853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5029200"/>
          </a:xfrm>
        </p:spPr>
        <p:txBody>
          <a:bodyPr>
            <a:normAutofit/>
          </a:bodyPr>
          <a:lstStyle/>
          <a:p>
            <a:pPr algn="just"/>
            <a:r>
              <a:rPr lang="en-US" b="1" dirty="0"/>
              <a:t>D/S sheet piles: </a:t>
            </a:r>
          </a:p>
          <a:p>
            <a:pPr algn="just"/>
            <a:r>
              <a:rPr lang="en-US" dirty="0"/>
              <a:t>D/S sheet piles are placed at the end of the d/s concrete floor and their main function is to check the exit gradient. Their depth should be greater than the maximum possible scour.</a:t>
            </a:r>
          </a:p>
          <a:p>
            <a:endParaRPr lang="en-US" dirty="0"/>
          </a:p>
        </p:txBody>
      </p:sp>
    </p:spTree>
    <p:extLst>
      <p:ext uri="{BB962C8B-B14F-4D97-AF65-F5344CB8AC3E}">
        <p14:creationId xmlns:p14="http://schemas.microsoft.com/office/powerpoint/2010/main" val="373890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algn="just"/>
            <a:r>
              <a:rPr lang="en-US" b="1" dirty="0"/>
              <a:t>Inverted Filter: </a:t>
            </a:r>
          </a:p>
          <a:p>
            <a:pPr algn="just"/>
            <a:r>
              <a:rPr lang="en-US" dirty="0"/>
              <a:t>An inverted filter is provided between the d/s sheet piles and the flexible protection . It would typically consist of 6" sand, 9"Coarse sand , 9” gravel. The filter material may vary with the size of the particles forming the river </a:t>
            </a:r>
            <a:r>
              <a:rPr lang="en-GB" dirty="0"/>
              <a:t>bed. It is protected by placing over it concrete blocks of sufficient wt. and size (ray 4'x2.75 'x4' used in the </a:t>
            </a:r>
            <a:r>
              <a:rPr lang="en-GB" dirty="0" err="1"/>
              <a:t>Kalabagh</a:t>
            </a:r>
            <a:r>
              <a:rPr lang="en-GB" dirty="0"/>
              <a:t> barrage). Silts (or </a:t>
            </a:r>
            <a:r>
              <a:rPr lang="en-GB" dirty="0" err="1"/>
              <a:t>jhiries</a:t>
            </a:r>
            <a:r>
              <a:rPr lang="en-GB" dirty="0"/>
              <a:t>) are left between the blocks to allow the water to escape. The silts are filled with sand. The length of the filter should be ( 2 x d / s ) depth of the sheet piles. Its primary function is to check the escape of fine soil particles in the seepage water. In the case of scour, it provides adequate cover for the d/s sheet piles against the steeping of the exit gradient.</a:t>
            </a:r>
            <a:endParaRPr lang="en-US" dirty="0"/>
          </a:p>
        </p:txBody>
      </p:sp>
    </p:spTree>
    <p:extLst>
      <p:ext uri="{BB962C8B-B14F-4D97-AF65-F5344CB8AC3E}">
        <p14:creationId xmlns:p14="http://schemas.microsoft.com/office/powerpoint/2010/main" val="183515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GB" b="1" i="1" dirty="0"/>
              <a:t>Concrete blocks</a:t>
            </a:r>
            <a:r>
              <a:rPr lang="en-GB" dirty="0"/>
              <a:t> - as discussed earlier.</a:t>
            </a:r>
            <a:endParaRPr lang="en-US" dirty="0"/>
          </a:p>
          <a:p>
            <a:r>
              <a:rPr lang="en-GB" b="1" i="1" dirty="0"/>
              <a:t>Stone filling</a:t>
            </a:r>
            <a:r>
              <a:rPr lang="en-GB" dirty="0"/>
              <a:t>. Function is same as described earlier</a:t>
            </a:r>
            <a:endParaRPr lang="en-GB" b="1" i="1" dirty="0"/>
          </a:p>
          <a:p>
            <a:r>
              <a:rPr lang="en-GB" b="1" i="1" dirty="0"/>
              <a:t>D/S Flexible Protection</a:t>
            </a:r>
            <a:r>
              <a:rPr lang="en-GB" dirty="0"/>
              <a:t>:</a:t>
            </a:r>
          </a:p>
          <a:p>
            <a:r>
              <a:rPr lang="en-GB" dirty="0"/>
              <a:t> A flexible apron is placed d/s of the filter and consists of boulders large enough not to be washed away by the highest likely water velocity. The protection provided is such as to cover one &amp; half times  depth of scour on the U/S side and 2 x depth of scour on the d/s side.</a:t>
            </a:r>
          </a:p>
          <a:p>
            <a:endParaRPr lang="en-US" dirty="0"/>
          </a:p>
        </p:txBody>
      </p:sp>
    </p:spTree>
    <p:extLst>
      <p:ext uri="{BB962C8B-B14F-4D97-AF65-F5344CB8AC3E}">
        <p14:creationId xmlns:p14="http://schemas.microsoft.com/office/powerpoint/2010/main" val="36243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40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95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09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020762"/>
          </a:xfrm>
        </p:spPr>
        <p:txBody>
          <a:bodyPr>
            <a:normAutofit/>
          </a:bodyPr>
          <a:lstStyle/>
          <a:p>
            <a:r>
              <a:rPr lang="en-GB" sz="4000" b="1" dirty="0"/>
              <a:t>COMMENTS FROM PLAN</a:t>
            </a:r>
            <a:endParaRPr lang="en-US" sz="4000" b="1" dirty="0"/>
          </a:p>
        </p:txBody>
      </p:sp>
      <p:sp>
        <p:nvSpPr>
          <p:cNvPr id="20483" name="Rectangle 3"/>
          <p:cNvSpPr>
            <a:spLocks noGrp="1" noChangeArrowheads="1"/>
          </p:cNvSpPr>
          <p:nvPr>
            <p:ph type="body" idx="1"/>
          </p:nvPr>
        </p:nvSpPr>
        <p:spPr>
          <a:xfrm>
            <a:off x="381000" y="1371600"/>
            <a:ext cx="8229600" cy="5181600"/>
          </a:xfrm>
        </p:spPr>
        <p:txBody>
          <a:bodyPr>
            <a:normAutofit fontScale="92500" lnSpcReduction="10000"/>
          </a:bodyPr>
          <a:lstStyle/>
          <a:p>
            <a:pPr algn="just"/>
            <a:r>
              <a:rPr lang="en-GB" b="1" dirty="0" err="1"/>
              <a:t>Undersluices</a:t>
            </a:r>
            <a:r>
              <a:rPr lang="en-GB" b="1" dirty="0"/>
              <a:t>:</a:t>
            </a:r>
            <a:r>
              <a:rPr lang="en-GB" dirty="0"/>
              <a:t> A number of bays at the extreme ends of the barrage adjacent to the canal regulator will have a lower crest level than the rest of the bays. The main function is to draw water by the formation of a deep channel in lower river flow and, secondly, to help control the flow of silt into the canal by reducing the water velocity by the formation of deep channel in front of the canal. Accumulated silt can be washed away easily by opening the </a:t>
            </a:r>
            <a:r>
              <a:rPr lang="en-GB" dirty="0" err="1"/>
              <a:t>undrsluice</a:t>
            </a:r>
            <a:r>
              <a:rPr lang="en-GB" dirty="0"/>
              <a:t> gates to high velocity currents generated by lower crest levels or a high differential head.</a:t>
            </a:r>
            <a:endParaRPr lang="en-GB" b="1" dirty="0"/>
          </a:p>
        </p:txBody>
      </p:sp>
    </p:spTree>
    <p:extLst>
      <p:ext uri="{BB962C8B-B14F-4D97-AF65-F5344CB8AC3E}">
        <p14:creationId xmlns:p14="http://schemas.microsoft.com/office/powerpoint/2010/main" val="50257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normAutofit/>
          </a:bodyPr>
          <a:lstStyle/>
          <a:p>
            <a:r>
              <a:rPr lang="en-GB" sz="4000" b="1" dirty="0"/>
              <a:t>Divide Wall:</a:t>
            </a:r>
            <a:endParaRPr lang="en-US" sz="4000" b="1" dirty="0"/>
          </a:p>
        </p:txBody>
      </p:sp>
      <p:sp>
        <p:nvSpPr>
          <p:cNvPr id="21507" name="Rectangle 3"/>
          <p:cNvSpPr>
            <a:spLocks noGrp="1" noChangeArrowheads="1"/>
          </p:cNvSpPr>
          <p:nvPr>
            <p:ph type="body" idx="1"/>
          </p:nvPr>
        </p:nvSpPr>
        <p:spPr>
          <a:xfrm>
            <a:off x="0" y="1143000"/>
            <a:ext cx="9144000" cy="5715000"/>
          </a:xfrm>
        </p:spPr>
        <p:txBody>
          <a:bodyPr>
            <a:normAutofit fontScale="92500" lnSpcReduction="10000"/>
          </a:bodyPr>
          <a:lstStyle/>
          <a:p>
            <a:r>
              <a:rPr lang="en-GB" sz="2800" dirty="0"/>
              <a:t>The divide wall separates </a:t>
            </a:r>
            <a:r>
              <a:rPr lang="en-GB" sz="2800" dirty="0" err="1"/>
              <a:t>undersluice</a:t>
            </a:r>
            <a:r>
              <a:rPr lang="en-GB" sz="2800" dirty="0"/>
              <a:t> bays from the normal bays. Its length on the U/S side has to be sufficient to keep the heavy turbulence at the nose of the wall well  away from the protection of the sluices. Similarly, in the d/s side it should extend to cover the hydraulic jump and the resulting turbulence.</a:t>
            </a:r>
            <a:endParaRPr lang="en-US" sz="2800" dirty="0"/>
          </a:p>
          <a:p>
            <a:r>
              <a:rPr lang="en-GB" sz="2800" dirty="0"/>
              <a:t>The main functions are:</a:t>
            </a:r>
            <a:endParaRPr lang="en-US" sz="2800" dirty="0"/>
          </a:p>
          <a:p>
            <a:pPr marL="514350" indent="-514350">
              <a:buFont typeface="+mj-lt"/>
              <a:buAutoNum type="arabicPeriod"/>
            </a:pPr>
            <a:r>
              <a:rPr lang="en-GB" sz="2800" i="1" dirty="0"/>
              <a:t>To separate the  </a:t>
            </a:r>
            <a:r>
              <a:rPr lang="en-GB" sz="2800" i="1" dirty="0" err="1"/>
              <a:t>undersluices</a:t>
            </a:r>
            <a:r>
              <a:rPr lang="en-GB" sz="2800" i="1" dirty="0"/>
              <a:t> from the normal bays to avoid the heavy turbulence which would otherwise occur due to a differential head in the two sections. This helps by creating a still pond in front of the canal off take thereby allowing better site control.</a:t>
            </a:r>
          </a:p>
          <a:p>
            <a:pPr marL="514350" indent="-514350">
              <a:buFont typeface="+mj-lt"/>
              <a:buAutoNum type="arabicPeriod"/>
            </a:pPr>
            <a:r>
              <a:rPr lang="en-GB" sz="2800" i="1" dirty="0"/>
              <a:t>To generate a parallel flow and thereby avoid damage to the flexible protection area of the </a:t>
            </a:r>
            <a:r>
              <a:rPr lang="en-GB" sz="2800" i="1" dirty="0" err="1"/>
              <a:t>undersluice</a:t>
            </a:r>
            <a:r>
              <a:rPr lang="en-GB" sz="2800" i="1" dirty="0"/>
              <a:t> portion.</a:t>
            </a:r>
          </a:p>
          <a:p>
            <a:pPr algn="ctr">
              <a:spcBef>
                <a:spcPct val="0"/>
              </a:spcBef>
              <a:buFontTx/>
              <a:buNone/>
            </a:pPr>
            <a:endParaRPr lang="en-GB" sz="2800" dirty="0">
              <a:solidFill>
                <a:srgbClr val="6600FF"/>
              </a:solidFill>
            </a:endParaRPr>
          </a:p>
          <a:p>
            <a:endParaRPr lang="en-US" sz="2800" dirty="0">
              <a:solidFill>
                <a:srgbClr val="6600FF"/>
              </a:solidFill>
            </a:endParaRPr>
          </a:p>
        </p:txBody>
      </p:sp>
    </p:spTree>
    <p:extLst>
      <p:ext uri="{BB962C8B-B14F-4D97-AF65-F5344CB8AC3E}">
        <p14:creationId xmlns:p14="http://schemas.microsoft.com/office/powerpoint/2010/main" val="367927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28600" y="533400"/>
            <a:ext cx="8610600" cy="5943600"/>
          </a:xfrm>
        </p:spPr>
        <p:txBody>
          <a:bodyPr/>
          <a:lstStyle/>
          <a:p>
            <a:pPr marL="400050" lvl="1" indent="0" algn="ctr">
              <a:buNone/>
            </a:pPr>
            <a:r>
              <a:rPr lang="en-GB" sz="4000" b="1" dirty="0"/>
              <a:t>Fish Ladder</a:t>
            </a:r>
            <a:r>
              <a:rPr lang="en-GB" sz="4000" dirty="0"/>
              <a:t>:</a:t>
            </a:r>
          </a:p>
          <a:p>
            <a:pPr marL="0" indent="0">
              <a:buNone/>
            </a:pPr>
            <a:endParaRPr lang="en-GB" dirty="0">
              <a:solidFill>
                <a:srgbClr val="6600FF"/>
              </a:solidFill>
            </a:endParaRPr>
          </a:p>
          <a:p>
            <a:pPr marL="609600" indent="-609600" algn="just"/>
            <a:r>
              <a:rPr lang="en-GB" dirty="0"/>
              <a:t>It is constructed along the divide wall. It is a device designed to allow fish to negotiate the artificial barrier in either direction. In the fish ladder the optimum velocity is 6 to 8 </a:t>
            </a:r>
            <a:r>
              <a:rPr lang="en-GB"/>
              <a:t>ft/Sec</a:t>
            </a:r>
            <a:r>
              <a:rPr lang="en-GB" dirty="0"/>
              <a:t>, This can be obtained by creating a spatially varied flow as in the fish ladder at </a:t>
            </a:r>
            <a:r>
              <a:rPr lang="en-GB" dirty="0" err="1"/>
              <a:t>Marala</a:t>
            </a:r>
            <a:r>
              <a:rPr lang="en-GB" dirty="0"/>
              <a:t>, </a:t>
            </a:r>
            <a:r>
              <a:rPr lang="en-GB" dirty="0" err="1"/>
              <a:t>Qadirabad</a:t>
            </a:r>
            <a:r>
              <a:rPr lang="en-GB" dirty="0"/>
              <a:t> and  </a:t>
            </a:r>
            <a:r>
              <a:rPr lang="en-GB" dirty="0" err="1"/>
              <a:t>Chashma</a:t>
            </a:r>
            <a:r>
              <a:rPr lang="en-GB" dirty="0"/>
              <a:t> barrages.</a:t>
            </a:r>
            <a:endParaRPr lang="en-US" dirty="0"/>
          </a:p>
          <a:p>
            <a:pPr marL="609600" indent="-609600" algn="just"/>
            <a:endParaRPr lang="en-GB" dirty="0"/>
          </a:p>
          <a:p>
            <a:pPr marL="609600" indent="-609600" algn="ctr">
              <a:spcBef>
                <a:spcPct val="0"/>
              </a:spcBef>
              <a:buFontTx/>
              <a:buAutoNum type="alphaLcPeriod" startAt="2"/>
            </a:pPr>
            <a:endParaRPr lang="en-US" dirty="0">
              <a:solidFill>
                <a:srgbClr val="6600FF"/>
              </a:solidFill>
            </a:endParaRPr>
          </a:p>
          <a:p>
            <a:pPr marL="609600" indent="-609600"/>
            <a:endParaRPr lang="en-US" dirty="0">
              <a:solidFill>
                <a:srgbClr val="6600FF"/>
              </a:solidFill>
            </a:endParaRPr>
          </a:p>
        </p:txBody>
      </p:sp>
    </p:spTree>
    <p:extLst>
      <p:ext uri="{BB962C8B-B14F-4D97-AF65-F5344CB8AC3E}">
        <p14:creationId xmlns:p14="http://schemas.microsoft.com/office/powerpoint/2010/main" val="199689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04800" y="990600"/>
            <a:ext cx="8534400" cy="5638800"/>
          </a:xfrm>
        </p:spPr>
        <p:txBody>
          <a:bodyPr>
            <a:normAutofit/>
          </a:bodyPr>
          <a:lstStyle/>
          <a:p>
            <a:r>
              <a:rPr lang="en-GB" b="1" dirty="0"/>
              <a:t>Guide Banks</a:t>
            </a:r>
            <a:r>
              <a:rPr lang="en-GB" dirty="0"/>
              <a:t>: </a:t>
            </a:r>
            <a:endParaRPr lang="en-US" dirty="0"/>
          </a:p>
          <a:p>
            <a:r>
              <a:rPr lang="en-GB" dirty="0"/>
              <a:t>Guide banks are earthen embankment with stone pitching to guide the river through the barrage.</a:t>
            </a:r>
            <a:endParaRPr lang="en-US" dirty="0"/>
          </a:p>
          <a:p>
            <a:r>
              <a:rPr lang="en-GB" b="1" dirty="0"/>
              <a:t>Marginal Bunds:</a:t>
            </a:r>
          </a:p>
          <a:p>
            <a:r>
              <a:rPr lang="en-GB" dirty="0"/>
              <a:t> Marginal Bunds are flood embankments in continuation of the guide banks designed to contain the floods within the flood plain of the river. Both height and length vary according to the back-water effect produced by the barrage.</a:t>
            </a:r>
          </a:p>
          <a:p>
            <a:endParaRPr lang="en-US" dirty="0">
              <a:solidFill>
                <a:srgbClr val="6600FF"/>
              </a:solidFill>
            </a:endParaRPr>
          </a:p>
        </p:txBody>
      </p:sp>
    </p:spTree>
    <p:extLst>
      <p:ext uri="{BB962C8B-B14F-4D97-AF65-F5344CB8AC3E}">
        <p14:creationId xmlns:p14="http://schemas.microsoft.com/office/powerpoint/2010/main" val="423877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WEIRS AND BARRAGES</a:t>
            </a:r>
            <a:endParaRPr lang="en-US" dirty="0"/>
          </a:p>
        </p:txBody>
      </p:sp>
      <p:sp>
        <p:nvSpPr>
          <p:cNvPr id="3" name="Content Placeholder 2"/>
          <p:cNvSpPr>
            <a:spLocks noGrp="1"/>
          </p:cNvSpPr>
          <p:nvPr>
            <p:ph idx="1"/>
          </p:nvPr>
        </p:nvSpPr>
        <p:spPr/>
        <p:txBody>
          <a:bodyPr/>
          <a:lstStyle/>
          <a:p>
            <a:r>
              <a:rPr lang="en-GB" dirty="0"/>
              <a:t>A hydraulic structure constructed across a river is known as a </a:t>
            </a:r>
            <a:r>
              <a:rPr lang="en-GB" b="1" i="1" dirty="0"/>
              <a:t>dam</a:t>
            </a:r>
            <a:r>
              <a:rPr lang="en-GB" dirty="0"/>
              <a:t>, a </a:t>
            </a:r>
            <a:r>
              <a:rPr lang="en-GB" b="1" i="1" dirty="0"/>
              <a:t>weir</a:t>
            </a:r>
            <a:r>
              <a:rPr lang="en-GB" dirty="0"/>
              <a:t> or a </a:t>
            </a:r>
            <a:r>
              <a:rPr lang="en-GB" b="1" i="1" dirty="0"/>
              <a:t>barrage</a:t>
            </a:r>
            <a:r>
              <a:rPr lang="en-GB" dirty="0"/>
              <a:t>.</a:t>
            </a:r>
          </a:p>
          <a:p>
            <a:r>
              <a:rPr lang="en-GB" b="1" i="1" dirty="0"/>
              <a:t>A weir</a:t>
            </a:r>
            <a:r>
              <a:rPr lang="en-GB" dirty="0"/>
              <a:t> is a structurally safe streamlined wall, built at a suitable site across a river. It is a low head-structure for the purpose of diverting river water.</a:t>
            </a:r>
          </a:p>
          <a:p>
            <a:r>
              <a:rPr lang="en-GB" i="1" dirty="0"/>
              <a:t>A</a:t>
            </a:r>
            <a:r>
              <a:rPr lang="en-GB" b="1" i="1" dirty="0"/>
              <a:t> barrage </a:t>
            </a:r>
            <a:r>
              <a:rPr lang="en-GB" i="1" dirty="0"/>
              <a:t>is gated weir.</a:t>
            </a:r>
            <a:endParaRPr lang="en-US" dirty="0"/>
          </a:p>
          <a:p>
            <a:endParaRPr lang="en-US" dirty="0"/>
          </a:p>
        </p:txBody>
      </p:sp>
    </p:spTree>
    <p:extLst>
      <p:ext uri="{BB962C8B-B14F-4D97-AF65-F5344CB8AC3E}">
        <p14:creationId xmlns:p14="http://schemas.microsoft.com/office/powerpoint/2010/main" val="241552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8" y="6927"/>
            <a:ext cx="9117601" cy="685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59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RETROGRESSION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a:t>Retrogression is a very important phenomenon which occurs after the construction of weir or barrage in a river flowing through alluvial soil. As a result of back-water effects and the increase in depths, the velocity of the water decreases resulting in the deposition of the sediment load. Therefore, the water overflowing the barrage having less silt, picks up silt from the d/s bed. This results in the lowering of the d/s river bed for a few miles. This is known as retrogression.</a:t>
            </a:r>
            <a:endParaRPr lang="en-GB" b="1" dirty="0"/>
          </a:p>
          <a:p>
            <a:endParaRPr lang="en-US" dirty="0"/>
          </a:p>
        </p:txBody>
      </p:sp>
    </p:spTree>
    <p:extLst>
      <p:ext uri="{BB962C8B-B14F-4D97-AF65-F5344CB8AC3E}">
        <p14:creationId xmlns:p14="http://schemas.microsoft.com/office/powerpoint/2010/main" val="401863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RETROGRESSION</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80000"/>
              </a:lnSpc>
            </a:pPr>
            <a:r>
              <a:rPr lang="en-GB" dirty="0"/>
              <a:t>Retrogression  may occur for the first few years and bed levels often recover their previous level. The phenomenon is temporary because the river regime ice. its slope, adapts to the new conditions of flow created by the barrage within a few years and then the water flowing over the weir has a normal silt load. The d/s cycle than reverses due to the greater depth, silt is then deposited and the d/s retrogressed bed recovers to the point of equilibrium. Retrogression value is minimum for a flood discharge and maximum for a low discharge. The values vary from 2 feet to 8.5 feet.</a:t>
            </a:r>
            <a:endParaRPr lang="en-GB" b="1" dirty="0"/>
          </a:p>
          <a:p>
            <a:pPr marL="0" indent="0">
              <a:buNone/>
            </a:pPr>
            <a:endParaRPr lang="en-US" dirty="0"/>
          </a:p>
        </p:txBody>
      </p:sp>
    </p:spTree>
    <p:extLst>
      <p:ext uri="{BB962C8B-B14F-4D97-AF65-F5344CB8AC3E}">
        <p14:creationId xmlns:p14="http://schemas.microsoft.com/office/powerpoint/2010/main" val="125643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ACCRETION:</a:t>
            </a:r>
            <a:endParaRPr lang="en-US" dirty="0"/>
          </a:p>
        </p:txBody>
      </p:sp>
      <p:sp>
        <p:nvSpPr>
          <p:cNvPr id="3" name="Content Placeholder 2"/>
          <p:cNvSpPr>
            <a:spLocks noGrp="1"/>
          </p:cNvSpPr>
          <p:nvPr>
            <p:ph idx="1"/>
          </p:nvPr>
        </p:nvSpPr>
        <p:spPr/>
        <p:txBody>
          <a:bodyPr/>
          <a:lstStyle/>
          <a:p>
            <a:r>
              <a:rPr lang="en-GB" dirty="0"/>
              <a:t>Accretion is the reverse of retrogression and normally occurs u/s although may also occur d/s after the retrogression cycle is complete. There is no accurate method of calculating the values of retrogression and accretion but the values that have been recorded at various barrages may serve as guidelines.</a:t>
            </a:r>
            <a:endParaRPr lang="en-GB" b="1" dirty="0"/>
          </a:p>
          <a:p>
            <a:endParaRPr lang="en-US" dirty="0"/>
          </a:p>
        </p:txBody>
      </p:sp>
    </p:spTree>
    <p:extLst>
      <p:ext uri="{BB962C8B-B14F-4D97-AF65-F5344CB8AC3E}">
        <p14:creationId xmlns:p14="http://schemas.microsoft.com/office/powerpoint/2010/main" val="321800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5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lnSpcReduction="10000"/>
          </a:bodyPr>
          <a:lstStyle/>
          <a:p>
            <a:pPr algn="just">
              <a:lnSpc>
                <a:spcPct val="90000"/>
              </a:lnSpc>
            </a:pPr>
            <a:r>
              <a:rPr lang="en-GB" b="1" i="1" dirty="0" err="1"/>
              <a:t>Khadir</a:t>
            </a:r>
            <a:r>
              <a:rPr lang="en-GB" i="1" dirty="0"/>
              <a:t>:</a:t>
            </a:r>
            <a:endParaRPr lang="en-GB" dirty="0"/>
          </a:p>
          <a:p>
            <a:pPr algn="just">
              <a:lnSpc>
                <a:spcPct val="90000"/>
              </a:lnSpc>
            </a:pPr>
            <a:r>
              <a:rPr lang="en-GB" dirty="0"/>
              <a:t>The </a:t>
            </a:r>
            <a:r>
              <a:rPr lang="en-GB" dirty="0" err="1"/>
              <a:t>Khadir</a:t>
            </a:r>
            <a:r>
              <a:rPr lang="en-GB" dirty="0"/>
              <a:t> is the flood plain of the river.</a:t>
            </a:r>
            <a:endParaRPr lang="en-GB" b="1" i="1" dirty="0"/>
          </a:p>
          <a:p>
            <a:pPr algn="just">
              <a:lnSpc>
                <a:spcPct val="90000"/>
              </a:lnSpc>
            </a:pPr>
            <a:r>
              <a:rPr lang="en-GB" b="1" i="1" dirty="0" err="1"/>
              <a:t>Khadir</a:t>
            </a:r>
            <a:r>
              <a:rPr lang="en-GB" b="1" i="1" dirty="0"/>
              <a:t> Axis</a:t>
            </a:r>
            <a:r>
              <a:rPr lang="en-GB" b="1" dirty="0"/>
              <a:t>:</a:t>
            </a:r>
            <a:endParaRPr lang="en-GB" dirty="0"/>
          </a:p>
          <a:p>
            <a:pPr algn="just">
              <a:lnSpc>
                <a:spcPct val="90000"/>
              </a:lnSpc>
            </a:pPr>
            <a:r>
              <a:rPr lang="en-GB" dirty="0"/>
              <a:t>The </a:t>
            </a:r>
            <a:r>
              <a:rPr lang="en-GB" dirty="0" err="1"/>
              <a:t>Khadir</a:t>
            </a:r>
            <a:r>
              <a:rPr lang="en-GB" dirty="0"/>
              <a:t> axis is a line passing through the centre of the river course, between the two high bands </a:t>
            </a:r>
            <a:r>
              <a:rPr lang="en-GB" dirty="0" err="1"/>
              <a:t>upto</a:t>
            </a:r>
            <a:r>
              <a:rPr lang="en-GB" dirty="0"/>
              <a:t> the backwater effect.</a:t>
            </a:r>
            <a:endParaRPr lang="en-US" dirty="0"/>
          </a:p>
          <a:p>
            <a:pPr>
              <a:lnSpc>
                <a:spcPct val="90000"/>
              </a:lnSpc>
            </a:pPr>
            <a:r>
              <a:rPr lang="en-GB" b="1" i="1" dirty="0"/>
              <a:t>Weir Axis</a:t>
            </a:r>
            <a:r>
              <a:rPr lang="en-GB" b="1" dirty="0"/>
              <a:t>:</a:t>
            </a:r>
            <a:endParaRPr lang="en-GB" dirty="0"/>
          </a:p>
          <a:p>
            <a:pPr>
              <a:lnSpc>
                <a:spcPct val="90000"/>
              </a:lnSpc>
            </a:pPr>
            <a:r>
              <a:rPr lang="en-GB" dirty="0"/>
              <a:t>The weir axis is a line along which the crest off the weir is laid.</a:t>
            </a:r>
            <a:endParaRPr lang="en-GB" b="1" i="1" dirty="0"/>
          </a:p>
        </p:txBody>
      </p:sp>
    </p:spTree>
    <p:extLst>
      <p:ext uri="{BB962C8B-B14F-4D97-AF65-F5344CB8AC3E}">
        <p14:creationId xmlns:p14="http://schemas.microsoft.com/office/powerpoint/2010/main" val="287754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pPr>
              <a:lnSpc>
                <a:spcPct val="90000"/>
              </a:lnSpc>
            </a:pPr>
            <a:r>
              <a:rPr lang="en-GB" b="1" i="1" dirty="0"/>
              <a:t>River Axis</a:t>
            </a:r>
            <a:r>
              <a:rPr lang="en-GB" i="1" dirty="0"/>
              <a:t>:</a:t>
            </a:r>
            <a:endParaRPr lang="en-GB" dirty="0"/>
          </a:p>
          <a:p>
            <a:pPr>
              <a:lnSpc>
                <a:spcPct val="90000"/>
              </a:lnSpc>
            </a:pPr>
            <a:r>
              <a:rPr lang="en-GB" dirty="0"/>
              <a:t>The river axis is a line parallel to the </a:t>
            </a:r>
            <a:r>
              <a:rPr lang="en-GB" dirty="0" err="1"/>
              <a:t>Khadir</a:t>
            </a:r>
            <a:r>
              <a:rPr lang="en-GB" dirty="0"/>
              <a:t> axis at the centre of the weir axis between the abutments.</a:t>
            </a:r>
            <a:endParaRPr lang="en-GB" b="1" i="1" dirty="0"/>
          </a:p>
          <a:p>
            <a:pPr>
              <a:lnSpc>
                <a:spcPct val="90000"/>
              </a:lnSpc>
            </a:pPr>
            <a:r>
              <a:rPr lang="en-GB" b="1" i="1" dirty="0" err="1"/>
              <a:t>Headworks</a:t>
            </a:r>
            <a:r>
              <a:rPr lang="en-GB" b="1" i="1" dirty="0"/>
              <a:t> Axis</a:t>
            </a:r>
            <a:r>
              <a:rPr lang="en-GB" b="1" dirty="0"/>
              <a:t>:</a:t>
            </a:r>
            <a:endParaRPr lang="en-GB" dirty="0"/>
          </a:p>
          <a:p>
            <a:pPr>
              <a:lnSpc>
                <a:spcPct val="90000"/>
              </a:lnSpc>
            </a:pPr>
            <a:r>
              <a:rPr lang="en-GB" dirty="0"/>
              <a:t>The </a:t>
            </a:r>
            <a:r>
              <a:rPr lang="en-GB" dirty="0" err="1"/>
              <a:t>Headworks</a:t>
            </a:r>
            <a:r>
              <a:rPr lang="en-GB" dirty="0"/>
              <a:t> axis is a line perpendicular to the weir axis at the centre of the weir abutments.</a:t>
            </a:r>
            <a:endParaRPr lang="en-US" dirty="0"/>
          </a:p>
        </p:txBody>
      </p:sp>
    </p:spTree>
    <p:extLst>
      <p:ext uri="{BB962C8B-B14F-4D97-AF65-F5344CB8AC3E}">
        <p14:creationId xmlns:p14="http://schemas.microsoft.com/office/powerpoint/2010/main" val="370849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SITE SELECTION OF BARRAGE  </a:t>
            </a:r>
            <a:endParaRPr lang="en-US" dirty="0"/>
          </a:p>
        </p:txBody>
      </p:sp>
      <p:sp>
        <p:nvSpPr>
          <p:cNvPr id="3" name="Content Placeholder 2"/>
          <p:cNvSpPr>
            <a:spLocks noGrp="1"/>
          </p:cNvSpPr>
          <p:nvPr>
            <p:ph idx="1"/>
          </p:nvPr>
        </p:nvSpPr>
        <p:spPr/>
        <p:txBody>
          <a:bodyPr/>
          <a:lstStyle/>
          <a:p>
            <a:pPr algn="just"/>
            <a:r>
              <a:rPr lang="en-US" dirty="0"/>
              <a:t>The following consideration should be kept in mind when deciding on the site for a barrage.</a:t>
            </a:r>
          </a:p>
          <a:p>
            <a:pPr algn="just"/>
            <a:r>
              <a:rPr lang="en-US" dirty="0"/>
              <a:t>The site must have a good command over the are to be irrigated, and must also be not too far distant to avoid long feeder channels.</a:t>
            </a:r>
          </a:p>
          <a:p>
            <a:pPr algn="just"/>
            <a:r>
              <a:rPr lang="en-US" dirty="0"/>
              <a:t>The width of the river at the site should preferably be the minimum with a well defined and stable river approach.</a:t>
            </a:r>
          </a:p>
        </p:txBody>
      </p:sp>
    </p:spTree>
    <p:extLst>
      <p:ext uri="{BB962C8B-B14F-4D97-AF65-F5344CB8AC3E}">
        <p14:creationId xmlns:p14="http://schemas.microsoft.com/office/powerpoint/2010/main" val="348137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SITE SELECTION OF BARRAGE  </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gn="just"/>
            <a:r>
              <a:rPr lang="en-US" dirty="0"/>
              <a:t>A good land approach to the site will reduce the expense of transportation and, therefore, the cost of the barrage.</a:t>
            </a:r>
          </a:p>
          <a:p>
            <a:pPr algn="just"/>
            <a:r>
              <a:rPr lang="en-US" dirty="0"/>
              <a:t>Easy diversion of the river after construction.</a:t>
            </a:r>
          </a:p>
          <a:p>
            <a:pPr algn="just"/>
            <a:r>
              <a:rPr lang="en-US" dirty="0"/>
              <a:t>Existence of central approach of the river to the barrage after diversion. This is essential for proper silt control.</a:t>
            </a:r>
          </a:p>
          <a:p>
            <a:pPr algn="just"/>
            <a:r>
              <a:rPr lang="en-US" dirty="0"/>
              <a:t>If it is intended to convert the existing inundation canals into perennial canals, site selection is limited by the position of the head regulator and the alignment of the existing inundation canals.</a:t>
            </a:r>
          </a:p>
          <a:p>
            <a:pPr algn="just"/>
            <a:r>
              <a:rPr lang="en-US" dirty="0"/>
              <a:t>A rock foundation is the best but in alluvial plains the bed is invariably sandy.</a:t>
            </a:r>
          </a:p>
        </p:txBody>
      </p:sp>
    </p:spTree>
    <p:extLst>
      <p:ext uri="{BB962C8B-B14F-4D97-AF65-F5344CB8AC3E}">
        <p14:creationId xmlns:p14="http://schemas.microsoft.com/office/powerpoint/2010/main" val="409703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 for Layout of Barrage:</a:t>
            </a:r>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r>
              <a:rPr lang="en-US" dirty="0"/>
              <a:t>The common practice in Pakistan was to build the barrage on dry land in a bye river and after completion to divert the river through it. This gave an oblique approach and created problems. The irrigation Research Institute, Lahore on the basis extensive hydraulic model experiments for each individual case suggests. </a:t>
            </a:r>
          </a:p>
          <a:p>
            <a:r>
              <a:rPr lang="en-US" dirty="0"/>
              <a:t>Where the angle between the headwork axis and the river axis exceeds 10</a:t>
            </a:r>
            <a:r>
              <a:rPr lang="en-US" baseline="30000" dirty="0"/>
              <a:t>o</a:t>
            </a:r>
            <a:r>
              <a:rPr lang="en-US" dirty="0"/>
              <a:t> the problems arises of concentration of flow on one side and island formation (due to heavy silting)within the guide banks on the other side, as at Islam, </a:t>
            </a:r>
            <a:r>
              <a:rPr lang="en-US" dirty="0" err="1"/>
              <a:t>Sidhnai</a:t>
            </a:r>
            <a:r>
              <a:rPr lang="en-US" dirty="0"/>
              <a:t> and </a:t>
            </a:r>
            <a:r>
              <a:rPr lang="en-US" dirty="0" err="1"/>
              <a:t>Ballokee</a:t>
            </a:r>
            <a:r>
              <a:rPr lang="en-US" dirty="0"/>
              <a:t>  barrages.</a:t>
            </a:r>
          </a:p>
        </p:txBody>
      </p:sp>
    </p:spTree>
    <p:extLst>
      <p:ext uri="{BB962C8B-B14F-4D97-AF65-F5344CB8AC3E}">
        <p14:creationId xmlns:p14="http://schemas.microsoft.com/office/powerpoint/2010/main" val="324316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Barrage</a:t>
            </a:r>
          </a:p>
        </p:txBody>
      </p:sp>
      <p:sp>
        <p:nvSpPr>
          <p:cNvPr id="3" name="Content Placeholder 2"/>
          <p:cNvSpPr>
            <a:spLocks noGrp="1"/>
          </p:cNvSpPr>
          <p:nvPr>
            <p:ph idx="1"/>
          </p:nvPr>
        </p:nvSpPr>
        <p:spPr/>
        <p:txBody>
          <a:bodyPr/>
          <a:lstStyle/>
          <a:p>
            <a:pPr marL="514350" indent="-514350">
              <a:buFont typeface="+mj-lt"/>
              <a:buAutoNum type="arabicPeriod"/>
            </a:pPr>
            <a:r>
              <a:rPr lang="en-US" dirty="0"/>
              <a:t>To divert required quantity of water from the river to the canals.</a:t>
            </a:r>
          </a:p>
          <a:p>
            <a:pPr marL="514350" indent="-514350">
              <a:buFont typeface="+mj-lt"/>
              <a:buAutoNum type="arabicPeriod"/>
            </a:pPr>
            <a:r>
              <a:rPr lang="en-US" dirty="0"/>
              <a:t>To raise the level of water supply.</a:t>
            </a:r>
          </a:p>
          <a:p>
            <a:pPr marL="514350" indent="-514350">
              <a:buFont typeface="+mj-lt"/>
              <a:buAutoNum type="arabicPeriod"/>
            </a:pPr>
            <a:r>
              <a:rPr lang="en-US" dirty="0"/>
              <a:t>To allow proper silt control.</a:t>
            </a:r>
          </a:p>
          <a:p>
            <a:pPr marL="514350" indent="-514350">
              <a:buFont typeface="+mj-lt"/>
              <a:buAutoNum type="arabicPeriod"/>
            </a:pPr>
            <a:r>
              <a:rPr lang="en-US" dirty="0"/>
              <a:t>To provide permanent head works for the canals in order to protect them during floods by providing complete closure.</a:t>
            </a:r>
          </a:p>
          <a:p>
            <a:pPr marL="514350" indent="-514350">
              <a:buFont typeface="+mj-lt"/>
              <a:buAutoNum type="arabicPeriod"/>
            </a:pPr>
            <a:r>
              <a:rPr lang="en-US" dirty="0"/>
              <a:t>To provide a better regulation than a weir.</a:t>
            </a:r>
          </a:p>
        </p:txBody>
      </p:sp>
    </p:spTree>
    <p:extLst>
      <p:ext uri="{BB962C8B-B14F-4D97-AF65-F5344CB8AC3E}">
        <p14:creationId xmlns:p14="http://schemas.microsoft.com/office/powerpoint/2010/main" val="2754145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 for Layout of Barrage:</a:t>
            </a:r>
          </a:p>
        </p:txBody>
      </p:sp>
      <p:sp>
        <p:nvSpPr>
          <p:cNvPr id="3" name="Content Placeholder 2"/>
          <p:cNvSpPr>
            <a:spLocks noGrp="1"/>
          </p:cNvSpPr>
          <p:nvPr>
            <p:ph idx="1"/>
          </p:nvPr>
        </p:nvSpPr>
        <p:spPr>
          <a:xfrm>
            <a:off x="457200" y="1447800"/>
            <a:ext cx="8229600" cy="5029200"/>
          </a:xfrm>
        </p:spPr>
        <p:txBody>
          <a:bodyPr>
            <a:normAutofit/>
          </a:bodyPr>
          <a:lstStyle/>
          <a:p>
            <a:pPr algn="just"/>
            <a:r>
              <a:rPr lang="en-US" dirty="0"/>
              <a:t>If the river axis is to the right of the headwork axis the concentration of flow is generally on the left side with the consequent tendency to form an island on the right and vice versa.</a:t>
            </a:r>
          </a:p>
          <a:p>
            <a:pPr algn="just"/>
            <a:r>
              <a:rPr lang="en-US" dirty="0"/>
              <a:t>When a barrage is located below the confluence of two rivers, it should be located sufficiently far below the confluence and consideration must be given as to which of the two rivers dominate the confluence.</a:t>
            </a:r>
          </a:p>
          <a:p>
            <a:endParaRPr lang="en-US" dirty="0"/>
          </a:p>
          <a:p>
            <a:endParaRPr lang="en-US" dirty="0"/>
          </a:p>
        </p:txBody>
      </p:sp>
    </p:spTree>
    <p:extLst>
      <p:ext uri="{BB962C8B-B14F-4D97-AF65-F5344CB8AC3E}">
        <p14:creationId xmlns:p14="http://schemas.microsoft.com/office/powerpoint/2010/main" val="385695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 for Layout of Barrage:</a:t>
            </a:r>
          </a:p>
        </p:txBody>
      </p:sp>
      <p:sp>
        <p:nvSpPr>
          <p:cNvPr id="3" name="Content Placeholder 2"/>
          <p:cNvSpPr>
            <a:spLocks noGrp="1"/>
          </p:cNvSpPr>
          <p:nvPr>
            <p:ph idx="1"/>
          </p:nvPr>
        </p:nvSpPr>
        <p:spPr>
          <a:xfrm>
            <a:off x="457200" y="1447800"/>
            <a:ext cx="8229600" cy="5029200"/>
          </a:xfrm>
        </p:spPr>
        <p:txBody>
          <a:bodyPr>
            <a:normAutofit/>
          </a:bodyPr>
          <a:lstStyle/>
          <a:p>
            <a:pPr algn="just"/>
            <a:r>
              <a:rPr lang="en-US" dirty="0"/>
              <a:t>The barrage should be located as far as is possible in the center of the flood plain. Asymmetry of location increases the likelihood of shoals forming and calls for expensive training works.</a:t>
            </a:r>
          </a:p>
          <a:p>
            <a:pPr algn="just"/>
            <a:r>
              <a:rPr lang="en-US" dirty="0"/>
              <a:t>The most suitable site for a barrage when constructed on dry land, is blow the outer side of the convex band, which is followed by straight reach off the river.</a:t>
            </a:r>
          </a:p>
          <a:p>
            <a:endParaRPr lang="en-US" dirty="0"/>
          </a:p>
          <a:p>
            <a:endParaRPr lang="en-US" dirty="0"/>
          </a:p>
        </p:txBody>
      </p:sp>
    </p:spTree>
    <p:extLst>
      <p:ext uri="{BB962C8B-B14F-4D97-AF65-F5344CB8AC3E}">
        <p14:creationId xmlns:p14="http://schemas.microsoft.com/office/powerpoint/2010/main" val="328119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UNDERMINING OF WEIRS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lnSpc>
                <a:spcPct val="90000"/>
              </a:lnSpc>
            </a:pPr>
            <a:r>
              <a:rPr lang="en-GB" dirty="0"/>
              <a:t>When the seepage velocity in the microscopic flow channels in the sub-soil under the apron is such that the seepage force at the exit point becomes greater than the submerged weight and friction off the soil, very fine soil particles become displaced. This can be observed as muddy water emerging from the soil surface. With this continuing process and a subsoil consisting of fine particles surrounding larger particles, the removal of the fine particles causes unequal settlement of the subsoil, and ultimately the collapse of the structure due to piping. This is called the piping phenomenon.</a:t>
            </a:r>
            <a:endParaRPr lang="en-US" dirty="0"/>
          </a:p>
          <a:p>
            <a:endParaRPr lang="en-US" dirty="0"/>
          </a:p>
        </p:txBody>
      </p:sp>
    </p:spTree>
    <p:extLst>
      <p:ext uri="{BB962C8B-B14F-4D97-AF65-F5344CB8AC3E}">
        <p14:creationId xmlns:p14="http://schemas.microsoft.com/office/powerpoint/2010/main" val="907739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Bligh’s Creep Theory</a:t>
            </a:r>
          </a:p>
        </p:txBody>
      </p:sp>
      <p:sp>
        <p:nvSpPr>
          <p:cNvPr id="3" name="Content Placeholder 2"/>
          <p:cNvSpPr>
            <a:spLocks noGrp="1"/>
          </p:cNvSpPr>
          <p:nvPr>
            <p:ph idx="1"/>
          </p:nvPr>
        </p:nvSpPr>
        <p:spPr/>
        <p:txBody>
          <a:bodyPr>
            <a:normAutofit lnSpcReduction="10000"/>
          </a:bodyPr>
          <a:lstStyle/>
          <a:p>
            <a:pPr algn="just"/>
            <a:r>
              <a:rPr lang="en-US" dirty="0"/>
              <a:t>Bligh discovered the concept of line of creep along which the seepage water follows the path of least resistance , and this line is under the profile of the structure.</a:t>
            </a:r>
          </a:p>
          <a:p>
            <a:pPr algn="just"/>
            <a:r>
              <a:rPr lang="en-US" dirty="0"/>
              <a:t>The head loss up to any point is in the ratio of the length to that point to the total creep.</a:t>
            </a:r>
          </a:p>
          <a:p>
            <a:pPr algn="just"/>
            <a:r>
              <a:rPr lang="en-US" dirty="0"/>
              <a:t>Head loss up to G is=(BC+CD+DE+EF+FG)/</a:t>
            </a:r>
            <a:r>
              <a:rPr lang="en-GB" dirty="0">
                <a:solidFill>
                  <a:srgbClr val="6600FF"/>
                </a:solidFill>
              </a:rPr>
              <a:t> </a:t>
            </a:r>
            <a:r>
              <a:rPr lang="en-GB" dirty="0"/>
              <a:t>(BC+CD+DE+EF+FG+GH+HI+IJ+JK+KL+LM)</a:t>
            </a:r>
          </a:p>
          <a:p>
            <a:pPr algn="just"/>
            <a:r>
              <a:rPr lang="en-GB" dirty="0"/>
              <a:t>Uplift at G= total H-</a:t>
            </a:r>
            <a:r>
              <a:rPr lang="en-US" dirty="0"/>
              <a:t> Head loss up to G </a:t>
            </a:r>
          </a:p>
          <a:p>
            <a:endParaRPr lang="en-US" dirty="0"/>
          </a:p>
        </p:txBody>
      </p:sp>
    </p:spTree>
    <p:extLst>
      <p:ext uri="{BB962C8B-B14F-4D97-AF65-F5344CB8AC3E}">
        <p14:creationId xmlns:p14="http://schemas.microsoft.com/office/powerpoint/2010/main" val="3425670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Bligh’s Creep Theory</a:t>
            </a: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lgn="just">
              <a:lnSpc>
                <a:spcPct val="90000"/>
              </a:lnSpc>
            </a:pPr>
            <a:r>
              <a:rPr lang="en-GB" dirty="0"/>
              <a:t>Bligh discovered that piping occurs along the line of creep. It can be avoided if the average hydraulic gradient H/L, (Where H is total head during flow and 'L' is total creep length does not exceed l/C. Where 'C' is a constant which depends upon the type of porous material.</a:t>
            </a:r>
          </a:p>
          <a:p>
            <a:pPr algn="just">
              <a:lnSpc>
                <a:spcPct val="90000"/>
              </a:lnSpc>
            </a:pPr>
            <a:r>
              <a:rPr lang="en-GB" dirty="0"/>
              <a:t>A number of structures were built according to Bligh's creep theory. Some of them were successful while others failed and further investigations were required to find a more sound and scientific basis for weir design . The SUKKUR BARRAGE was the last to be built on the basis of Bligh's creep theory. It is still standing today because it happened to be a safe structure by later design requirements.</a:t>
            </a:r>
            <a:endParaRPr lang="en-US" dirty="0"/>
          </a:p>
          <a:p>
            <a:pPr algn="just">
              <a:lnSpc>
                <a:spcPct val="90000"/>
              </a:lnSpc>
            </a:pPr>
            <a:endParaRPr lang="en-GB" dirty="0"/>
          </a:p>
        </p:txBody>
      </p:sp>
    </p:spTree>
    <p:extLst>
      <p:ext uri="{BB962C8B-B14F-4D97-AF65-F5344CB8AC3E}">
        <p14:creationId xmlns:p14="http://schemas.microsoft.com/office/powerpoint/2010/main" val="1357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Barrage profile </a:t>
            </a:r>
          </a:p>
        </p:txBody>
      </p:sp>
      <p:grpSp>
        <p:nvGrpSpPr>
          <p:cNvPr id="33796" name="Group 13"/>
          <p:cNvGrpSpPr>
            <a:grpSpLocks/>
          </p:cNvGrpSpPr>
          <p:nvPr/>
        </p:nvGrpSpPr>
        <p:grpSpPr bwMode="auto">
          <a:xfrm>
            <a:off x="1219200" y="2286000"/>
            <a:ext cx="7239000" cy="2209800"/>
            <a:chOff x="864" y="1296"/>
            <a:chExt cx="4560" cy="1392"/>
          </a:xfrm>
        </p:grpSpPr>
        <p:sp>
          <p:nvSpPr>
            <p:cNvPr id="33822" name="Line 4"/>
            <p:cNvSpPr>
              <a:spLocks noChangeShapeType="1"/>
            </p:cNvSpPr>
            <p:nvPr/>
          </p:nvSpPr>
          <p:spPr bwMode="auto">
            <a:xfrm>
              <a:off x="864" y="177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3" name="Line 5"/>
            <p:cNvSpPr>
              <a:spLocks noChangeShapeType="1"/>
            </p:cNvSpPr>
            <p:nvPr/>
          </p:nvSpPr>
          <p:spPr bwMode="auto">
            <a:xfrm flipV="1">
              <a:off x="2208" y="1296"/>
              <a:ext cx="384"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4" name="Line 6"/>
            <p:cNvSpPr>
              <a:spLocks noChangeShapeType="1"/>
            </p:cNvSpPr>
            <p:nvPr/>
          </p:nvSpPr>
          <p:spPr bwMode="auto">
            <a:xfrm>
              <a:off x="2592" y="12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5" name="Line 7"/>
            <p:cNvSpPr>
              <a:spLocks noChangeShapeType="1"/>
            </p:cNvSpPr>
            <p:nvPr/>
          </p:nvSpPr>
          <p:spPr bwMode="auto">
            <a:xfrm>
              <a:off x="3072" y="1776"/>
              <a:ext cx="2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6" name="Line 8"/>
            <p:cNvSpPr>
              <a:spLocks noChangeShapeType="1"/>
            </p:cNvSpPr>
            <p:nvPr/>
          </p:nvSpPr>
          <p:spPr bwMode="auto">
            <a:xfrm>
              <a:off x="2784" y="1296"/>
              <a:ext cx="28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7" name="Line 9"/>
            <p:cNvSpPr>
              <a:spLocks noChangeShapeType="1"/>
            </p:cNvSpPr>
            <p:nvPr/>
          </p:nvSpPr>
          <p:spPr bwMode="auto">
            <a:xfrm>
              <a:off x="1200" y="1776"/>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8" name="Line 10"/>
            <p:cNvSpPr>
              <a:spLocks noChangeShapeType="1"/>
            </p:cNvSpPr>
            <p:nvPr/>
          </p:nvSpPr>
          <p:spPr bwMode="auto">
            <a:xfrm>
              <a:off x="2208" y="1776"/>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9" name="Line 11"/>
            <p:cNvSpPr>
              <a:spLocks noChangeShapeType="1"/>
            </p:cNvSpPr>
            <p:nvPr/>
          </p:nvSpPr>
          <p:spPr bwMode="auto">
            <a:xfrm>
              <a:off x="3072" y="1776"/>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0" name="Line 12"/>
            <p:cNvSpPr>
              <a:spLocks noChangeShapeType="1"/>
            </p:cNvSpPr>
            <p:nvPr/>
          </p:nvSpPr>
          <p:spPr bwMode="auto">
            <a:xfrm>
              <a:off x="3984" y="1776"/>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98" name="Text Box 15"/>
          <p:cNvSpPr txBox="1">
            <a:spLocks noChangeArrowheads="1"/>
          </p:cNvSpPr>
          <p:nvPr/>
        </p:nvSpPr>
        <p:spPr bwMode="auto">
          <a:xfrm>
            <a:off x="1447800" y="3008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t>
            </a:r>
          </a:p>
        </p:txBody>
      </p:sp>
      <p:sp>
        <p:nvSpPr>
          <p:cNvPr id="33799" name="Text Box 16"/>
          <p:cNvSpPr txBox="1">
            <a:spLocks noChangeArrowheads="1"/>
          </p:cNvSpPr>
          <p:nvPr/>
        </p:nvSpPr>
        <p:spPr bwMode="auto">
          <a:xfrm>
            <a:off x="1508125" y="4151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t>
            </a:r>
          </a:p>
        </p:txBody>
      </p:sp>
      <p:sp>
        <p:nvSpPr>
          <p:cNvPr id="33800" name="Text Box 17"/>
          <p:cNvSpPr txBox="1">
            <a:spLocks noChangeArrowheads="1"/>
          </p:cNvSpPr>
          <p:nvPr/>
        </p:nvSpPr>
        <p:spPr bwMode="auto">
          <a:xfrm>
            <a:off x="1736725" y="30622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a:t>
            </a:r>
          </a:p>
        </p:txBody>
      </p:sp>
      <p:sp>
        <p:nvSpPr>
          <p:cNvPr id="33801" name="Text Box 18"/>
          <p:cNvSpPr txBox="1">
            <a:spLocks noChangeArrowheads="1"/>
          </p:cNvSpPr>
          <p:nvPr/>
        </p:nvSpPr>
        <p:spPr bwMode="auto">
          <a:xfrm>
            <a:off x="2955925" y="3008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a:t>
            </a:r>
          </a:p>
        </p:txBody>
      </p:sp>
      <p:sp>
        <p:nvSpPr>
          <p:cNvPr id="33802" name="Text Box 19"/>
          <p:cNvSpPr txBox="1">
            <a:spLocks noChangeArrowheads="1"/>
          </p:cNvSpPr>
          <p:nvPr/>
        </p:nvSpPr>
        <p:spPr bwMode="auto">
          <a:xfrm>
            <a:off x="3108325" y="40751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t>
            </a:r>
          </a:p>
        </p:txBody>
      </p:sp>
      <p:sp>
        <p:nvSpPr>
          <p:cNvPr id="33803" name="Text Box 20"/>
          <p:cNvSpPr txBox="1">
            <a:spLocks noChangeArrowheads="1"/>
          </p:cNvSpPr>
          <p:nvPr/>
        </p:nvSpPr>
        <p:spPr bwMode="auto">
          <a:xfrm>
            <a:off x="3336925" y="300831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a:t>
            </a:r>
          </a:p>
        </p:txBody>
      </p:sp>
      <p:sp>
        <p:nvSpPr>
          <p:cNvPr id="33804" name="Text Box 21"/>
          <p:cNvSpPr txBox="1">
            <a:spLocks noChangeArrowheads="1"/>
          </p:cNvSpPr>
          <p:nvPr/>
        </p:nvSpPr>
        <p:spPr bwMode="auto">
          <a:xfrm>
            <a:off x="8518525" y="29321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a:t>
            </a:r>
          </a:p>
        </p:txBody>
      </p:sp>
      <p:sp>
        <p:nvSpPr>
          <p:cNvPr id="33805" name="Text Box 22"/>
          <p:cNvSpPr txBox="1">
            <a:spLocks noChangeArrowheads="1"/>
          </p:cNvSpPr>
          <p:nvPr/>
        </p:nvSpPr>
        <p:spPr bwMode="auto">
          <a:xfrm>
            <a:off x="4479925" y="29321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a:t>
            </a:r>
          </a:p>
        </p:txBody>
      </p:sp>
      <p:sp>
        <p:nvSpPr>
          <p:cNvPr id="33806" name="Text Box 24"/>
          <p:cNvSpPr txBox="1">
            <a:spLocks noChangeArrowheads="1"/>
          </p:cNvSpPr>
          <p:nvPr/>
        </p:nvSpPr>
        <p:spPr bwMode="auto">
          <a:xfrm>
            <a:off x="4784725" y="3008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K</a:t>
            </a:r>
          </a:p>
        </p:txBody>
      </p:sp>
      <p:sp>
        <p:nvSpPr>
          <p:cNvPr id="33807" name="Text Box 25"/>
          <p:cNvSpPr txBox="1">
            <a:spLocks noChangeArrowheads="1"/>
          </p:cNvSpPr>
          <p:nvPr/>
        </p:nvSpPr>
        <p:spPr bwMode="auto">
          <a:xfrm>
            <a:off x="5927725" y="29321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a:t>
            </a:r>
          </a:p>
        </p:txBody>
      </p:sp>
      <p:sp>
        <p:nvSpPr>
          <p:cNvPr id="33808" name="Text Box 27"/>
          <p:cNvSpPr txBox="1">
            <a:spLocks noChangeArrowheads="1"/>
          </p:cNvSpPr>
          <p:nvPr/>
        </p:nvSpPr>
        <p:spPr bwMode="auto">
          <a:xfrm>
            <a:off x="4708525" y="41513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J</a:t>
            </a:r>
          </a:p>
        </p:txBody>
      </p:sp>
      <p:sp>
        <p:nvSpPr>
          <p:cNvPr id="33809" name="Text Box 28"/>
          <p:cNvSpPr txBox="1">
            <a:spLocks noChangeArrowheads="1"/>
          </p:cNvSpPr>
          <p:nvPr/>
        </p:nvSpPr>
        <p:spPr bwMode="auto">
          <a:xfrm>
            <a:off x="6156325" y="42275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M1</a:t>
            </a:r>
          </a:p>
        </p:txBody>
      </p:sp>
      <p:sp>
        <p:nvSpPr>
          <p:cNvPr id="33810" name="Text Box 29"/>
          <p:cNvSpPr txBox="1">
            <a:spLocks noChangeArrowheads="1"/>
          </p:cNvSpPr>
          <p:nvPr/>
        </p:nvSpPr>
        <p:spPr bwMode="auto">
          <a:xfrm>
            <a:off x="6308725" y="3008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M2</a:t>
            </a:r>
          </a:p>
        </p:txBody>
      </p:sp>
      <p:sp>
        <p:nvSpPr>
          <p:cNvPr id="33811" name="Line 30"/>
          <p:cNvSpPr>
            <a:spLocks noChangeShapeType="1"/>
          </p:cNvSpPr>
          <p:nvPr/>
        </p:nvSpPr>
        <p:spPr bwMode="auto">
          <a:xfrm>
            <a:off x="1600200" y="2133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Line 31"/>
          <p:cNvSpPr>
            <a:spLocks noChangeShapeType="1"/>
          </p:cNvSpPr>
          <p:nvPr/>
        </p:nvSpPr>
        <p:spPr bwMode="auto">
          <a:xfrm>
            <a:off x="28956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Line 32"/>
          <p:cNvSpPr>
            <a:spLocks noChangeShapeType="1"/>
          </p:cNvSpPr>
          <p:nvPr/>
        </p:nvSpPr>
        <p:spPr bwMode="auto">
          <a:xfrm flipH="1">
            <a:off x="2971800" y="1981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Line 33"/>
          <p:cNvSpPr>
            <a:spLocks noChangeShapeType="1"/>
          </p:cNvSpPr>
          <p:nvPr/>
        </p:nvSpPr>
        <p:spPr bwMode="auto">
          <a:xfrm>
            <a:off x="2895600" y="1981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34"/>
          <p:cNvSpPr>
            <a:spLocks noChangeShapeType="1"/>
          </p:cNvSpPr>
          <p:nvPr/>
        </p:nvSpPr>
        <p:spPr bwMode="auto">
          <a:xfrm>
            <a:off x="5410200" y="2819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Line 35"/>
          <p:cNvSpPr>
            <a:spLocks noChangeShapeType="1"/>
          </p:cNvSpPr>
          <p:nvPr/>
        </p:nvSpPr>
        <p:spPr bwMode="auto">
          <a:xfrm>
            <a:off x="6096000" y="2667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Line 36"/>
          <p:cNvSpPr>
            <a:spLocks noChangeShapeType="1"/>
          </p:cNvSpPr>
          <p:nvPr/>
        </p:nvSpPr>
        <p:spPr bwMode="auto">
          <a:xfrm flipH="1">
            <a:off x="6172200" y="2667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8" name="Line 37"/>
          <p:cNvSpPr>
            <a:spLocks noChangeShapeType="1"/>
          </p:cNvSpPr>
          <p:nvPr/>
        </p:nvSpPr>
        <p:spPr bwMode="auto">
          <a:xfrm>
            <a:off x="6096000" y="2667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9" name="Line 38"/>
          <p:cNvSpPr>
            <a:spLocks noChangeShapeType="1"/>
          </p:cNvSpPr>
          <p:nvPr/>
        </p:nvSpPr>
        <p:spPr bwMode="auto">
          <a:xfrm>
            <a:off x="3505200" y="2133600"/>
            <a:ext cx="3124200" cy="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Line 40"/>
          <p:cNvSpPr>
            <a:spLocks noChangeShapeType="1"/>
          </p:cNvSpPr>
          <p:nvPr/>
        </p:nvSpPr>
        <p:spPr bwMode="auto">
          <a:xfrm>
            <a:off x="5715000" y="2133600"/>
            <a:ext cx="0" cy="685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Text Box 43"/>
          <p:cNvSpPr txBox="1">
            <a:spLocks noChangeArrowheads="1"/>
          </p:cNvSpPr>
          <p:nvPr/>
        </p:nvSpPr>
        <p:spPr bwMode="auto">
          <a:xfrm>
            <a:off x="5105400" y="2117725"/>
            <a:ext cx="658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Symbol" pitchFamily="18" charset="2"/>
              </a:rPr>
              <a:t>D</a:t>
            </a:r>
            <a:r>
              <a:rPr lang="en-US" sz="2800"/>
              <a:t>H</a:t>
            </a:r>
          </a:p>
        </p:txBody>
      </p:sp>
    </p:spTree>
    <p:extLst>
      <p:ext uri="{BB962C8B-B14F-4D97-AF65-F5344CB8AC3E}">
        <p14:creationId xmlns:p14="http://schemas.microsoft.com/office/powerpoint/2010/main" val="3067951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Lane's weighted Creep theory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a:t>Lane (1935) found that the drop in head from head water to tail water depends on the weighted creep length. The weight creep length was defined as the sum of all the vertical distances plus 1/2 of the horizontal creep distance. The horizontal creep distance includes all the faces inclined at an angle less than 45</a:t>
            </a:r>
            <a:r>
              <a:rPr lang="en-GB" baseline="30000" dirty="0"/>
              <a:t>o</a:t>
            </a:r>
            <a:r>
              <a:rPr lang="en-GB" dirty="0"/>
              <a:t>. The weighted creep ratio is the ratio of the weighted creep length to the head difference between the head water and the tail water.</a:t>
            </a:r>
            <a:endParaRPr lang="en-US" dirty="0"/>
          </a:p>
          <a:p>
            <a:endParaRPr lang="en-US" dirty="0"/>
          </a:p>
        </p:txBody>
      </p:sp>
    </p:spTree>
    <p:extLst>
      <p:ext uri="{BB962C8B-B14F-4D97-AF65-F5344CB8AC3E}">
        <p14:creationId xmlns:p14="http://schemas.microsoft.com/office/powerpoint/2010/main" val="2276936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Lane's weighted Creep theory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dirty="0"/>
              <a:t>According to this theory, in computing creep length, greater weight should be given to vertical cut-off than to horizontal floors. The reasons are:</a:t>
            </a:r>
          </a:p>
          <a:p>
            <a:pPr algn="just"/>
            <a:r>
              <a:rPr lang="en-GB" dirty="0"/>
              <a:t>1.In practice, the contact between the vertical and steeply sloping surface is likely to be closer than that along horizontal or slightly sloping surfaces.</a:t>
            </a:r>
          </a:p>
          <a:p>
            <a:pPr algn="just"/>
            <a:r>
              <a:rPr lang="en-GB" dirty="0"/>
              <a:t>2.The soil beneath the structure may settle and leave empty spaces which will be aggravated by piping with vertical surfaces the voids will be filled due to earth pressure.</a:t>
            </a:r>
            <a:endParaRPr lang="en-US" dirty="0"/>
          </a:p>
        </p:txBody>
      </p:sp>
    </p:spTree>
    <p:extLst>
      <p:ext uri="{BB962C8B-B14F-4D97-AF65-F5344CB8AC3E}">
        <p14:creationId xmlns:p14="http://schemas.microsoft.com/office/powerpoint/2010/main" val="150893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Lane's weighted Creep theory</a:t>
            </a:r>
            <a:endParaRPr lang="en-US" dirty="0"/>
          </a:p>
        </p:txBody>
      </p:sp>
      <p:sp>
        <p:nvSpPr>
          <p:cNvPr id="3" name="Content Placeholder 2"/>
          <p:cNvSpPr>
            <a:spLocks noGrp="1"/>
          </p:cNvSpPr>
          <p:nvPr>
            <p:ph idx="1"/>
          </p:nvPr>
        </p:nvSpPr>
        <p:spPr/>
        <p:txBody>
          <a:bodyPr>
            <a:normAutofit fontScale="85000" lnSpcReduction="20000"/>
          </a:bodyPr>
          <a:lstStyle/>
          <a:p>
            <a:r>
              <a:rPr lang="en-GB" dirty="0"/>
              <a:t>Vertical cut-off are more effective against horizontal stratification, and check the free flow through the layers of sow permeability.</a:t>
            </a:r>
          </a:p>
          <a:p>
            <a:r>
              <a:rPr lang="en-GB" dirty="0"/>
              <a:t>According to Lane's weighted creep theory, the weighted creep length is given as</a:t>
            </a:r>
          </a:p>
          <a:p>
            <a:r>
              <a:rPr lang="en-GB" dirty="0" err="1"/>
              <a:t>Lw</a:t>
            </a:r>
            <a:r>
              <a:rPr lang="en-GB" dirty="0"/>
              <a:t>  = 0.5S+V </a:t>
            </a:r>
          </a:p>
          <a:p>
            <a:r>
              <a:rPr lang="en-GB" dirty="0"/>
              <a:t> Where S  = the sum of all the horizontal contacts and of all the sloping contacts less than 45</a:t>
            </a:r>
            <a:r>
              <a:rPr lang="en-GB" baseline="30000" dirty="0"/>
              <a:t>0</a:t>
            </a:r>
            <a:r>
              <a:rPr lang="en-GB" dirty="0"/>
              <a:t>.</a:t>
            </a:r>
          </a:p>
          <a:p>
            <a:r>
              <a:rPr lang="en-GB" dirty="0"/>
              <a:t>V  = the sum of all the vertical contacts plus the sloping contact greater than 45</a:t>
            </a:r>
            <a:r>
              <a:rPr lang="en-GB" baseline="30000" dirty="0"/>
              <a:t>0</a:t>
            </a:r>
            <a:r>
              <a:rPr lang="en-GB" dirty="0"/>
              <a:t>.</a:t>
            </a:r>
          </a:p>
          <a:p>
            <a:r>
              <a:rPr lang="en-GB" dirty="0"/>
              <a:t>To ensure safety against piping the average hydraulic gradient H/</a:t>
            </a:r>
            <a:r>
              <a:rPr lang="en-GB" dirty="0" err="1"/>
              <a:t>Lw</a:t>
            </a:r>
            <a:r>
              <a:rPr lang="en-GB" dirty="0"/>
              <a:t>  must not exceed 1/C,</a:t>
            </a:r>
            <a:endParaRPr lang="en-US" dirty="0"/>
          </a:p>
          <a:p>
            <a:endParaRPr lang="en-US" dirty="0"/>
          </a:p>
        </p:txBody>
      </p:sp>
    </p:spTree>
    <p:extLst>
      <p:ext uri="{BB962C8B-B14F-4D97-AF65-F5344CB8AC3E}">
        <p14:creationId xmlns:p14="http://schemas.microsoft.com/office/powerpoint/2010/main" val="3568304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410741"/>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eaLnBrk="1" hangingPunct="1"/>
                      <a:r>
                        <a:rPr lang="en-GB" dirty="0">
                          <a:solidFill>
                            <a:schemeClr val="tx1"/>
                          </a:solidFill>
                        </a:rPr>
                        <a:t>Material	</a:t>
                      </a:r>
                    </a:p>
                  </a:txBody>
                  <a:tcPr/>
                </a:tc>
                <a:tc>
                  <a:txBody>
                    <a:bodyPr/>
                    <a:lstStyle/>
                    <a:p>
                      <a:pPr algn="ctr" eaLnBrk="1" hangingPunct="1"/>
                      <a:r>
                        <a:rPr lang="en-GB" dirty="0">
                          <a:solidFill>
                            <a:schemeClr val="tx1"/>
                          </a:solidFill>
                        </a:rPr>
                        <a:t>C(Lane's Value)</a:t>
                      </a:r>
                    </a:p>
                  </a:txBody>
                  <a:tcPr/>
                </a:tc>
                <a:tc>
                  <a:txBody>
                    <a:bodyPr/>
                    <a:lstStyle/>
                    <a:p>
                      <a:pPr algn="ctr" eaLnBrk="1" hangingPunct="1"/>
                      <a:r>
                        <a:rPr lang="en-GB" dirty="0">
                          <a:solidFill>
                            <a:schemeClr val="tx1"/>
                          </a:solidFill>
                        </a:rPr>
                        <a:t>C(Bligh's value)</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276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marL="514350" indent="-514350">
              <a:buFont typeface="+mj-lt"/>
              <a:buAutoNum type="arabicPeriod"/>
            </a:pPr>
            <a:r>
              <a:rPr lang="en-GB" b="1" i="1" dirty="0"/>
              <a:t>U/S (Up stream) floor</a:t>
            </a:r>
          </a:p>
          <a:p>
            <a:pPr marL="514350" indent="-514350">
              <a:buFont typeface="+mj-lt"/>
              <a:buAutoNum type="arabicPeriod"/>
            </a:pPr>
            <a:r>
              <a:rPr lang="en-GB" b="1" i="1" dirty="0"/>
              <a:t>Concrete blocks</a:t>
            </a:r>
          </a:p>
          <a:p>
            <a:pPr marL="514350" indent="-514350">
              <a:buFont typeface="+mj-lt"/>
              <a:buAutoNum type="arabicPeriod"/>
            </a:pPr>
            <a:r>
              <a:rPr lang="en-GB" b="1" i="1" dirty="0"/>
              <a:t>Stone-filling</a:t>
            </a:r>
          </a:p>
          <a:p>
            <a:pPr marL="514350" indent="-514350">
              <a:buFont typeface="+mj-lt"/>
              <a:buAutoNum type="arabicPeriod"/>
            </a:pPr>
            <a:r>
              <a:rPr lang="en-GB" b="1" i="1" dirty="0"/>
              <a:t>U/S Apron (</a:t>
            </a:r>
            <a:r>
              <a:rPr lang="en-GB" b="1" i="1" dirty="0" err="1"/>
              <a:t>Pucca</a:t>
            </a:r>
            <a:r>
              <a:rPr lang="en-GB" b="1" i="1" dirty="0"/>
              <a:t> floor)</a:t>
            </a:r>
          </a:p>
          <a:p>
            <a:pPr marL="514350" indent="-514350">
              <a:buFont typeface="+mj-lt"/>
              <a:buAutoNum type="arabicPeriod"/>
            </a:pPr>
            <a:r>
              <a:rPr lang="en-GB" b="1" i="1" dirty="0"/>
              <a:t>U/S Sheet pile</a:t>
            </a:r>
          </a:p>
          <a:p>
            <a:pPr marL="514350" indent="-514350">
              <a:buFont typeface="+mj-lt"/>
              <a:buAutoNum type="arabicPeriod"/>
            </a:pPr>
            <a:r>
              <a:rPr lang="en-GB" b="1" i="1" dirty="0"/>
              <a:t>Intermediate Sheet Piles</a:t>
            </a:r>
            <a:r>
              <a:rPr lang="en-GB" dirty="0"/>
              <a:t>:</a:t>
            </a:r>
          </a:p>
          <a:p>
            <a:pPr marL="514350" indent="-514350">
              <a:buFont typeface="+mj-lt"/>
              <a:buAutoNum type="arabicPeriod"/>
            </a:pPr>
            <a:r>
              <a:rPr lang="en-GB" b="1" i="1" dirty="0"/>
              <a:t>U/S Glacis</a:t>
            </a:r>
            <a:r>
              <a:rPr lang="en-GB" dirty="0"/>
              <a:t>:  </a:t>
            </a:r>
          </a:p>
          <a:p>
            <a:pPr marL="514350" indent="-514350">
              <a:buFont typeface="+mj-lt"/>
              <a:buAutoNum type="arabicPeriod"/>
            </a:pPr>
            <a:r>
              <a:rPr lang="en-GB" b="1" i="1" dirty="0"/>
              <a:t>D/S Glacis</a:t>
            </a:r>
          </a:p>
          <a:p>
            <a:pPr marL="514350" indent="-514350">
              <a:buFont typeface="+mj-lt"/>
              <a:buAutoNum type="arabicPeriod"/>
            </a:pPr>
            <a:r>
              <a:rPr lang="en-GB" b="1" i="1" dirty="0"/>
              <a:t>Crest</a:t>
            </a:r>
            <a:endParaRPr lang="en-GB" dirty="0"/>
          </a:p>
          <a:p>
            <a:pPr marL="514350" indent="-514350">
              <a:buFont typeface="+mj-lt"/>
              <a:buAutoNum type="arabicPeriod"/>
            </a:pPr>
            <a:r>
              <a:rPr lang="en-GB" b="1" i="1" dirty="0"/>
              <a:t>D/S Apron</a:t>
            </a:r>
            <a:endParaRPr lang="en-GB" dirty="0"/>
          </a:p>
          <a:p>
            <a:pPr marL="514350" indent="-514350">
              <a:buFont typeface="+mj-lt"/>
              <a:buAutoNum type="arabicPeriod"/>
            </a:pPr>
            <a:r>
              <a:rPr lang="en-GB" b="1" i="1" dirty="0"/>
              <a:t>D/S sheet piles</a:t>
            </a:r>
          </a:p>
          <a:p>
            <a:pPr marL="514350" indent="-514350">
              <a:buFont typeface="+mj-lt"/>
              <a:buAutoNum type="arabicPeriod"/>
            </a:pPr>
            <a:r>
              <a:rPr lang="en-GB" b="1" i="1" dirty="0"/>
              <a:t>Inverted Filter</a:t>
            </a:r>
          </a:p>
          <a:p>
            <a:pPr marL="514350" indent="-514350">
              <a:buFont typeface="+mj-lt"/>
              <a:buAutoNum type="arabicPeriod"/>
            </a:pPr>
            <a:r>
              <a:rPr lang="en-GB" b="1" i="1" dirty="0"/>
              <a:t>Concrete blocks</a:t>
            </a:r>
            <a:r>
              <a:rPr lang="en-GB" dirty="0"/>
              <a:t> </a:t>
            </a:r>
          </a:p>
          <a:p>
            <a:pPr marL="514350" indent="-514350">
              <a:buFont typeface="+mj-lt"/>
              <a:buAutoNum type="arabicPeriod"/>
            </a:pPr>
            <a:r>
              <a:rPr lang="en-GB" b="1" i="1" dirty="0"/>
              <a:t>Stone filling</a:t>
            </a:r>
          </a:p>
          <a:p>
            <a:pPr marL="514350" indent="-514350">
              <a:buFont typeface="+mj-lt"/>
              <a:buAutoNum type="arabicPeriod"/>
            </a:pPr>
            <a:r>
              <a:rPr lang="en-GB" b="1" i="1" dirty="0"/>
              <a:t>D/S Flexible Protection</a:t>
            </a:r>
            <a:endParaRPr lang="en-US" dirty="0"/>
          </a:p>
        </p:txBody>
      </p:sp>
    </p:spTree>
    <p:extLst>
      <p:ext uri="{BB962C8B-B14F-4D97-AF65-F5344CB8AC3E}">
        <p14:creationId xmlns:p14="http://schemas.microsoft.com/office/powerpoint/2010/main" val="267227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p:txBody>
          <a:bodyPr>
            <a:normAutofit fontScale="85000" lnSpcReduction="10000"/>
          </a:bodyPr>
          <a:lstStyle/>
          <a:p>
            <a:r>
              <a:rPr lang="en-US" b="1" dirty="0"/>
              <a:t>U/S (Up stream) floor </a:t>
            </a:r>
            <a:r>
              <a:rPr lang="en-US" dirty="0"/>
              <a:t>to lengthen the path of seepage and to protect the middle portion where the piers , gates, and bridge are to be found. Also to control the river water level so as to divert the required quantity of water at required level into the canal.</a:t>
            </a:r>
          </a:p>
          <a:p>
            <a:r>
              <a:rPr lang="en-US" b="1" dirty="0"/>
              <a:t>Concrete blocks, </a:t>
            </a:r>
            <a:r>
              <a:rPr lang="en-US" dirty="0"/>
              <a:t>to raise the level of the supply so that it can command the area to be irrigated.</a:t>
            </a:r>
          </a:p>
          <a:p>
            <a:r>
              <a:rPr lang="en-US" b="1" dirty="0"/>
              <a:t>Stone-filling, </a:t>
            </a:r>
            <a:r>
              <a:rPr lang="en-US" dirty="0"/>
              <a:t>to gain command economically when canal has to pass in expensive cutting </a:t>
            </a:r>
          </a:p>
          <a:p>
            <a:r>
              <a:rPr lang="en-US" b="1" dirty="0"/>
              <a:t>U/S Apron (</a:t>
            </a:r>
            <a:r>
              <a:rPr lang="en-US" b="1" dirty="0" err="1"/>
              <a:t>Pucca</a:t>
            </a:r>
            <a:r>
              <a:rPr lang="en-US" b="1" dirty="0"/>
              <a:t> floor) </a:t>
            </a:r>
            <a:r>
              <a:rPr lang="en-US" dirty="0"/>
              <a:t>to reduce the fluctuations of the level of the river.</a:t>
            </a:r>
          </a:p>
          <a:p>
            <a:endParaRPr lang="en-US" dirty="0"/>
          </a:p>
          <a:p>
            <a:endParaRPr lang="en-US" dirty="0"/>
          </a:p>
        </p:txBody>
      </p:sp>
    </p:spTree>
    <p:extLst>
      <p:ext uri="{BB962C8B-B14F-4D97-AF65-F5344CB8AC3E}">
        <p14:creationId xmlns:p14="http://schemas.microsoft.com/office/powerpoint/2010/main" val="308556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lnSpc>
                <a:spcPct val="90000"/>
              </a:lnSpc>
            </a:pPr>
            <a:r>
              <a:rPr lang="en-GB" b="1" i="1" dirty="0"/>
              <a:t>U/S Sheet pile</a:t>
            </a:r>
            <a:r>
              <a:rPr lang="en-GB" dirty="0"/>
              <a:t>:</a:t>
            </a:r>
          </a:p>
          <a:p>
            <a:pPr>
              <a:lnSpc>
                <a:spcPct val="90000"/>
              </a:lnSpc>
            </a:pPr>
            <a:r>
              <a:rPr lang="en-GB" dirty="0"/>
              <a:t>These are situated at the U/S end of the U/S concrete floor. The piles are driven into the soil beyond the maximum possible scour that may occur. The functions are:</a:t>
            </a:r>
            <a:endParaRPr lang="en-US" dirty="0"/>
          </a:p>
          <a:p>
            <a:pPr marL="514350" indent="-514350">
              <a:lnSpc>
                <a:spcPct val="90000"/>
              </a:lnSpc>
              <a:buFont typeface="+mj-lt"/>
              <a:buAutoNum type="arabicPeriod"/>
            </a:pPr>
            <a:r>
              <a:rPr lang="en-GB" i="1" dirty="0"/>
              <a:t>To protect the barrage structure from the scour.</a:t>
            </a:r>
            <a:endParaRPr lang="en-US" dirty="0"/>
          </a:p>
          <a:p>
            <a:pPr marL="514350" indent="-514350">
              <a:lnSpc>
                <a:spcPct val="90000"/>
              </a:lnSpc>
              <a:buFont typeface="+mj-lt"/>
              <a:buAutoNum type="arabicPeriod"/>
            </a:pPr>
            <a:r>
              <a:rPr lang="en-GB" i="1" dirty="0"/>
              <a:t>To reduce the uplift pressure on the barrage floor.</a:t>
            </a:r>
          </a:p>
          <a:p>
            <a:pPr marL="514350" indent="-514350">
              <a:lnSpc>
                <a:spcPct val="90000"/>
              </a:lnSpc>
              <a:buFont typeface="+mj-lt"/>
              <a:buAutoNum type="arabicPeriod"/>
            </a:pPr>
            <a:r>
              <a:rPr lang="en-GB" i="1" dirty="0"/>
              <a:t>To hold the sand compacted and </a:t>
            </a:r>
            <a:r>
              <a:rPr lang="en-GB" i="1" dirty="0" err="1"/>
              <a:t>densified</a:t>
            </a:r>
            <a:r>
              <a:rPr lang="en-GB" i="1" dirty="0"/>
              <a:t> between two sheet piles in order to increase the bearing </a:t>
            </a:r>
            <a:r>
              <a:rPr lang="en-GB" i="1" dirty="0" err="1"/>
              <a:t>capacity.In</a:t>
            </a:r>
            <a:r>
              <a:rPr lang="en-GB" i="1" dirty="0"/>
              <a:t> recently built barrage such as </a:t>
            </a:r>
            <a:r>
              <a:rPr lang="en-GB" i="1" dirty="0" err="1"/>
              <a:t>Qadirabad</a:t>
            </a:r>
            <a:r>
              <a:rPr lang="en-GB" i="1" dirty="0"/>
              <a:t> and </a:t>
            </a:r>
            <a:r>
              <a:rPr lang="en-GB" i="1" dirty="0" err="1"/>
              <a:t>Chasma</a:t>
            </a:r>
            <a:r>
              <a:rPr lang="en-GB" i="1" dirty="0"/>
              <a:t>, </a:t>
            </a:r>
            <a:r>
              <a:rPr lang="en-GB" i="1" dirty="0" err="1"/>
              <a:t>upto</a:t>
            </a:r>
            <a:r>
              <a:rPr lang="en-GB" i="1" dirty="0"/>
              <a:t> 2 tons/ </a:t>
            </a:r>
            <a:r>
              <a:rPr lang="en-GB" i="1" dirty="0" err="1"/>
              <a:t>sq.ft</a:t>
            </a:r>
            <a:r>
              <a:rPr lang="en-GB" i="1" dirty="0"/>
              <a:t>. of bearing capacity has been obtained .</a:t>
            </a:r>
            <a:endParaRPr lang="en-GB" dirty="0"/>
          </a:p>
          <a:p>
            <a:pPr>
              <a:lnSpc>
                <a:spcPct val="90000"/>
              </a:lnSpc>
            </a:pPr>
            <a:endParaRPr lang="en-US" i="1" dirty="0"/>
          </a:p>
        </p:txBody>
      </p:sp>
    </p:spTree>
    <p:extLst>
      <p:ext uri="{BB962C8B-B14F-4D97-AF65-F5344CB8AC3E}">
        <p14:creationId xmlns:p14="http://schemas.microsoft.com/office/powerpoint/2010/main" val="379150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GB" b="1" i="1" dirty="0"/>
              <a:t>Intermediate Sheet Piles</a:t>
            </a:r>
            <a:r>
              <a:rPr lang="en-GB" dirty="0"/>
              <a:t>: </a:t>
            </a:r>
          </a:p>
          <a:p>
            <a:pPr algn="just"/>
            <a:r>
              <a:rPr lang="en-GB" dirty="0"/>
              <a:t>These are situated at the end of U/S and D/S glacis. These serves as the </a:t>
            </a:r>
            <a:r>
              <a:rPr lang="en-GB" b="1" i="1" dirty="0"/>
              <a:t>Intermediate Sheet Piles</a:t>
            </a:r>
            <a:r>
              <a:rPr lang="en-GB" dirty="0"/>
              <a:t>. In the event of U/S or D/S sheet piles collapsing due to advancing scour or undermining, then these sheet piles give protection </a:t>
            </a:r>
            <a:r>
              <a:rPr lang="en-US" dirty="0"/>
              <a:t>to main structure of the barrage </a:t>
            </a:r>
            <a:r>
              <a:rPr lang="en-US" dirty="0" err="1"/>
              <a:t>i.e</a:t>
            </a:r>
            <a:r>
              <a:rPr lang="en-US" dirty="0"/>
              <a:t> the piers carrying the gates, the road bridge and service bridge. The intermediate sheet piles also help lengthen the seepage path and reduce uplift pressure.</a:t>
            </a:r>
          </a:p>
          <a:p>
            <a:endParaRPr lang="en-US" dirty="0"/>
          </a:p>
        </p:txBody>
      </p:sp>
    </p:spTree>
    <p:extLst>
      <p:ext uri="{BB962C8B-B14F-4D97-AF65-F5344CB8AC3E}">
        <p14:creationId xmlns:p14="http://schemas.microsoft.com/office/powerpoint/2010/main" val="282269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p:txBody>
          <a:bodyPr>
            <a:normAutofit fontScale="77500" lnSpcReduction="20000"/>
          </a:bodyPr>
          <a:lstStyle/>
          <a:p>
            <a:r>
              <a:rPr lang="en-US" b="1" dirty="0"/>
              <a:t>U/S Glacis:  </a:t>
            </a:r>
          </a:p>
          <a:p>
            <a:r>
              <a:rPr lang="en-US" dirty="0"/>
              <a:t>The U/S glacis have the necessary slope to join the U/S   floor level with the highest point, the crest.</a:t>
            </a:r>
          </a:p>
          <a:p>
            <a:r>
              <a:rPr lang="en-US" b="1" dirty="0"/>
              <a:t>D/S Glacis: </a:t>
            </a:r>
          </a:p>
          <a:p>
            <a:r>
              <a:rPr lang="en-US" b="1" dirty="0"/>
              <a:t> </a:t>
            </a:r>
            <a:r>
              <a:rPr lang="en-US" dirty="0"/>
              <a:t>This had a suitable shape and slope. This joins the crest to the D/S floor level (which may be at the river bed level or below), the hydraulic jump forms on the glacis since it is more stable than on the horizontal floor and this reduces the length of </a:t>
            </a:r>
            <a:r>
              <a:rPr lang="en-US" dirty="0" err="1"/>
              <a:t>pucca</a:t>
            </a:r>
            <a:r>
              <a:rPr lang="en-US" dirty="0"/>
              <a:t> work required at D/S.</a:t>
            </a:r>
          </a:p>
          <a:p>
            <a:r>
              <a:rPr lang="en-US" b="1" dirty="0"/>
              <a:t>Crest: </a:t>
            </a:r>
          </a:p>
          <a:p>
            <a:r>
              <a:rPr lang="en-US" dirty="0"/>
              <a:t>The crest is at the required height above the floor on which the gate rests in its closed position.</a:t>
            </a:r>
          </a:p>
          <a:p>
            <a:endParaRPr lang="en-US" dirty="0"/>
          </a:p>
        </p:txBody>
      </p:sp>
    </p:spTree>
    <p:extLst>
      <p:ext uri="{BB962C8B-B14F-4D97-AF65-F5344CB8AC3E}">
        <p14:creationId xmlns:p14="http://schemas.microsoft.com/office/powerpoint/2010/main" val="379191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Barrage</a:t>
            </a:r>
          </a:p>
        </p:txBody>
      </p:sp>
      <p:sp>
        <p:nvSpPr>
          <p:cNvPr id="3" name="Content Placeholder 2"/>
          <p:cNvSpPr>
            <a:spLocks noGrp="1"/>
          </p:cNvSpPr>
          <p:nvPr>
            <p:ph idx="1"/>
          </p:nvPr>
        </p:nvSpPr>
        <p:spPr/>
        <p:txBody>
          <a:bodyPr>
            <a:normAutofit fontScale="92500"/>
          </a:bodyPr>
          <a:lstStyle/>
          <a:p>
            <a:r>
              <a:rPr lang="en-US" b="1" dirty="0"/>
              <a:t>D/S Apron: </a:t>
            </a:r>
          </a:p>
          <a:p>
            <a:pPr algn="just"/>
            <a:r>
              <a:rPr lang="en-US" dirty="0"/>
              <a:t>The d/s floor is made of concrete and is constructed so as to contain the hydraulic jump. Thus it takes care of turbulence which would otherwise cause erosion. It is also provided with friction blocks of a suitable shape and at a distances determined by the hydraulic model experiments in order to increase friction and destroy residual kinetic energy.</a:t>
            </a:r>
          </a:p>
          <a:p>
            <a:endParaRPr lang="en-US" dirty="0"/>
          </a:p>
        </p:txBody>
      </p:sp>
    </p:spTree>
    <p:extLst>
      <p:ext uri="{BB962C8B-B14F-4D97-AF65-F5344CB8AC3E}">
        <p14:creationId xmlns:p14="http://schemas.microsoft.com/office/powerpoint/2010/main" val="2083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2869</Words>
  <Application>Microsoft Office PowerPoint</Application>
  <PresentationFormat>On-screen Show (4:3)</PresentationFormat>
  <Paragraphs>156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Symbol</vt:lpstr>
      <vt:lpstr>Office Theme</vt:lpstr>
      <vt:lpstr>Low Head Diversion Dams (Barrages)</vt:lpstr>
      <vt:lpstr>WEIRS AND BARRAGES</vt:lpstr>
      <vt:lpstr>Purpose of Barrage</vt:lpstr>
      <vt:lpstr>Components of a Barrage</vt:lpstr>
      <vt:lpstr>Components of a Barrage</vt:lpstr>
      <vt:lpstr>Components of a Barrage</vt:lpstr>
      <vt:lpstr>Components of a Barrage</vt:lpstr>
      <vt:lpstr>Components of a Barrage</vt:lpstr>
      <vt:lpstr>Components of a Barrage</vt:lpstr>
      <vt:lpstr>Components of a Barrage</vt:lpstr>
      <vt:lpstr>Components of a Barrage</vt:lpstr>
      <vt:lpstr>Components of a Barrage</vt:lpstr>
      <vt:lpstr>PowerPoint Presentation</vt:lpstr>
      <vt:lpstr>PowerPoint Presentation</vt:lpstr>
      <vt:lpstr>PowerPoint Presentation</vt:lpstr>
      <vt:lpstr>COMMENTS FROM PLAN</vt:lpstr>
      <vt:lpstr>Divide Wall:</vt:lpstr>
      <vt:lpstr>PowerPoint Presentation</vt:lpstr>
      <vt:lpstr>PowerPoint Presentation</vt:lpstr>
      <vt:lpstr>PowerPoint Presentation</vt:lpstr>
      <vt:lpstr>RETROGRESSION</vt:lpstr>
      <vt:lpstr>RETROGRESSION</vt:lpstr>
      <vt:lpstr>ACCRETION:</vt:lpstr>
      <vt:lpstr>PowerPoint Presentation</vt:lpstr>
      <vt:lpstr>Definitions</vt:lpstr>
      <vt:lpstr>Definitions</vt:lpstr>
      <vt:lpstr>SITE SELECTION OF BARRAGE  </vt:lpstr>
      <vt:lpstr>SITE SELECTION OF BARRAGE  </vt:lpstr>
      <vt:lpstr>Consideration for Layout of Barrage:</vt:lpstr>
      <vt:lpstr>Consideration for Layout of Barrage:</vt:lpstr>
      <vt:lpstr>Consideration for Layout of Barrage:</vt:lpstr>
      <vt:lpstr>UNDERMINING OF WEIRS</vt:lpstr>
      <vt:lpstr>Bligh’s Creep Theory</vt:lpstr>
      <vt:lpstr>Bligh’s Creep Theory</vt:lpstr>
      <vt:lpstr>Barrage profile </vt:lpstr>
      <vt:lpstr>Lane's weighted Creep theory</vt:lpstr>
      <vt:lpstr>Lane's weighted Creep theory</vt:lpstr>
      <vt:lpstr>Lane's weighted Creep theory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Head Diversion Dams</dc:title>
  <dc:creator>Muhammad</dc:creator>
  <cp:lastModifiedBy>Engr Owais</cp:lastModifiedBy>
  <cp:revision>27</cp:revision>
  <dcterms:created xsi:type="dcterms:W3CDTF">2015-04-14T15:02:42Z</dcterms:created>
  <dcterms:modified xsi:type="dcterms:W3CDTF">2020-05-03T07:39:26Z</dcterms:modified>
</cp:coreProperties>
</file>