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17-Apr-20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High-Risk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6. Multiple gestation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More than one fetus develops. </a:t>
            </a:r>
          </a:p>
          <a:p>
            <a:r>
              <a:rPr lang="en-US" i="1" dirty="0" smtClean="0"/>
              <a:t>Complications </a:t>
            </a:r>
            <a:r>
              <a:rPr lang="en-US" dirty="0" smtClean="0"/>
              <a:t>of multiple gestations include </a:t>
            </a:r>
            <a:r>
              <a:rPr lang="en-US" dirty="0" smtClean="0">
                <a:solidFill>
                  <a:srgbClr val="0070C0"/>
                </a:solidFill>
              </a:rPr>
              <a:t>premature onset of labor and birth</a:t>
            </a:r>
            <a:r>
              <a:rPr lang="en-US" dirty="0" smtClean="0"/>
              <a:t>, increased incidence </a:t>
            </a:r>
            <a:r>
              <a:rPr lang="en-US" dirty="0" smtClean="0">
                <a:solidFill>
                  <a:srgbClr val="0070C0"/>
                </a:solidFill>
              </a:rPr>
              <a:t>of </a:t>
            </a:r>
            <a:r>
              <a:rPr lang="en-US" dirty="0" err="1" smtClean="0">
                <a:solidFill>
                  <a:srgbClr val="0070C0"/>
                </a:solidFill>
              </a:rPr>
              <a:t>perinatal</a:t>
            </a:r>
            <a:r>
              <a:rPr lang="en-US" dirty="0" smtClean="0">
                <a:solidFill>
                  <a:srgbClr val="0070C0"/>
                </a:solidFill>
              </a:rPr>
              <a:t> mortality</a:t>
            </a:r>
            <a:r>
              <a:rPr lang="en-US" dirty="0" smtClean="0"/>
              <a:t>, lower birth weight infants, and increased incidence of maternal complications (e.g., hypertension).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7.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Diabetes can be present before pregnancy or may</a:t>
            </a:r>
          </a:p>
          <a:p>
            <a:r>
              <a:rPr lang="en-US" dirty="0" smtClean="0"/>
              <a:t>occur as a result of the physiological stress of pregnancy. </a:t>
            </a:r>
          </a:p>
          <a:p>
            <a:r>
              <a:rPr lang="en-US" dirty="0" smtClean="0"/>
              <a:t>Gestational diabetes, which presents or is first recognized in pregnancy, affects 7% of pregnant women and usually disappears after pregnancy; however, as many as 50% of these women may develop type 2 diabetes within 10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MANAGEMENT </a:t>
            </a:r>
            <a:r>
              <a:rPr lang="en-US" dirty="0" smtClean="0"/>
              <a:t>GUIDELINES— </a:t>
            </a:r>
            <a:r>
              <a:rPr lang="en-US" b="1" dirty="0" smtClean="0"/>
              <a:t>High-Risk </a:t>
            </a:r>
            <a:r>
              <a:rPr lang="en-US" b="1" dirty="0"/>
              <a:t>Pregnancy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71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Functional Limitation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93838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prolonged </a:t>
            </a:r>
            <a:r>
              <a:rPr lang="en-US" dirty="0"/>
              <a:t>static positioning, contributing to </a:t>
            </a:r>
            <a:r>
              <a:rPr lang="en-US" dirty="0" smtClean="0"/>
              <a:t>the following impairments:</a:t>
            </a:r>
          </a:p>
          <a:p>
            <a:r>
              <a:rPr lang="en-US" dirty="0" smtClean="0"/>
              <a:t>Joint </a:t>
            </a:r>
            <a:r>
              <a:rPr lang="en-US" dirty="0"/>
              <a:t>stiffness and muscle aches</a:t>
            </a:r>
          </a:p>
          <a:p>
            <a:r>
              <a:rPr lang="en-US" dirty="0" smtClean="0"/>
              <a:t> </a:t>
            </a:r>
            <a:r>
              <a:rPr lang="en-US" dirty="0"/>
              <a:t>Muscle weakness and disuse atrophy</a:t>
            </a:r>
          </a:p>
          <a:p>
            <a:r>
              <a:rPr lang="en-US" dirty="0" smtClean="0"/>
              <a:t>Vascular </a:t>
            </a:r>
            <a:r>
              <a:rPr lang="en-US" dirty="0"/>
              <a:t>complications including risk of thrombosis and decreased uterine blood </a:t>
            </a:r>
            <a:r>
              <a:rPr lang="en-US" dirty="0" smtClean="0"/>
              <a:t>flow</a:t>
            </a:r>
          </a:p>
          <a:p>
            <a:r>
              <a:rPr lang="en-US" dirty="0" smtClean="0"/>
              <a:t>Decreased </a:t>
            </a:r>
            <a:r>
              <a:rPr lang="en-US" dirty="0"/>
              <a:t>proprioception in distal body parts</a:t>
            </a:r>
          </a:p>
          <a:p>
            <a:r>
              <a:rPr lang="en-US" dirty="0" smtClean="0"/>
              <a:t>Constipation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Postural changes</a:t>
            </a:r>
          </a:p>
          <a:p>
            <a:r>
              <a:rPr lang="en-US" dirty="0" smtClean="0"/>
              <a:t>Boredom</a:t>
            </a:r>
            <a:endParaRPr lang="en-US" dirty="0"/>
          </a:p>
          <a:p>
            <a:r>
              <a:rPr lang="en-US" dirty="0"/>
              <a:t>Emotional stress; patient may be at risk of losing the baby</a:t>
            </a:r>
          </a:p>
          <a:p>
            <a:r>
              <a:rPr lang="en-US" dirty="0"/>
              <a:t>Guilt </a:t>
            </a:r>
          </a:p>
          <a:p>
            <a:r>
              <a:rPr lang="en-US" dirty="0"/>
              <a:t>Anxiety about her home situation, older children, finances, or the impending birth</a:t>
            </a:r>
          </a:p>
        </p:txBody>
      </p:sp>
    </p:spTree>
    <p:extLst>
      <p:ext uri="{BB962C8B-B14F-4D97-AF65-F5344CB8AC3E}">
        <p14:creationId xmlns:p14="http://schemas.microsoft.com/office/powerpoint/2010/main" val="1094284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Plan of </a:t>
            </a:r>
            <a:r>
              <a:rPr lang="en-US" b="1" dirty="0" smtClean="0"/>
              <a:t>Care &amp; </a:t>
            </a:r>
            <a:r>
              <a:rPr lang="en-US" b="1" dirty="0"/>
              <a:t>Interventions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19200"/>
            <a:ext cx="8763000" cy="51054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Decrease </a:t>
            </a:r>
            <a:r>
              <a:rPr lang="en-US" b="1" dirty="0"/>
              <a:t>stiffness</a:t>
            </a:r>
            <a:r>
              <a:rPr lang="en-US" b="1" dirty="0" smtClean="0"/>
              <a:t>.</a:t>
            </a:r>
            <a:r>
              <a:rPr lang="en-US" dirty="0"/>
              <a:t> </a:t>
            </a:r>
            <a:r>
              <a:rPr lang="en-US" dirty="0" smtClean="0"/>
              <a:t>(Positioning </a:t>
            </a:r>
            <a:r>
              <a:rPr lang="en-US" dirty="0"/>
              <a:t>instructions; assess for </a:t>
            </a:r>
            <a:r>
              <a:rPr lang="en-US" dirty="0" smtClean="0"/>
              <a:t>supports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Facilitation </a:t>
            </a:r>
            <a:r>
              <a:rPr lang="en-US" dirty="0"/>
              <a:t>of joint motion in available </a:t>
            </a:r>
            <a:r>
              <a:rPr lang="en-US" dirty="0" smtClean="0"/>
              <a:t>range)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2. Maintain muscle length and bulk</a:t>
            </a:r>
            <a:r>
              <a:rPr lang="en-US" b="1" dirty="0" smtClean="0"/>
              <a:t>. </a:t>
            </a:r>
            <a:r>
              <a:rPr lang="en-US" dirty="0" smtClean="0"/>
              <a:t>(</a:t>
            </a:r>
            <a:r>
              <a:rPr lang="en-US" dirty="0"/>
              <a:t>Stretching and strengthening exercises </a:t>
            </a:r>
            <a:r>
              <a:rPr lang="en-US" dirty="0" smtClean="0"/>
              <a:t>within limits imposed </a:t>
            </a:r>
            <a:r>
              <a:rPr lang="en-US" dirty="0"/>
              <a:t>by the </a:t>
            </a:r>
            <a:r>
              <a:rPr lang="en-US" dirty="0" smtClean="0"/>
              <a:t>physician)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. Maximize circulation; prevent deep-vein thrombosis</a:t>
            </a:r>
            <a:r>
              <a:rPr lang="en-US" b="1" dirty="0" smtClean="0"/>
              <a:t>.</a:t>
            </a:r>
            <a:r>
              <a:rPr lang="en-US" dirty="0" smtClean="0"/>
              <a:t>(</a:t>
            </a:r>
            <a:r>
              <a:rPr lang="en-US" dirty="0"/>
              <a:t>Ankle pumping; </a:t>
            </a:r>
            <a:r>
              <a:rPr lang="en-US" dirty="0" smtClean="0"/>
              <a:t>ROM)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4</a:t>
            </a:r>
            <a:r>
              <a:rPr lang="en-US" b="1" dirty="0"/>
              <a:t>. Improve proprioception</a:t>
            </a:r>
            <a:r>
              <a:rPr lang="en-US" dirty="0" smtClean="0"/>
              <a:t>.(</a:t>
            </a:r>
            <a:r>
              <a:rPr lang="en-US" dirty="0"/>
              <a:t>4. Movement activities for as many body parts as </a:t>
            </a:r>
            <a:r>
              <a:rPr lang="en-US" dirty="0" smtClean="0"/>
              <a:t>possible)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. Improve posture within available limits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(Posture </a:t>
            </a:r>
            <a:r>
              <a:rPr lang="en-US" dirty="0"/>
              <a:t>instruction, modified as necessary based </a:t>
            </a:r>
            <a:r>
              <a:rPr lang="en-US" dirty="0" smtClean="0"/>
              <a:t>on allowed </a:t>
            </a:r>
            <a:r>
              <a:rPr lang="en-US" dirty="0"/>
              <a:t>activity </a:t>
            </a:r>
            <a:r>
              <a:rPr lang="en-US" dirty="0" smtClean="0"/>
              <a:t>level, Bed </a:t>
            </a:r>
            <a:r>
              <a:rPr lang="en-US" dirty="0"/>
              <a:t>mobility and transfer techniques if </a:t>
            </a:r>
            <a:r>
              <a:rPr lang="en-US" dirty="0" smtClean="0"/>
              <a:t>able </a:t>
            </a:r>
            <a:r>
              <a:rPr lang="en-US" dirty="0"/>
              <a:t>(</a:t>
            </a:r>
            <a:r>
              <a:rPr lang="en-US" dirty="0" smtClean="0"/>
              <a:t>avoid </a:t>
            </a:r>
            <a:r>
              <a:rPr lang="en-US" dirty="0" err="1" smtClean="0"/>
              <a:t>Valsalva’s</a:t>
            </a:r>
            <a:r>
              <a:rPr lang="en-US" dirty="0" smtClean="0"/>
              <a:t> maneuver)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38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6. Relieve </a:t>
            </a:r>
            <a:r>
              <a:rPr lang="en-US" b="1" dirty="0"/>
              <a:t>boredom</a:t>
            </a:r>
            <a:r>
              <a:rPr lang="en-US" b="1" dirty="0" smtClean="0"/>
              <a:t>.</a:t>
            </a:r>
            <a:r>
              <a:rPr lang="en-US" dirty="0" smtClean="0"/>
              <a:t>(</a:t>
            </a:r>
            <a:r>
              <a:rPr lang="en-US" dirty="0"/>
              <a:t>. Vary activities </a:t>
            </a:r>
            <a:r>
              <a:rPr lang="en-US" dirty="0" smtClean="0"/>
              <a:t>and positioning </a:t>
            </a:r>
            <a:r>
              <a:rPr lang="en-US" dirty="0"/>
              <a:t>for exercises; </a:t>
            </a:r>
            <a:r>
              <a:rPr lang="en-US" dirty="0" smtClean="0"/>
              <a:t>encourage interaction </a:t>
            </a:r>
            <a:r>
              <a:rPr lang="en-US" dirty="0"/>
              <a:t>with others on bed </a:t>
            </a:r>
            <a:r>
              <a:rPr lang="en-US" dirty="0" smtClean="0"/>
              <a:t>rest.)</a:t>
            </a:r>
            <a:endParaRPr lang="en-US" dirty="0"/>
          </a:p>
          <a:p>
            <a:r>
              <a:rPr lang="en-US" b="1" dirty="0"/>
              <a:t>7. Enhance relaxation</a:t>
            </a:r>
            <a:r>
              <a:rPr lang="en-US" b="1" dirty="0" smtClean="0"/>
              <a:t>.</a:t>
            </a:r>
            <a:r>
              <a:rPr lang="en-US" dirty="0"/>
              <a:t> </a:t>
            </a:r>
            <a:r>
              <a:rPr lang="en-US" dirty="0" smtClean="0"/>
              <a:t>(Relaxation </a:t>
            </a:r>
            <a:r>
              <a:rPr lang="en-US" dirty="0"/>
              <a:t>techniques/stress </a:t>
            </a:r>
            <a:r>
              <a:rPr lang="en-US" dirty="0" smtClean="0"/>
              <a:t>management)</a:t>
            </a:r>
            <a:endParaRPr lang="en-US" dirty="0"/>
          </a:p>
          <a:p>
            <a:r>
              <a:rPr lang="en-US" b="1" dirty="0"/>
              <a:t>8. Prepare for delivery</a:t>
            </a:r>
            <a:r>
              <a:rPr lang="en-US" b="1" dirty="0" smtClean="0"/>
              <a:t>.</a:t>
            </a:r>
            <a:r>
              <a:rPr lang="en-US" dirty="0" smtClean="0"/>
              <a:t>(</a:t>
            </a:r>
            <a:r>
              <a:rPr lang="en-US" dirty="0"/>
              <a:t>Childbirth education, breathing training, and </a:t>
            </a:r>
            <a:r>
              <a:rPr lang="en-US" dirty="0" smtClean="0"/>
              <a:t>exercises to </a:t>
            </a:r>
            <a:r>
              <a:rPr lang="en-US" dirty="0"/>
              <a:t>assist and prepare for </a:t>
            </a:r>
            <a:r>
              <a:rPr lang="en-US" dirty="0" smtClean="0"/>
              <a:t>labor)</a:t>
            </a:r>
            <a:endParaRPr lang="en-US" dirty="0"/>
          </a:p>
          <a:p>
            <a:r>
              <a:rPr lang="en-US" b="1" dirty="0"/>
              <a:t>9. Enhance postpartum recovery</a:t>
            </a:r>
            <a:r>
              <a:rPr lang="en-US" b="1" dirty="0" smtClean="0"/>
              <a:t>.</a:t>
            </a:r>
            <a:r>
              <a:rPr lang="en-US" dirty="0"/>
              <a:t> </a:t>
            </a:r>
            <a:r>
              <a:rPr lang="en-US" dirty="0" smtClean="0"/>
              <a:t>(Exercise </a:t>
            </a:r>
            <a:r>
              <a:rPr lang="en-US" dirty="0"/>
              <a:t>instruction and home program for </a:t>
            </a:r>
            <a:r>
              <a:rPr lang="en-US" dirty="0" smtClean="0"/>
              <a:t>postpartum Period Body </a:t>
            </a:r>
            <a:r>
              <a:rPr lang="en-US" dirty="0"/>
              <a:t>mechanics instruction, particularly related </a:t>
            </a:r>
            <a:r>
              <a:rPr lang="en-US" dirty="0" smtClean="0"/>
              <a:t>to child care)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83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Bed Exercises for High-Risk</a:t>
            </a:r>
            <a:br>
              <a:rPr lang="en-US" b="1" dirty="0"/>
            </a:br>
            <a:r>
              <a:rPr lang="en-US" b="1" dirty="0"/>
              <a:t>Pregnancy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Patient supine (with wedge under the right hip</a:t>
            </a:r>
            <a:r>
              <a:rPr lang="en-US" dirty="0" smtClean="0"/>
              <a:t>), </a:t>
            </a:r>
            <a:r>
              <a:rPr lang="en-US" dirty="0" err="1" smtClean="0"/>
              <a:t>semireclined</a:t>
            </a:r>
            <a:r>
              <a:rPr lang="en-US" dirty="0" smtClean="0"/>
              <a:t> </a:t>
            </a:r>
            <a:r>
              <a:rPr lang="en-US" dirty="0"/>
              <a:t>or side-lying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Cervical active ROM and chin tucks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Backward </a:t>
            </a:r>
            <a:r>
              <a:rPr lang="en-US" dirty="0"/>
              <a:t>shoulder circles (scapular retraction); reach </a:t>
            </a:r>
            <a:r>
              <a:rPr lang="en-US" dirty="0" smtClean="0"/>
              <a:t>to ceiling </a:t>
            </a:r>
            <a:r>
              <a:rPr lang="en-US" dirty="0"/>
              <a:t>(protraction)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Unilateral </a:t>
            </a:r>
            <a:r>
              <a:rPr lang="en-US" dirty="0"/>
              <a:t>upper extremity diagonal patterns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Shoulder, elbow flexion/extension; arm circles </a:t>
            </a:r>
            <a:r>
              <a:rPr lang="en-US" dirty="0" smtClean="0"/>
              <a:t>in side-lying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Forearm pronation/supination; wrist </a:t>
            </a:r>
            <a:r>
              <a:rPr lang="en-US" dirty="0" smtClean="0"/>
              <a:t>flexion/extension, hand </a:t>
            </a:r>
            <a:r>
              <a:rPr lang="en-US" dirty="0"/>
              <a:t>open/close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Pelvic tilts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Abdominal </a:t>
            </a:r>
            <a:r>
              <a:rPr lang="fr-FR" dirty="0" err="1"/>
              <a:t>exercises</a:t>
            </a:r>
            <a:r>
              <a:rPr lang="fr-FR" dirty="0"/>
              <a:t> (per </a:t>
            </a:r>
            <a:r>
              <a:rPr lang="fr-FR" dirty="0" err="1"/>
              <a:t>physician</a:t>
            </a:r>
            <a:r>
              <a:rPr lang="fr-FR" dirty="0"/>
              <a:t> consultation</a:t>
            </a:r>
            <a:r>
              <a:rPr lang="fr-F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90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8"/>
            </a:pPr>
            <a:r>
              <a:rPr lang="en-US" dirty="0" smtClean="0"/>
              <a:t>Pelvic </a:t>
            </a:r>
            <a:r>
              <a:rPr lang="en-US" dirty="0"/>
              <a:t>floor exercises (per physician </a:t>
            </a:r>
            <a:r>
              <a:rPr lang="en-US" dirty="0" smtClean="0"/>
              <a:t>consultation)</a:t>
            </a:r>
          </a:p>
          <a:p>
            <a:pPr marL="514350" indent="-514350">
              <a:buAutoNum type="arabicPeriod" startAt="8"/>
            </a:pPr>
            <a:r>
              <a:rPr lang="en-US" dirty="0" err="1" smtClean="0"/>
              <a:t>Quards</a:t>
            </a:r>
            <a:r>
              <a:rPr lang="en-US" dirty="0" smtClean="0"/>
              <a:t> </a:t>
            </a:r>
            <a:r>
              <a:rPr lang="en-US" dirty="0"/>
              <a:t>and gluteal isometric </a:t>
            </a:r>
            <a:r>
              <a:rPr lang="en-US" dirty="0" smtClean="0"/>
              <a:t>sets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Unilateral </a:t>
            </a:r>
            <a:r>
              <a:rPr lang="en-US" dirty="0"/>
              <a:t>hip abduction and adduction, internal/external </a:t>
            </a:r>
            <a:r>
              <a:rPr lang="en-US" dirty="0" smtClean="0"/>
              <a:t>rotation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 </a:t>
            </a:r>
            <a:r>
              <a:rPr lang="en-US" dirty="0"/>
              <a:t>Unilateral hip and knee flexion/extension in </a:t>
            </a:r>
            <a:r>
              <a:rPr lang="en-US" dirty="0" smtClean="0"/>
              <a:t>side-lying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Ankle </a:t>
            </a:r>
            <a:r>
              <a:rPr lang="en-US" dirty="0"/>
              <a:t>pumping, ankle circles, ankle “</a:t>
            </a:r>
            <a:r>
              <a:rPr lang="en-US" dirty="0" smtClean="0"/>
              <a:t>alphabet”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Toe </a:t>
            </a:r>
            <a:r>
              <a:rPr lang="en-US" dirty="0"/>
              <a:t>flexion/extension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5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high-risk pregnancy is one that is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complicated by disease or problems that put the mother or fetus at risk for illness or death </a:t>
            </a:r>
            <a:r>
              <a:rPr lang="en-US" dirty="0" smtClean="0"/>
              <a:t>before, during, or after delivery. </a:t>
            </a:r>
          </a:p>
          <a:p>
            <a:r>
              <a:rPr lang="en-US" dirty="0" smtClean="0"/>
              <a:t>Conditions may be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preexisting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induced by pregnancy</a:t>
            </a:r>
            <a:r>
              <a:rPr lang="en-US" dirty="0" smtClean="0"/>
              <a:t>, or caused by an abnormal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physiologic reaction during pregnancy.</a:t>
            </a:r>
          </a:p>
          <a:p>
            <a:r>
              <a:rPr lang="en-US" dirty="0" smtClean="0"/>
              <a:t>The goal of medical intervention is to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prevent preterm delivery</a:t>
            </a:r>
            <a:r>
              <a:rPr lang="en-US" dirty="0" smtClean="0"/>
              <a:t>, usually through use of bed rest, restriction of activity, and medications, when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2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Prolonged bed rest </a:t>
            </a:r>
            <a:r>
              <a:rPr lang="en-US" dirty="0" smtClean="0"/>
              <a:t>can impact not just the musculoskeletal system but also pulmonary, cardiovascular, and metabolic functions. </a:t>
            </a:r>
          </a:p>
          <a:p>
            <a:r>
              <a:rPr lang="en-US" dirty="0" smtClean="0"/>
              <a:t>Although these women may initially be seen in the home, the </a:t>
            </a:r>
            <a:r>
              <a:rPr lang="en-US" dirty="0" err="1" smtClean="0"/>
              <a:t>deconditioning</a:t>
            </a:r>
            <a:r>
              <a:rPr lang="en-US" dirty="0" smtClean="0"/>
              <a:t> present continues to create functional restrictions for the postpartum client in terms of strength and endurance,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9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0"/>
            <a:ext cx="8229600" cy="1143000"/>
          </a:xfrm>
        </p:spPr>
        <p:txBody>
          <a:bodyPr/>
          <a:lstStyle/>
          <a:p>
            <a:r>
              <a:rPr lang="en-US" b="1" dirty="0" smtClean="0"/>
              <a:t>High-Risk Conditions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9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Premature onset of labor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cervical dilation, effacement, and/or uterine contractions begin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before 37 weeks</a:t>
            </a:r>
            <a:r>
              <a:rPr lang="en-US" dirty="0" smtClean="0"/>
              <a:t>’ gestation, this is considered preterm labor. </a:t>
            </a:r>
          </a:p>
          <a:p>
            <a:r>
              <a:rPr lang="en-US" dirty="0" smtClean="0"/>
              <a:t>Clearly,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health of the baby is of primary concern </a:t>
            </a:r>
            <a:r>
              <a:rPr lang="en-US" dirty="0" smtClean="0"/>
              <a:t>if these signs are present. The mechanism for this condition is still unclear.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8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2. Preterm rupture of membranes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The amniotic sac breaks, </a:t>
            </a:r>
            <a:r>
              <a:rPr lang="en-US" dirty="0" smtClean="0"/>
              <a:t>and amniotic fluid is lost before onset of labor. </a:t>
            </a:r>
          </a:p>
          <a:p>
            <a:r>
              <a:rPr lang="en-US" dirty="0" smtClean="0"/>
              <a:t>This can be dangerous to the fetus if it occurs before fetal development is complete.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Labor may begin spontaneously after the membranes rupture. 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chance for fetal infection </a:t>
            </a:r>
            <a:r>
              <a:rPr lang="en-US" dirty="0" smtClean="0"/>
              <a:t>also increases when the protection of the amniotic sac is lost. </a:t>
            </a:r>
          </a:p>
          <a:p>
            <a:r>
              <a:rPr lang="en-US" dirty="0" smtClean="0"/>
              <a:t>Leakage of amniotic fluid is an indication for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immediate medical attention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10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3. Incompetent cervix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An incompetent cervix is the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painless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dilation of the cervix that occurs in the </a:t>
            </a:r>
            <a:r>
              <a:rPr lang="en-US" dirty="0" smtClean="0">
                <a:solidFill>
                  <a:srgbClr val="0070C0"/>
                </a:solidFill>
              </a:rPr>
              <a:t>second trimester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(after 16 weeks’ gestation)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0070C0"/>
                </a:solidFill>
              </a:rPr>
              <a:t>early in the third trimester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of pregnancy.</a:t>
            </a:r>
          </a:p>
          <a:p>
            <a:r>
              <a:rPr lang="en-US" dirty="0" smtClean="0"/>
              <a:t>This may lead to premature membrane rupture and delivery of a fetus too small to survive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8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4. Placenta </a:t>
            </a:r>
            <a:r>
              <a:rPr lang="en-US" b="1" i="1" dirty="0" err="1" smtClean="0"/>
              <a:t>previa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The placenta attaches too low on the </a:t>
            </a:r>
            <a:r>
              <a:rPr lang="en-US" dirty="0" smtClean="0"/>
              <a:t>uterus, near the cervix. As the cervix dilates, the placenta begins to </a:t>
            </a:r>
            <a:r>
              <a:rPr lang="en-US" dirty="0" smtClean="0">
                <a:solidFill>
                  <a:srgbClr val="0070C0"/>
                </a:solidFill>
              </a:rPr>
              <a:t>separate from the uterus and may present before the fetus</a:t>
            </a:r>
            <a:r>
              <a:rPr lang="en-US" dirty="0" smtClean="0"/>
              <a:t>, thus endangering fetal life. </a:t>
            </a:r>
          </a:p>
          <a:p>
            <a:r>
              <a:rPr lang="en-US" dirty="0" smtClean="0"/>
              <a:t>The primary symptom is intermittent, recurrent, or painless bleeding that increases in intensity.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5. Pregnancy-related hypertension or preeclampsia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 Characterized </a:t>
            </a:r>
            <a:r>
              <a:rPr lang="en-US" dirty="0" smtClean="0"/>
              <a:t>by </a:t>
            </a:r>
            <a:r>
              <a:rPr lang="en-US" dirty="0" smtClean="0">
                <a:solidFill>
                  <a:srgbClr val="0070C0"/>
                </a:solidFill>
              </a:rPr>
              <a:t>hypertension, protein in the urine, and severe fluid retention</a:t>
            </a:r>
            <a:r>
              <a:rPr lang="en-US" dirty="0" smtClean="0"/>
              <a:t>, preeclampsia can progress to maternal convulsions, coma, and death if it becomes severe (</a:t>
            </a:r>
            <a:r>
              <a:rPr lang="en-US" dirty="0" err="1" smtClean="0"/>
              <a:t>eclampsia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It usually occurs in the </a:t>
            </a:r>
            <a:r>
              <a:rPr lang="en-US" dirty="0" smtClean="0">
                <a:solidFill>
                  <a:srgbClr val="0070C0"/>
                </a:solidFill>
              </a:rPr>
              <a:t>third trimester and disappears after birth</a:t>
            </a:r>
            <a:r>
              <a:rPr lang="en-US" dirty="0" smtClean="0"/>
              <a:t>. The cause is not understood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6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</TotalTime>
  <Words>909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Century Gothic</vt:lpstr>
      <vt:lpstr>Garamond</vt:lpstr>
      <vt:lpstr>Savon</vt:lpstr>
      <vt:lpstr>High-Risk Pregnancy</vt:lpstr>
      <vt:lpstr>PowerPoint Presentation</vt:lpstr>
      <vt:lpstr>PowerPoint Presentation</vt:lpstr>
      <vt:lpstr>High-Risk Conditions</vt:lpstr>
      <vt:lpstr>1. Premature onset of labor</vt:lpstr>
      <vt:lpstr>2. Preterm rupture of membranes</vt:lpstr>
      <vt:lpstr>3. Incompetent cervix</vt:lpstr>
      <vt:lpstr>4. Placenta previa</vt:lpstr>
      <vt:lpstr>5. Pregnancy-related hypertension or preeclampsia</vt:lpstr>
      <vt:lpstr>6. Multiple gestation</vt:lpstr>
      <vt:lpstr>7. Diabetes</vt:lpstr>
      <vt:lpstr>PowerPoint Presentation</vt:lpstr>
      <vt:lpstr>Functional Limitation</vt:lpstr>
      <vt:lpstr>Plan of Care &amp; Interventions </vt:lpstr>
      <vt:lpstr>PowerPoint Presentation</vt:lpstr>
      <vt:lpstr>Bed Exercises for High-Risk Pregnancy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High-Risk Pregnancy</dc:title>
  <dc:creator>HP</dc:creator>
  <cp:lastModifiedBy>HP</cp:lastModifiedBy>
  <cp:revision>1</cp:revision>
  <dcterms:created xsi:type="dcterms:W3CDTF">2020-04-17T15:47:34Z</dcterms:created>
  <dcterms:modified xsi:type="dcterms:W3CDTF">2020-04-17T15:49:09Z</dcterms:modified>
</cp:coreProperties>
</file>