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8" r:id="rId4"/>
    <p:sldId id="259" r:id="rId5"/>
    <p:sldId id="260" r:id="rId6"/>
    <p:sldId id="261" r:id="rId7"/>
    <p:sldId id="264" r:id="rId8"/>
    <p:sldId id="265" r:id="rId9"/>
    <p:sldId id="263" r:id="rId10"/>
    <p:sldId id="273" r:id="rId11"/>
    <p:sldId id="262" r:id="rId12"/>
    <p:sldId id="271" r:id="rId13"/>
    <p:sldId id="267" r:id="rId14"/>
    <p:sldId id="272" r:id="rId15"/>
    <p:sldId id="268" r:id="rId16"/>
    <p:sldId id="269" r:id="rId17"/>
    <p:sldId id="266"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B04D93F-AD0E-4830-B5CB-3C462C0EEB31}">
          <p14:sldIdLst>
            <p14:sldId id="256"/>
            <p14:sldId id="257"/>
            <p14:sldId id="258"/>
            <p14:sldId id="259"/>
            <p14:sldId id="260"/>
            <p14:sldId id="261"/>
            <p14:sldId id="264"/>
            <p14:sldId id="265"/>
            <p14:sldId id="263"/>
            <p14:sldId id="273"/>
            <p14:sldId id="262"/>
            <p14:sldId id="271"/>
            <p14:sldId id="267"/>
            <p14:sldId id="272"/>
            <p14:sldId id="268"/>
            <p14:sldId id="269"/>
            <p14:sldId id="266"/>
            <p14:sldId id="27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2" d="100"/>
          <a:sy n="72" d="100"/>
        </p:scale>
        <p:origin x="65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8D638CEE-2B4E-427D-A68F-15A8CAF29FD4}" type="datetimeFigureOut">
              <a:rPr lang="en-US" smtClean="0"/>
              <a:t>12/3/2020</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E41F2994-F959-4076-A09A-6BD1AF1CE5CA}" type="slidenum">
              <a:rPr lang="en-US" smtClean="0"/>
              <a:t>‹#›</a:t>
            </a:fld>
            <a:endParaRPr lang="en-US"/>
          </a:p>
        </p:txBody>
      </p:sp>
    </p:spTree>
    <p:extLst>
      <p:ext uri="{BB962C8B-B14F-4D97-AF65-F5344CB8AC3E}">
        <p14:creationId xmlns:p14="http://schemas.microsoft.com/office/powerpoint/2010/main" val="59090847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638CEE-2B4E-427D-A68F-15A8CAF29FD4}"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F2994-F959-4076-A09A-6BD1AF1CE5CA}" type="slidenum">
              <a:rPr lang="en-US" smtClean="0"/>
              <a:t>‹#›</a:t>
            </a:fld>
            <a:endParaRPr lang="en-US"/>
          </a:p>
        </p:txBody>
      </p:sp>
    </p:spTree>
    <p:extLst>
      <p:ext uri="{BB962C8B-B14F-4D97-AF65-F5344CB8AC3E}">
        <p14:creationId xmlns:p14="http://schemas.microsoft.com/office/powerpoint/2010/main" val="3857885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638CEE-2B4E-427D-A68F-15A8CAF29FD4}"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F2994-F959-4076-A09A-6BD1AF1CE5CA}" type="slidenum">
              <a:rPr lang="en-US" smtClean="0"/>
              <a:t>‹#›</a:t>
            </a:fld>
            <a:endParaRPr lang="en-US"/>
          </a:p>
        </p:txBody>
      </p:sp>
    </p:spTree>
    <p:extLst>
      <p:ext uri="{BB962C8B-B14F-4D97-AF65-F5344CB8AC3E}">
        <p14:creationId xmlns:p14="http://schemas.microsoft.com/office/powerpoint/2010/main" val="1863227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638CEE-2B4E-427D-A68F-15A8CAF29FD4}" type="datetimeFigureOut">
              <a:rPr lang="en-US" smtClean="0"/>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1F2994-F959-4076-A09A-6BD1AF1CE5CA}" type="slidenum">
              <a:rPr lang="en-US" smtClean="0"/>
              <a:t>‹#›</a:t>
            </a:fld>
            <a:endParaRPr lang="en-US"/>
          </a:p>
        </p:txBody>
      </p:sp>
    </p:spTree>
    <p:extLst>
      <p:ext uri="{BB962C8B-B14F-4D97-AF65-F5344CB8AC3E}">
        <p14:creationId xmlns:p14="http://schemas.microsoft.com/office/powerpoint/2010/main" val="1214108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8D638CEE-2B4E-427D-A68F-15A8CAF29FD4}" type="datetimeFigureOut">
              <a:rPr lang="en-US" smtClean="0"/>
              <a:t>12/3/2020</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E41F2994-F959-4076-A09A-6BD1AF1CE5CA}" type="slidenum">
              <a:rPr lang="en-US" smtClean="0"/>
              <a:t>‹#›</a:t>
            </a:fld>
            <a:endParaRPr lang="en-US"/>
          </a:p>
        </p:txBody>
      </p:sp>
    </p:spTree>
    <p:extLst>
      <p:ext uri="{BB962C8B-B14F-4D97-AF65-F5344CB8AC3E}">
        <p14:creationId xmlns:p14="http://schemas.microsoft.com/office/powerpoint/2010/main" val="238685644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638CEE-2B4E-427D-A68F-15A8CAF29FD4}"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F2994-F959-4076-A09A-6BD1AF1CE5CA}" type="slidenum">
              <a:rPr lang="en-US" smtClean="0"/>
              <a:t>‹#›</a:t>
            </a:fld>
            <a:endParaRPr lang="en-US"/>
          </a:p>
        </p:txBody>
      </p:sp>
    </p:spTree>
    <p:extLst>
      <p:ext uri="{BB962C8B-B14F-4D97-AF65-F5344CB8AC3E}">
        <p14:creationId xmlns:p14="http://schemas.microsoft.com/office/powerpoint/2010/main" val="1250916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638CEE-2B4E-427D-A68F-15A8CAF29FD4}" type="datetimeFigureOut">
              <a:rPr lang="en-US" smtClean="0"/>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1F2994-F959-4076-A09A-6BD1AF1CE5CA}" type="slidenum">
              <a:rPr lang="en-US" smtClean="0"/>
              <a:t>‹#›</a:t>
            </a:fld>
            <a:endParaRPr lang="en-US"/>
          </a:p>
        </p:txBody>
      </p:sp>
    </p:spTree>
    <p:extLst>
      <p:ext uri="{BB962C8B-B14F-4D97-AF65-F5344CB8AC3E}">
        <p14:creationId xmlns:p14="http://schemas.microsoft.com/office/powerpoint/2010/main" val="390911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638CEE-2B4E-427D-A68F-15A8CAF29FD4}" type="datetimeFigureOut">
              <a:rPr lang="en-US" smtClean="0"/>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1F2994-F959-4076-A09A-6BD1AF1CE5CA}" type="slidenum">
              <a:rPr lang="en-US" smtClean="0"/>
              <a:t>‹#›</a:t>
            </a:fld>
            <a:endParaRPr lang="en-US"/>
          </a:p>
        </p:txBody>
      </p:sp>
    </p:spTree>
    <p:extLst>
      <p:ext uri="{BB962C8B-B14F-4D97-AF65-F5344CB8AC3E}">
        <p14:creationId xmlns:p14="http://schemas.microsoft.com/office/powerpoint/2010/main" val="2664436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638CEE-2B4E-427D-A68F-15A8CAF29FD4}" type="datetimeFigureOut">
              <a:rPr lang="en-US" smtClean="0"/>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1F2994-F959-4076-A09A-6BD1AF1CE5CA}" type="slidenum">
              <a:rPr lang="en-US" smtClean="0"/>
              <a:t>‹#›</a:t>
            </a:fld>
            <a:endParaRPr lang="en-US"/>
          </a:p>
        </p:txBody>
      </p:sp>
    </p:spTree>
    <p:extLst>
      <p:ext uri="{BB962C8B-B14F-4D97-AF65-F5344CB8AC3E}">
        <p14:creationId xmlns:p14="http://schemas.microsoft.com/office/powerpoint/2010/main" val="1793660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8D638CEE-2B4E-427D-A68F-15A8CAF29FD4}" type="datetimeFigureOut">
              <a:rPr lang="en-US" smtClean="0"/>
              <a:t>12/3/2020</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E41F2994-F959-4076-A09A-6BD1AF1CE5CA}"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5278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8D638CEE-2B4E-427D-A68F-15A8CAF29FD4}" type="datetimeFigureOut">
              <a:rPr lang="en-US" smtClean="0"/>
              <a:t>12/3/2020</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E41F2994-F959-4076-A09A-6BD1AF1CE5CA}"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34563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8D638CEE-2B4E-427D-A68F-15A8CAF29FD4}" type="datetimeFigureOut">
              <a:rPr lang="en-US" smtClean="0"/>
              <a:t>12/3/2020</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E41F2994-F959-4076-A09A-6BD1AF1CE5CA}" type="slidenum">
              <a:rPr lang="en-US" smtClean="0"/>
              <a:t>‹#›</a:t>
            </a:fld>
            <a:endParaRPr lang="en-US"/>
          </a:p>
        </p:txBody>
      </p:sp>
    </p:spTree>
    <p:extLst>
      <p:ext uri="{BB962C8B-B14F-4D97-AF65-F5344CB8AC3E}">
        <p14:creationId xmlns:p14="http://schemas.microsoft.com/office/powerpoint/2010/main" val="704587252"/>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006A1-5DD4-4A87-ACCF-3718247A5115}"/>
              </a:ext>
            </a:extLst>
          </p:cNvPr>
          <p:cNvSpPr>
            <a:spLocks noGrp="1"/>
          </p:cNvSpPr>
          <p:nvPr>
            <p:ph type="ctrTitle"/>
          </p:nvPr>
        </p:nvSpPr>
        <p:spPr/>
        <p:txBody>
          <a:bodyPr/>
          <a:lstStyle/>
          <a:p>
            <a:r>
              <a:rPr lang="en-US" dirty="0"/>
              <a:t>Ways of Communication</a:t>
            </a:r>
          </a:p>
        </p:txBody>
      </p:sp>
      <p:sp>
        <p:nvSpPr>
          <p:cNvPr id="3" name="Subtitle 2">
            <a:extLst>
              <a:ext uri="{FF2B5EF4-FFF2-40B4-BE49-F238E27FC236}">
                <a16:creationId xmlns:a16="http://schemas.microsoft.com/office/drawing/2014/main" id="{9CCE793F-3960-4AC3-B4F4-9C81C0033DD3}"/>
              </a:ext>
            </a:extLst>
          </p:cNvPr>
          <p:cNvSpPr>
            <a:spLocks noGrp="1"/>
          </p:cNvSpPr>
          <p:nvPr>
            <p:ph type="subTitle" idx="1"/>
          </p:nvPr>
        </p:nvSpPr>
        <p:spPr/>
        <p:txBody>
          <a:bodyPr/>
          <a:lstStyle/>
          <a:p>
            <a:r>
              <a:rPr lang="en-US" dirty="0"/>
              <a:t>Lecture: 9</a:t>
            </a:r>
          </a:p>
        </p:txBody>
      </p:sp>
    </p:spTree>
    <p:extLst>
      <p:ext uri="{BB962C8B-B14F-4D97-AF65-F5344CB8AC3E}">
        <p14:creationId xmlns:p14="http://schemas.microsoft.com/office/powerpoint/2010/main" val="2420204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CA0F7-F598-4F4E-BAF1-FB7753B73125}"/>
              </a:ext>
            </a:extLst>
          </p:cNvPr>
          <p:cNvSpPr>
            <a:spLocks noGrp="1"/>
          </p:cNvSpPr>
          <p:nvPr>
            <p:ph type="title"/>
          </p:nvPr>
        </p:nvSpPr>
        <p:spPr>
          <a:xfrm>
            <a:off x="1066800" y="642594"/>
            <a:ext cx="10058400" cy="391076"/>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83D72FB-554E-4EAE-B52F-26767ACA911B}"/>
              </a:ext>
            </a:extLst>
          </p:cNvPr>
          <p:cNvSpPr>
            <a:spLocks noGrp="1"/>
          </p:cNvSpPr>
          <p:nvPr>
            <p:ph idx="1"/>
          </p:nvPr>
        </p:nvSpPr>
        <p:spPr>
          <a:xfrm>
            <a:off x="861391" y="1338470"/>
            <a:ext cx="10263809" cy="4696570"/>
          </a:xfrm>
        </p:spPr>
        <p:txBody>
          <a:bodyPr/>
          <a:lstStyle/>
          <a:p>
            <a:pPr algn="l">
              <a:buFont typeface="Arial" panose="020B0604020202020204" pitchFamily="34" charset="0"/>
              <a:buChar char="•"/>
            </a:pPr>
            <a:r>
              <a:rPr lang="en-US" sz="1800" b="0" i="0" dirty="0">
                <a:solidFill>
                  <a:srgbClr val="333333"/>
                </a:solidFill>
                <a:effectLst/>
                <a:latin typeface="+mj-lt"/>
              </a:rPr>
              <a:t>You need to send someone an electronic file, such as a document for a course, a spreadsheet full of data, or a rough draft of your paper.</a:t>
            </a:r>
          </a:p>
          <a:p>
            <a:pPr algn="l">
              <a:buFont typeface="Arial" panose="020B0604020202020204" pitchFamily="34" charset="0"/>
              <a:buChar char="•"/>
            </a:pPr>
            <a:r>
              <a:rPr lang="en-US" sz="1800" b="0" i="0" dirty="0">
                <a:solidFill>
                  <a:srgbClr val="333333"/>
                </a:solidFill>
                <a:effectLst/>
                <a:latin typeface="+mj-lt"/>
              </a:rPr>
              <a:t>You need to distribute information to a large number of people quickly (for example, a memo that needs to be sent to the entire office staff).</a:t>
            </a:r>
          </a:p>
          <a:p>
            <a:pPr algn="l">
              <a:buFont typeface="Arial" panose="020B0604020202020204" pitchFamily="34" charset="0"/>
              <a:buChar char="•"/>
            </a:pPr>
            <a:r>
              <a:rPr lang="en-US" sz="1800" b="0" i="0" dirty="0">
                <a:solidFill>
                  <a:srgbClr val="333333"/>
                </a:solidFill>
                <a:effectLst/>
                <a:latin typeface="+mj-lt"/>
              </a:rPr>
              <a:t>You need a written record of the communication. Saving important emails can be helpful if you need to refer back to what someone said in an earlier message, provide some kind of proof (for example, proof that you have paid for a service or product), or review the content of an important meeting or memo.</a:t>
            </a:r>
          </a:p>
          <a:p>
            <a:endParaRPr lang="en-US" dirty="0"/>
          </a:p>
        </p:txBody>
      </p:sp>
    </p:spTree>
    <p:extLst>
      <p:ext uri="{BB962C8B-B14F-4D97-AF65-F5344CB8AC3E}">
        <p14:creationId xmlns:p14="http://schemas.microsoft.com/office/powerpoint/2010/main" val="2717833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7BC58-10B7-4DB2-88FA-2C9651B0280F}"/>
              </a:ext>
            </a:extLst>
          </p:cNvPr>
          <p:cNvSpPr>
            <a:spLocks noGrp="1"/>
          </p:cNvSpPr>
          <p:nvPr>
            <p:ph type="title"/>
          </p:nvPr>
        </p:nvSpPr>
        <p:spPr>
          <a:xfrm>
            <a:off x="838200" y="365126"/>
            <a:ext cx="10515600" cy="999848"/>
          </a:xfrm>
        </p:spPr>
        <p:txBody>
          <a:bodyPr>
            <a:normAutofit fontScale="90000"/>
          </a:bodyPr>
          <a:lstStyle/>
          <a:p>
            <a:r>
              <a:rPr lang="en-US" sz="2200" b="0" i="0" dirty="0">
                <a:solidFill>
                  <a:srgbClr val="007FAE"/>
                </a:solidFill>
                <a:effectLst/>
                <a:latin typeface="Roboto"/>
              </a:rPr>
              <a:t>When is email NOT an appropriate form of communication to use?</a:t>
            </a:r>
            <a:br>
              <a:rPr lang="en-US" b="0" i="0" dirty="0">
                <a:solidFill>
                  <a:srgbClr val="007FAE"/>
                </a:solidFill>
                <a:effectLst/>
                <a:latin typeface="Roboto"/>
              </a:rPr>
            </a:br>
            <a:endParaRPr lang="en-US" dirty="0"/>
          </a:p>
        </p:txBody>
      </p:sp>
      <p:sp>
        <p:nvSpPr>
          <p:cNvPr id="3" name="Content Placeholder 2">
            <a:extLst>
              <a:ext uri="{FF2B5EF4-FFF2-40B4-BE49-F238E27FC236}">
                <a16:creationId xmlns:a16="http://schemas.microsoft.com/office/drawing/2014/main" id="{41928167-8E21-47AD-830C-3D5F436A7DBE}"/>
              </a:ext>
            </a:extLst>
          </p:cNvPr>
          <p:cNvSpPr>
            <a:spLocks noGrp="1"/>
          </p:cNvSpPr>
          <p:nvPr>
            <p:ph idx="1"/>
          </p:nvPr>
        </p:nvSpPr>
        <p:spPr>
          <a:xfrm>
            <a:off x="477078" y="954158"/>
            <a:ext cx="10876722" cy="5222805"/>
          </a:xfrm>
        </p:spPr>
        <p:txBody>
          <a:bodyPr>
            <a:normAutofit/>
          </a:bodyPr>
          <a:lstStyle/>
          <a:p>
            <a:pPr algn="l"/>
            <a:r>
              <a:rPr lang="en-US" sz="2100" b="1" i="0" dirty="0">
                <a:solidFill>
                  <a:srgbClr val="333333"/>
                </a:solidFill>
                <a:effectLst/>
                <a:latin typeface="+mj-lt"/>
              </a:rPr>
              <a:t>Email is not an effective means of communication when:</a:t>
            </a:r>
            <a:endParaRPr lang="en-US" sz="2100" b="0" i="0" dirty="0">
              <a:solidFill>
                <a:srgbClr val="333333"/>
              </a:solidFill>
              <a:effectLst/>
              <a:latin typeface="+mj-lt"/>
            </a:endParaRPr>
          </a:p>
          <a:p>
            <a:pPr algn="l">
              <a:buFont typeface="Arial" panose="020B0604020202020204" pitchFamily="34" charset="0"/>
              <a:buChar char="•"/>
            </a:pPr>
            <a:r>
              <a:rPr lang="en-US" sz="2100" b="0" i="0" dirty="0">
                <a:solidFill>
                  <a:srgbClr val="333333"/>
                </a:solidFill>
                <a:effectLst/>
                <a:latin typeface="+mj-lt"/>
              </a:rPr>
              <a:t>Your message is long and complicated or requires additional discussion that would best be accomplished face-to-face. For example, if you want feedback from your supervisor on your work or if you are asking your professor a question that requires more than a yes/no answer or simple explanation, you should schedule a meeting instead.</a:t>
            </a:r>
          </a:p>
          <a:p>
            <a:endParaRPr lang="en-US" dirty="0"/>
          </a:p>
        </p:txBody>
      </p:sp>
    </p:spTree>
    <p:extLst>
      <p:ext uri="{BB962C8B-B14F-4D97-AF65-F5344CB8AC3E}">
        <p14:creationId xmlns:p14="http://schemas.microsoft.com/office/powerpoint/2010/main" val="3391398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09D26-B488-4F26-A865-DB8D1F2D80B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2242232-080E-441F-8CBD-CB7801FD1EA1}"/>
              </a:ext>
            </a:extLst>
          </p:cNvPr>
          <p:cNvSpPr>
            <a:spLocks noGrp="1"/>
          </p:cNvSpPr>
          <p:nvPr>
            <p:ph idx="1"/>
          </p:nvPr>
        </p:nvSpPr>
        <p:spPr/>
        <p:txBody>
          <a:bodyPr/>
          <a:lstStyle/>
          <a:p>
            <a:pPr algn="l">
              <a:buFont typeface="Arial" panose="020B0604020202020204" pitchFamily="34" charset="0"/>
              <a:buChar char="•"/>
            </a:pPr>
            <a:r>
              <a:rPr lang="en-US" sz="1800" b="0" i="0" dirty="0">
                <a:solidFill>
                  <a:srgbClr val="333333"/>
                </a:solidFill>
                <a:effectLst/>
                <a:latin typeface="+mj-lt"/>
              </a:rPr>
              <a:t>The information is highly confidential. Email is NEVER private! Keep in mind that your message could be forwarded on to other people without your knowledge. A backup copy of your email is always stored on a server where it can be easily retrieved by interested parties, even when you have deleted the message and think it is gone forever.</a:t>
            </a:r>
          </a:p>
          <a:p>
            <a:pPr algn="l">
              <a:buFont typeface="Arial" panose="020B0604020202020204" pitchFamily="34" charset="0"/>
              <a:buChar char="•"/>
            </a:pPr>
            <a:r>
              <a:rPr lang="en-US" sz="1800" b="0" i="0" dirty="0">
                <a:solidFill>
                  <a:srgbClr val="333333"/>
                </a:solidFill>
                <a:effectLst/>
                <a:latin typeface="+mj-lt"/>
              </a:rPr>
              <a:t>Your message is emotionally charged or the tone of the message could be easily misconstrued. If you would hesitate to say something to someone’s face, do not write it in an email.</a:t>
            </a:r>
          </a:p>
          <a:p>
            <a:endParaRPr lang="en-US" dirty="0"/>
          </a:p>
        </p:txBody>
      </p:sp>
    </p:spTree>
    <p:extLst>
      <p:ext uri="{BB962C8B-B14F-4D97-AF65-F5344CB8AC3E}">
        <p14:creationId xmlns:p14="http://schemas.microsoft.com/office/powerpoint/2010/main" val="2661152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5F774-AC3C-46D6-9E44-ACAB514C0401}"/>
              </a:ext>
            </a:extLst>
          </p:cNvPr>
          <p:cNvSpPr>
            <a:spLocks noGrp="1"/>
          </p:cNvSpPr>
          <p:nvPr>
            <p:ph type="title"/>
          </p:nvPr>
        </p:nvSpPr>
        <p:spPr/>
        <p:txBody>
          <a:bodyPr/>
          <a:lstStyle/>
          <a:p>
            <a:r>
              <a:rPr lang="en-US" dirty="0"/>
              <a:t>FAX COMMUNICATION</a:t>
            </a:r>
          </a:p>
        </p:txBody>
      </p:sp>
      <p:sp>
        <p:nvSpPr>
          <p:cNvPr id="3" name="Content Placeholder 2">
            <a:extLst>
              <a:ext uri="{FF2B5EF4-FFF2-40B4-BE49-F238E27FC236}">
                <a16:creationId xmlns:a16="http://schemas.microsoft.com/office/drawing/2014/main" id="{73083F50-6FED-43A6-BDD8-CCAEFA2EC787}"/>
              </a:ext>
            </a:extLst>
          </p:cNvPr>
          <p:cNvSpPr>
            <a:spLocks noGrp="1"/>
          </p:cNvSpPr>
          <p:nvPr>
            <p:ph idx="1"/>
          </p:nvPr>
        </p:nvSpPr>
        <p:spPr/>
        <p:txBody>
          <a:bodyPr>
            <a:normAutofit/>
          </a:bodyPr>
          <a:lstStyle/>
          <a:p>
            <a:r>
              <a:rPr lang="en-US" sz="2000" b="1" i="0" dirty="0">
                <a:solidFill>
                  <a:srgbClr val="1A1A1A"/>
                </a:solidFill>
                <a:effectLst/>
                <a:latin typeface="+mj-lt"/>
              </a:rPr>
              <a:t>Fax</a:t>
            </a:r>
            <a:r>
              <a:rPr lang="en-US" sz="2000" b="0" i="0" dirty="0">
                <a:solidFill>
                  <a:srgbClr val="1A1A1A"/>
                </a:solidFill>
                <a:effectLst/>
                <a:latin typeface="+mj-lt"/>
              </a:rPr>
              <a:t>, in full </a:t>
            </a:r>
            <a:r>
              <a:rPr lang="en-US" sz="2000" b="1" i="0" dirty="0">
                <a:solidFill>
                  <a:srgbClr val="1A1A1A"/>
                </a:solidFill>
                <a:effectLst/>
                <a:latin typeface="+mj-lt"/>
              </a:rPr>
              <a:t>facsimile</a:t>
            </a:r>
            <a:r>
              <a:rPr lang="en-US" sz="2000" b="0" i="0" dirty="0">
                <a:solidFill>
                  <a:srgbClr val="1A1A1A"/>
                </a:solidFill>
                <a:effectLst/>
                <a:latin typeface="+mj-lt"/>
              </a:rPr>
              <a:t>, also called </a:t>
            </a:r>
            <a:r>
              <a:rPr lang="en-US" sz="2000" b="1" i="0" dirty="0">
                <a:solidFill>
                  <a:srgbClr val="1A1A1A"/>
                </a:solidFill>
                <a:effectLst/>
                <a:latin typeface="+mj-lt"/>
              </a:rPr>
              <a:t>telefax</a:t>
            </a:r>
            <a:r>
              <a:rPr lang="en-US" sz="2000" b="0" i="0" dirty="0">
                <a:solidFill>
                  <a:srgbClr val="1A1A1A"/>
                </a:solidFill>
                <a:effectLst/>
                <a:latin typeface="+mj-lt"/>
              </a:rPr>
              <a:t>, in </a:t>
            </a:r>
            <a:r>
              <a:rPr lang="en-US" sz="2000" dirty="0">
                <a:latin typeface="+mj-lt"/>
              </a:rPr>
              <a:t>telecommunications</a:t>
            </a:r>
            <a:r>
              <a:rPr lang="en-US" sz="2000" b="0" i="0" dirty="0">
                <a:effectLst/>
                <a:latin typeface="+mj-lt"/>
              </a:rPr>
              <a:t>,</a:t>
            </a:r>
            <a:r>
              <a:rPr lang="en-US" sz="2000" b="0" i="0" dirty="0">
                <a:solidFill>
                  <a:srgbClr val="1A1A1A"/>
                </a:solidFill>
                <a:effectLst/>
                <a:latin typeface="+mj-lt"/>
              </a:rPr>
              <a:t> the transmission and reproduction of documents by wire or </a:t>
            </a:r>
            <a:r>
              <a:rPr lang="en-US" sz="2000" dirty="0">
                <a:latin typeface="+mj-lt"/>
              </a:rPr>
              <a:t>radio wave</a:t>
            </a:r>
            <a:r>
              <a:rPr lang="en-US" sz="2000" b="0" i="0" dirty="0">
                <a:solidFill>
                  <a:srgbClr val="1A1A1A"/>
                </a:solidFill>
                <a:effectLst/>
                <a:latin typeface="+mj-lt"/>
              </a:rPr>
              <a:t>. Common </a:t>
            </a:r>
            <a:r>
              <a:rPr lang="en-US" sz="2000" dirty="0">
                <a:latin typeface="+mj-lt"/>
              </a:rPr>
              <a:t>fax machines</a:t>
            </a:r>
            <a:r>
              <a:rPr lang="en-US" sz="2000" b="0" i="0" dirty="0">
                <a:effectLst/>
                <a:latin typeface="+mj-lt"/>
              </a:rPr>
              <a:t> </a:t>
            </a:r>
            <a:r>
              <a:rPr lang="en-US" sz="2000" b="0" i="0" dirty="0">
                <a:solidFill>
                  <a:srgbClr val="1A1A1A"/>
                </a:solidFill>
                <a:effectLst/>
                <a:latin typeface="+mj-lt"/>
              </a:rPr>
              <a:t>are designed to scan printed textual and graphic material and then transmit the information through the </a:t>
            </a:r>
            <a:r>
              <a:rPr lang="en-US" sz="2000" dirty="0">
                <a:latin typeface="+mj-lt"/>
              </a:rPr>
              <a:t>telephone</a:t>
            </a:r>
            <a:r>
              <a:rPr lang="en-US" sz="2000" dirty="0">
                <a:solidFill>
                  <a:srgbClr val="1A1A1A"/>
                </a:solidFill>
                <a:latin typeface="+mj-lt"/>
              </a:rPr>
              <a:t> </a:t>
            </a:r>
            <a:r>
              <a:rPr lang="en-US" sz="2000" b="0" i="0" dirty="0">
                <a:solidFill>
                  <a:srgbClr val="1A1A1A"/>
                </a:solidFill>
                <a:effectLst/>
                <a:latin typeface="+mj-lt"/>
              </a:rPr>
              <a:t>network to similar machines, where facsimiles are reproduced close to the form of the original documents. </a:t>
            </a:r>
          </a:p>
          <a:p>
            <a:endParaRPr lang="en-US" sz="1800" dirty="0">
              <a:latin typeface="+mj-lt"/>
            </a:endParaRPr>
          </a:p>
        </p:txBody>
      </p:sp>
    </p:spTree>
    <p:extLst>
      <p:ext uri="{BB962C8B-B14F-4D97-AF65-F5344CB8AC3E}">
        <p14:creationId xmlns:p14="http://schemas.microsoft.com/office/powerpoint/2010/main" val="883097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1486D-51BC-4351-9396-77391D3F14F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00D27E2-7C89-48C2-A708-13773EB8F581}"/>
              </a:ext>
            </a:extLst>
          </p:cNvPr>
          <p:cNvSpPr>
            <a:spLocks noGrp="1"/>
          </p:cNvSpPr>
          <p:nvPr>
            <p:ph idx="1"/>
          </p:nvPr>
        </p:nvSpPr>
        <p:spPr/>
        <p:txBody>
          <a:bodyPr/>
          <a:lstStyle/>
          <a:p>
            <a:r>
              <a:rPr lang="en-US" sz="1800" b="0" i="0" dirty="0">
                <a:solidFill>
                  <a:srgbClr val="1A1A1A"/>
                </a:solidFill>
                <a:effectLst/>
                <a:latin typeface="+mj-lt"/>
              </a:rPr>
              <a:t>Fax machines, because of their low cost and their reliability, speed, and simplicity of operation, revolutionized business and personal correspondence. They virtually replaced</a:t>
            </a:r>
            <a:r>
              <a:rPr lang="en-US" sz="1800" b="0" i="0" dirty="0">
                <a:effectLst/>
                <a:latin typeface="+mj-lt"/>
              </a:rPr>
              <a:t> </a:t>
            </a:r>
            <a:r>
              <a:rPr lang="en-US" sz="1800" dirty="0">
                <a:latin typeface="+mj-lt"/>
              </a:rPr>
              <a:t>telegraphic</a:t>
            </a:r>
            <a:r>
              <a:rPr lang="en-US" sz="1800" b="0" i="0" dirty="0">
                <a:effectLst/>
                <a:latin typeface="+mj-lt"/>
              </a:rPr>
              <a:t> </a:t>
            </a:r>
            <a:r>
              <a:rPr lang="en-US" sz="1800" b="0" i="0" dirty="0">
                <a:solidFill>
                  <a:srgbClr val="1A1A1A"/>
                </a:solidFill>
                <a:effectLst/>
                <a:latin typeface="+mj-lt"/>
              </a:rPr>
              <a:t>services, and they also present an </a:t>
            </a:r>
            <a:r>
              <a:rPr lang="en-US" sz="1800" dirty="0">
                <a:solidFill>
                  <a:srgbClr val="000000"/>
                </a:solidFill>
                <a:latin typeface="+mj-lt"/>
              </a:rPr>
              <a:t>alternative</a:t>
            </a:r>
            <a:r>
              <a:rPr lang="en-US" sz="1800" b="0" i="0" dirty="0">
                <a:solidFill>
                  <a:srgbClr val="1A1A1A"/>
                </a:solidFill>
                <a:effectLst/>
                <a:latin typeface="+mj-lt"/>
              </a:rPr>
              <a:t> to government-run postal services and private couriers.</a:t>
            </a:r>
          </a:p>
          <a:p>
            <a:endParaRPr lang="en-US" dirty="0"/>
          </a:p>
        </p:txBody>
      </p:sp>
    </p:spTree>
    <p:extLst>
      <p:ext uri="{BB962C8B-B14F-4D97-AF65-F5344CB8AC3E}">
        <p14:creationId xmlns:p14="http://schemas.microsoft.com/office/powerpoint/2010/main" val="606738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1FC3A-A7F8-48D7-BDFA-EBD774602006}"/>
              </a:ext>
            </a:extLst>
          </p:cNvPr>
          <p:cNvSpPr>
            <a:spLocks noGrp="1"/>
          </p:cNvSpPr>
          <p:nvPr>
            <p:ph type="title"/>
          </p:nvPr>
        </p:nvSpPr>
        <p:spPr>
          <a:xfrm>
            <a:off x="838200" y="365125"/>
            <a:ext cx="10515600" cy="45719"/>
          </a:xfrm>
        </p:spPr>
        <p:txBody>
          <a:bodyPr>
            <a:normAutofit fontScale="90000"/>
          </a:bodyPr>
          <a:lstStyle/>
          <a:p>
            <a:endParaRPr lang="en-US" dirty="0"/>
          </a:p>
        </p:txBody>
      </p:sp>
      <p:pic>
        <p:nvPicPr>
          <p:cNvPr id="5" name="Content Placeholder 4">
            <a:extLst>
              <a:ext uri="{FF2B5EF4-FFF2-40B4-BE49-F238E27FC236}">
                <a16:creationId xmlns:a16="http://schemas.microsoft.com/office/drawing/2014/main" id="{C8B65B7A-15A3-404A-A549-4294031CA0B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24601" y="1274038"/>
            <a:ext cx="4926703" cy="3936149"/>
          </a:xfrm>
        </p:spPr>
      </p:pic>
    </p:spTree>
    <p:extLst>
      <p:ext uri="{BB962C8B-B14F-4D97-AF65-F5344CB8AC3E}">
        <p14:creationId xmlns:p14="http://schemas.microsoft.com/office/powerpoint/2010/main" val="3043522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66CA8-E665-4EE2-832A-12849C4876E3}"/>
              </a:ext>
            </a:extLst>
          </p:cNvPr>
          <p:cNvSpPr>
            <a:spLocks noGrp="1"/>
          </p:cNvSpPr>
          <p:nvPr>
            <p:ph type="title"/>
          </p:nvPr>
        </p:nvSpPr>
        <p:spPr/>
        <p:txBody>
          <a:bodyPr>
            <a:normAutofit fontScale="90000"/>
          </a:bodyPr>
          <a:lstStyle/>
          <a:p>
            <a:r>
              <a:rPr lang="en-US" b="1" i="0" dirty="0">
                <a:solidFill>
                  <a:srgbClr val="111111"/>
                </a:solidFill>
                <a:effectLst/>
                <a:latin typeface="Helvetica" panose="020B0604020202020204" pitchFamily="34" charset="0"/>
              </a:rPr>
              <a:t>Today’s fax technology</a:t>
            </a:r>
            <a:br>
              <a:rPr lang="en-US" b="1" i="0" dirty="0">
                <a:solidFill>
                  <a:srgbClr val="111111"/>
                </a:solidFill>
                <a:effectLst/>
                <a:latin typeface="Helvetica" panose="020B0604020202020204" pitchFamily="34" charset="0"/>
              </a:rPr>
            </a:br>
            <a:endParaRPr lang="en-US" dirty="0"/>
          </a:p>
        </p:txBody>
      </p:sp>
      <p:sp>
        <p:nvSpPr>
          <p:cNvPr id="3" name="Content Placeholder 2">
            <a:extLst>
              <a:ext uri="{FF2B5EF4-FFF2-40B4-BE49-F238E27FC236}">
                <a16:creationId xmlns:a16="http://schemas.microsoft.com/office/drawing/2014/main" id="{54F1F0E6-C851-4984-9FD9-34676240FBF9}"/>
              </a:ext>
            </a:extLst>
          </p:cNvPr>
          <p:cNvSpPr>
            <a:spLocks noGrp="1"/>
          </p:cNvSpPr>
          <p:nvPr>
            <p:ph idx="1"/>
          </p:nvPr>
        </p:nvSpPr>
        <p:spPr>
          <a:xfrm>
            <a:off x="569843" y="1311965"/>
            <a:ext cx="10783957" cy="4864998"/>
          </a:xfrm>
        </p:spPr>
        <p:txBody>
          <a:bodyPr>
            <a:normAutofit/>
          </a:bodyPr>
          <a:lstStyle/>
          <a:p>
            <a:pPr algn="l"/>
            <a:r>
              <a:rPr lang="en-US" sz="1800" b="0" i="0" dirty="0">
                <a:solidFill>
                  <a:srgbClr val="444444"/>
                </a:solidFill>
                <a:effectLst/>
                <a:latin typeface="+mj-lt"/>
              </a:rPr>
              <a:t>Today’s version of fax has changed very much from the power machines of the 1980s and 90s.The majority of fax transmissions now happen through </a:t>
            </a:r>
            <a:r>
              <a:rPr lang="en-US" sz="1800" dirty="0">
                <a:latin typeface="+mj-lt"/>
              </a:rPr>
              <a:t>online fax</a:t>
            </a:r>
            <a:r>
              <a:rPr lang="en-US" sz="1800" b="0" i="0" dirty="0">
                <a:effectLst/>
                <a:latin typeface="+mj-lt"/>
              </a:rPr>
              <a:t> </a:t>
            </a:r>
            <a:r>
              <a:rPr lang="en-US" sz="1800" b="0" i="0" dirty="0">
                <a:solidFill>
                  <a:srgbClr val="444444"/>
                </a:solidFill>
                <a:effectLst/>
                <a:latin typeface="+mj-lt"/>
              </a:rPr>
              <a:t>services, fax servers, or fax boards that are part of larger multifunction machines.</a:t>
            </a:r>
          </a:p>
          <a:p>
            <a:pPr algn="l"/>
            <a:r>
              <a:rPr lang="en-US" sz="1800" b="0" i="0" dirty="0">
                <a:solidFill>
                  <a:srgbClr val="444444"/>
                </a:solidFill>
                <a:effectLst/>
                <a:latin typeface="+mj-lt"/>
              </a:rPr>
              <a:t>Most of today’s fax machines consist of three parts:</a:t>
            </a:r>
          </a:p>
          <a:p>
            <a:pPr algn="l">
              <a:buFont typeface="Arial" panose="020B0604020202020204" pitchFamily="34" charset="0"/>
              <a:buChar char="•"/>
            </a:pPr>
            <a:r>
              <a:rPr lang="en-US" sz="1800" b="0" i="0" dirty="0">
                <a:solidFill>
                  <a:srgbClr val="444444"/>
                </a:solidFill>
                <a:effectLst/>
                <a:latin typeface="+mj-lt"/>
              </a:rPr>
              <a:t>A scanner , A printer, A fax modem (phone line)</a:t>
            </a:r>
          </a:p>
          <a:p>
            <a:pPr algn="l"/>
            <a:r>
              <a:rPr lang="en-US" sz="1800" b="0" i="0" dirty="0">
                <a:solidFill>
                  <a:srgbClr val="444444"/>
                </a:solidFill>
                <a:effectLst/>
                <a:latin typeface="+mj-lt"/>
              </a:rPr>
              <a:t>When sending a fax, the scanner and fax modem work together – the scanner by capturing the document and turning it into a digital signal, and the fax modem by sending that signal over the phone line.</a:t>
            </a:r>
          </a:p>
          <a:p>
            <a:pPr algn="l"/>
            <a:r>
              <a:rPr lang="en-US" sz="1800" b="0" i="0" dirty="0">
                <a:solidFill>
                  <a:srgbClr val="444444"/>
                </a:solidFill>
                <a:effectLst/>
                <a:latin typeface="+mj-lt"/>
              </a:rPr>
              <a:t>When receiving a fax, the printer and the fax modem work together – the fax modem by collecting the digital signal that arrives over the phone line, and the printer by turning that digital information into a printed piece of paper.</a:t>
            </a:r>
          </a:p>
          <a:p>
            <a:pPr marL="0" indent="0">
              <a:buNone/>
            </a:pPr>
            <a:endParaRPr lang="en-US" dirty="0"/>
          </a:p>
        </p:txBody>
      </p:sp>
    </p:spTree>
    <p:extLst>
      <p:ext uri="{BB962C8B-B14F-4D97-AF65-F5344CB8AC3E}">
        <p14:creationId xmlns:p14="http://schemas.microsoft.com/office/powerpoint/2010/main" val="3817114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246A0-9EA3-4759-B1F6-982244791A2A}"/>
              </a:ext>
            </a:extLst>
          </p:cNvPr>
          <p:cNvSpPr>
            <a:spLocks noGrp="1"/>
          </p:cNvSpPr>
          <p:nvPr>
            <p:ph type="title"/>
          </p:nvPr>
        </p:nvSpPr>
        <p:spPr/>
        <p:txBody>
          <a:bodyPr/>
          <a:lstStyle/>
          <a:p>
            <a:r>
              <a:rPr lang="en-US" dirty="0"/>
              <a:t>Computer Conferencing</a:t>
            </a:r>
          </a:p>
        </p:txBody>
      </p:sp>
      <p:sp>
        <p:nvSpPr>
          <p:cNvPr id="3" name="Content Placeholder 2">
            <a:extLst>
              <a:ext uri="{FF2B5EF4-FFF2-40B4-BE49-F238E27FC236}">
                <a16:creationId xmlns:a16="http://schemas.microsoft.com/office/drawing/2014/main" id="{A2B80DF4-5205-4195-9AA6-8CDC9BA2B159}"/>
              </a:ext>
            </a:extLst>
          </p:cNvPr>
          <p:cNvSpPr>
            <a:spLocks noGrp="1"/>
          </p:cNvSpPr>
          <p:nvPr>
            <p:ph idx="1"/>
          </p:nvPr>
        </p:nvSpPr>
        <p:spPr/>
        <p:txBody>
          <a:bodyPr>
            <a:normAutofit/>
          </a:bodyPr>
          <a:lstStyle/>
          <a:p>
            <a:r>
              <a:rPr lang="en-US" sz="1800" i="0" dirty="0">
                <a:solidFill>
                  <a:srgbClr val="333333"/>
                </a:solidFill>
                <a:effectLst/>
                <a:latin typeface="+mj-lt"/>
              </a:rPr>
              <a:t>This refers to an approach to distance teaching using a computer(s) to assist in the presentation of teaching materials or to assistant learners to work through an already prepared learning program. The term computer conferencing has the following meanings: </a:t>
            </a:r>
          </a:p>
          <a:p>
            <a:pPr marL="0" indent="0">
              <a:buNone/>
            </a:pPr>
            <a:r>
              <a:rPr lang="en-US" sz="1800" i="0" dirty="0">
                <a:solidFill>
                  <a:srgbClr val="333333"/>
                </a:solidFill>
                <a:effectLst/>
                <a:latin typeface="+mj-lt"/>
              </a:rPr>
              <a:t>1. Teleconferencing supported by one or more computers.</a:t>
            </a:r>
          </a:p>
          <a:p>
            <a:pPr marL="0" indent="0">
              <a:buNone/>
            </a:pPr>
            <a:r>
              <a:rPr lang="en-US" sz="1800" i="0" dirty="0">
                <a:solidFill>
                  <a:srgbClr val="333333"/>
                </a:solidFill>
                <a:effectLst/>
                <a:latin typeface="+mj-lt"/>
              </a:rPr>
              <a:t>2. An arrangement in which access, by multiple users, to a common database is mediated by a controlling computer.</a:t>
            </a:r>
          </a:p>
          <a:p>
            <a:pPr marL="0" indent="0">
              <a:buNone/>
            </a:pPr>
            <a:r>
              <a:rPr lang="en-US" sz="1800" i="0" dirty="0">
                <a:solidFill>
                  <a:srgbClr val="333333"/>
                </a:solidFill>
                <a:effectLst/>
                <a:latin typeface="+mj-lt"/>
              </a:rPr>
              <a:t>3. The interconnection of two or more computers working in a distributed manner on a common application process. </a:t>
            </a:r>
          </a:p>
          <a:p>
            <a:r>
              <a:rPr lang="en-US" sz="1800" i="0" dirty="0">
                <a:solidFill>
                  <a:srgbClr val="333333"/>
                </a:solidFill>
                <a:effectLst/>
                <a:latin typeface="+mj-lt"/>
              </a:rPr>
              <a:t>Instant Messaging and chat systems are multicasting approaches for computer conferencing.</a:t>
            </a:r>
            <a:endParaRPr lang="en-US" sz="1800" dirty="0">
              <a:latin typeface="+mj-lt"/>
            </a:endParaRPr>
          </a:p>
        </p:txBody>
      </p:sp>
    </p:spTree>
    <p:extLst>
      <p:ext uri="{BB962C8B-B14F-4D97-AF65-F5344CB8AC3E}">
        <p14:creationId xmlns:p14="http://schemas.microsoft.com/office/powerpoint/2010/main" val="450007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820E1-5BF3-4D60-B041-6CEDE399F2F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CCD12B2-DA57-4D6D-82B9-22967D98A369}"/>
              </a:ext>
            </a:extLst>
          </p:cNvPr>
          <p:cNvSpPr>
            <a:spLocks noGrp="1"/>
          </p:cNvSpPr>
          <p:nvPr>
            <p:ph idx="1"/>
          </p:nvPr>
        </p:nvSpPr>
        <p:spPr/>
        <p:txBody>
          <a:bodyPr/>
          <a:lstStyle/>
          <a:p>
            <a:r>
              <a:rPr lang="en-US" dirty="0"/>
              <a:t>Example</a:t>
            </a:r>
          </a:p>
          <a:p>
            <a:r>
              <a:rPr lang="en-US" dirty="0"/>
              <a:t>  ZOOM</a:t>
            </a:r>
          </a:p>
          <a:p>
            <a:r>
              <a:rPr lang="en-US" dirty="0"/>
              <a:t>MS TEAMS</a:t>
            </a:r>
          </a:p>
          <a:p>
            <a:r>
              <a:rPr lang="en-US" dirty="0"/>
              <a:t>GOOGLE CLASSROOMS</a:t>
            </a:r>
          </a:p>
        </p:txBody>
      </p:sp>
    </p:spTree>
    <p:extLst>
      <p:ext uri="{BB962C8B-B14F-4D97-AF65-F5344CB8AC3E}">
        <p14:creationId xmlns:p14="http://schemas.microsoft.com/office/powerpoint/2010/main" val="3594767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565C7-FADA-4484-8649-A94B2732C2DF}"/>
              </a:ext>
            </a:extLst>
          </p:cNvPr>
          <p:cNvSpPr>
            <a:spLocks noGrp="1"/>
          </p:cNvSpPr>
          <p:nvPr>
            <p:ph type="title"/>
          </p:nvPr>
        </p:nvSpPr>
        <p:spPr/>
        <p:txBody>
          <a:bodyPr/>
          <a:lstStyle/>
          <a:p>
            <a:r>
              <a:rPr lang="en-US" b="1" dirty="0">
                <a:solidFill>
                  <a:srgbClr val="171717"/>
                </a:solidFill>
                <a:latin typeface="georgia" panose="02040502050405020303" pitchFamily="18" charset="0"/>
              </a:rPr>
              <a:t>T</a:t>
            </a:r>
            <a:r>
              <a:rPr lang="en-US" b="1" i="0" u="none" strike="noStrike" dirty="0">
                <a:solidFill>
                  <a:srgbClr val="171717"/>
                </a:solidFill>
                <a:effectLst/>
                <a:latin typeface="georgia" panose="02040502050405020303" pitchFamily="18" charset="0"/>
              </a:rPr>
              <a:t>elephonic </a:t>
            </a:r>
            <a:r>
              <a:rPr lang="en-US" b="1" dirty="0">
                <a:solidFill>
                  <a:srgbClr val="171717"/>
                </a:solidFill>
                <a:latin typeface="georgia" panose="02040502050405020303" pitchFamily="18" charset="0"/>
              </a:rPr>
              <a:t>C</a:t>
            </a:r>
            <a:r>
              <a:rPr lang="en-US" b="1" i="0" u="none" strike="noStrike" dirty="0">
                <a:solidFill>
                  <a:srgbClr val="171717"/>
                </a:solidFill>
                <a:effectLst/>
                <a:latin typeface="georgia" panose="02040502050405020303" pitchFamily="18" charset="0"/>
              </a:rPr>
              <a:t>onversation</a:t>
            </a:r>
            <a:endParaRPr lang="en-US" dirty="0"/>
          </a:p>
        </p:txBody>
      </p:sp>
      <p:sp>
        <p:nvSpPr>
          <p:cNvPr id="3" name="Content Placeholder 2">
            <a:extLst>
              <a:ext uri="{FF2B5EF4-FFF2-40B4-BE49-F238E27FC236}">
                <a16:creationId xmlns:a16="http://schemas.microsoft.com/office/drawing/2014/main" id="{4C6D5FB6-6853-40DF-A4F0-E6B34474004E}"/>
              </a:ext>
            </a:extLst>
          </p:cNvPr>
          <p:cNvSpPr>
            <a:spLocks noGrp="1"/>
          </p:cNvSpPr>
          <p:nvPr>
            <p:ph idx="1"/>
          </p:nvPr>
        </p:nvSpPr>
        <p:spPr/>
        <p:txBody>
          <a:bodyPr/>
          <a:lstStyle/>
          <a:p>
            <a:pPr algn="ctr" fontAlgn="base"/>
            <a:r>
              <a:rPr lang="en-US" b="1" i="0" u="none" strike="noStrike" dirty="0">
                <a:solidFill>
                  <a:srgbClr val="171717"/>
                </a:solidFill>
                <a:effectLst/>
                <a:latin typeface="georgia" panose="02040502050405020303" pitchFamily="18" charset="0"/>
              </a:rPr>
              <a:t>A telephonic conversation is a type of oral communication which is done by two-person, in which these two-person share their thought and views to each other. </a:t>
            </a:r>
            <a:endParaRPr lang="en-US" b="0" i="0" u="none" strike="noStrike" dirty="0">
              <a:solidFill>
                <a:srgbClr val="171717"/>
              </a:solidFill>
              <a:effectLst/>
              <a:latin typeface="Open Sans"/>
            </a:endParaRPr>
          </a:p>
          <a:p>
            <a:pPr algn="ctr" fontAlgn="base"/>
            <a:r>
              <a:rPr lang="en-US" b="0" i="0" u="none" strike="noStrike" dirty="0">
                <a:solidFill>
                  <a:srgbClr val="171717"/>
                </a:solidFill>
                <a:effectLst/>
                <a:latin typeface="georgia" panose="02040502050405020303" pitchFamily="18" charset="0"/>
              </a:rPr>
              <a:t>In other words, communication that is taking place between two people with the help of the telephone is a telephonic conversation.</a:t>
            </a:r>
            <a:endParaRPr lang="en-US" b="0" i="0" u="none" strike="noStrike" dirty="0">
              <a:solidFill>
                <a:srgbClr val="171717"/>
              </a:solidFill>
              <a:effectLst/>
              <a:latin typeface="Open Sans"/>
            </a:endParaRPr>
          </a:p>
          <a:p>
            <a:endParaRPr lang="en-US" dirty="0"/>
          </a:p>
        </p:txBody>
      </p:sp>
    </p:spTree>
    <p:extLst>
      <p:ext uri="{BB962C8B-B14F-4D97-AF65-F5344CB8AC3E}">
        <p14:creationId xmlns:p14="http://schemas.microsoft.com/office/powerpoint/2010/main" val="4031950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A39D8-3867-4ED5-830A-B1ADA6D9ECFB}"/>
              </a:ext>
            </a:extLst>
          </p:cNvPr>
          <p:cNvSpPr>
            <a:spLocks noGrp="1"/>
          </p:cNvSpPr>
          <p:nvPr>
            <p:ph type="title"/>
          </p:nvPr>
        </p:nvSpPr>
        <p:spPr>
          <a:xfrm>
            <a:off x="838200" y="159027"/>
            <a:ext cx="10515600" cy="1531662"/>
          </a:xfrm>
        </p:spPr>
        <p:txBody>
          <a:bodyPr>
            <a:normAutofit/>
          </a:bodyPr>
          <a:lstStyle/>
          <a:p>
            <a:r>
              <a:rPr lang="en-US" sz="3600" b="1" i="0" u="none" strike="noStrike" dirty="0">
                <a:solidFill>
                  <a:srgbClr val="2C3E50"/>
                </a:solidFill>
                <a:effectLst/>
                <a:latin typeface="+mn-lt"/>
              </a:rPr>
              <a:t>Importance of a Telephone  Conversation:</a:t>
            </a:r>
            <a:br>
              <a:rPr lang="en-US" b="1" i="0" u="none" strike="noStrike" dirty="0">
                <a:solidFill>
                  <a:srgbClr val="2C3E50"/>
                </a:solidFill>
                <a:effectLst/>
                <a:latin typeface="Merriweather"/>
              </a:rPr>
            </a:br>
            <a:endParaRPr lang="en-US" dirty="0"/>
          </a:p>
        </p:txBody>
      </p:sp>
      <p:sp>
        <p:nvSpPr>
          <p:cNvPr id="3" name="Content Placeholder 2">
            <a:extLst>
              <a:ext uri="{FF2B5EF4-FFF2-40B4-BE49-F238E27FC236}">
                <a16:creationId xmlns:a16="http://schemas.microsoft.com/office/drawing/2014/main" id="{0B6AE252-8FFD-46C3-9AE9-A8C60FBD89E5}"/>
              </a:ext>
            </a:extLst>
          </p:cNvPr>
          <p:cNvSpPr>
            <a:spLocks noGrp="1"/>
          </p:cNvSpPr>
          <p:nvPr>
            <p:ph idx="1"/>
          </p:nvPr>
        </p:nvSpPr>
        <p:spPr>
          <a:xfrm>
            <a:off x="649357" y="1020417"/>
            <a:ext cx="10704443" cy="5156546"/>
          </a:xfrm>
        </p:spPr>
        <p:txBody>
          <a:bodyPr>
            <a:normAutofit/>
          </a:bodyPr>
          <a:lstStyle/>
          <a:p>
            <a:pPr marL="0" indent="0" algn="l" fontAlgn="base">
              <a:buNone/>
            </a:pPr>
            <a:r>
              <a:rPr lang="en-US" i="0" u="none" strike="noStrike" dirty="0">
                <a:solidFill>
                  <a:srgbClr val="2C3E50"/>
                </a:solidFill>
                <a:effectLst/>
                <a:latin typeface="georgia" panose="02040502050405020303" pitchFamily="18" charset="0"/>
              </a:rPr>
              <a:t>1</a:t>
            </a:r>
            <a:r>
              <a:rPr lang="en-US" b="1" i="0" u="none" strike="noStrike" dirty="0">
                <a:solidFill>
                  <a:srgbClr val="2C3E50"/>
                </a:solidFill>
                <a:effectLst/>
                <a:latin typeface="georgia" panose="02040502050405020303" pitchFamily="18" charset="0"/>
              </a:rPr>
              <a:t>. </a:t>
            </a:r>
            <a:r>
              <a:rPr lang="en-US" sz="1800" b="1" i="0" u="none" strike="noStrike" dirty="0">
                <a:solidFill>
                  <a:srgbClr val="2C3E50"/>
                </a:solidFill>
                <a:effectLst/>
              </a:rPr>
              <a:t>Instantaneous Communication:</a:t>
            </a:r>
          </a:p>
          <a:p>
            <a:pPr algn="l" fontAlgn="base"/>
            <a:r>
              <a:rPr lang="en-US" sz="1800" b="0" i="0" u="none" strike="noStrike" dirty="0">
                <a:solidFill>
                  <a:srgbClr val="171717"/>
                </a:solidFill>
                <a:effectLst/>
              </a:rPr>
              <a:t>This is the most obvious advantage of telephonic conversation that it saves time. Whenever telephone service is efficient it enabled a person to have instantaneous communication. </a:t>
            </a:r>
          </a:p>
          <a:p>
            <a:pPr marL="0" indent="0" algn="l" fontAlgn="base">
              <a:buNone/>
            </a:pPr>
            <a:r>
              <a:rPr lang="en-US" sz="1800" b="1" i="0" u="none" strike="noStrike" dirty="0">
                <a:solidFill>
                  <a:srgbClr val="2C3E50"/>
                </a:solidFill>
                <a:effectLst/>
              </a:rPr>
              <a:t>2. Immediate Feedback: </a:t>
            </a:r>
          </a:p>
          <a:p>
            <a:pPr algn="l" fontAlgn="base"/>
            <a:r>
              <a:rPr lang="en-US" sz="1800" b="0" i="0" u="none" strike="noStrike" dirty="0">
                <a:solidFill>
                  <a:srgbClr val="171717"/>
                </a:solidFill>
                <a:effectLst/>
              </a:rPr>
              <a:t>In telephonic communication it is possible to get immediate feedback, the communicator can make sure that his communications have been well understood. </a:t>
            </a:r>
          </a:p>
          <a:p>
            <a:pPr marL="0" indent="0" algn="l" fontAlgn="base">
              <a:buNone/>
            </a:pPr>
            <a:r>
              <a:rPr lang="en-US" sz="1800" b="1" i="0" u="none" strike="noStrike" dirty="0">
                <a:solidFill>
                  <a:srgbClr val="2C3E50"/>
                </a:solidFill>
                <a:effectLst/>
              </a:rPr>
              <a:t>3. Greater Equalizer:</a:t>
            </a:r>
          </a:p>
          <a:p>
            <a:r>
              <a:rPr lang="en-US" sz="1800" b="0" i="0" u="none" strike="noStrike" dirty="0">
                <a:solidFill>
                  <a:srgbClr val="171717"/>
                </a:solidFill>
                <a:effectLst/>
              </a:rPr>
              <a:t>In most of the cases, a telephone call can be more effective. The telephone act as the king of </a:t>
            </a:r>
            <a:r>
              <a:rPr lang="en-US" sz="1800" b="1" i="1" u="none" strike="noStrike" dirty="0">
                <a:solidFill>
                  <a:srgbClr val="171717"/>
                </a:solidFill>
                <a:effectLst/>
              </a:rPr>
              <a:t>"equalizer"</a:t>
            </a:r>
            <a:r>
              <a:rPr lang="en-US" sz="1800" b="0" i="0" u="none" strike="noStrike" dirty="0">
                <a:solidFill>
                  <a:srgbClr val="171717"/>
                </a:solidFill>
                <a:effectLst/>
              </a:rPr>
              <a:t> which basically minimizing the influence of personal appearance or the appearance of the office. </a:t>
            </a:r>
            <a:br>
              <a:rPr lang="en-US" sz="1800" dirty="0"/>
            </a:br>
            <a:r>
              <a:rPr lang="en-US" sz="1800" b="0" i="0" u="none" strike="noStrike" dirty="0">
                <a:solidFill>
                  <a:srgbClr val="171717"/>
                </a:solidFill>
                <a:effectLst/>
              </a:rPr>
              <a:t>This also makes the caller and the person called are put on some kind of equal regardless of their relative position or rank. </a:t>
            </a:r>
            <a:endParaRPr lang="en-US" sz="1800" dirty="0"/>
          </a:p>
        </p:txBody>
      </p:sp>
    </p:spTree>
    <p:extLst>
      <p:ext uri="{BB962C8B-B14F-4D97-AF65-F5344CB8AC3E}">
        <p14:creationId xmlns:p14="http://schemas.microsoft.com/office/powerpoint/2010/main" val="1580434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637B6-3EF2-45C3-B0A4-3644778C7145}"/>
              </a:ext>
            </a:extLst>
          </p:cNvPr>
          <p:cNvSpPr>
            <a:spLocks noGrp="1"/>
          </p:cNvSpPr>
          <p:nvPr>
            <p:ph type="title"/>
          </p:nvPr>
        </p:nvSpPr>
        <p:spPr>
          <a:xfrm>
            <a:off x="838200" y="365126"/>
            <a:ext cx="10515600" cy="20471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26018FD-FFFB-4962-B467-F5AFF4FAD569}"/>
              </a:ext>
            </a:extLst>
          </p:cNvPr>
          <p:cNvSpPr>
            <a:spLocks noGrp="1"/>
          </p:cNvSpPr>
          <p:nvPr>
            <p:ph idx="1"/>
          </p:nvPr>
        </p:nvSpPr>
        <p:spPr>
          <a:xfrm>
            <a:off x="480391" y="1205949"/>
            <a:ext cx="10515600" cy="4666214"/>
          </a:xfrm>
        </p:spPr>
        <p:txBody>
          <a:bodyPr>
            <a:normAutofit/>
          </a:bodyPr>
          <a:lstStyle/>
          <a:p>
            <a:pPr marL="0" indent="0" algn="l" fontAlgn="base">
              <a:buNone/>
            </a:pPr>
            <a:r>
              <a:rPr lang="en-US" sz="2000" b="1" i="0" u="none" strike="noStrike" dirty="0">
                <a:solidFill>
                  <a:srgbClr val="2C3E50"/>
                </a:solidFill>
                <a:effectLst/>
              </a:rPr>
              <a:t>4. Effective if your voice is modulated: </a:t>
            </a:r>
          </a:p>
          <a:p>
            <a:pPr marL="0" indent="0" algn="l" fontAlgn="base">
              <a:buNone/>
            </a:pPr>
            <a:r>
              <a:rPr lang="en-US" sz="2000" b="0" i="0" u="none" strike="noStrike" dirty="0">
                <a:solidFill>
                  <a:srgbClr val="171717"/>
                </a:solidFill>
                <a:effectLst/>
              </a:rPr>
              <a:t>However telephone communication is not as good as face to face communication, but it is possible to make it more effective through subtle modulation of voice. </a:t>
            </a:r>
          </a:p>
          <a:p>
            <a:pPr marL="0" indent="0" algn="l" fontAlgn="base">
              <a:buNone/>
            </a:pPr>
            <a:r>
              <a:rPr lang="en-US" sz="2000" b="1" i="0" u="none" strike="noStrike" dirty="0">
                <a:solidFill>
                  <a:srgbClr val="2C3E50"/>
                </a:solidFill>
                <a:effectLst/>
              </a:rPr>
              <a:t>5. Useful services are available: </a:t>
            </a:r>
          </a:p>
          <a:p>
            <a:pPr marL="0" indent="0">
              <a:buNone/>
            </a:pPr>
            <a:r>
              <a:rPr lang="en-US" sz="2000" b="0" i="0" u="none" strike="noStrike" dirty="0">
                <a:solidFill>
                  <a:srgbClr val="171717"/>
                </a:solidFill>
                <a:effectLst/>
              </a:rPr>
              <a:t>Nowadays, several kinds of telephone services available such as - </a:t>
            </a:r>
            <a:r>
              <a:rPr lang="en-US" sz="2000" b="0" i="1" u="none" strike="noStrike" dirty="0">
                <a:solidFill>
                  <a:srgbClr val="171717"/>
                </a:solidFill>
                <a:effectLst/>
              </a:rPr>
              <a:t>the trunk call service(</a:t>
            </a:r>
            <a:r>
              <a:rPr lang="en-US" sz="1400" b="0" i="0" dirty="0">
                <a:solidFill>
                  <a:srgbClr val="202124"/>
                </a:solidFill>
                <a:effectLst/>
                <a:latin typeface="arial" panose="020B0604020202020204" pitchFamily="34" charset="0"/>
              </a:rPr>
              <a:t>a long-distance telephone call made within the same country.)</a:t>
            </a:r>
            <a:r>
              <a:rPr lang="en-US" sz="2000" b="0" i="1" u="none" strike="noStrike" dirty="0">
                <a:solidFill>
                  <a:srgbClr val="171717"/>
                </a:solidFill>
                <a:effectLst/>
              </a:rPr>
              <a:t>, particular person call service, intercom, extension offer telephone instrument service,</a:t>
            </a:r>
            <a:r>
              <a:rPr lang="en-US" sz="2000" b="0" i="0" u="none" strike="noStrike" dirty="0">
                <a:solidFill>
                  <a:srgbClr val="171717"/>
                </a:solidFill>
                <a:effectLst/>
              </a:rPr>
              <a:t> etc.</a:t>
            </a:r>
            <a:endParaRPr lang="en-US" sz="2000" dirty="0"/>
          </a:p>
        </p:txBody>
      </p:sp>
    </p:spTree>
    <p:extLst>
      <p:ext uri="{BB962C8B-B14F-4D97-AF65-F5344CB8AC3E}">
        <p14:creationId xmlns:p14="http://schemas.microsoft.com/office/powerpoint/2010/main" val="3808737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6BA54-9DE0-4928-B874-DF833017EFD0}"/>
              </a:ext>
            </a:extLst>
          </p:cNvPr>
          <p:cNvSpPr>
            <a:spLocks noGrp="1"/>
          </p:cNvSpPr>
          <p:nvPr>
            <p:ph type="title"/>
          </p:nvPr>
        </p:nvSpPr>
        <p:spPr/>
        <p:txBody>
          <a:bodyPr>
            <a:normAutofit fontScale="90000"/>
          </a:bodyPr>
          <a:lstStyle/>
          <a:p>
            <a:r>
              <a:rPr lang="en-US" b="1" dirty="0">
                <a:solidFill>
                  <a:srgbClr val="323232"/>
                </a:solidFill>
                <a:latin typeface="Arial" panose="020B0604020202020204" pitchFamily="34" charset="0"/>
              </a:rPr>
              <a:t>T</a:t>
            </a:r>
            <a:r>
              <a:rPr lang="en-US" b="1" i="0" dirty="0">
                <a:solidFill>
                  <a:srgbClr val="323232"/>
                </a:solidFill>
                <a:effectLst/>
                <a:latin typeface="Arial" panose="020B0604020202020204" pitchFamily="34" charset="0"/>
              </a:rPr>
              <a:t>eleconference</a:t>
            </a:r>
            <a:br>
              <a:rPr lang="en-US" b="1" i="0" dirty="0">
                <a:solidFill>
                  <a:srgbClr val="323232"/>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A5C1D285-17D8-4C86-9CD6-8B212CA695F3}"/>
              </a:ext>
            </a:extLst>
          </p:cNvPr>
          <p:cNvSpPr>
            <a:spLocks noGrp="1"/>
          </p:cNvSpPr>
          <p:nvPr>
            <p:ph idx="1"/>
          </p:nvPr>
        </p:nvSpPr>
        <p:spPr>
          <a:xfrm>
            <a:off x="397565" y="1232452"/>
            <a:ext cx="10956235" cy="4944511"/>
          </a:xfrm>
        </p:spPr>
        <p:txBody>
          <a:bodyPr>
            <a:normAutofit/>
          </a:bodyPr>
          <a:lstStyle/>
          <a:p>
            <a:r>
              <a:rPr lang="en-US" sz="2000" b="0" i="0" dirty="0">
                <a:solidFill>
                  <a:srgbClr val="6C6C6C"/>
                </a:solidFill>
                <a:effectLst/>
                <a:latin typeface="+mj-lt"/>
              </a:rPr>
              <a:t>A teleconference is a telephone meeting among two or more participants involving technology more sophisticated than a simple two-way phone connection. At its simplest, a teleconference can be an audio conference with one or both ends of the conference sharing a speaker phone.</a:t>
            </a:r>
          </a:p>
          <a:p>
            <a:r>
              <a:rPr lang="en-US" sz="2000" b="0" i="0" dirty="0">
                <a:solidFill>
                  <a:srgbClr val="6C6C6C"/>
                </a:solidFill>
                <a:effectLst/>
                <a:latin typeface="+mj-lt"/>
              </a:rPr>
              <a:t>With considerably more equipment and special arrangements, a teleconference can be a conference, called a videoconference, in which the participants can see still or motion video images of each other. Because of the high bandwidth of video and the opportunity for larger and multiple display screens, a videoconference requires special telecommunication arrangements and a special room at each end.</a:t>
            </a:r>
            <a:endParaRPr lang="en-US" sz="2000" dirty="0">
              <a:latin typeface="+mj-lt"/>
            </a:endParaRPr>
          </a:p>
        </p:txBody>
      </p:sp>
    </p:spTree>
    <p:extLst>
      <p:ext uri="{BB962C8B-B14F-4D97-AF65-F5344CB8AC3E}">
        <p14:creationId xmlns:p14="http://schemas.microsoft.com/office/powerpoint/2010/main" val="338162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58017-329E-4439-8B15-B2E551AEF6A3}"/>
              </a:ext>
            </a:extLst>
          </p:cNvPr>
          <p:cNvSpPr>
            <a:spLocks noGrp="1"/>
          </p:cNvSpPr>
          <p:nvPr>
            <p:ph type="title"/>
          </p:nvPr>
        </p:nvSpPr>
        <p:spPr>
          <a:xfrm>
            <a:off x="838200" y="365126"/>
            <a:ext cx="10515600" cy="20471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C0F9FFB-0032-44EF-A4C0-98AF3EC21325}"/>
              </a:ext>
            </a:extLst>
          </p:cNvPr>
          <p:cNvSpPr>
            <a:spLocks noGrp="1"/>
          </p:cNvSpPr>
          <p:nvPr>
            <p:ph idx="1"/>
          </p:nvPr>
        </p:nvSpPr>
        <p:spPr>
          <a:xfrm>
            <a:off x="543339" y="914400"/>
            <a:ext cx="10810461" cy="5262563"/>
          </a:xfrm>
        </p:spPr>
        <p:txBody>
          <a:bodyPr>
            <a:normAutofit/>
          </a:bodyPr>
          <a:lstStyle/>
          <a:p>
            <a:r>
              <a:rPr lang="en-US" sz="2100" b="0" i="0" dirty="0">
                <a:solidFill>
                  <a:srgbClr val="6C6C6C"/>
                </a:solidFill>
                <a:effectLst/>
                <a:latin typeface="+mj-lt"/>
              </a:rPr>
              <a:t>As equipment and high-bandwidth cabling become more commonplace, it's possible that videoconferences can be held from your own computer or even in a mobile setting. One of the special projects of </a:t>
            </a:r>
            <a:r>
              <a:rPr lang="en-US" sz="2100" dirty="0">
                <a:latin typeface="+mj-lt"/>
              </a:rPr>
              <a:t>Internet</a:t>
            </a:r>
            <a:r>
              <a:rPr lang="en-US" sz="2100" b="0" i="0" dirty="0">
                <a:solidFill>
                  <a:srgbClr val="6C6C6C"/>
                </a:solidFill>
                <a:effectLst/>
                <a:latin typeface="+mj-lt"/>
              </a:rPr>
              <a:t> is to explore the possibility of having teleconferences in which all participants actually appear to be in the same room together. </a:t>
            </a:r>
          </a:p>
          <a:p>
            <a:pPr marL="0" indent="0" algn="l">
              <a:buNone/>
            </a:pPr>
            <a:r>
              <a:rPr lang="en-US" sz="2100" b="1" i="0" dirty="0">
                <a:solidFill>
                  <a:srgbClr val="222222"/>
                </a:solidFill>
                <a:effectLst/>
                <a:latin typeface="+mj-lt"/>
              </a:rPr>
              <a:t>Reduces Travel : </a:t>
            </a:r>
            <a:r>
              <a:rPr lang="en-US" sz="2100" b="0" i="0" dirty="0">
                <a:solidFill>
                  <a:srgbClr val="222222"/>
                </a:solidFill>
                <a:effectLst/>
                <a:latin typeface="+mj-lt"/>
              </a:rPr>
              <a:t>One of the most-apparent benefits of teleconferencing is reduced travel. Businesses with multiple offices and federal governmental agencies with state offices can hold discussions, share critical information and conduct other meetings with employees through teleconferencing.</a:t>
            </a:r>
          </a:p>
          <a:p>
            <a:pPr marL="0" indent="0" algn="l">
              <a:buNone/>
            </a:pPr>
            <a:r>
              <a:rPr lang="en-US" sz="2100" b="1" i="0" dirty="0">
                <a:solidFill>
                  <a:srgbClr val="222222"/>
                </a:solidFill>
                <a:effectLst/>
                <a:latin typeface="+mj-lt"/>
              </a:rPr>
              <a:t>Saves Time: </a:t>
            </a:r>
            <a:r>
              <a:rPr lang="en-US" sz="2100" b="0" i="0" dirty="0">
                <a:solidFill>
                  <a:srgbClr val="222222"/>
                </a:solidFill>
                <a:effectLst/>
                <a:latin typeface="+mj-lt"/>
              </a:rPr>
              <a:t>Teleconferencing frees up time for company executives to finish tasks and execute assigned roles in their own locations or home bases. Time saved from reduced travel can be used more productively.</a:t>
            </a:r>
          </a:p>
          <a:p>
            <a:endParaRPr lang="en-US" dirty="0"/>
          </a:p>
        </p:txBody>
      </p:sp>
    </p:spTree>
    <p:extLst>
      <p:ext uri="{BB962C8B-B14F-4D97-AF65-F5344CB8AC3E}">
        <p14:creationId xmlns:p14="http://schemas.microsoft.com/office/powerpoint/2010/main" val="2268713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2D385-04F7-403E-A44B-2D833969074D}"/>
              </a:ext>
            </a:extLst>
          </p:cNvPr>
          <p:cNvSpPr>
            <a:spLocks noGrp="1"/>
          </p:cNvSpPr>
          <p:nvPr>
            <p:ph type="title"/>
          </p:nvPr>
        </p:nvSpPr>
        <p:spPr>
          <a:xfrm>
            <a:off x="838200" y="365126"/>
            <a:ext cx="10515600" cy="17821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AE1CD24-4AEE-40A3-B2D4-31A0F52DA07D}"/>
              </a:ext>
            </a:extLst>
          </p:cNvPr>
          <p:cNvSpPr>
            <a:spLocks noGrp="1"/>
          </p:cNvSpPr>
          <p:nvPr>
            <p:ph idx="1"/>
          </p:nvPr>
        </p:nvSpPr>
        <p:spPr>
          <a:xfrm>
            <a:off x="556591" y="742122"/>
            <a:ext cx="10797209" cy="5434841"/>
          </a:xfrm>
        </p:spPr>
        <p:txBody>
          <a:bodyPr>
            <a:normAutofit/>
          </a:bodyPr>
          <a:lstStyle/>
          <a:p>
            <a:pPr marL="0" indent="0" algn="l">
              <a:buNone/>
            </a:pPr>
            <a:r>
              <a:rPr lang="en-US" sz="2100" b="1" i="0" dirty="0">
                <a:solidFill>
                  <a:srgbClr val="222222"/>
                </a:solidFill>
                <a:effectLst/>
                <a:latin typeface="+mj-lt"/>
              </a:rPr>
              <a:t>Streamlines Costs : </a:t>
            </a:r>
            <a:r>
              <a:rPr lang="en-US" sz="2100" b="0" i="0" dirty="0">
                <a:solidFill>
                  <a:srgbClr val="222222"/>
                </a:solidFill>
                <a:effectLst/>
                <a:latin typeface="+mj-lt"/>
              </a:rPr>
              <a:t>During economic downturns, teleconferencing sees a resurgence in popularity as an effective communication and interaction tool. Companies report significant savings in travel and human resource budgets.</a:t>
            </a:r>
          </a:p>
          <a:p>
            <a:pPr marL="0" indent="0" algn="l">
              <a:buNone/>
            </a:pPr>
            <a:r>
              <a:rPr lang="en-US" sz="2100" b="1" i="0" dirty="0">
                <a:solidFill>
                  <a:srgbClr val="222222"/>
                </a:solidFill>
                <a:effectLst/>
                <a:latin typeface="+mj-lt"/>
              </a:rPr>
              <a:t>Enhances Productivity :</a:t>
            </a:r>
            <a:r>
              <a:rPr lang="en-US" sz="2100" b="0" i="0" dirty="0">
                <a:solidFill>
                  <a:srgbClr val="222222"/>
                </a:solidFill>
                <a:effectLst/>
                <a:latin typeface="+mj-lt"/>
              </a:rPr>
              <a:t>Teleconferencing allows dispersed employees to communicate with coworkers at headquarters, conduct long-distance meetings and strategic discussions, and share grievances and other human resource issues. Better employee engagement, understanding of roles and effective use of time lead to enhanced productivity.</a:t>
            </a:r>
          </a:p>
          <a:p>
            <a:pPr marL="0" indent="0" algn="l">
              <a:buNone/>
            </a:pPr>
            <a:r>
              <a:rPr lang="en-US" sz="2100" b="1" i="0" dirty="0">
                <a:solidFill>
                  <a:srgbClr val="222222"/>
                </a:solidFill>
                <a:effectLst/>
                <a:latin typeface="+mj-lt"/>
              </a:rPr>
              <a:t>Short-Notice Scheduling :</a:t>
            </a:r>
            <a:r>
              <a:rPr lang="en-US" sz="2100" b="0" i="0" dirty="0">
                <a:solidFill>
                  <a:srgbClr val="222222"/>
                </a:solidFill>
                <a:effectLst/>
                <a:latin typeface="+mj-lt"/>
              </a:rPr>
              <a:t>Teleconferencing systems and toll-free, dial-in access facilities make it possible for companies to schedule short-notice or ad-hoc employee teleconferencing meetings or discussions.</a:t>
            </a:r>
          </a:p>
          <a:p>
            <a:endParaRPr lang="en-US" dirty="0"/>
          </a:p>
        </p:txBody>
      </p:sp>
    </p:spTree>
    <p:extLst>
      <p:ext uri="{BB962C8B-B14F-4D97-AF65-F5344CB8AC3E}">
        <p14:creationId xmlns:p14="http://schemas.microsoft.com/office/powerpoint/2010/main" val="837348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657F9-70C1-4764-A838-47B899415C3D}"/>
              </a:ext>
            </a:extLst>
          </p:cNvPr>
          <p:cNvSpPr>
            <a:spLocks noGrp="1"/>
          </p:cNvSpPr>
          <p:nvPr>
            <p:ph type="title"/>
          </p:nvPr>
        </p:nvSpPr>
        <p:spPr/>
        <p:txBody>
          <a:bodyPr/>
          <a:lstStyle/>
          <a:p>
            <a:r>
              <a:rPr lang="en-US" dirty="0"/>
              <a:t>Email Communication</a:t>
            </a:r>
          </a:p>
        </p:txBody>
      </p:sp>
      <p:sp>
        <p:nvSpPr>
          <p:cNvPr id="3" name="Content Placeholder 2">
            <a:extLst>
              <a:ext uri="{FF2B5EF4-FFF2-40B4-BE49-F238E27FC236}">
                <a16:creationId xmlns:a16="http://schemas.microsoft.com/office/drawing/2014/main" id="{9C2EDE3B-4BF5-4963-9BF0-403653E5E7D3}"/>
              </a:ext>
            </a:extLst>
          </p:cNvPr>
          <p:cNvSpPr>
            <a:spLocks noGrp="1"/>
          </p:cNvSpPr>
          <p:nvPr>
            <p:ph idx="1"/>
          </p:nvPr>
        </p:nvSpPr>
        <p:spPr/>
        <p:txBody>
          <a:bodyPr/>
          <a:lstStyle/>
          <a:p>
            <a:r>
              <a:rPr lang="en-US" b="0" i="0" dirty="0">
                <a:effectLst/>
                <a:latin typeface="Source Serif Pro"/>
              </a:rPr>
              <a:t>Email (or e-mail) communication can be defined as the exchange of short informational messages between at least two people over a computer network. These messages containing plain text, images or document attachments are delivered through email web-based services like Gmail, Outlook, or Yahoo</a:t>
            </a:r>
            <a:endParaRPr lang="en-US" dirty="0"/>
          </a:p>
        </p:txBody>
      </p:sp>
    </p:spTree>
    <p:extLst>
      <p:ext uri="{BB962C8B-B14F-4D97-AF65-F5344CB8AC3E}">
        <p14:creationId xmlns:p14="http://schemas.microsoft.com/office/powerpoint/2010/main" val="74530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5D99C-23FD-4695-A137-B52A6EBBF82D}"/>
              </a:ext>
            </a:extLst>
          </p:cNvPr>
          <p:cNvSpPr>
            <a:spLocks noGrp="1"/>
          </p:cNvSpPr>
          <p:nvPr>
            <p:ph type="title"/>
          </p:nvPr>
        </p:nvSpPr>
        <p:spPr>
          <a:xfrm>
            <a:off x="838200" y="365125"/>
            <a:ext cx="10515600" cy="695049"/>
          </a:xfrm>
        </p:spPr>
        <p:txBody>
          <a:bodyPr>
            <a:normAutofit fontScale="90000"/>
          </a:bodyPr>
          <a:lstStyle/>
          <a:p>
            <a:r>
              <a:rPr lang="en-US" sz="2700" b="0" i="0" dirty="0">
                <a:solidFill>
                  <a:srgbClr val="007FAE"/>
                </a:solidFill>
                <a:effectLst/>
                <a:latin typeface="Roboto"/>
              </a:rPr>
              <a:t>When is email the appropriate form of communication to use?</a:t>
            </a:r>
            <a:br>
              <a:rPr lang="en-US" b="0" i="0" dirty="0">
                <a:solidFill>
                  <a:srgbClr val="007FAE"/>
                </a:solidFill>
                <a:effectLst/>
                <a:latin typeface="Roboto"/>
              </a:rPr>
            </a:br>
            <a:endParaRPr lang="en-US" dirty="0"/>
          </a:p>
        </p:txBody>
      </p:sp>
      <p:sp>
        <p:nvSpPr>
          <p:cNvPr id="3" name="Content Placeholder 2">
            <a:extLst>
              <a:ext uri="{FF2B5EF4-FFF2-40B4-BE49-F238E27FC236}">
                <a16:creationId xmlns:a16="http://schemas.microsoft.com/office/drawing/2014/main" id="{47562C0D-F2D9-424F-BB88-E730E49290A4}"/>
              </a:ext>
            </a:extLst>
          </p:cNvPr>
          <p:cNvSpPr>
            <a:spLocks noGrp="1"/>
          </p:cNvSpPr>
          <p:nvPr>
            <p:ph idx="1"/>
          </p:nvPr>
        </p:nvSpPr>
        <p:spPr>
          <a:xfrm>
            <a:off x="516835" y="834887"/>
            <a:ext cx="10836965" cy="5342076"/>
          </a:xfrm>
        </p:spPr>
        <p:txBody>
          <a:bodyPr>
            <a:normAutofit/>
          </a:bodyPr>
          <a:lstStyle/>
          <a:p>
            <a:pPr algn="l"/>
            <a:r>
              <a:rPr lang="en-US" sz="1800" b="1" i="0" dirty="0">
                <a:solidFill>
                  <a:srgbClr val="333333"/>
                </a:solidFill>
                <a:effectLst/>
                <a:latin typeface="+mj-lt"/>
              </a:rPr>
              <a:t>Email is a good way to get your message across when:</a:t>
            </a:r>
            <a:endParaRPr lang="en-US" sz="1800" b="0" i="0" dirty="0">
              <a:solidFill>
                <a:srgbClr val="333333"/>
              </a:solidFill>
              <a:effectLst/>
              <a:latin typeface="+mj-lt"/>
            </a:endParaRPr>
          </a:p>
          <a:p>
            <a:pPr algn="l">
              <a:buFont typeface="Arial" panose="020B0604020202020204" pitchFamily="34" charset="0"/>
              <a:buChar char="•"/>
            </a:pPr>
            <a:r>
              <a:rPr lang="en-US" sz="1800" b="0" i="0" dirty="0">
                <a:solidFill>
                  <a:srgbClr val="333333"/>
                </a:solidFill>
                <a:effectLst/>
                <a:latin typeface="+mj-lt"/>
              </a:rPr>
              <a:t>You need to get in touch with a person who is hard to reach via telephone, does not come to campus regularly, or is not located in the same part of the country or world (for instance, someone who lives in a different time zone).</a:t>
            </a:r>
          </a:p>
          <a:p>
            <a:pPr algn="l">
              <a:buFont typeface="Arial" panose="020B0604020202020204" pitchFamily="34" charset="0"/>
              <a:buChar char="•"/>
            </a:pPr>
            <a:r>
              <a:rPr lang="en-US" sz="1800" b="0" i="0" dirty="0">
                <a:solidFill>
                  <a:srgbClr val="333333"/>
                </a:solidFill>
                <a:effectLst/>
                <a:latin typeface="+mj-lt"/>
              </a:rPr>
              <a:t>The information you want to share is not time-sensitive. The act of sending an email is instantaneous, but that does not mean the writer can expect an instantaneous response. For many people, keeping up with their email correspondence is a part of their job, and they only do it during regular business hours. Unless your reader has promised otherwise, assume that it may take a few days for them to respond to your message.</a:t>
            </a:r>
          </a:p>
          <a:p>
            <a:endParaRPr lang="en-US" dirty="0"/>
          </a:p>
        </p:txBody>
      </p:sp>
    </p:spTree>
    <p:extLst>
      <p:ext uri="{BB962C8B-B14F-4D97-AF65-F5344CB8AC3E}">
        <p14:creationId xmlns:p14="http://schemas.microsoft.com/office/powerpoint/2010/main" val="3755104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49</TotalTime>
  <Words>1526</Words>
  <Application>Microsoft Office PowerPoint</Application>
  <PresentationFormat>Widescreen</PresentationFormat>
  <Paragraphs>58</Paragraphs>
  <Slides>18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Arial</vt:lpstr>
      <vt:lpstr>Arial</vt:lpstr>
      <vt:lpstr>Century Gothic</vt:lpstr>
      <vt:lpstr>Garamond</vt:lpstr>
      <vt:lpstr>Georgia</vt:lpstr>
      <vt:lpstr>Helvetica</vt:lpstr>
      <vt:lpstr>Merriweather</vt:lpstr>
      <vt:lpstr>Open Sans</vt:lpstr>
      <vt:lpstr>Roboto</vt:lpstr>
      <vt:lpstr>Source Serif Pro</vt:lpstr>
      <vt:lpstr>Savon</vt:lpstr>
      <vt:lpstr>Ways of Communication</vt:lpstr>
      <vt:lpstr>Telephonic Conversation</vt:lpstr>
      <vt:lpstr>Importance of a Telephone  Conversation: </vt:lpstr>
      <vt:lpstr>PowerPoint Presentation</vt:lpstr>
      <vt:lpstr>Teleconference </vt:lpstr>
      <vt:lpstr>PowerPoint Presentation</vt:lpstr>
      <vt:lpstr>PowerPoint Presentation</vt:lpstr>
      <vt:lpstr>Email Communication</vt:lpstr>
      <vt:lpstr>When is email the appropriate form of communication to use? </vt:lpstr>
      <vt:lpstr>PowerPoint Presentation</vt:lpstr>
      <vt:lpstr>When is email NOT an appropriate form of communication to use? </vt:lpstr>
      <vt:lpstr>PowerPoint Presentation</vt:lpstr>
      <vt:lpstr>FAX COMMUNICATION</vt:lpstr>
      <vt:lpstr>PowerPoint Presentation</vt:lpstr>
      <vt:lpstr>PowerPoint Presentation</vt:lpstr>
      <vt:lpstr>Today’s fax technology </vt:lpstr>
      <vt:lpstr>Computer Conferencing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Maleeha Imran</dc:creator>
  <cp:lastModifiedBy>Maleeha Imran</cp:lastModifiedBy>
  <cp:revision>6</cp:revision>
  <dcterms:created xsi:type="dcterms:W3CDTF">2020-12-03T16:48:30Z</dcterms:created>
  <dcterms:modified xsi:type="dcterms:W3CDTF">2020-12-03T17:38:09Z</dcterms:modified>
</cp:coreProperties>
</file>