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9" r:id="rId5"/>
    <p:sldId id="258" r:id="rId6"/>
    <p:sldId id="280" r:id="rId7"/>
    <p:sldId id="260" r:id="rId8"/>
    <p:sldId id="263" r:id="rId9"/>
    <p:sldId id="264" r:id="rId10"/>
    <p:sldId id="265" r:id="rId11"/>
    <p:sldId id="266" r:id="rId12"/>
    <p:sldId id="268" r:id="rId13"/>
    <p:sldId id="270"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19011B1-B758-49B1-B8AB-F2C2C21A52F3}" type="datetimeFigureOut">
              <a:rPr lang="en-US" smtClean="0"/>
              <a:t>5/26/2013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4DD1C8A-6A5D-49E8-A703-FEED3D30C3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9011B1-B758-49B1-B8AB-F2C2C21A52F3}" type="datetimeFigureOut">
              <a:rPr lang="en-US" smtClean="0"/>
              <a:t>5/26/2013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DD1C8A-6A5D-49E8-A703-FEED3D30C3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9011B1-B758-49B1-B8AB-F2C2C21A52F3}" type="datetimeFigureOut">
              <a:rPr lang="en-US" smtClean="0"/>
              <a:t>5/26/2013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DD1C8A-6A5D-49E8-A703-FEED3D30C3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9011B1-B758-49B1-B8AB-F2C2C21A52F3}" type="datetimeFigureOut">
              <a:rPr lang="en-US" smtClean="0"/>
              <a:t>5/26/2013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DD1C8A-6A5D-49E8-A703-FEED3D30C3B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19011B1-B758-49B1-B8AB-F2C2C21A52F3}" type="datetimeFigureOut">
              <a:rPr lang="en-US" smtClean="0"/>
              <a:t>5/26/2013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DD1C8A-6A5D-49E8-A703-FEED3D30C3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19011B1-B758-49B1-B8AB-F2C2C21A52F3}" type="datetimeFigureOut">
              <a:rPr lang="en-US" smtClean="0"/>
              <a:t>5/26/2013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DD1C8A-6A5D-49E8-A703-FEED3D30C3B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19011B1-B758-49B1-B8AB-F2C2C21A52F3}" type="datetimeFigureOut">
              <a:rPr lang="en-US" smtClean="0"/>
              <a:t>5/26/2013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4DD1C8A-6A5D-49E8-A703-FEED3D30C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19011B1-B758-49B1-B8AB-F2C2C21A52F3}" type="datetimeFigureOut">
              <a:rPr lang="en-US" smtClean="0"/>
              <a:t>5/26/2013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4DD1C8A-6A5D-49E8-A703-FEED3D30C3B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19011B1-B758-49B1-B8AB-F2C2C21A52F3}" type="datetimeFigureOut">
              <a:rPr lang="en-US" smtClean="0"/>
              <a:t>5/26/2013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4DD1C8A-6A5D-49E8-A703-FEED3D30C3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19011B1-B758-49B1-B8AB-F2C2C21A52F3}" type="datetimeFigureOut">
              <a:rPr lang="en-US" smtClean="0"/>
              <a:t>5/26/2013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DD1C8A-6A5D-49E8-A703-FEED3D30C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19011B1-B758-49B1-B8AB-F2C2C21A52F3}" type="datetimeFigureOut">
              <a:rPr lang="en-US" smtClean="0"/>
              <a:t>5/26/2013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4DD1C8A-6A5D-49E8-A703-FEED3D30C3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19011B1-B758-49B1-B8AB-F2C2C21A52F3}" type="datetimeFigureOut">
              <a:rPr lang="en-US" smtClean="0"/>
              <a:t>5/26/2013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4DD1C8A-6A5D-49E8-A703-FEED3D30C3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xplorable.com/what-is-sampling" TargetMode="External"/><Relationship Id="rId2" Type="http://schemas.openxmlformats.org/officeDocument/2006/relationships/hyperlink" Target="http://explorable.com/population-sampling" TargetMode="External"/><Relationship Id="rId1" Type="http://schemas.openxmlformats.org/officeDocument/2006/relationships/slideLayout" Target="../slideLayouts/slideLayout2.xml"/><Relationship Id="rId5" Type="http://schemas.openxmlformats.org/officeDocument/2006/relationships/hyperlink" Target="http://www.gifted.uconn.edu/siegle/research/Samples/externalvalidity" TargetMode="External"/><Relationship Id="rId4" Type="http://schemas.openxmlformats.org/officeDocument/2006/relationships/hyperlink" Target="http://explorable.com/what-is-generalization"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gifted.uconn.edu/siegle/research/Samples/externalvalidit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xplorable.com/what-is-the-scientific-metho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n.wikipedia.org/wiki/Test_validit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xplorable.com/concurrent-validity" TargetMode="External"/><Relationship Id="rId2" Type="http://schemas.openxmlformats.org/officeDocument/2006/relationships/hyperlink" Target="http://explorable.com/criterion-validity" TargetMode="External"/><Relationship Id="rId1" Type="http://schemas.openxmlformats.org/officeDocument/2006/relationships/slideLayout" Target="../slideLayouts/slideLayout2.xml"/><Relationship Id="rId6" Type="http://schemas.openxmlformats.org/officeDocument/2006/relationships/hyperlink" Target="http://explorable.com/scientific-measurements" TargetMode="External"/><Relationship Id="rId5" Type="http://schemas.openxmlformats.org/officeDocument/2006/relationships/hyperlink" Target="http://explorable.com/predictive-validity" TargetMode="External"/><Relationship Id="rId4" Type="http://schemas.openxmlformats.org/officeDocument/2006/relationships/hyperlink" Target="http://explorable.com/statistical-correla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explorable.com/construct-validity" TargetMode="External"/><Relationship Id="rId2" Type="http://schemas.openxmlformats.org/officeDocument/2006/relationships/hyperlink" Target="http://explorable.com/content-validit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explorable.com/scientific-measurements" TargetMode="External"/><Relationship Id="rId2" Type="http://schemas.openxmlformats.org/officeDocument/2006/relationships/hyperlink" Target="http://explorable.com/what-is-research"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explorable.com/validity-and-reliabilit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xplorable.com/statistically-significant-results" TargetMode="External"/><Relationship Id="rId2" Type="http://schemas.openxmlformats.org/officeDocument/2006/relationships/hyperlink" Target="http://explorable.com/definition-of-reliability" TargetMode="External"/><Relationship Id="rId1" Type="http://schemas.openxmlformats.org/officeDocument/2006/relationships/slideLayout" Target="../slideLayouts/slideLayout2.xml"/><Relationship Id="rId6" Type="http://schemas.openxmlformats.org/officeDocument/2006/relationships/hyperlink" Target="http://explorable.com/research-hypothesis" TargetMode="External"/><Relationship Id="rId5" Type="http://schemas.openxmlformats.org/officeDocument/2006/relationships/hyperlink" Target="http://explorable.com/conducting-an-experiment" TargetMode="External"/><Relationship Id="rId4" Type="http://schemas.openxmlformats.org/officeDocument/2006/relationships/hyperlink" Target="http://explorable.com/reproducibility"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explorable.com/internal-consistency-reliability" TargetMode="External"/><Relationship Id="rId2" Type="http://schemas.openxmlformats.org/officeDocument/2006/relationships/hyperlink" Target="http://explorable.com/types-of-validit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xplorable.com/what-is-generalization" TargetMode="External"/><Relationship Id="rId2" Type="http://schemas.openxmlformats.org/officeDocument/2006/relationships/hyperlink" Target="http://explorable.com/external-validity" TargetMode="External"/><Relationship Id="rId1" Type="http://schemas.openxmlformats.org/officeDocument/2006/relationships/slideLayout" Target="../slideLayouts/slideLayout2.xml"/><Relationship Id="rId6" Type="http://schemas.openxmlformats.org/officeDocument/2006/relationships/hyperlink" Target="http://explorable.com/design-of-experiment" TargetMode="External"/><Relationship Id="rId5" Type="http://schemas.openxmlformats.org/officeDocument/2006/relationships/hyperlink" Target="http://explorable.com/ecological-validity" TargetMode="External"/><Relationship Id="rId4" Type="http://schemas.openxmlformats.org/officeDocument/2006/relationships/hyperlink" Target="http://explorable.com/population-validit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xplorable.com/cause-and-effect" TargetMode="External"/><Relationship Id="rId2" Type="http://schemas.openxmlformats.org/officeDocument/2006/relationships/hyperlink" Target="http://explorable.com/internal-validity"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hyperlink" Target="http://explorable.com/concurrent-validi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xplorable.com/predictive-validity" TargetMode="External"/><Relationship Id="rId2" Type="http://schemas.openxmlformats.org/officeDocument/2006/relationships/hyperlink" Target="http://explorable.com/concurrent-validit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xplorable.com/convergent-validit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xplorable.com/statistically-significant-results" TargetMode="External"/><Relationship Id="rId2" Type="http://schemas.openxmlformats.org/officeDocument/2006/relationships/hyperlink" Target="http://explorable.com/what-is-generaliz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xplorable.com/population-validity" TargetMode="External"/><Relationship Id="rId2" Type="http://schemas.openxmlformats.org/officeDocument/2006/relationships/hyperlink" Target="http://www.socialresearchmethods.net/kb/external.php" TargetMode="External"/><Relationship Id="rId1" Type="http://schemas.openxmlformats.org/officeDocument/2006/relationships/slideLayout" Target="../slideLayouts/slideLayout2.xml"/><Relationship Id="rId4" Type="http://schemas.openxmlformats.org/officeDocument/2006/relationships/hyperlink" Target="http://explorable.com/ecological-valid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Reliability n Validity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Generalization in Research"/>
          <p:cNvPicPr>
            <a:picLocks noChangeAspect="1" noChangeArrowheads="1"/>
          </p:cNvPicPr>
          <p:nvPr/>
        </p:nvPicPr>
        <p:blipFill>
          <a:blip r:embed="rId2" cstate="print"/>
          <a:srcRect/>
          <a:stretch>
            <a:fillRect/>
          </a:stretch>
        </p:blipFill>
        <p:spPr bwMode="auto">
          <a:xfrm>
            <a:off x="228600" y="609600"/>
            <a:ext cx="8458200" cy="528196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533400"/>
            <a:ext cx="8686800" cy="5473891"/>
          </a:xfrm>
        </p:spPr>
        <p:txBody>
          <a:bodyPr>
            <a:normAutofit lnSpcReduction="10000"/>
          </a:bodyPr>
          <a:lstStyle/>
          <a:p>
            <a:r>
              <a:rPr lang="en-US" dirty="0" smtClean="0"/>
              <a:t>Population validity is a type of external validity which describes how well the sample used can be extrapolated to a population as a </a:t>
            </a:r>
            <a:r>
              <a:rPr lang="en-US" dirty="0" smtClean="0"/>
              <a:t>whole.</a:t>
            </a:r>
          </a:p>
          <a:p>
            <a:pPr fontAlgn="base"/>
            <a:r>
              <a:rPr lang="en-US" dirty="0" smtClean="0"/>
              <a:t>It evaluates whether the </a:t>
            </a:r>
            <a:r>
              <a:rPr lang="en-US" dirty="0" smtClean="0">
                <a:hlinkClick r:id="rId2"/>
              </a:rPr>
              <a:t>sample population</a:t>
            </a:r>
            <a:r>
              <a:rPr lang="en-US" dirty="0" smtClean="0"/>
              <a:t> represents the entire population, and also whether the </a:t>
            </a:r>
            <a:r>
              <a:rPr lang="en-US" dirty="0" smtClean="0">
                <a:hlinkClick r:id="rId3"/>
              </a:rPr>
              <a:t>sampling method</a:t>
            </a:r>
            <a:r>
              <a:rPr lang="en-US" dirty="0" smtClean="0"/>
              <a:t> is acceptable.</a:t>
            </a:r>
          </a:p>
          <a:p>
            <a:pPr fontAlgn="base"/>
            <a:r>
              <a:rPr lang="en-US" dirty="0" smtClean="0"/>
              <a:t>For example, an educational study that looked at a single school could not be </a:t>
            </a:r>
            <a:r>
              <a:rPr lang="en-US" dirty="0" smtClean="0">
                <a:hlinkClick r:id="rId4"/>
              </a:rPr>
              <a:t>generalized</a:t>
            </a:r>
            <a:r>
              <a:rPr lang="en-US" dirty="0" smtClean="0"/>
              <a:t> to cover children at every US school.</a:t>
            </a:r>
          </a:p>
          <a:p>
            <a:pPr fontAlgn="base"/>
            <a:r>
              <a:rPr lang="en-US" dirty="0" smtClean="0"/>
              <a:t>On the other hand, a federally appointed study, that tested every pupil of a certain age group, will have exceptionally strong </a:t>
            </a:r>
            <a:r>
              <a:rPr lang="en-US" dirty="0" smtClean="0">
                <a:hlinkClick r:id="rId5"/>
              </a:rPr>
              <a:t>population validity</a:t>
            </a:r>
            <a:r>
              <a:rPr lang="en-US" dirty="0" smtClean="0"/>
              <a:t>.</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458200" cy="5626291"/>
          </a:xfrm>
        </p:spPr>
        <p:txBody>
          <a:bodyPr>
            <a:normAutofit lnSpcReduction="10000"/>
          </a:bodyPr>
          <a:lstStyle/>
          <a:p>
            <a:r>
              <a:rPr lang="en-US" b="1" dirty="0" smtClean="0"/>
              <a:t>Ecological validity </a:t>
            </a:r>
            <a:r>
              <a:rPr lang="en-US" dirty="0" smtClean="0"/>
              <a:t>is a type of external validity which looks at the testing environment and determines how much it influences behavior</a:t>
            </a:r>
            <a:r>
              <a:rPr lang="en-US" dirty="0" smtClean="0"/>
              <a:t>.</a:t>
            </a:r>
          </a:p>
          <a:p>
            <a:pPr fontAlgn="base"/>
            <a:r>
              <a:rPr lang="en-US" dirty="0" smtClean="0"/>
              <a:t>In the school test example, if the pupils are used to regular testing, then the </a:t>
            </a:r>
            <a:r>
              <a:rPr lang="en-US" dirty="0" smtClean="0">
                <a:hlinkClick r:id="rId2"/>
              </a:rPr>
              <a:t>ecological validity</a:t>
            </a:r>
            <a:r>
              <a:rPr lang="en-US" dirty="0" smtClean="0"/>
              <a:t> is high because the testing process is unlikely to affect behavior.</a:t>
            </a:r>
          </a:p>
          <a:p>
            <a:pPr fontAlgn="base"/>
            <a:r>
              <a:rPr lang="en-US" dirty="0" smtClean="0"/>
              <a:t>On the other hand, taking each child out of class and testing them individually, in an isolated room, will dramatically lower ecological validity. The child may be nervous, ill at ease and is unlikely to perform in the same way as they would in a classroom</a:t>
            </a:r>
            <a:r>
              <a:rPr lang="en-US" dirty="0" smtClean="0"/>
              <a:t>.</a:t>
            </a: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9144000" cy="6324600"/>
          </a:xfrm>
        </p:spPr>
        <p:txBody>
          <a:bodyPr>
            <a:normAutofit fontScale="92500" lnSpcReduction="20000"/>
          </a:bodyPr>
          <a:lstStyle/>
          <a:p>
            <a:r>
              <a:rPr lang="en-US" dirty="0" smtClean="0"/>
              <a:t>Internal validity is a crucial measure in quantitative studies, where it ensures that a researcher's experiment design closely follows the principle of cause and effect</a:t>
            </a:r>
            <a:r>
              <a:rPr lang="en-US" dirty="0" smtClean="0"/>
              <a:t>.</a:t>
            </a:r>
          </a:p>
          <a:p>
            <a:r>
              <a:rPr lang="en-US" dirty="0" smtClean="0"/>
              <a:t>Internal validity is an important consideration in most </a:t>
            </a:r>
            <a:r>
              <a:rPr lang="en-US" dirty="0" smtClean="0">
                <a:hlinkClick r:id="rId2"/>
              </a:rPr>
              <a:t>scientific</a:t>
            </a:r>
            <a:r>
              <a:rPr lang="en-US" dirty="0" smtClean="0"/>
              <a:t> disciplines, especially the social sciences</a:t>
            </a:r>
            <a:r>
              <a:rPr lang="en-US" dirty="0" smtClean="0"/>
              <a:t>.</a:t>
            </a:r>
          </a:p>
          <a:p>
            <a:pPr fontAlgn="base"/>
            <a:r>
              <a:rPr lang="en-US" b="1" dirty="0" smtClean="0"/>
              <a:t>What is Internal Validity?</a:t>
            </a:r>
          </a:p>
          <a:p>
            <a:pPr fontAlgn="base"/>
            <a:r>
              <a:rPr lang="en-US" dirty="0" smtClean="0"/>
              <a:t>The easy way to describe internal validity is the confidence that we can place in the cause and effect relationship in a study. The key question that you should ask in any experiment is:</a:t>
            </a:r>
          </a:p>
          <a:p>
            <a:pPr fontAlgn="base"/>
            <a:r>
              <a:rPr lang="en-US" dirty="0" smtClean="0"/>
              <a:t>“Could there be an alternative cause, or causes, that explain my observations and results?”</a:t>
            </a:r>
          </a:p>
          <a:p>
            <a:pPr fontAlgn="base"/>
            <a:r>
              <a:rPr lang="en-US" dirty="0" smtClean="0"/>
              <a:t>Looking at some extreme examples, a physics experiment into the effect of heat on the conductivity of a metal has a high internal validity</a:t>
            </a:r>
            <a:r>
              <a:rPr lang="en-US" dirty="0" smtClean="0"/>
              <a:t>.</a:t>
            </a:r>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610600" cy="5791200"/>
          </a:xfrm>
        </p:spPr>
        <p:txBody>
          <a:bodyPr>
            <a:normAutofit/>
          </a:bodyPr>
          <a:lstStyle/>
          <a:p>
            <a:r>
              <a:rPr lang="en-US" dirty="0" smtClean="0"/>
              <a:t>Test validity is an indicator of how much meaning can be placed upon a set of test results. In psychological and educational testing, where the importance and accuracy of tests is paramount, test validity is crucial</a:t>
            </a:r>
            <a:r>
              <a:rPr lang="en-US" dirty="0" smtClean="0"/>
              <a:t>.</a:t>
            </a:r>
          </a:p>
          <a:p>
            <a:r>
              <a:rPr lang="en-US" dirty="0" smtClean="0">
                <a:hlinkClick r:id="rId2"/>
              </a:rPr>
              <a:t>Test validity</a:t>
            </a:r>
            <a:r>
              <a:rPr lang="en-US" dirty="0" smtClean="0"/>
              <a:t> incorporates a number of different validity types, including criterion validity, content validity and construct validity. If a research project scores highly in these areas, then the overall test validity is high</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a:bodyPr>
          <a:lstStyle/>
          <a:p>
            <a:pPr fontAlgn="base"/>
            <a:r>
              <a:rPr lang="en-US" dirty="0" smtClean="0">
                <a:hlinkClick r:id="rId2"/>
              </a:rPr>
              <a:t>Criterion </a:t>
            </a:r>
            <a:r>
              <a:rPr lang="en-US" dirty="0" smtClean="0">
                <a:hlinkClick r:id="rId2"/>
              </a:rPr>
              <a:t>validity</a:t>
            </a:r>
            <a:r>
              <a:rPr lang="en-US" dirty="0" smtClean="0"/>
              <a:t> establishes whether the test matches a certain set of abilities.</a:t>
            </a:r>
          </a:p>
          <a:p>
            <a:pPr fontAlgn="base"/>
            <a:r>
              <a:rPr lang="en-US" dirty="0" smtClean="0">
                <a:hlinkClick r:id="rId3"/>
              </a:rPr>
              <a:t>Concurrent validity</a:t>
            </a:r>
            <a:r>
              <a:rPr lang="en-US" dirty="0" smtClean="0"/>
              <a:t> measures the test against a benchmark test, and high </a:t>
            </a:r>
            <a:r>
              <a:rPr lang="en-US" dirty="0" smtClean="0">
                <a:hlinkClick r:id="rId4"/>
              </a:rPr>
              <a:t>correlation</a:t>
            </a:r>
            <a:r>
              <a:rPr lang="en-US" dirty="0" smtClean="0"/>
              <a:t> indicates that the test has strong criterion validity.</a:t>
            </a:r>
          </a:p>
          <a:p>
            <a:pPr fontAlgn="base"/>
            <a:r>
              <a:rPr lang="en-US" dirty="0" smtClean="0">
                <a:hlinkClick r:id="rId5"/>
              </a:rPr>
              <a:t>Predictive validity</a:t>
            </a:r>
            <a:r>
              <a:rPr lang="en-US" dirty="0" smtClean="0"/>
              <a:t> is a measure of how well a test predicts abilities, such as </a:t>
            </a:r>
            <a:r>
              <a:rPr lang="en-US" dirty="0" smtClean="0">
                <a:hlinkClick r:id="rId6"/>
              </a:rPr>
              <a:t>measuring</a:t>
            </a:r>
            <a:r>
              <a:rPr lang="en-US" dirty="0" smtClean="0"/>
              <a:t> whether a good grade point average at high school leads to good results at university</a:t>
            </a:r>
            <a:r>
              <a:rPr lang="en-US" dirty="0" smtClean="0"/>
              <a:t>.</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0"/>
            <a:ext cx="8229600" cy="5257800"/>
          </a:xfrm>
        </p:spPr>
        <p:txBody>
          <a:bodyPr>
            <a:normAutofit/>
          </a:bodyPr>
          <a:lstStyle/>
          <a:p>
            <a:pPr fontAlgn="base"/>
            <a:r>
              <a:rPr lang="en-US" dirty="0" smtClean="0">
                <a:hlinkClick r:id="rId2"/>
              </a:rPr>
              <a:t>Content </a:t>
            </a:r>
            <a:r>
              <a:rPr lang="en-US" dirty="0" smtClean="0">
                <a:hlinkClick r:id="rId2"/>
              </a:rPr>
              <a:t>validity</a:t>
            </a:r>
            <a:r>
              <a:rPr lang="en-US" dirty="0" smtClean="0"/>
              <a:t> establishes how well a test compares to the real world. For example, a school test of ability should reflect what is actually taught in the classroom.</a:t>
            </a:r>
          </a:p>
          <a:p>
            <a:pPr fontAlgn="base"/>
            <a:r>
              <a:rPr lang="en-US" dirty="0" smtClean="0">
                <a:hlinkClick r:id="rId3"/>
              </a:rPr>
              <a:t>Construct </a:t>
            </a:r>
            <a:r>
              <a:rPr lang="en-US" dirty="0" smtClean="0">
                <a:hlinkClick r:id="rId3"/>
              </a:rPr>
              <a:t>validity</a:t>
            </a:r>
            <a:r>
              <a:rPr lang="en-US" dirty="0" smtClean="0"/>
              <a:t> is a measure of how well a test measures up to its claims. A test designed to measure depression must only measure that particular construct, not closely related ideals such as anxiety or stress</a:t>
            </a:r>
            <a:r>
              <a:rPr lang="en-US" dirty="0" smtClean="0"/>
              <a:t>.</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Face validity, as the name suggests, is a measure of how representative a research project is 'at face value,' and whether it appears to be a good project</a:t>
            </a:r>
            <a:r>
              <a:rPr lang="en-US" dirty="0" smtClean="0"/>
              <a:t>.</a:t>
            </a:r>
          </a:p>
          <a:p>
            <a:r>
              <a:rPr lang="en-US" dirty="0" smtClean="0"/>
              <a:t>It is built upon the principle of reading through the plans and assessing the viability of the </a:t>
            </a:r>
            <a:r>
              <a:rPr lang="en-US" dirty="0" smtClean="0">
                <a:hlinkClick r:id="rId2"/>
              </a:rPr>
              <a:t>research</a:t>
            </a:r>
            <a:r>
              <a:rPr lang="en-US" dirty="0" smtClean="0"/>
              <a:t>, with little objective </a:t>
            </a:r>
            <a:r>
              <a:rPr lang="en-US" dirty="0" smtClean="0">
                <a:hlinkClick r:id="rId3"/>
              </a:rPr>
              <a:t>measurement</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r>
              <a:rPr lang="en-US" dirty="0" smtClean="0"/>
              <a:t>The definition of </a:t>
            </a:r>
            <a:r>
              <a:rPr lang="en-US" b="1" dirty="0" smtClean="0"/>
              <a:t>reliability</a:t>
            </a:r>
            <a:r>
              <a:rPr lang="en-US" dirty="0" smtClean="0"/>
              <a:t>, as given in 'The Free Dictionary', is "Yielding the same or compatible results in different clinical experiments or statistical </a:t>
            </a:r>
            <a:r>
              <a:rPr lang="en-US" dirty="0" smtClean="0"/>
              <a:t>trials“</a:t>
            </a:r>
          </a:p>
          <a:p>
            <a:r>
              <a:rPr lang="en-US" dirty="0" smtClean="0"/>
              <a:t>In normal language, we use the word reliable to mean that something is dependable and that it will give the same outcome every time. We might talk of a football player as reliable, meaning that he gives a good performance game after game</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381000"/>
            <a:ext cx="9144000" cy="6172200"/>
          </a:xfrm>
        </p:spPr>
        <p:txBody>
          <a:bodyPr>
            <a:normAutofit fontScale="92500" lnSpcReduction="10000"/>
          </a:bodyPr>
          <a:lstStyle/>
          <a:p>
            <a:pPr fontAlgn="base"/>
            <a:r>
              <a:rPr lang="en-US" dirty="0" smtClean="0">
                <a:hlinkClick r:id="rId2"/>
              </a:rPr>
              <a:t>Reliability and validity</a:t>
            </a:r>
            <a:r>
              <a:rPr lang="en-US" dirty="0" smtClean="0"/>
              <a:t> are often confused, but the terms actually describe two completely different concepts, although they are often closely inter-related. This distinct difference is best summed up with an example:</a:t>
            </a:r>
          </a:p>
          <a:p>
            <a:pPr fontAlgn="base"/>
            <a:r>
              <a:rPr lang="en-US" dirty="0" smtClean="0"/>
              <a:t>A researcher devises a new test that measures IQ more quickly than the standard IQ test:</a:t>
            </a:r>
          </a:p>
          <a:p>
            <a:pPr fontAlgn="base"/>
            <a:r>
              <a:rPr lang="en-US" dirty="0" smtClean="0"/>
              <a:t>If the new test delivers scores for a candidate of 87, 65, 143 and 102, then the test is not reliable or valid, and it is fatally flawed.</a:t>
            </a:r>
          </a:p>
          <a:p>
            <a:pPr fontAlgn="base"/>
            <a:r>
              <a:rPr lang="en-US" dirty="0" smtClean="0"/>
              <a:t>If the test consistently delivers a score of 100 when checked, but the candidates real IQ is 120, then the test is reliable, but not valid.</a:t>
            </a:r>
          </a:p>
          <a:p>
            <a:pPr fontAlgn="base"/>
            <a:r>
              <a:rPr lang="en-US" dirty="0" smtClean="0"/>
              <a:t>If the researcher's test delivers a consistent score of 118, then that is pretty close, and the test can be considered both valid and reliable</a:t>
            </a:r>
            <a:r>
              <a:rPr lang="en-US" dirty="0" smtClean="0"/>
              <a:t>.</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a:bodyPr>
          <a:lstStyle/>
          <a:p>
            <a:pPr fontAlgn="base"/>
            <a:r>
              <a:rPr lang="en-US" b="1" dirty="0" smtClean="0"/>
              <a:t>What is Reliability?</a:t>
            </a:r>
          </a:p>
          <a:p>
            <a:pPr fontAlgn="base"/>
            <a:r>
              <a:rPr lang="en-US" dirty="0" smtClean="0"/>
              <a:t>The idea behind </a:t>
            </a:r>
            <a:r>
              <a:rPr lang="en-US" dirty="0" smtClean="0">
                <a:hlinkClick r:id="rId2"/>
              </a:rPr>
              <a:t>reliability</a:t>
            </a:r>
            <a:r>
              <a:rPr lang="en-US" dirty="0" smtClean="0"/>
              <a:t> is that any </a:t>
            </a:r>
            <a:r>
              <a:rPr lang="en-US" dirty="0" smtClean="0">
                <a:hlinkClick r:id="rId3"/>
              </a:rPr>
              <a:t>significant results</a:t>
            </a:r>
            <a:r>
              <a:rPr lang="en-US" dirty="0" smtClean="0"/>
              <a:t> must be more than a one-off finding and be inherently </a:t>
            </a:r>
            <a:r>
              <a:rPr lang="en-US" dirty="0" smtClean="0">
                <a:hlinkClick r:id="rId4"/>
              </a:rPr>
              <a:t>repeatable</a:t>
            </a:r>
            <a:r>
              <a:rPr lang="en-US" dirty="0" smtClean="0"/>
              <a:t>.</a:t>
            </a:r>
          </a:p>
          <a:p>
            <a:pPr fontAlgn="base"/>
            <a:r>
              <a:rPr lang="en-US" dirty="0" smtClean="0"/>
              <a:t>Other researchers must be able to perform exactly the same </a:t>
            </a:r>
            <a:r>
              <a:rPr lang="en-US" dirty="0" smtClean="0">
                <a:hlinkClick r:id="rId5"/>
              </a:rPr>
              <a:t>experiment</a:t>
            </a:r>
            <a:r>
              <a:rPr lang="en-US" dirty="0" smtClean="0"/>
              <a:t>, under the same conditions and generate the same results. </a:t>
            </a:r>
            <a:endParaRPr lang="en-US" dirty="0" smtClean="0"/>
          </a:p>
          <a:p>
            <a:pPr fontAlgn="base"/>
            <a:r>
              <a:rPr lang="en-US" dirty="0" smtClean="0"/>
              <a:t>This </a:t>
            </a:r>
            <a:r>
              <a:rPr lang="en-US" dirty="0" smtClean="0"/>
              <a:t>will reinforce the findings and ensure that the wider scientific community will accept the </a:t>
            </a:r>
            <a:r>
              <a:rPr lang="en-US" dirty="0" smtClean="0">
                <a:hlinkClick r:id="rId6"/>
              </a:rPr>
              <a:t>hypothesis</a:t>
            </a:r>
            <a:r>
              <a:rPr lang="en-US" dirty="0" smtClean="0"/>
              <a:t>.</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486400"/>
          </a:xfrm>
        </p:spPr>
        <p:txBody>
          <a:bodyPr>
            <a:normAutofit/>
          </a:bodyPr>
          <a:lstStyle/>
          <a:p>
            <a:pPr fontAlgn="base"/>
            <a:r>
              <a:rPr lang="en-US" dirty="0" smtClean="0"/>
              <a:t>Reliability is an essential component of </a:t>
            </a:r>
            <a:r>
              <a:rPr lang="en-US" dirty="0" smtClean="0">
                <a:hlinkClick r:id="rId2"/>
              </a:rPr>
              <a:t>validity</a:t>
            </a:r>
            <a:r>
              <a:rPr lang="en-US" dirty="0" smtClean="0"/>
              <a:t> but, on its own, is not a sufficient measure of validity. A test can be reliable but not valid, whereas a test cannot be valid yet unreliable.</a:t>
            </a:r>
          </a:p>
          <a:p>
            <a:pPr fontAlgn="base"/>
            <a:r>
              <a:rPr lang="en-US" dirty="0" smtClean="0"/>
              <a:t>Reliability, in simple terms, describes the repeatability and </a:t>
            </a:r>
            <a:r>
              <a:rPr lang="en-US" dirty="0" smtClean="0">
                <a:hlinkClick r:id="rId3"/>
              </a:rPr>
              <a:t>consistency</a:t>
            </a:r>
            <a:r>
              <a:rPr lang="en-US" dirty="0" smtClean="0"/>
              <a:t> of a test. Validity defines the strength of the final results and whether they can be regarded as accurately describing the real world</a:t>
            </a:r>
            <a:r>
              <a:rPr lang="en-US" dirty="0" smtClean="0"/>
              <a:t>.</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fontAlgn="base"/>
            <a:r>
              <a:rPr lang="en-US" b="1" dirty="0" smtClean="0"/>
              <a:t>External Validity</a:t>
            </a:r>
          </a:p>
          <a:p>
            <a:pPr fontAlgn="base"/>
            <a:r>
              <a:rPr lang="en-US" dirty="0" smtClean="0">
                <a:hlinkClick r:id="rId2"/>
              </a:rPr>
              <a:t>External validity</a:t>
            </a:r>
            <a:r>
              <a:rPr lang="en-US" dirty="0" smtClean="0"/>
              <a:t> is about generalization: To what extent can an effect in research, be </a:t>
            </a:r>
            <a:r>
              <a:rPr lang="en-US" dirty="0" smtClean="0">
                <a:hlinkClick r:id="rId3"/>
              </a:rPr>
              <a:t>generalized</a:t>
            </a:r>
            <a:r>
              <a:rPr lang="en-US" dirty="0" smtClean="0"/>
              <a:t> to populations, settings, treatment variables, and measurement variables?</a:t>
            </a:r>
          </a:p>
          <a:p>
            <a:pPr fontAlgn="base"/>
            <a:r>
              <a:rPr lang="en-US" dirty="0" smtClean="0"/>
              <a:t>External validity is usually split into two distinct types, </a:t>
            </a:r>
            <a:r>
              <a:rPr lang="en-US" dirty="0" smtClean="0">
                <a:hlinkClick r:id="rId4"/>
              </a:rPr>
              <a:t>population validity</a:t>
            </a:r>
            <a:r>
              <a:rPr lang="en-US" dirty="0" smtClean="0"/>
              <a:t> and </a:t>
            </a:r>
            <a:r>
              <a:rPr lang="en-US" dirty="0" smtClean="0">
                <a:hlinkClick r:id="rId5"/>
              </a:rPr>
              <a:t>ecological validity</a:t>
            </a:r>
            <a:r>
              <a:rPr lang="en-US" dirty="0" smtClean="0"/>
              <a:t> and they are both essential elements in judging the strength of an </a:t>
            </a:r>
            <a:r>
              <a:rPr lang="en-US" dirty="0" smtClean="0">
                <a:hlinkClick r:id="rId6"/>
              </a:rPr>
              <a:t>experimental </a:t>
            </a:r>
            <a:r>
              <a:rPr lang="en-US" dirty="0" smtClean="0">
                <a:hlinkClick r:id="rId6"/>
              </a:rPr>
              <a:t>design</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lstStyle/>
          <a:p>
            <a:pPr fontAlgn="base"/>
            <a:r>
              <a:rPr lang="en-US" b="1" dirty="0" smtClean="0"/>
              <a:t>Internal Validity</a:t>
            </a:r>
          </a:p>
          <a:p>
            <a:pPr fontAlgn="base"/>
            <a:r>
              <a:rPr lang="en-US" dirty="0" smtClean="0">
                <a:hlinkClick r:id="rId2"/>
              </a:rPr>
              <a:t>Internal validity</a:t>
            </a:r>
            <a:r>
              <a:rPr lang="en-US" dirty="0" smtClean="0"/>
              <a:t> is a measure which ensures that a researcher's experiment design closely follows the principle of </a:t>
            </a:r>
            <a:r>
              <a:rPr lang="en-US" dirty="0" smtClean="0">
                <a:hlinkClick r:id="rId3"/>
              </a:rPr>
              <a:t>cause and effect</a:t>
            </a:r>
            <a:r>
              <a:rPr lang="en-US" dirty="0" smtClean="0"/>
              <a:t>.</a:t>
            </a:r>
          </a:p>
          <a:p>
            <a:pPr fontAlgn="base"/>
            <a:r>
              <a:rPr lang="en-US" dirty="0" smtClean="0"/>
              <a:t>“Could there be an alternative cause, or causes, that explain my observations and results?”</a:t>
            </a:r>
          </a:p>
          <a:p>
            <a:r>
              <a:rPr lang="en-US" dirty="0" smtClean="0"/>
              <a:t/>
            </a:r>
            <a:br>
              <a:rPr lang="en-US" dirty="0" smtClean="0"/>
            </a:br>
            <a:r>
              <a:rPr lang="en-US" dirty="0" smtClean="0"/>
              <a:t/>
            </a:r>
            <a:br>
              <a:rPr lang="en-US" dirty="0" smtClean="0"/>
            </a:br>
            <a:endParaRPr lang="en-US" dirty="0"/>
          </a:p>
        </p:txBody>
      </p:sp>
      <p:pic>
        <p:nvPicPr>
          <p:cNvPr id="1026" name="Picture 2" descr="Validity and Reliability"/>
          <p:cNvPicPr>
            <a:picLocks noChangeAspect="1" noChangeArrowheads="1"/>
          </p:cNvPicPr>
          <p:nvPr/>
        </p:nvPicPr>
        <p:blipFill>
          <a:blip r:embed="rId4" cstate="print"/>
          <a:srcRect/>
          <a:stretch>
            <a:fillRect/>
          </a:stretch>
        </p:blipFill>
        <p:spPr bwMode="auto">
          <a:xfrm>
            <a:off x="911228" y="3733800"/>
            <a:ext cx="7242172" cy="2590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066800"/>
            <a:ext cx="7620000" cy="5410200"/>
          </a:xfrm>
        </p:spPr>
        <p:txBody>
          <a:bodyPr>
            <a:normAutofit/>
          </a:bodyPr>
          <a:lstStyle/>
          <a:p>
            <a:pPr fontAlgn="base"/>
            <a:r>
              <a:rPr lang="en-US" b="1" dirty="0" smtClean="0"/>
              <a:t>Test </a:t>
            </a:r>
            <a:r>
              <a:rPr lang="en-US" b="1" dirty="0" smtClean="0"/>
              <a:t>Validity </a:t>
            </a:r>
            <a:r>
              <a:rPr lang="en-US" dirty="0" smtClean="0"/>
              <a:t>is </a:t>
            </a:r>
            <a:r>
              <a:rPr lang="en-US" dirty="0" smtClean="0"/>
              <a:t>an indicator of how much meaning can be placed upon a set of test results.</a:t>
            </a:r>
          </a:p>
          <a:p>
            <a:pPr fontAlgn="base"/>
            <a:r>
              <a:rPr lang="en-US" b="1" dirty="0" smtClean="0"/>
              <a:t>Criterion </a:t>
            </a:r>
            <a:r>
              <a:rPr lang="en-US" b="1" dirty="0" smtClean="0"/>
              <a:t>Validity </a:t>
            </a:r>
            <a:r>
              <a:rPr lang="en-US" dirty="0" smtClean="0"/>
              <a:t>assesses </a:t>
            </a:r>
            <a:r>
              <a:rPr lang="en-US" dirty="0" smtClean="0"/>
              <a:t>whether a test reflects a certain set of abilities.</a:t>
            </a:r>
          </a:p>
          <a:p>
            <a:pPr fontAlgn="base"/>
            <a:r>
              <a:rPr lang="en-US" b="1" dirty="0" smtClean="0">
                <a:hlinkClick r:id="rId2"/>
              </a:rPr>
              <a:t>Concurrent validity</a:t>
            </a:r>
            <a:r>
              <a:rPr lang="en-US" b="1" dirty="0" smtClean="0"/>
              <a:t> </a:t>
            </a:r>
            <a:r>
              <a:rPr lang="en-US" dirty="0" smtClean="0"/>
              <a:t>measures the test against a benchmark test and high correlation indicates that the test has strong criterion validity</a:t>
            </a:r>
            <a:r>
              <a:rPr lang="en-US"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9144000" cy="6248400"/>
          </a:xfrm>
        </p:spPr>
        <p:txBody>
          <a:bodyPr>
            <a:normAutofit lnSpcReduction="10000"/>
          </a:bodyPr>
          <a:lstStyle/>
          <a:p>
            <a:pPr fontAlgn="base"/>
            <a:r>
              <a:rPr lang="en-US" b="1" dirty="0" smtClean="0"/>
              <a:t>Test Validity </a:t>
            </a:r>
            <a:r>
              <a:rPr lang="en-US" dirty="0" smtClean="0"/>
              <a:t>is an indicator of how much meaning can be placed upon a set of test results.</a:t>
            </a:r>
          </a:p>
          <a:p>
            <a:pPr fontAlgn="base"/>
            <a:r>
              <a:rPr lang="en-US" b="1" dirty="0" smtClean="0"/>
              <a:t>Criterion Validity </a:t>
            </a:r>
            <a:r>
              <a:rPr lang="en-US" dirty="0" smtClean="0"/>
              <a:t>assesses whether a test reflects a certain set of abilities.</a:t>
            </a:r>
          </a:p>
          <a:p>
            <a:pPr fontAlgn="base"/>
            <a:r>
              <a:rPr lang="en-US" b="1" dirty="0" smtClean="0">
                <a:hlinkClick r:id="rId2"/>
              </a:rPr>
              <a:t>Concurrent validity</a:t>
            </a:r>
            <a:r>
              <a:rPr lang="en-US" b="1" dirty="0" smtClean="0"/>
              <a:t> </a:t>
            </a:r>
            <a:r>
              <a:rPr lang="en-US" dirty="0" smtClean="0"/>
              <a:t>measures the test against a benchmark test and high correlation indicates that the test has strong criterion validity.</a:t>
            </a:r>
          </a:p>
          <a:p>
            <a:pPr fontAlgn="base"/>
            <a:r>
              <a:rPr lang="en-US" b="1" dirty="0" smtClean="0">
                <a:hlinkClick r:id="rId3"/>
              </a:rPr>
              <a:t>Predictive </a:t>
            </a:r>
            <a:r>
              <a:rPr lang="en-US" b="1" dirty="0" smtClean="0">
                <a:hlinkClick r:id="rId3"/>
              </a:rPr>
              <a:t>validity</a:t>
            </a:r>
            <a:r>
              <a:rPr lang="en-US" dirty="0" smtClean="0"/>
              <a:t> is a measure of how well a test predicts abilities. It involves testing a group of subjects for a certain construct and then comparing them with results obtained at some point in the future.</a:t>
            </a:r>
          </a:p>
          <a:p>
            <a:pPr fontAlgn="base"/>
            <a:r>
              <a:rPr lang="en-US" b="1" dirty="0" smtClean="0"/>
              <a:t>Content </a:t>
            </a:r>
            <a:r>
              <a:rPr lang="en-US" b="1" dirty="0" smtClean="0"/>
              <a:t>Validity </a:t>
            </a:r>
            <a:r>
              <a:rPr lang="en-US" dirty="0" smtClean="0"/>
              <a:t>is </a:t>
            </a:r>
            <a:r>
              <a:rPr lang="en-US" dirty="0" smtClean="0"/>
              <a:t>the estimate of how much a measure represents every single element of a construct</a:t>
            </a:r>
            <a:r>
              <a:rPr lang="en-US" dirty="0" smtClean="0"/>
              <a:t>.</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400800"/>
          </a:xfrm>
        </p:spPr>
        <p:txBody>
          <a:bodyPr>
            <a:normAutofit/>
          </a:bodyPr>
          <a:lstStyle/>
          <a:p>
            <a:pPr fontAlgn="base"/>
            <a:r>
              <a:rPr lang="en-US" b="1" dirty="0" smtClean="0"/>
              <a:t>Construct </a:t>
            </a:r>
            <a:r>
              <a:rPr lang="en-US" b="1" dirty="0" smtClean="0"/>
              <a:t>Validity</a:t>
            </a:r>
            <a:r>
              <a:rPr lang="en-US" dirty="0" smtClean="0"/>
              <a:t> defines how well a test or experiment measures up to its claims. A test designed to measure depression must only measure that particular construct, not closely related ideals such as anxiety or stress.</a:t>
            </a:r>
          </a:p>
          <a:p>
            <a:pPr fontAlgn="base"/>
            <a:r>
              <a:rPr lang="en-US" b="1" dirty="0" smtClean="0">
                <a:hlinkClick r:id="rId2"/>
              </a:rPr>
              <a:t>Convergent validity</a:t>
            </a:r>
            <a:r>
              <a:rPr lang="en-US" dirty="0" smtClean="0"/>
              <a:t> tests that constructs that are expected to be related are, in fact, related.</a:t>
            </a:r>
          </a:p>
          <a:p>
            <a:pPr fontAlgn="base"/>
            <a:r>
              <a:rPr lang="en-US" b="1" dirty="0" err="1" smtClean="0">
                <a:hlinkClick r:id="rId2"/>
              </a:rPr>
              <a:t>Discriminant</a:t>
            </a:r>
            <a:r>
              <a:rPr lang="en-US" b="1" dirty="0" smtClean="0">
                <a:hlinkClick r:id="rId2"/>
              </a:rPr>
              <a:t> validity</a:t>
            </a:r>
            <a:r>
              <a:rPr lang="en-US" i="1" dirty="0" smtClean="0"/>
              <a:t> </a:t>
            </a:r>
            <a:r>
              <a:rPr lang="en-US" dirty="0" smtClean="0"/>
              <a:t>tests that constructs that should have no relationship do, in fact, not have any relationship. (also referred to as divergent validity</a:t>
            </a:r>
            <a:r>
              <a:rPr lang="en-US" dirty="0" smtClean="0"/>
              <a:t>)</a:t>
            </a:r>
          </a:p>
          <a:p>
            <a:pPr fontAlgn="base"/>
            <a:r>
              <a:rPr lang="en-US" b="1" dirty="0" smtClean="0"/>
              <a:t>Face Validity</a:t>
            </a:r>
            <a:r>
              <a:rPr lang="en-US" dirty="0" smtClean="0"/>
              <a:t> is a measure of how representative a research project is ‘at face value,' and whether it appears to be a good project.</a:t>
            </a:r>
          </a:p>
          <a:p>
            <a:pPr fontAlgn="base"/>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09600"/>
            <a:ext cx="9144000" cy="5715000"/>
          </a:xfrm>
        </p:spPr>
        <p:txBody>
          <a:bodyPr>
            <a:normAutofit/>
          </a:bodyPr>
          <a:lstStyle/>
          <a:p>
            <a:r>
              <a:rPr lang="en-US" b="1" dirty="0" smtClean="0"/>
              <a:t>External validity </a:t>
            </a:r>
            <a:r>
              <a:rPr lang="en-US" dirty="0" smtClean="0"/>
              <a:t>is one the most difficult of the validity types to achieve, and is at the foundation of every good experimental design</a:t>
            </a:r>
            <a:r>
              <a:rPr lang="en-US" dirty="0" smtClean="0"/>
              <a:t>.</a:t>
            </a:r>
          </a:p>
          <a:p>
            <a:pPr fontAlgn="base"/>
            <a:r>
              <a:rPr lang="en-US" dirty="0" smtClean="0"/>
              <a:t>Many scientific disciplines, especially the social sciences, face a long battle to prove that their findings represent the wider population in real world situations.</a:t>
            </a:r>
          </a:p>
          <a:p>
            <a:pPr fontAlgn="base"/>
            <a:r>
              <a:rPr lang="en-US" dirty="0" smtClean="0"/>
              <a:t>The main criteria of external validity is the process of </a:t>
            </a:r>
            <a:r>
              <a:rPr lang="en-US" dirty="0" smtClean="0">
                <a:hlinkClick r:id="rId2"/>
              </a:rPr>
              <a:t>generalization</a:t>
            </a:r>
            <a:r>
              <a:rPr lang="en-US" dirty="0" smtClean="0"/>
              <a:t>, and whether </a:t>
            </a:r>
            <a:r>
              <a:rPr lang="en-US" dirty="0" smtClean="0">
                <a:hlinkClick r:id="rId3"/>
              </a:rPr>
              <a:t>results</a:t>
            </a:r>
            <a:r>
              <a:rPr lang="en-US" dirty="0" smtClean="0"/>
              <a:t> obtained from a small sample group, often in laboratory surroundings, can be extended to make predictions about the entire population</a:t>
            </a:r>
            <a:r>
              <a:rPr lang="en-US" dirty="0" smtClean="0"/>
              <a:t>.</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457200"/>
            <a:ext cx="9144000" cy="6019800"/>
          </a:xfrm>
        </p:spPr>
        <p:txBody>
          <a:bodyPr>
            <a:normAutofit/>
          </a:bodyPr>
          <a:lstStyle/>
          <a:p>
            <a:pPr fontAlgn="base"/>
            <a:r>
              <a:rPr lang="en-US" b="1" dirty="0" smtClean="0"/>
              <a:t>What is External Validity?</a:t>
            </a:r>
          </a:p>
          <a:p>
            <a:pPr fontAlgn="base"/>
            <a:r>
              <a:rPr lang="en-US" dirty="0" smtClean="0"/>
              <a:t>In 1966, Campbell and Stanley proposed the commonly accepted definition of external validity</a:t>
            </a:r>
            <a:r>
              <a:rPr lang="en-US" dirty="0" smtClean="0"/>
              <a:t>.</a:t>
            </a:r>
          </a:p>
          <a:p>
            <a:pPr fontAlgn="base"/>
            <a:endParaRPr lang="en-US" dirty="0" smtClean="0"/>
          </a:p>
          <a:p>
            <a:pPr lvl="1" fontAlgn="base"/>
            <a:r>
              <a:rPr lang="en-US" dirty="0" smtClean="0"/>
              <a:t>“External validity asks the question of </a:t>
            </a:r>
            <a:r>
              <a:rPr lang="en-US" dirty="0" err="1" smtClean="0"/>
              <a:t>generalizability</a:t>
            </a:r>
            <a:r>
              <a:rPr lang="en-US" dirty="0" smtClean="0"/>
              <a:t>: To what populations, settings, treatment variables and measurement variables can this effect be generalized</a:t>
            </a:r>
            <a:r>
              <a:rPr lang="en-US" dirty="0" smtClean="0"/>
              <a:t>?”</a:t>
            </a:r>
          </a:p>
          <a:p>
            <a:pPr lvl="1" fontAlgn="base"/>
            <a:endParaRPr lang="en-US" dirty="0" smtClean="0"/>
          </a:p>
          <a:p>
            <a:pPr fontAlgn="base"/>
            <a:r>
              <a:rPr lang="en-US" dirty="0" smtClean="0">
                <a:hlinkClick r:id="rId2"/>
              </a:rPr>
              <a:t>External validity</a:t>
            </a:r>
            <a:r>
              <a:rPr lang="en-US" dirty="0" smtClean="0"/>
              <a:t> is usually split into two distinct types, </a:t>
            </a:r>
            <a:r>
              <a:rPr lang="en-US" dirty="0" smtClean="0">
                <a:hlinkClick r:id="rId3"/>
              </a:rPr>
              <a:t>population validity</a:t>
            </a:r>
            <a:r>
              <a:rPr lang="en-US" dirty="0" smtClean="0"/>
              <a:t> and </a:t>
            </a:r>
            <a:r>
              <a:rPr lang="en-US" dirty="0" smtClean="0">
                <a:hlinkClick r:id="rId4"/>
              </a:rPr>
              <a:t>ecological validity</a:t>
            </a:r>
            <a:r>
              <a:rPr lang="en-US" dirty="0" smtClean="0"/>
              <a:t>, and they are both essential elements in judging the strength of an experimental design.</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TotalTime>
  <Words>480</Words>
  <Application>Microsoft Office PowerPoint</Application>
  <PresentationFormat>On-screen Show (4:3)</PresentationFormat>
  <Paragraphs>64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Reliability n Validity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Reliability n Validity</dc:title>
  <dc:creator>Ahmad Bilal</dc:creator>
  <cp:lastModifiedBy>Ahmad Bilal</cp:lastModifiedBy>
  <cp:revision>1</cp:revision>
  <dcterms:created xsi:type="dcterms:W3CDTF">2013-05-26T02:20:19Z</dcterms:created>
  <dcterms:modified xsi:type="dcterms:W3CDTF">2013-05-26T02:46:09Z</dcterms:modified>
</cp:coreProperties>
</file>