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6" r:id="rId4"/>
    <p:sldId id="267" r:id="rId5"/>
    <p:sldId id="268" r:id="rId6"/>
    <p:sldId id="269" r:id="rId7"/>
    <p:sldId id="270" r:id="rId8"/>
    <p:sldId id="272" r:id="rId9"/>
    <p:sldId id="273" r:id="rId10"/>
    <p:sldId id="274" r:id="rId11"/>
    <p:sldId id="277" r:id="rId12"/>
    <p:sldId id="278" r:id="rId13"/>
    <p:sldId id="280" r:id="rId14"/>
    <p:sldId id="281" r:id="rId15"/>
    <p:sldId id="282" r:id="rId16"/>
    <p:sldId id="264" r:id="rId17"/>
    <p:sldId id="265" r:id="rId18"/>
    <p:sldId id="284" r:id="rId19"/>
    <p:sldId id="286" r:id="rId20"/>
    <p:sldId id="287" r:id="rId21"/>
    <p:sldId id="289" r:id="rId22"/>
    <p:sldId id="290" r:id="rId23"/>
    <p:sldId id="28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CD42F5-1E7A-491F-9FD4-0D4A0D9E6AAA}">
          <p14:sldIdLst>
            <p14:sldId id="256"/>
            <p14:sldId id="262"/>
            <p14:sldId id="266"/>
            <p14:sldId id="267"/>
            <p14:sldId id="268"/>
            <p14:sldId id="269"/>
            <p14:sldId id="270"/>
            <p14:sldId id="272"/>
            <p14:sldId id="273"/>
            <p14:sldId id="274"/>
            <p14:sldId id="277"/>
            <p14:sldId id="278"/>
            <p14:sldId id="280"/>
            <p14:sldId id="281"/>
            <p14:sldId id="282"/>
            <p14:sldId id="264"/>
            <p14:sldId id="265"/>
            <p14:sldId id="284"/>
            <p14:sldId id="286"/>
            <p14:sldId id="287"/>
            <p14:sldId id="289"/>
            <p14:sldId id="290"/>
            <p14:sldId id="288"/>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893" autoAdjust="0"/>
  </p:normalViewPr>
  <p:slideViewPr>
    <p:cSldViewPr snapToGrid="0">
      <p:cViewPr>
        <p:scale>
          <a:sx n="73" d="100"/>
          <a:sy n="73" d="100"/>
        </p:scale>
        <p:origin x="-61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A0031F-FA57-4C18-927F-8711F5F0945E}"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72821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0031F-FA57-4C18-927F-8711F5F0945E}"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145761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0031F-FA57-4C18-927F-8711F5F0945E}"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107690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0031F-FA57-4C18-927F-8711F5F0945E}"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108426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A0031F-FA57-4C18-927F-8711F5F0945E}"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35217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A0031F-FA57-4C18-927F-8711F5F0945E}"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426150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A0031F-FA57-4C18-927F-8711F5F0945E}"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2920179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A0031F-FA57-4C18-927F-8711F5F0945E}"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97907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0031F-FA57-4C18-927F-8711F5F0945E}"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138134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A0031F-FA57-4C18-927F-8711F5F0945E}"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3895360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A0031F-FA57-4C18-927F-8711F5F0945E}"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529AE-C64E-4F4B-899A-DA6FC6736862}" type="slidenum">
              <a:rPr lang="en-US" smtClean="0"/>
              <a:t>‹#›</a:t>
            </a:fld>
            <a:endParaRPr lang="en-US"/>
          </a:p>
        </p:txBody>
      </p:sp>
    </p:spTree>
    <p:extLst>
      <p:ext uri="{BB962C8B-B14F-4D97-AF65-F5344CB8AC3E}">
        <p14:creationId xmlns:p14="http://schemas.microsoft.com/office/powerpoint/2010/main" val="3381735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0031F-FA57-4C18-927F-8711F5F0945E}"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529AE-C64E-4F4B-899A-DA6FC6736862}" type="slidenum">
              <a:rPr lang="en-US" smtClean="0"/>
              <a:t>‹#›</a:t>
            </a:fld>
            <a:endParaRPr lang="en-US"/>
          </a:p>
        </p:txBody>
      </p:sp>
    </p:spTree>
    <p:extLst>
      <p:ext uri="{BB962C8B-B14F-4D97-AF65-F5344CB8AC3E}">
        <p14:creationId xmlns:p14="http://schemas.microsoft.com/office/powerpoint/2010/main" val="1637457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8000" b="1" dirty="0" smtClean="0"/>
              <a:t>SEX DETERMINATION</a:t>
            </a:r>
            <a:endParaRPr lang="en-US" sz="8000" b="1" dirty="0"/>
          </a:p>
        </p:txBody>
      </p:sp>
    </p:spTree>
    <p:extLst>
      <p:ext uri="{BB962C8B-B14F-4D97-AF65-F5344CB8AC3E}">
        <p14:creationId xmlns:p14="http://schemas.microsoft.com/office/powerpoint/2010/main" val="427996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t>MECHANISM</a:t>
            </a:r>
            <a:endParaRPr lang="en-US" sz="8000" b="1" dirty="0"/>
          </a:p>
        </p:txBody>
      </p:sp>
      <p:sp>
        <p:nvSpPr>
          <p:cNvPr id="3" name="Content Placeholder 2"/>
          <p:cNvSpPr>
            <a:spLocks noGrp="1"/>
          </p:cNvSpPr>
          <p:nvPr>
            <p:ph idx="1"/>
          </p:nvPr>
        </p:nvSpPr>
        <p:spPr/>
        <p:txBody>
          <a:bodyPr/>
          <a:lstStyle/>
          <a:p>
            <a:r>
              <a:rPr lang="en-US" dirty="0" smtClean="0"/>
              <a:t>Male has XX-XY type of heterogamety while female has ZZ-ZW type.</a:t>
            </a:r>
          </a:p>
          <a:p>
            <a:r>
              <a:rPr lang="en-US" dirty="0" smtClean="0"/>
              <a:t>In sexual differentiation of gonads and genital organs female is base and male is derivative.</a:t>
            </a:r>
          </a:p>
          <a:p>
            <a:r>
              <a:rPr lang="en-US" dirty="0" smtClean="0"/>
              <a:t> In Rana rugusa,  X and W and Y and Z chromosomes are almost identical.</a:t>
            </a:r>
          </a:p>
          <a:p>
            <a:r>
              <a:rPr lang="en-US" dirty="0" smtClean="0"/>
              <a:t> Sex determination of gonads in X. laevis is a mass-in-line structure which comprises several masses of somatic cells located along with anterior and posterior axis.</a:t>
            </a:r>
            <a:endParaRPr lang="en-US" dirty="0"/>
          </a:p>
        </p:txBody>
      </p:sp>
    </p:spTree>
    <p:extLst>
      <p:ext uri="{BB962C8B-B14F-4D97-AF65-F5344CB8AC3E}">
        <p14:creationId xmlns:p14="http://schemas.microsoft.com/office/powerpoint/2010/main" val="42251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ZZ male, its structure is soon and testes differentiation </a:t>
            </a:r>
            <a:r>
              <a:rPr lang="en-US" dirty="0"/>
              <a:t>o</a:t>
            </a:r>
            <a:r>
              <a:rPr lang="en-US" dirty="0" smtClean="0"/>
              <a:t>ccur with germ cells migrating into cell masses.</a:t>
            </a:r>
          </a:p>
          <a:p>
            <a:r>
              <a:rPr lang="en-US" dirty="0" smtClean="0"/>
              <a:t>In ZW female, the structure is maintained and ovary differentiation </a:t>
            </a:r>
            <a:r>
              <a:rPr lang="en-US" dirty="0"/>
              <a:t>o</a:t>
            </a:r>
            <a:r>
              <a:rPr lang="en-US" dirty="0" smtClean="0"/>
              <a:t>ccur, where germ cells are arranged around ovarian cavity.</a:t>
            </a:r>
          </a:p>
          <a:p>
            <a:r>
              <a:rPr lang="en-US" dirty="0" smtClean="0"/>
              <a:t>Therefore, morphologically female is base in female heterogamety whereas molecularly male is base and female sex determination is negative regulation.</a:t>
            </a:r>
          </a:p>
          <a:p>
            <a:pPr marL="0" indent="0">
              <a:buNone/>
            </a:pPr>
            <a:endParaRPr lang="en-US" dirty="0"/>
          </a:p>
        </p:txBody>
      </p:sp>
    </p:spTree>
    <p:extLst>
      <p:ext uri="{BB962C8B-B14F-4D97-AF65-F5344CB8AC3E}">
        <p14:creationId xmlns:p14="http://schemas.microsoft.com/office/powerpoint/2010/main" val="2498153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Models of sex determination in amphibians can be divided into three types:</a:t>
            </a:r>
          </a:p>
          <a:p>
            <a:r>
              <a:rPr lang="en-US" dirty="0" smtClean="0"/>
              <a:t>Direct development of undifferentiated gonads in testes or ovaries.</a:t>
            </a:r>
          </a:p>
          <a:p>
            <a:r>
              <a:rPr lang="en-US" dirty="0" smtClean="0"/>
              <a:t>Undifferentiated gonads development in ovaries and testes through subsequent appearance of ovary.</a:t>
            </a:r>
          </a:p>
          <a:p>
            <a:r>
              <a:rPr lang="en-US" dirty="0" smtClean="0"/>
              <a:t>Semi-differentiated called type-development phase of testes of intersex. </a:t>
            </a:r>
            <a:endParaRPr lang="en-US" dirty="0"/>
          </a:p>
        </p:txBody>
      </p:sp>
    </p:spTree>
    <p:extLst>
      <p:ext uri="{BB962C8B-B14F-4D97-AF65-F5344CB8AC3E}">
        <p14:creationId xmlns:p14="http://schemas.microsoft.com/office/powerpoint/2010/main" val="3671250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SEX DETERMINATION IN FISHES</a:t>
            </a:r>
            <a:endParaRPr lang="en-US" sz="6000" b="1" dirty="0"/>
          </a:p>
        </p:txBody>
      </p:sp>
      <p:sp>
        <p:nvSpPr>
          <p:cNvPr id="3" name="Content Placeholder 2"/>
          <p:cNvSpPr>
            <a:spLocks noGrp="1"/>
          </p:cNvSpPr>
          <p:nvPr>
            <p:ph idx="1"/>
          </p:nvPr>
        </p:nvSpPr>
        <p:spPr/>
        <p:txBody>
          <a:bodyPr>
            <a:normAutofit lnSpcReduction="10000"/>
          </a:bodyPr>
          <a:lstStyle/>
          <a:p>
            <a:r>
              <a:rPr lang="en-US" dirty="0" smtClean="0"/>
              <a:t>Sex determination in fishes and mechanism involved in primary sex determination a range of gonadal differentiation type have been described for fish, including Gonochoristic species possessing purely ovarian or testicular tissues, as well as are hermaphrodite species that can initially mature are either as males (protanerous) or female (protogynous)</a:t>
            </a:r>
          </a:p>
          <a:p>
            <a:r>
              <a:rPr lang="en-US" dirty="0" smtClean="0"/>
              <a:t>Sex determination in fishes is very flexible process with respect to evolutionary pattern observed among genera.</a:t>
            </a:r>
          </a:p>
          <a:p>
            <a:r>
              <a:rPr lang="en-US" dirty="0" smtClean="0"/>
              <a:t>These influences can affect the fate of both somatic and germ cells within the primordial gonad, and include the action of genetic environment, behavioral and psyological patterns.</a:t>
            </a:r>
          </a:p>
          <a:p>
            <a:endParaRPr lang="en-US" dirty="0" smtClean="0"/>
          </a:p>
        </p:txBody>
      </p:sp>
    </p:spTree>
    <p:extLst>
      <p:ext uri="{BB962C8B-B14F-4D97-AF65-F5344CB8AC3E}">
        <p14:creationId xmlns:p14="http://schemas.microsoft.com/office/powerpoint/2010/main" val="4241529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Genetic determination of sex in fishes can involve monogenic and polygenic system with factors located on autosomes or on sex chromosomes.</a:t>
            </a:r>
          </a:p>
          <a:p>
            <a:r>
              <a:rPr lang="en-US" sz="4000" dirty="0" smtClean="0"/>
              <a:t>In fishes, the male is WW while female is ZW. Male is homogametic and female is hetrogametic</a:t>
            </a:r>
            <a:r>
              <a:rPr lang="en-US" sz="4000" dirty="0"/>
              <a:t>.</a:t>
            </a:r>
          </a:p>
        </p:txBody>
      </p:sp>
    </p:spTree>
    <p:extLst>
      <p:ext uri="{BB962C8B-B14F-4D97-AF65-F5344CB8AC3E}">
        <p14:creationId xmlns:p14="http://schemas.microsoft.com/office/powerpoint/2010/main" val="3683822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SEX DETERMINATION IN REPTILES</a:t>
            </a:r>
            <a:endParaRPr lang="en-US" sz="5400" b="1" dirty="0"/>
          </a:p>
        </p:txBody>
      </p:sp>
      <p:sp>
        <p:nvSpPr>
          <p:cNvPr id="3" name="Content Placeholder 2"/>
          <p:cNvSpPr>
            <a:spLocks noGrp="1"/>
          </p:cNvSpPr>
          <p:nvPr>
            <p:ph idx="1"/>
          </p:nvPr>
        </p:nvSpPr>
        <p:spPr/>
        <p:txBody>
          <a:bodyPr/>
          <a:lstStyle/>
          <a:p>
            <a:r>
              <a:rPr lang="en-US" dirty="0" smtClean="0"/>
              <a:t>Most reptiles have their sex determined by sex chromosome like snake and lizards. </a:t>
            </a:r>
            <a:endParaRPr lang="en-US" dirty="0"/>
          </a:p>
          <a:p>
            <a:r>
              <a:rPr lang="en-US" dirty="0" smtClean="0"/>
              <a:t>However, most turtles and all crocodiles have their sex determined by the temperature, the egg s experience during incubation.</a:t>
            </a:r>
          </a:p>
          <a:p>
            <a:r>
              <a:rPr lang="en-US" dirty="0" smtClean="0"/>
              <a:t>Female turtles and crocodiles dig nests and burry their eggs underground. Female usually use nest sites in open area lightly to receive a lot of sun.</a:t>
            </a:r>
          </a:p>
          <a:p>
            <a:pPr marL="0" indent="0">
              <a:buNone/>
            </a:pPr>
            <a:endParaRPr lang="en-US" dirty="0"/>
          </a:p>
        </p:txBody>
      </p:sp>
    </p:spTree>
    <p:extLst>
      <p:ext uri="{BB962C8B-B14F-4D97-AF65-F5344CB8AC3E}">
        <p14:creationId xmlns:p14="http://schemas.microsoft.com/office/powerpoint/2010/main" val="3946043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SEX DETERMINATION IN BIRDS</a:t>
            </a:r>
            <a:endParaRPr lang="en-US" sz="6000" b="1" dirty="0"/>
          </a:p>
        </p:txBody>
      </p:sp>
      <p:sp>
        <p:nvSpPr>
          <p:cNvPr id="3" name="Content Placeholder 2"/>
          <p:cNvSpPr>
            <a:spLocks noGrp="1"/>
          </p:cNvSpPr>
          <p:nvPr>
            <p:ph idx="1"/>
          </p:nvPr>
        </p:nvSpPr>
        <p:spPr/>
        <p:txBody>
          <a:bodyPr/>
          <a:lstStyle/>
          <a:p>
            <a:r>
              <a:rPr lang="en-US" dirty="0" smtClean="0"/>
              <a:t>Like humans birds have two sex chromosomes; Z and W. </a:t>
            </a:r>
            <a:r>
              <a:rPr lang="en-US" dirty="0"/>
              <a:t>F</a:t>
            </a:r>
            <a:r>
              <a:rPr lang="en-US" dirty="0" smtClean="0"/>
              <a:t>emale birds are heterogametic ZW and males are homogametic ZZ.</a:t>
            </a:r>
          </a:p>
          <a:p>
            <a:r>
              <a:rPr lang="en-US" dirty="0" smtClean="0"/>
              <a:t>In birds the mechanism of sex determination is not clear; two genes, one on the Z ( HINT Z ) and the other on W (HINT W), both seems to play roles in whether an individual becomes male or female.</a:t>
            </a:r>
          </a:p>
          <a:p>
            <a:r>
              <a:rPr lang="en-US" dirty="0" smtClean="0"/>
              <a:t>The W-linked gene suggests the existence of female determining gene. The dominant W hypothesis postulates that an ovary determinant is carried on female sex chromosome.</a:t>
            </a:r>
          </a:p>
          <a:p>
            <a:r>
              <a:rPr lang="en-US" dirty="0" smtClean="0"/>
              <a:t>The Z-linked gene underlies sex determination  in birds, with too doses being required for male development.</a:t>
            </a:r>
            <a:endParaRPr lang="en-US" dirty="0"/>
          </a:p>
        </p:txBody>
      </p:sp>
    </p:spTree>
    <p:extLst>
      <p:ext uri="{BB962C8B-B14F-4D97-AF65-F5344CB8AC3E}">
        <p14:creationId xmlns:p14="http://schemas.microsoft.com/office/powerpoint/2010/main" val="1553728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90749"/>
            <a:ext cx="10515600" cy="4351338"/>
          </a:xfrm>
        </p:spPr>
        <p:txBody>
          <a:bodyPr/>
          <a:lstStyle/>
          <a:p>
            <a:r>
              <a:rPr lang="en-US" dirty="0" smtClean="0"/>
              <a:t>Platypus, a primitive monotreme mammals, has bizarre series of five sex chromosome pairs, with both therian X and avian Z- related elements, suggesting an association</a:t>
            </a:r>
          </a:p>
          <a:p>
            <a:pPr marL="0" indent="0">
              <a:buNone/>
            </a:pPr>
            <a:r>
              <a:rPr lang="en-US" dirty="0" smtClean="0"/>
              <a:t>  between the ZW and XY systems in </a:t>
            </a:r>
          </a:p>
          <a:p>
            <a:pPr marL="0" indent="0">
              <a:buNone/>
            </a:pPr>
            <a:r>
              <a:rPr lang="en-US" dirty="0" smtClean="0"/>
              <a:t>  ancestors of the birds and mammals.</a:t>
            </a:r>
          </a:p>
          <a:p>
            <a:pPr marL="0" indent="0">
              <a:buNone/>
            </a:pPr>
            <a:endParaRPr lang="en-US" dirty="0" smtClean="0"/>
          </a:p>
          <a:p>
            <a:pPr marL="0" indent="0">
              <a:buNone/>
            </a:pPr>
            <a:r>
              <a:rPr lang="en-US" dirty="0" smtClean="0"/>
              <a:t> </a:t>
            </a:r>
            <a:endParaRPr lang="en-US" dirty="0"/>
          </a:p>
        </p:txBody>
      </p:sp>
      <p:pic>
        <p:nvPicPr>
          <p:cNvPr id="5" name="Picture 4"/>
          <p:cNvPicPr>
            <a:picLocks noChangeAspect="1"/>
          </p:cNvPicPr>
          <p:nvPr/>
        </p:nvPicPr>
        <p:blipFill>
          <a:blip r:embed="rId2"/>
          <a:stretch>
            <a:fillRect/>
          </a:stretch>
        </p:blipFill>
        <p:spPr>
          <a:xfrm>
            <a:off x="6515100" y="3162300"/>
            <a:ext cx="4991100" cy="3213100"/>
          </a:xfrm>
          <a:prstGeom prst="rect">
            <a:avLst/>
          </a:prstGeom>
        </p:spPr>
      </p:pic>
    </p:spTree>
    <p:extLst>
      <p:ext uri="{BB962C8B-B14F-4D97-AF65-F5344CB8AC3E}">
        <p14:creationId xmlns:p14="http://schemas.microsoft.com/office/powerpoint/2010/main" val="3780921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SEX DETERMINATION IN MAMMALS</a:t>
            </a:r>
            <a:endParaRPr lang="en-US" sz="5400" b="1" dirty="0"/>
          </a:p>
        </p:txBody>
      </p:sp>
      <p:sp>
        <p:nvSpPr>
          <p:cNvPr id="3" name="Content Placeholder 2"/>
          <p:cNvSpPr>
            <a:spLocks noGrp="1"/>
          </p:cNvSpPr>
          <p:nvPr>
            <p:ph idx="1"/>
          </p:nvPr>
        </p:nvSpPr>
        <p:spPr/>
        <p:txBody>
          <a:bodyPr/>
          <a:lstStyle/>
          <a:p>
            <a:r>
              <a:rPr lang="en-US" dirty="0" smtClean="0"/>
              <a:t>In humans and mammals, sex is determined by sex chromosomes X and Y.</a:t>
            </a:r>
          </a:p>
          <a:p>
            <a:r>
              <a:rPr lang="en-US" dirty="0" smtClean="0"/>
              <a:t>In humans, male is XY while female is XX. So male is heterogametic while female id homogametic.</a:t>
            </a:r>
          </a:p>
          <a:p>
            <a:r>
              <a:rPr lang="en-US" dirty="0" smtClean="0"/>
              <a:t>During the time of fertilization if X fertilizes with Y carrying sperm the zygote will carry XY sex chromosome and this zygote will develop into female while if X fertilizes with X carrying sperm the zygote will be develop into XX female.</a:t>
            </a:r>
          </a:p>
          <a:p>
            <a:endParaRPr lang="en-US" dirty="0"/>
          </a:p>
        </p:txBody>
      </p:sp>
    </p:spTree>
    <p:extLst>
      <p:ext uri="{BB962C8B-B14F-4D97-AF65-F5344CB8AC3E}">
        <p14:creationId xmlns:p14="http://schemas.microsoft.com/office/powerpoint/2010/main" val="3321243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GONADOTROPHIC HORMONE</a:t>
            </a:r>
            <a:endParaRPr lang="en-US" sz="6000" b="1" dirty="0"/>
          </a:p>
        </p:txBody>
      </p:sp>
      <p:sp>
        <p:nvSpPr>
          <p:cNvPr id="3" name="Content Placeholder 2"/>
          <p:cNvSpPr>
            <a:spLocks noGrp="1"/>
          </p:cNvSpPr>
          <p:nvPr>
            <p:ph idx="1"/>
          </p:nvPr>
        </p:nvSpPr>
        <p:spPr/>
        <p:txBody>
          <a:bodyPr/>
          <a:lstStyle/>
          <a:p>
            <a:r>
              <a:rPr lang="en-US" dirty="0" smtClean="0"/>
              <a:t>If the developing embryo has one X and lacks the Y chromosome, then they work together to give the female phenotype.</a:t>
            </a:r>
          </a:p>
          <a:p>
            <a:r>
              <a:rPr lang="en-US" dirty="0" smtClean="0"/>
              <a:t>The first gene is DAX1 and second is WNT4.</a:t>
            </a:r>
          </a:p>
          <a:p>
            <a:r>
              <a:rPr lang="en-US" dirty="0" smtClean="0"/>
              <a:t>These genes stimulate the development of ovary tissue and they secrete estrogen which is responsible for development of female reproductive structures.</a:t>
            </a:r>
          </a:p>
          <a:p>
            <a:pPr marL="0" indent="0">
              <a:buNone/>
            </a:pPr>
            <a:endParaRPr lang="en-US" dirty="0"/>
          </a:p>
        </p:txBody>
      </p:sp>
    </p:spTree>
    <p:extLst>
      <p:ext uri="{BB962C8B-B14F-4D97-AF65-F5344CB8AC3E}">
        <p14:creationId xmlns:p14="http://schemas.microsoft.com/office/powerpoint/2010/main" val="274101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t>INTRODUCTION</a:t>
            </a:r>
            <a:endParaRPr lang="en-US" sz="8000" b="1" dirty="0"/>
          </a:p>
        </p:txBody>
      </p:sp>
      <p:sp>
        <p:nvSpPr>
          <p:cNvPr id="3" name="Content Placeholder 2"/>
          <p:cNvSpPr>
            <a:spLocks noGrp="1"/>
          </p:cNvSpPr>
          <p:nvPr>
            <p:ph idx="1"/>
          </p:nvPr>
        </p:nvSpPr>
        <p:spPr>
          <a:xfrm>
            <a:off x="838200" y="1839693"/>
            <a:ext cx="10515600" cy="4351338"/>
          </a:xfrm>
        </p:spPr>
        <p:txBody>
          <a:bodyPr>
            <a:normAutofit/>
          </a:bodyPr>
          <a:lstStyle/>
          <a:p>
            <a:pPr marL="0" indent="0">
              <a:buNone/>
            </a:pPr>
            <a:r>
              <a:rPr lang="en-US" sz="4000" b="1" dirty="0" smtClean="0"/>
              <a:t>     20</a:t>
            </a:r>
            <a:r>
              <a:rPr lang="en-US" sz="4000" b="1" baseline="30000" dirty="0" smtClean="0"/>
              <a:t>TH</a:t>
            </a:r>
            <a:r>
              <a:rPr lang="en-US" sz="4000" b="1" dirty="0" smtClean="0"/>
              <a:t> CENTURY:</a:t>
            </a:r>
          </a:p>
          <a:p>
            <a:r>
              <a:rPr lang="en-US" sz="3200" dirty="0" smtClean="0"/>
              <a:t>The environment temperature and nutrition, in particular was believed to be important in determining sex.</a:t>
            </a:r>
          </a:p>
          <a:p>
            <a:r>
              <a:rPr lang="en-US" sz="3200" dirty="0" smtClean="0"/>
              <a:t>This environmental view of sex determination remained the only major scientific theory, the environment temperature and nutrition, in particular was believed to be important in determining sex. Rediscovery of the sex chromosome by McClung in 1902 further explained sex determination.</a:t>
            </a:r>
            <a:endParaRPr lang="en-US" sz="3200" dirty="0"/>
          </a:p>
        </p:txBody>
      </p:sp>
    </p:spTree>
    <p:extLst>
      <p:ext uri="{BB962C8B-B14F-4D97-AF65-F5344CB8AC3E}">
        <p14:creationId xmlns:p14="http://schemas.microsoft.com/office/powerpoint/2010/main" val="1595988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But if developing embryo has one X and one Y chromosomes the resulting offspring will be male.</a:t>
            </a:r>
          </a:p>
          <a:p>
            <a:r>
              <a:rPr lang="en-US" sz="4000" dirty="0" smtClean="0"/>
              <a:t>The most Y’s gene  is Sry</a:t>
            </a:r>
            <a:r>
              <a:rPr lang="en-US" sz="4000" dirty="0"/>
              <a:t> </a:t>
            </a:r>
            <a:r>
              <a:rPr lang="en-US" sz="4000" dirty="0" smtClean="0"/>
              <a:t>which determines the maleness. It starts the development of testes which secrete testosterone which Is responsible for the development of male characteristics.</a:t>
            </a:r>
            <a:endParaRPr lang="en-US" sz="4000" dirty="0"/>
          </a:p>
        </p:txBody>
      </p:sp>
    </p:spTree>
    <p:extLst>
      <p:ext uri="{BB962C8B-B14F-4D97-AF65-F5344CB8AC3E}">
        <p14:creationId xmlns:p14="http://schemas.microsoft.com/office/powerpoint/2010/main" val="4264936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930166" y="977461"/>
            <a:ext cx="5029200" cy="5139559"/>
          </a:xfrm>
          <a:prstGeom prst="rect">
            <a:avLst/>
          </a:prstGeom>
        </p:spPr>
      </p:pic>
      <p:pic>
        <p:nvPicPr>
          <p:cNvPr id="7" name="Picture 6"/>
          <p:cNvPicPr>
            <a:picLocks noChangeAspect="1"/>
          </p:cNvPicPr>
          <p:nvPr/>
        </p:nvPicPr>
        <p:blipFill>
          <a:blip r:embed="rId3"/>
          <a:stretch>
            <a:fillRect/>
          </a:stretch>
        </p:blipFill>
        <p:spPr>
          <a:xfrm>
            <a:off x="6749857" y="851338"/>
            <a:ext cx="4333302" cy="4251014"/>
          </a:xfrm>
          <a:prstGeom prst="rect">
            <a:avLst/>
          </a:prstGeom>
        </p:spPr>
      </p:pic>
    </p:spTree>
    <p:extLst>
      <p:ext uri="{BB962C8B-B14F-4D97-AF65-F5344CB8AC3E}">
        <p14:creationId xmlns:p14="http://schemas.microsoft.com/office/powerpoint/2010/main" val="3666860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REFERENCES</a:t>
            </a:r>
            <a:endParaRPr lang="en-US" sz="6600" b="1" dirty="0"/>
          </a:p>
        </p:txBody>
      </p:sp>
      <p:sp>
        <p:nvSpPr>
          <p:cNvPr id="3" name="Content Placeholder 2"/>
          <p:cNvSpPr>
            <a:spLocks noGrp="1"/>
          </p:cNvSpPr>
          <p:nvPr>
            <p:ph idx="1"/>
          </p:nvPr>
        </p:nvSpPr>
        <p:spPr/>
        <p:txBody>
          <a:bodyPr/>
          <a:lstStyle/>
          <a:p>
            <a:r>
              <a:rPr lang="en-US" sz="3600" dirty="0" smtClean="0"/>
              <a:t>Genetics : analysis of genes and genomes by Daniel Hartel and Elizabeth Joness</a:t>
            </a:r>
          </a:p>
          <a:p>
            <a:r>
              <a:rPr lang="en-US" sz="3600" dirty="0" smtClean="0"/>
              <a:t>A textbook of biology by Sarita Aggarwal</a:t>
            </a:r>
          </a:p>
          <a:p>
            <a:r>
              <a:rPr lang="en-US" sz="3600" dirty="0" smtClean="0"/>
              <a:t>Chromosomal sex determination in Mammals- NCBI</a:t>
            </a:r>
          </a:p>
          <a:p>
            <a:r>
              <a:rPr lang="en-US" sz="3600" dirty="0" smtClean="0"/>
              <a:t>Genetics for dummies by Tara Rodden Robinson</a:t>
            </a:r>
          </a:p>
          <a:p>
            <a:endParaRPr lang="en-US" dirty="0"/>
          </a:p>
        </p:txBody>
      </p:sp>
    </p:spTree>
    <p:extLst>
      <p:ext uri="{BB962C8B-B14F-4D97-AF65-F5344CB8AC3E}">
        <p14:creationId xmlns:p14="http://schemas.microsoft.com/office/powerpoint/2010/main" val="2419016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t>THANK YOU</a:t>
            </a:r>
            <a:endParaRPr lang="en-US" sz="8000" b="1" dirty="0"/>
          </a:p>
        </p:txBody>
      </p:sp>
    </p:spTree>
    <p:extLst>
      <p:ext uri="{BB962C8B-B14F-4D97-AF65-F5344CB8AC3E}">
        <p14:creationId xmlns:p14="http://schemas.microsoft.com/office/powerpoint/2010/main" val="342119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In 1905, a correlation(in insects) of the female sex with XX sex chromosomes and the male sex with XY or XO chromosomes was established. This finding suggested strongly that a specific nuclear component was responsible for directing the development of the sexual phenotype. Thus, evidence accumulated that sex determination occurs by nuclear inheritance rather than by environmental happenstance.</a:t>
            </a:r>
            <a:endParaRPr lang="en-US" sz="3600" dirty="0"/>
          </a:p>
        </p:txBody>
      </p:sp>
    </p:spTree>
    <p:extLst>
      <p:ext uri="{BB962C8B-B14F-4D97-AF65-F5344CB8AC3E}">
        <p14:creationId xmlns:p14="http://schemas.microsoft.com/office/powerpoint/2010/main" val="179296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IS SEX DETERMINATION?</a:t>
            </a:r>
            <a:endParaRPr lang="en-US" sz="5400" b="1" dirty="0"/>
          </a:p>
        </p:txBody>
      </p:sp>
      <p:sp>
        <p:nvSpPr>
          <p:cNvPr id="3" name="Content Placeholder 2"/>
          <p:cNvSpPr>
            <a:spLocks noGrp="1"/>
          </p:cNvSpPr>
          <p:nvPr>
            <p:ph idx="1"/>
          </p:nvPr>
        </p:nvSpPr>
        <p:spPr/>
        <p:txBody>
          <a:bodyPr/>
          <a:lstStyle/>
          <a:p>
            <a:r>
              <a:rPr lang="en-US" dirty="0" smtClean="0"/>
              <a:t>The method by which distinction between male and female is a established in an organism under genetic control.</a:t>
            </a:r>
          </a:p>
          <a:p>
            <a:r>
              <a:rPr lang="en-US" dirty="0" smtClean="0"/>
              <a:t>The sex chromosomes are responsible for determination of separate sexes.</a:t>
            </a:r>
          </a:p>
          <a:p>
            <a:r>
              <a:rPr lang="en-US" dirty="0" smtClean="0"/>
              <a:t>It is a biological system that determines the development of sexual characteristics in an organism.</a:t>
            </a:r>
          </a:p>
          <a:p>
            <a:r>
              <a:rPr lang="en-US" dirty="0" smtClean="0"/>
              <a:t>Traditionally, the symbol        designates male and the symbol          designates female.</a:t>
            </a:r>
            <a:endParaRPr lang="en-US" dirty="0"/>
          </a:p>
        </p:txBody>
      </p:sp>
      <p:pic>
        <p:nvPicPr>
          <p:cNvPr id="7" name="Picture 6"/>
          <p:cNvPicPr>
            <a:picLocks noChangeAspect="1"/>
          </p:cNvPicPr>
          <p:nvPr/>
        </p:nvPicPr>
        <p:blipFill>
          <a:blip r:embed="rId2"/>
          <a:stretch>
            <a:fillRect/>
          </a:stretch>
        </p:blipFill>
        <p:spPr>
          <a:xfrm flipH="1">
            <a:off x="4761345" y="4383774"/>
            <a:ext cx="373363" cy="543825"/>
          </a:xfrm>
          <a:prstGeom prst="rect">
            <a:avLst/>
          </a:prstGeom>
        </p:spPr>
      </p:pic>
      <p:pic>
        <p:nvPicPr>
          <p:cNvPr id="10" name="Picture 9"/>
          <p:cNvPicPr>
            <a:picLocks noChangeAspect="1"/>
          </p:cNvPicPr>
          <p:nvPr/>
        </p:nvPicPr>
        <p:blipFill>
          <a:blip r:embed="rId3"/>
          <a:stretch>
            <a:fillRect/>
          </a:stretch>
        </p:blipFill>
        <p:spPr>
          <a:xfrm flipH="1">
            <a:off x="10037134" y="4343401"/>
            <a:ext cx="733645" cy="584198"/>
          </a:xfrm>
          <a:prstGeom prst="rect">
            <a:avLst/>
          </a:prstGeom>
        </p:spPr>
      </p:pic>
      <p:sp>
        <p:nvSpPr>
          <p:cNvPr id="11" name="TextBox 10"/>
          <p:cNvSpPr txBox="1"/>
          <p:nvPr/>
        </p:nvSpPr>
        <p:spPr>
          <a:xfrm>
            <a:off x="5183372" y="2514600"/>
            <a:ext cx="1828800" cy="1828800"/>
          </a:xfrm>
          <a:prstGeom prst="rect">
            <a:avLst/>
          </a:prstGeom>
          <a:noFill/>
        </p:spPr>
        <p:txBody>
          <a:bodyPr wrap="square" rtlCol="0">
            <a:spAutoFit/>
          </a:bodyPr>
          <a:lstStyle/>
          <a:p>
            <a:r>
              <a:rPr lang="en-US" sz="1800" kern="1200" dirty="0">
                <a:solidFill>
                  <a:schemeClr val="tx1"/>
                </a:solidFill>
                <a:latin typeface="+mn-lt"/>
                <a:ea typeface="+mn-ea"/>
                <a:cs typeface="+mn-cs"/>
              </a:rPr>
              <a:t>Your text here</a:t>
            </a:r>
          </a:p>
        </p:txBody>
      </p:sp>
    </p:spTree>
    <p:extLst>
      <p:ext uri="{BB962C8B-B14F-4D97-AF65-F5344CB8AC3E}">
        <p14:creationId xmlns:p14="http://schemas.microsoft.com/office/powerpoint/2010/main" val="13216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SEX DETERMINATION IN VARIOUS ORGANISMAS</a:t>
            </a:r>
            <a:endParaRPr lang="en-US" sz="5400" b="1" dirty="0"/>
          </a:p>
        </p:txBody>
      </p:sp>
      <p:pic>
        <p:nvPicPr>
          <p:cNvPr id="4" name="Content Placeholder 3"/>
          <p:cNvPicPr>
            <a:picLocks noGrp="1" noChangeAspect="1"/>
          </p:cNvPicPr>
          <p:nvPr>
            <p:ph idx="1"/>
          </p:nvPr>
        </p:nvPicPr>
        <p:blipFill>
          <a:blip r:embed="rId2"/>
          <a:stretch>
            <a:fillRect/>
          </a:stretch>
        </p:blipFill>
        <p:spPr>
          <a:xfrm>
            <a:off x="2241030" y="1923393"/>
            <a:ext cx="8605646" cy="4745939"/>
          </a:xfrm>
          <a:prstGeom prst="rect">
            <a:avLst/>
          </a:prstGeom>
        </p:spPr>
      </p:pic>
    </p:spTree>
    <p:extLst>
      <p:ext uri="{BB962C8B-B14F-4D97-AF65-F5344CB8AC3E}">
        <p14:creationId xmlns:p14="http://schemas.microsoft.com/office/powerpoint/2010/main" val="4148567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783095"/>
            <a:ext cx="10515600" cy="4351338"/>
          </a:xfrm>
        </p:spPr>
        <p:txBody>
          <a:bodyPr/>
          <a:lstStyle/>
          <a:p>
            <a:r>
              <a:rPr lang="en-US" dirty="0" smtClean="0"/>
              <a:t>The X-O system of sex determination operates in insects. The male have only one chromosome X designated as XO while the female has two X chromosomes XX. </a:t>
            </a:r>
          </a:p>
          <a:p>
            <a:r>
              <a:rPr lang="en-US" dirty="0" smtClean="0"/>
              <a:t>Drosophila melanogaster have four pairs of chromosomes. The female is XX and male is XY. The Y is of J shape.</a:t>
            </a:r>
          </a:p>
          <a:p>
            <a:pPr marL="0" indent="0">
              <a:buNone/>
            </a:pPr>
            <a:endParaRPr lang="en-US" dirty="0"/>
          </a:p>
        </p:txBody>
      </p:sp>
      <p:pic>
        <p:nvPicPr>
          <p:cNvPr id="4" name="Picture 3"/>
          <p:cNvPicPr>
            <a:picLocks noChangeAspect="1"/>
          </p:cNvPicPr>
          <p:nvPr/>
        </p:nvPicPr>
        <p:blipFill>
          <a:blip r:embed="rId2"/>
          <a:stretch>
            <a:fillRect/>
          </a:stretch>
        </p:blipFill>
        <p:spPr>
          <a:xfrm>
            <a:off x="3611193" y="3972849"/>
            <a:ext cx="4352925" cy="2609850"/>
          </a:xfrm>
          <a:prstGeom prst="rect">
            <a:avLst/>
          </a:prstGeom>
        </p:spPr>
      </p:pic>
    </p:spTree>
    <p:extLst>
      <p:ext uri="{BB962C8B-B14F-4D97-AF65-F5344CB8AC3E}">
        <p14:creationId xmlns:p14="http://schemas.microsoft.com/office/powerpoint/2010/main" val="1599926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Z-W system is a form of sex determination in birds and butterflies and some fishes. The genotype of the female is referred as WZ and WW for males. In this male is homogametic and female is heterogametic.</a:t>
            </a:r>
          </a:p>
          <a:p>
            <a:r>
              <a:rPr lang="en-US" dirty="0" smtClean="0"/>
              <a:t>The XX/XY system is the most common sex determination system found in humans and mammals. The presence of Sry gene on Y gene cause maleness.</a:t>
            </a:r>
          </a:p>
          <a:p>
            <a:r>
              <a:rPr lang="en-US" dirty="0" smtClean="0"/>
              <a:t>Some organisms depends on the environmental factors such as temperature. Example: American alligator.</a:t>
            </a:r>
            <a:endParaRPr lang="en-US" dirty="0"/>
          </a:p>
        </p:txBody>
      </p:sp>
    </p:spTree>
    <p:extLst>
      <p:ext uri="{BB962C8B-B14F-4D97-AF65-F5344CB8AC3E}">
        <p14:creationId xmlns:p14="http://schemas.microsoft.com/office/powerpoint/2010/main" val="930133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SEX DETERMINATION IN VERTEBRATES</a:t>
            </a:r>
            <a:endParaRPr lang="en-US" sz="5400" b="1" dirty="0"/>
          </a:p>
        </p:txBody>
      </p:sp>
      <p:sp>
        <p:nvSpPr>
          <p:cNvPr id="3" name="Content Placeholder 2"/>
          <p:cNvSpPr>
            <a:spLocks noGrp="1"/>
          </p:cNvSpPr>
          <p:nvPr>
            <p:ph idx="1"/>
          </p:nvPr>
        </p:nvSpPr>
        <p:spPr/>
        <p:txBody>
          <a:bodyPr/>
          <a:lstStyle/>
          <a:p>
            <a:pPr marL="0" indent="0">
              <a:buNone/>
            </a:pPr>
            <a:r>
              <a:rPr lang="en-US" b="1" dirty="0" smtClean="0"/>
              <a:t>VERTEBRATES:</a:t>
            </a:r>
            <a:endParaRPr lang="en-US" b="1" dirty="0"/>
          </a:p>
          <a:p>
            <a:r>
              <a:rPr lang="en-US" dirty="0" smtClean="0"/>
              <a:t>Phylum </a:t>
            </a:r>
            <a:r>
              <a:rPr lang="en-US" dirty="0"/>
              <a:t>C</a:t>
            </a:r>
            <a:r>
              <a:rPr lang="en-US" dirty="0" smtClean="0"/>
              <a:t>hordata</a:t>
            </a:r>
          </a:p>
          <a:p>
            <a:r>
              <a:rPr lang="en-US" dirty="0" smtClean="0"/>
              <a:t>Subphylum Vertebrates</a:t>
            </a:r>
          </a:p>
          <a:p>
            <a:r>
              <a:rPr lang="en-US" dirty="0" smtClean="0"/>
              <a:t>With backbones and spinal cord</a:t>
            </a:r>
          </a:p>
          <a:p>
            <a:r>
              <a:rPr lang="en-US" dirty="0" smtClean="0"/>
              <a:t>Include fishes, amphibians, reptiles, birds and mammals</a:t>
            </a:r>
          </a:p>
          <a:p>
            <a:pPr marL="0" indent="0">
              <a:buNone/>
            </a:pPr>
            <a:r>
              <a:rPr lang="en-US" b="1" dirty="0" smtClean="0"/>
              <a:t>SEX DETERMINATION IN VERTEBRATES:</a:t>
            </a:r>
          </a:p>
          <a:p>
            <a:r>
              <a:rPr lang="en-US" dirty="0" smtClean="0"/>
              <a:t>Environmental sex determination (ESD)</a:t>
            </a:r>
          </a:p>
          <a:p>
            <a:r>
              <a:rPr lang="en-US" dirty="0" smtClean="0"/>
              <a:t>Genotypes sex determination ( GSD)</a:t>
            </a:r>
          </a:p>
          <a:p>
            <a:endParaRPr lang="en-US" dirty="0"/>
          </a:p>
        </p:txBody>
      </p:sp>
    </p:spTree>
    <p:extLst>
      <p:ext uri="{BB962C8B-B14F-4D97-AF65-F5344CB8AC3E}">
        <p14:creationId xmlns:p14="http://schemas.microsoft.com/office/powerpoint/2010/main" val="588237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Temperature-dependent sex determination (TSD)</a:t>
            </a:r>
            <a:endParaRPr lang="en-US" dirty="0"/>
          </a:p>
          <a:p>
            <a:r>
              <a:rPr lang="en-US" dirty="0" smtClean="0"/>
              <a:t>Till now studies show that in amphibians sex is determined genetically</a:t>
            </a:r>
          </a:p>
          <a:p>
            <a:r>
              <a:rPr lang="en-US" dirty="0" smtClean="0"/>
              <a:t>Main determining factor; SEX STEROIDS</a:t>
            </a:r>
          </a:p>
          <a:p>
            <a:r>
              <a:rPr lang="en-US" sz="4000" b="1" dirty="0" smtClean="0"/>
              <a:t>SEX DETERMINATION IN AMPHIBIANS:</a:t>
            </a:r>
            <a:endParaRPr lang="en-US" sz="4000" b="1" dirty="0"/>
          </a:p>
          <a:p>
            <a:r>
              <a:rPr lang="en-US" dirty="0" smtClean="0"/>
              <a:t>There are total 1500 known species of amphibians.</a:t>
            </a:r>
          </a:p>
          <a:p>
            <a:r>
              <a:rPr lang="en-US" dirty="0" smtClean="0"/>
              <a:t>Out of 1500, 63 have their sex determines</a:t>
            </a:r>
          </a:p>
          <a:p>
            <a:r>
              <a:rPr lang="en-US" dirty="0" smtClean="0"/>
              <a:t>Out of 63, 20 had different sex chromosomes.</a:t>
            </a:r>
          </a:p>
          <a:p>
            <a:pPr marL="0" indent="0">
              <a:buNone/>
            </a:pPr>
            <a:endParaRPr lang="en-US" b="1" dirty="0"/>
          </a:p>
        </p:txBody>
      </p:sp>
    </p:spTree>
    <p:extLst>
      <p:ext uri="{BB962C8B-B14F-4D97-AF65-F5344CB8AC3E}">
        <p14:creationId xmlns:p14="http://schemas.microsoft.com/office/powerpoint/2010/main" val="2689265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1223</Words>
  <Application>Microsoft Office PowerPoint</Application>
  <PresentationFormat>Custom</PresentationFormat>
  <Paragraphs>82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SEX DETERMINATION</vt:lpstr>
      <vt:lpstr>INTRODUCTION</vt:lpstr>
      <vt:lpstr>PowerPoint Presentation</vt:lpstr>
      <vt:lpstr>WHAT IS SEX DETERMINATION?</vt:lpstr>
      <vt:lpstr>SEX DETERMINATION IN VARIOUS ORGANISMAS</vt:lpstr>
      <vt:lpstr>PowerPoint Presentation</vt:lpstr>
      <vt:lpstr>PowerPoint Presentation</vt:lpstr>
      <vt:lpstr>SEX DETERMINATION IN VERTEBRATES</vt:lpstr>
      <vt:lpstr>PowerPoint Presentation</vt:lpstr>
      <vt:lpstr>MECHANISM</vt:lpstr>
      <vt:lpstr>PowerPoint Presentation</vt:lpstr>
      <vt:lpstr>PowerPoint Presentation</vt:lpstr>
      <vt:lpstr>SEX DETERMINATION IN FISHES</vt:lpstr>
      <vt:lpstr>PowerPoint Presentation</vt:lpstr>
      <vt:lpstr>SEX DETERMINATION IN REPTILES</vt:lpstr>
      <vt:lpstr>SEX DETERMINATION IN BIRDS</vt:lpstr>
      <vt:lpstr>PowerPoint Presentation</vt:lpstr>
      <vt:lpstr>SEX DETERMINATION IN MAMMALS</vt:lpstr>
      <vt:lpstr>GONADOTROPHIC HORMONE</vt:lpstr>
      <vt:lpstr>PowerPoint Presentation</vt:lpstr>
      <vt:lpstr>PowerPoint Presentation</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DETERMINATION</dc:title>
  <dc:creator>Ali</dc:creator>
  <cp:lastModifiedBy>MyUserName</cp:lastModifiedBy>
  <cp:revision>27</cp:revision>
  <dcterms:created xsi:type="dcterms:W3CDTF">2018-12-03T21:45:50Z</dcterms:created>
  <dcterms:modified xsi:type="dcterms:W3CDTF">2020-11-11T04:43:22Z</dcterms:modified>
</cp:coreProperties>
</file>