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9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1E42B4-C4FF-4599-ADE1-9D55114B21DE}" type="datetimeFigureOut">
              <a:rPr lang="en-US" smtClean="0"/>
              <a:t>11-Jul-20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E493DB-101A-496C-AB75-A0EC4CE2AE7F}" type="slidenum">
              <a:rPr lang="en-US" smtClean="0"/>
              <a:t>‹#›</a:t>
            </a:fld>
            <a:endParaRPr lang="en-US"/>
          </a:p>
        </p:txBody>
      </p:sp>
    </p:spTree>
    <p:extLst>
      <p:ext uri="{BB962C8B-B14F-4D97-AF65-F5344CB8AC3E}">
        <p14:creationId xmlns:p14="http://schemas.microsoft.com/office/powerpoint/2010/main" val="3003673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1E42B4-C4FF-4599-ADE1-9D55114B21DE}" type="datetimeFigureOut">
              <a:rPr lang="en-US" smtClean="0"/>
              <a:t>11-Jul-20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E493DB-101A-496C-AB75-A0EC4CE2AE7F}" type="slidenum">
              <a:rPr lang="en-US" smtClean="0"/>
              <a:t>‹#›</a:t>
            </a:fld>
            <a:endParaRPr lang="en-US"/>
          </a:p>
        </p:txBody>
      </p:sp>
    </p:spTree>
    <p:extLst>
      <p:ext uri="{BB962C8B-B14F-4D97-AF65-F5344CB8AC3E}">
        <p14:creationId xmlns:p14="http://schemas.microsoft.com/office/powerpoint/2010/main" val="396013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1E42B4-C4FF-4599-ADE1-9D55114B21DE}" type="datetimeFigureOut">
              <a:rPr lang="en-US" smtClean="0"/>
              <a:t>11-Jul-20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E493DB-101A-496C-AB75-A0EC4CE2AE7F}" type="slidenum">
              <a:rPr lang="en-US" smtClean="0"/>
              <a:t>‹#›</a:t>
            </a:fld>
            <a:endParaRPr lang="en-US"/>
          </a:p>
        </p:txBody>
      </p:sp>
    </p:spTree>
    <p:extLst>
      <p:ext uri="{BB962C8B-B14F-4D97-AF65-F5344CB8AC3E}">
        <p14:creationId xmlns:p14="http://schemas.microsoft.com/office/powerpoint/2010/main" val="3037642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1E42B4-C4FF-4599-ADE1-9D55114B21DE}" type="datetimeFigureOut">
              <a:rPr lang="en-US" smtClean="0"/>
              <a:t>11-Jul-20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E493DB-101A-496C-AB75-A0EC4CE2AE7F}" type="slidenum">
              <a:rPr lang="en-US" smtClean="0"/>
              <a:t>‹#›</a:t>
            </a:fld>
            <a:endParaRPr lang="en-US"/>
          </a:p>
        </p:txBody>
      </p:sp>
    </p:spTree>
    <p:extLst>
      <p:ext uri="{BB962C8B-B14F-4D97-AF65-F5344CB8AC3E}">
        <p14:creationId xmlns:p14="http://schemas.microsoft.com/office/powerpoint/2010/main" val="3117568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1E42B4-C4FF-4599-ADE1-9D55114B21DE}" type="datetimeFigureOut">
              <a:rPr lang="en-US" smtClean="0"/>
              <a:t>11-Jul-20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E493DB-101A-496C-AB75-A0EC4CE2AE7F}" type="slidenum">
              <a:rPr lang="en-US" smtClean="0"/>
              <a:t>‹#›</a:t>
            </a:fld>
            <a:endParaRPr lang="en-US"/>
          </a:p>
        </p:txBody>
      </p:sp>
    </p:spTree>
    <p:extLst>
      <p:ext uri="{BB962C8B-B14F-4D97-AF65-F5344CB8AC3E}">
        <p14:creationId xmlns:p14="http://schemas.microsoft.com/office/powerpoint/2010/main" val="717219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1E42B4-C4FF-4599-ADE1-9D55114B21DE}" type="datetimeFigureOut">
              <a:rPr lang="en-US" smtClean="0"/>
              <a:t>11-Jul-20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E493DB-101A-496C-AB75-A0EC4CE2AE7F}" type="slidenum">
              <a:rPr lang="en-US" smtClean="0"/>
              <a:t>‹#›</a:t>
            </a:fld>
            <a:endParaRPr lang="en-US"/>
          </a:p>
        </p:txBody>
      </p:sp>
    </p:spTree>
    <p:extLst>
      <p:ext uri="{BB962C8B-B14F-4D97-AF65-F5344CB8AC3E}">
        <p14:creationId xmlns:p14="http://schemas.microsoft.com/office/powerpoint/2010/main" val="4198225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1E42B4-C4FF-4599-ADE1-9D55114B21DE}" type="datetimeFigureOut">
              <a:rPr lang="en-US" smtClean="0"/>
              <a:t>11-Jul-20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E493DB-101A-496C-AB75-A0EC4CE2AE7F}" type="slidenum">
              <a:rPr lang="en-US" smtClean="0"/>
              <a:t>‹#›</a:t>
            </a:fld>
            <a:endParaRPr lang="en-US"/>
          </a:p>
        </p:txBody>
      </p:sp>
    </p:spTree>
    <p:extLst>
      <p:ext uri="{BB962C8B-B14F-4D97-AF65-F5344CB8AC3E}">
        <p14:creationId xmlns:p14="http://schemas.microsoft.com/office/powerpoint/2010/main" val="139737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1E42B4-C4FF-4599-ADE1-9D55114B21DE}" type="datetimeFigureOut">
              <a:rPr lang="en-US" smtClean="0"/>
              <a:t>11-Jul-20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E493DB-101A-496C-AB75-A0EC4CE2AE7F}" type="slidenum">
              <a:rPr lang="en-US" smtClean="0"/>
              <a:t>‹#›</a:t>
            </a:fld>
            <a:endParaRPr lang="en-US"/>
          </a:p>
        </p:txBody>
      </p:sp>
    </p:spTree>
    <p:extLst>
      <p:ext uri="{BB962C8B-B14F-4D97-AF65-F5344CB8AC3E}">
        <p14:creationId xmlns:p14="http://schemas.microsoft.com/office/powerpoint/2010/main" val="2884385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1E42B4-C4FF-4599-ADE1-9D55114B21DE}" type="datetimeFigureOut">
              <a:rPr lang="en-US" smtClean="0"/>
              <a:t>11-Jul-20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E493DB-101A-496C-AB75-A0EC4CE2AE7F}" type="slidenum">
              <a:rPr lang="en-US" smtClean="0"/>
              <a:t>‹#›</a:t>
            </a:fld>
            <a:endParaRPr lang="en-US"/>
          </a:p>
        </p:txBody>
      </p:sp>
    </p:spTree>
    <p:extLst>
      <p:ext uri="{BB962C8B-B14F-4D97-AF65-F5344CB8AC3E}">
        <p14:creationId xmlns:p14="http://schemas.microsoft.com/office/powerpoint/2010/main" val="684955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1E42B4-C4FF-4599-ADE1-9D55114B21DE}" type="datetimeFigureOut">
              <a:rPr lang="en-US" smtClean="0"/>
              <a:t>11-Jul-20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E493DB-101A-496C-AB75-A0EC4CE2AE7F}" type="slidenum">
              <a:rPr lang="en-US" smtClean="0"/>
              <a:t>‹#›</a:t>
            </a:fld>
            <a:endParaRPr lang="en-US"/>
          </a:p>
        </p:txBody>
      </p:sp>
    </p:spTree>
    <p:extLst>
      <p:ext uri="{BB962C8B-B14F-4D97-AF65-F5344CB8AC3E}">
        <p14:creationId xmlns:p14="http://schemas.microsoft.com/office/powerpoint/2010/main" val="2503213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1E42B4-C4FF-4599-ADE1-9D55114B21DE}" type="datetimeFigureOut">
              <a:rPr lang="en-US" smtClean="0"/>
              <a:t>11-Jul-20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E493DB-101A-496C-AB75-A0EC4CE2AE7F}" type="slidenum">
              <a:rPr lang="en-US" smtClean="0"/>
              <a:t>‹#›</a:t>
            </a:fld>
            <a:endParaRPr lang="en-US"/>
          </a:p>
        </p:txBody>
      </p:sp>
    </p:spTree>
    <p:extLst>
      <p:ext uri="{BB962C8B-B14F-4D97-AF65-F5344CB8AC3E}">
        <p14:creationId xmlns:p14="http://schemas.microsoft.com/office/powerpoint/2010/main" val="2823037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1E42B4-C4FF-4599-ADE1-9D55114B21DE}" type="datetimeFigureOut">
              <a:rPr lang="en-US" smtClean="0"/>
              <a:t>11-Jul-20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E493DB-101A-496C-AB75-A0EC4CE2AE7F}" type="slidenum">
              <a:rPr lang="en-US" smtClean="0"/>
              <a:t>‹#›</a:t>
            </a:fld>
            <a:endParaRPr lang="en-US"/>
          </a:p>
        </p:txBody>
      </p:sp>
    </p:spTree>
    <p:extLst>
      <p:ext uri="{BB962C8B-B14F-4D97-AF65-F5344CB8AC3E}">
        <p14:creationId xmlns:p14="http://schemas.microsoft.com/office/powerpoint/2010/main" val="3901630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0371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7" name="Content Placeholder 6" descr="555 oscillator charge and discharge time"/>
          <p:cNvPicPr>
            <a:picLocks noGrp="1"/>
          </p:cNvPicPr>
          <p:nvPr>
            <p:ph idx="1"/>
          </p:nvPr>
        </p:nvPicPr>
        <p:blipFill>
          <a:blip r:embed="rId2"/>
          <a:srcRect/>
          <a:stretch>
            <a:fillRect/>
          </a:stretch>
        </p:blipFill>
        <p:spPr bwMode="auto">
          <a:xfrm>
            <a:off x="2903393" y="2971800"/>
            <a:ext cx="2228850" cy="914400"/>
          </a:xfrm>
          <a:prstGeom prst="rect">
            <a:avLst/>
          </a:prstGeom>
          <a:noFill/>
          <a:ln w="9525">
            <a:noFill/>
            <a:miter lim="800000"/>
            <a:headEnd/>
            <a:tailEnd/>
          </a:ln>
        </p:spPr>
      </p:pic>
      <p:sp>
        <p:nvSpPr>
          <p:cNvPr id="6" name="Rectangle 5"/>
          <p:cNvSpPr/>
          <p:nvPr/>
        </p:nvSpPr>
        <p:spPr>
          <a:xfrm>
            <a:off x="838200" y="2190351"/>
            <a:ext cx="5835893" cy="284693"/>
          </a:xfrm>
          <a:prstGeom prst="rect">
            <a:avLst/>
          </a:prstGeom>
        </p:spPr>
        <p:txBody>
          <a:bodyPr wrap="none">
            <a:spAutoFit/>
          </a:bodyPr>
          <a:lstStyle/>
          <a:p>
            <a:pPr algn="justLow">
              <a:lnSpc>
                <a:spcPts val="1500"/>
              </a:lnSpc>
              <a:spcBef>
                <a:spcPts val="2250"/>
              </a:spcBef>
              <a:spcAft>
                <a:spcPts val="750"/>
              </a:spcAft>
            </a:pPr>
            <a:r>
              <a:rPr lang="en-US" b="1" dirty="0" err="1">
                <a:solidFill>
                  <a:srgbClr val="404041"/>
                </a:solidFill>
                <a:latin typeface="Arial" panose="020B0604020202020204" pitchFamily="34" charset="0"/>
                <a:ea typeface="Times New Roman" panose="02020603050405020304" pitchFamily="18" charset="0"/>
                <a:cs typeface="Arial" panose="020B0604020202020204" pitchFamily="34" charset="0"/>
              </a:rPr>
              <a:t>Astable</a:t>
            </a:r>
            <a:r>
              <a:rPr lang="en-US" b="1" dirty="0">
                <a:solidFill>
                  <a:srgbClr val="404041"/>
                </a:solidFill>
                <a:latin typeface="Arial" panose="020B0604020202020204" pitchFamily="34" charset="0"/>
                <a:ea typeface="Times New Roman" panose="02020603050405020304" pitchFamily="18" charset="0"/>
                <a:cs typeface="Arial" panose="020B0604020202020204" pitchFamily="34" charset="0"/>
              </a:rPr>
              <a:t> 555 Oscillator Charge and Discharge Times</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Rectangle 8"/>
          <p:cNvSpPr/>
          <p:nvPr/>
        </p:nvSpPr>
        <p:spPr>
          <a:xfrm>
            <a:off x="387927" y="3886200"/>
            <a:ext cx="11466022" cy="2527359"/>
          </a:xfrm>
          <a:prstGeom prst="rect">
            <a:avLst/>
          </a:prstGeom>
        </p:spPr>
        <p:txBody>
          <a:bodyPr wrap="square">
            <a:spAutoFit/>
          </a:bodyPr>
          <a:lstStyle/>
          <a:p>
            <a:pPr algn="justLow">
              <a:lnSpc>
                <a:spcPct val="115000"/>
              </a:lnSpc>
              <a:spcAft>
                <a:spcPts val="750"/>
              </a:spcAft>
            </a:pP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Where, </a:t>
            </a:r>
            <a:r>
              <a:rPr lang="en-US" dirty="0">
                <a:solidFill>
                  <a:srgbClr val="414143"/>
                </a:solidFill>
                <a:latin typeface="Arial" panose="020B0604020202020204" pitchFamily="34" charset="0"/>
                <a:ea typeface="Times New Roman" panose="02020603050405020304" pitchFamily="18" charset="0"/>
                <a:cs typeface="Arial" panose="020B0604020202020204" pitchFamily="34" charset="0"/>
              </a:rPr>
              <a:t>R</a:t>
            </a: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 is in Ω and </a:t>
            </a:r>
            <a:r>
              <a:rPr lang="en-US" dirty="0">
                <a:solidFill>
                  <a:srgbClr val="414143"/>
                </a:solidFill>
                <a:latin typeface="Arial" panose="020B0604020202020204" pitchFamily="34" charset="0"/>
                <a:ea typeface="Times New Roman" panose="02020603050405020304" pitchFamily="18" charset="0"/>
                <a:cs typeface="Arial" panose="020B0604020202020204" pitchFamily="34" charset="0"/>
              </a:rPr>
              <a:t>C</a:t>
            </a: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 in Farads.</a:t>
            </a:r>
            <a:endParaRPr lang="en-US" dirty="0">
              <a:latin typeface="Calibri" panose="020F0502020204030204" pitchFamily="34" charset="0"/>
              <a:ea typeface="Calibri" panose="020F0502020204030204" pitchFamily="34" charset="0"/>
              <a:cs typeface="Arial" panose="020B0604020202020204" pitchFamily="34" charset="0"/>
            </a:endParaRPr>
          </a:p>
          <a:p>
            <a:pPr algn="justLow">
              <a:lnSpc>
                <a:spcPct val="115000"/>
              </a:lnSpc>
              <a:spcAft>
                <a:spcPts val="750"/>
              </a:spcAft>
            </a:pP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When connected as an </a:t>
            </a:r>
            <a:r>
              <a:rPr lang="en-US" dirty="0" err="1">
                <a:solidFill>
                  <a:srgbClr val="414042"/>
                </a:solidFill>
                <a:latin typeface="Arial" panose="020B0604020202020204" pitchFamily="34" charset="0"/>
                <a:ea typeface="Times New Roman" panose="02020603050405020304" pitchFamily="18" charset="0"/>
                <a:cs typeface="Arial" panose="020B0604020202020204" pitchFamily="34" charset="0"/>
              </a:rPr>
              <a:t>astable</a:t>
            </a: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rgbClr val="414042"/>
                </a:solidFill>
                <a:latin typeface="Arial" panose="020B0604020202020204" pitchFamily="34" charset="0"/>
                <a:ea typeface="Times New Roman" panose="02020603050405020304" pitchFamily="18" charset="0"/>
                <a:cs typeface="Arial" panose="020B0604020202020204" pitchFamily="34" charset="0"/>
              </a:rPr>
              <a:t>multivibrator</a:t>
            </a: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 the output from the </a:t>
            </a:r>
            <a:r>
              <a:rPr lang="en-US" b="1" dirty="0">
                <a:solidFill>
                  <a:srgbClr val="414042"/>
                </a:solidFill>
                <a:latin typeface="Arial" panose="020B0604020202020204" pitchFamily="34" charset="0"/>
                <a:ea typeface="Times New Roman" panose="02020603050405020304" pitchFamily="18" charset="0"/>
                <a:cs typeface="Arial" panose="020B0604020202020204" pitchFamily="34" charset="0"/>
              </a:rPr>
              <a:t>555 Oscillator</a:t>
            </a: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 will continue indefinitely charging and discharging between 2/3Vcc and 1/3Vcc until the power supply is removed. As with the </a:t>
            </a:r>
            <a:r>
              <a:rPr lang="en-US" dirty="0" err="1">
                <a:solidFill>
                  <a:srgbClr val="414042"/>
                </a:solidFill>
                <a:latin typeface="Arial" panose="020B0604020202020204" pitchFamily="34" charset="0"/>
                <a:ea typeface="Times New Roman" panose="02020603050405020304" pitchFamily="18" charset="0"/>
                <a:cs typeface="Arial" panose="020B0604020202020204" pitchFamily="34" charset="0"/>
              </a:rPr>
              <a:t>monostable</a:t>
            </a: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rgbClr val="414042"/>
                </a:solidFill>
                <a:latin typeface="Arial" panose="020B0604020202020204" pitchFamily="34" charset="0"/>
                <a:ea typeface="Times New Roman" panose="02020603050405020304" pitchFamily="18" charset="0"/>
                <a:cs typeface="Arial" panose="020B0604020202020204" pitchFamily="34" charset="0"/>
              </a:rPr>
              <a:t>multivibrator</a:t>
            </a: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 these charge and discharge times and therefore the frequency are independent on the supply voltage.</a:t>
            </a:r>
            <a:endParaRPr lang="en-US" dirty="0">
              <a:latin typeface="Calibri" panose="020F0502020204030204" pitchFamily="34" charset="0"/>
              <a:ea typeface="Calibri" panose="020F0502020204030204" pitchFamily="34" charset="0"/>
              <a:cs typeface="Arial" panose="020B0604020202020204" pitchFamily="34" charset="0"/>
            </a:endParaRPr>
          </a:p>
          <a:p>
            <a:pPr algn="justLow">
              <a:lnSpc>
                <a:spcPct val="115000"/>
              </a:lnSpc>
              <a:spcAft>
                <a:spcPts val="750"/>
              </a:spcAft>
            </a:pP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The duration of one full timing cycle is therefore equal to the sum of the two individual times that the capacitor charges and discharges added together and is given as:</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64196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555 oscillator cycle time"/>
          <p:cNvPicPr/>
          <p:nvPr/>
        </p:nvPicPr>
        <p:blipFill>
          <a:blip r:embed="rId2"/>
          <a:srcRect/>
          <a:stretch>
            <a:fillRect/>
          </a:stretch>
        </p:blipFill>
        <p:spPr bwMode="auto">
          <a:xfrm>
            <a:off x="3741945" y="1028594"/>
            <a:ext cx="3467100" cy="342900"/>
          </a:xfrm>
          <a:prstGeom prst="rect">
            <a:avLst/>
          </a:prstGeom>
          <a:noFill/>
          <a:ln w="9525">
            <a:noFill/>
            <a:miter lim="800000"/>
            <a:headEnd/>
            <a:tailEnd/>
          </a:ln>
        </p:spPr>
      </p:pic>
      <p:sp>
        <p:nvSpPr>
          <p:cNvPr id="7" name="Rectangle 6"/>
          <p:cNvSpPr/>
          <p:nvPr/>
        </p:nvSpPr>
        <p:spPr>
          <a:xfrm>
            <a:off x="765809" y="612042"/>
            <a:ext cx="2976136" cy="284693"/>
          </a:xfrm>
          <a:prstGeom prst="rect">
            <a:avLst/>
          </a:prstGeom>
        </p:spPr>
        <p:txBody>
          <a:bodyPr wrap="none">
            <a:spAutoFit/>
          </a:bodyPr>
          <a:lstStyle/>
          <a:p>
            <a:pPr algn="justLow">
              <a:lnSpc>
                <a:spcPts val="1500"/>
              </a:lnSpc>
              <a:spcBef>
                <a:spcPts val="2250"/>
              </a:spcBef>
              <a:spcAft>
                <a:spcPts val="750"/>
              </a:spcAft>
            </a:pPr>
            <a:r>
              <a:rPr lang="en-US" b="1" dirty="0">
                <a:solidFill>
                  <a:srgbClr val="404041"/>
                </a:solidFill>
                <a:latin typeface="Arial" panose="020B0604020202020204" pitchFamily="34" charset="0"/>
                <a:ea typeface="Times New Roman" panose="02020603050405020304" pitchFamily="18" charset="0"/>
                <a:cs typeface="Arial" panose="020B0604020202020204" pitchFamily="34" charset="0"/>
              </a:rPr>
              <a:t>555 Oscillator Cycle Time</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Rectangle 7"/>
          <p:cNvSpPr/>
          <p:nvPr/>
        </p:nvSpPr>
        <p:spPr>
          <a:xfrm>
            <a:off x="516427" y="1503353"/>
            <a:ext cx="10373245" cy="729430"/>
          </a:xfrm>
          <a:prstGeom prst="rect">
            <a:avLst/>
          </a:prstGeom>
        </p:spPr>
        <p:txBody>
          <a:bodyPr wrap="square">
            <a:spAutoFit/>
          </a:bodyPr>
          <a:lstStyle/>
          <a:p>
            <a:pPr algn="justLow">
              <a:lnSpc>
                <a:spcPct val="115000"/>
              </a:lnSpc>
              <a:spcAft>
                <a:spcPts val="750"/>
              </a:spcAft>
            </a:pP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The output frequency of oscillations can be found by inverting the equation above for the total cycle time giving a final equation for the output frequency of an </a:t>
            </a:r>
            <a:r>
              <a:rPr lang="en-US" dirty="0" err="1">
                <a:solidFill>
                  <a:srgbClr val="414042"/>
                </a:solidFill>
                <a:latin typeface="Arial" panose="020B0604020202020204" pitchFamily="34" charset="0"/>
                <a:ea typeface="Times New Roman" panose="02020603050405020304" pitchFamily="18" charset="0"/>
                <a:cs typeface="Arial" panose="020B0604020202020204" pitchFamily="34" charset="0"/>
              </a:rPr>
              <a:t>Astable</a:t>
            </a: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 555 Oscillator as:</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Rectangle 8"/>
          <p:cNvSpPr/>
          <p:nvPr/>
        </p:nvSpPr>
        <p:spPr>
          <a:xfrm>
            <a:off x="516427" y="2697054"/>
            <a:ext cx="3980577" cy="284693"/>
          </a:xfrm>
          <a:prstGeom prst="rect">
            <a:avLst/>
          </a:prstGeom>
        </p:spPr>
        <p:txBody>
          <a:bodyPr wrap="none">
            <a:spAutoFit/>
          </a:bodyPr>
          <a:lstStyle/>
          <a:p>
            <a:pPr algn="justLow">
              <a:lnSpc>
                <a:spcPts val="1500"/>
              </a:lnSpc>
              <a:spcBef>
                <a:spcPts val="2250"/>
              </a:spcBef>
              <a:spcAft>
                <a:spcPts val="750"/>
              </a:spcAft>
            </a:pPr>
            <a:r>
              <a:rPr lang="en-US" b="1" dirty="0">
                <a:solidFill>
                  <a:srgbClr val="404041"/>
                </a:solidFill>
                <a:latin typeface="Arial" panose="020B0604020202020204" pitchFamily="34" charset="0"/>
                <a:ea typeface="Times New Roman" panose="02020603050405020304" pitchFamily="18" charset="0"/>
                <a:cs typeface="Arial" panose="020B0604020202020204" pitchFamily="34" charset="0"/>
              </a:rPr>
              <a:t>555 Oscillator Frequency Equation</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0" name="Picture 9" descr="555 astable oscillator frequency"/>
          <p:cNvPicPr/>
          <p:nvPr/>
        </p:nvPicPr>
        <p:blipFill>
          <a:blip r:embed="rId3"/>
          <a:srcRect/>
          <a:stretch>
            <a:fillRect/>
          </a:stretch>
        </p:blipFill>
        <p:spPr bwMode="auto">
          <a:xfrm>
            <a:off x="4999245" y="3133725"/>
            <a:ext cx="2209800" cy="590550"/>
          </a:xfrm>
          <a:prstGeom prst="rect">
            <a:avLst/>
          </a:prstGeom>
          <a:noFill/>
          <a:ln w="9525">
            <a:noFill/>
            <a:miter lim="800000"/>
            <a:headEnd/>
            <a:tailEnd/>
          </a:ln>
        </p:spPr>
      </p:pic>
      <p:sp>
        <p:nvSpPr>
          <p:cNvPr id="11" name="Rectangle 10"/>
          <p:cNvSpPr/>
          <p:nvPr/>
        </p:nvSpPr>
        <p:spPr>
          <a:xfrm>
            <a:off x="765809" y="4619966"/>
            <a:ext cx="10401993" cy="1366528"/>
          </a:xfrm>
          <a:prstGeom prst="rect">
            <a:avLst/>
          </a:prstGeom>
        </p:spPr>
        <p:txBody>
          <a:bodyPr wrap="square">
            <a:spAutoFit/>
          </a:bodyPr>
          <a:lstStyle/>
          <a:p>
            <a:pPr algn="justLow">
              <a:lnSpc>
                <a:spcPct val="115000"/>
              </a:lnSpc>
              <a:spcAft>
                <a:spcPts val="750"/>
              </a:spcAft>
            </a:pP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By altering the time constant of just one of the </a:t>
            </a:r>
            <a:r>
              <a:rPr lang="en-US" dirty="0">
                <a:solidFill>
                  <a:srgbClr val="414143"/>
                </a:solidFill>
                <a:latin typeface="Arial" panose="020B0604020202020204" pitchFamily="34" charset="0"/>
                <a:ea typeface="Times New Roman" panose="02020603050405020304" pitchFamily="18" charset="0"/>
                <a:cs typeface="Arial" panose="020B0604020202020204" pitchFamily="34" charset="0"/>
              </a:rPr>
              <a:t>RC</a:t>
            </a: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 combinations, the </a:t>
            </a:r>
            <a:r>
              <a:rPr lang="en-US" b="1" dirty="0">
                <a:solidFill>
                  <a:srgbClr val="414042"/>
                </a:solidFill>
                <a:latin typeface="Arial" panose="020B0604020202020204" pitchFamily="34" charset="0"/>
                <a:ea typeface="Times New Roman" panose="02020603050405020304" pitchFamily="18" charset="0"/>
                <a:cs typeface="Arial" panose="020B0604020202020204" pitchFamily="34" charset="0"/>
              </a:rPr>
              <a:t>Duty Cycle</a:t>
            </a: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 better known as the “Mark-to-Space” ratio of the output waveform can be accurately set and is given as the ratio of resistor </a:t>
            </a:r>
            <a:r>
              <a:rPr lang="en-US" dirty="0">
                <a:solidFill>
                  <a:srgbClr val="414143"/>
                </a:solidFill>
                <a:latin typeface="Arial" panose="020B0604020202020204" pitchFamily="34" charset="0"/>
                <a:ea typeface="Times New Roman" panose="02020603050405020304" pitchFamily="18" charset="0"/>
                <a:cs typeface="Arial" panose="020B0604020202020204" pitchFamily="34" charset="0"/>
              </a:rPr>
              <a:t>R2</a:t>
            </a: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 to resistor </a:t>
            </a:r>
            <a:r>
              <a:rPr lang="en-US" dirty="0">
                <a:solidFill>
                  <a:srgbClr val="414143"/>
                </a:solidFill>
                <a:latin typeface="Arial" panose="020B0604020202020204" pitchFamily="34" charset="0"/>
                <a:ea typeface="Times New Roman" panose="02020603050405020304" pitchFamily="18" charset="0"/>
                <a:cs typeface="Arial" panose="020B0604020202020204" pitchFamily="34" charset="0"/>
              </a:rPr>
              <a:t>R1</a:t>
            </a: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 The Duty Cycle for the 555 Oscillator, which is the ratio of the “ON” time divided by the “OFF” time is given by:</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02862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203" y="-1031413"/>
            <a:ext cx="10515600" cy="1325563"/>
          </a:xfrm>
        </p:spPr>
        <p:txBody>
          <a:bodyPr/>
          <a:lstStyle/>
          <a:p>
            <a:endParaRPr lang="en-US"/>
          </a:p>
        </p:txBody>
      </p:sp>
      <p:sp>
        <p:nvSpPr>
          <p:cNvPr id="3" name="Content Placeholder 2"/>
          <p:cNvSpPr>
            <a:spLocks noGrp="1"/>
          </p:cNvSpPr>
          <p:nvPr>
            <p:ph idx="1"/>
          </p:nvPr>
        </p:nvSpPr>
        <p:spPr>
          <a:xfrm>
            <a:off x="971203" y="1376738"/>
            <a:ext cx="9353204" cy="618317"/>
          </a:xfrm>
        </p:spPr>
        <p:txBody>
          <a:bodyPr/>
          <a:lstStyle/>
          <a:p>
            <a:r>
              <a:rPr lang="en-US" b="1" dirty="0" smtClean="0"/>
              <a:t>555 Oscillator Duty Cycle</a:t>
            </a:r>
            <a:endParaRPr lang="en-US" dirty="0" smtClean="0"/>
          </a:p>
          <a:p>
            <a:endParaRPr lang="en-US" dirty="0"/>
          </a:p>
        </p:txBody>
      </p:sp>
      <p:pic>
        <p:nvPicPr>
          <p:cNvPr id="4" name="Picture 3" descr="555 oscillator duty cycle="/>
          <p:cNvPicPr/>
          <p:nvPr/>
        </p:nvPicPr>
        <p:blipFill>
          <a:blip r:embed="rId2"/>
          <a:srcRect/>
          <a:stretch>
            <a:fillRect/>
          </a:stretch>
        </p:blipFill>
        <p:spPr bwMode="auto">
          <a:xfrm>
            <a:off x="4224337" y="3152775"/>
            <a:ext cx="3743325" cy="552450"/>
          </a:xfrm>
          <a:prstGeom prst="rect">
            <a:avLst/>
          </a:prstGeom>
          <a:noFill/>
          <a:ln w="9525">
            <a:noFill/>
            <a:miter lim="800000"/>
            <a:headEnd/>
            <a:tailEnd/>
          </a:ln>
        </p:spPr>
      </p:pic>
      <p:sp>
        <p:nvSpPr>
          <p:cNvPr id="5" name="Rectangle 4"/>
          <p:cNvSpPr/>
          <p:nvPr/>
        </p:nvSpPr>
        <p:spPr>
          <a:xfrm>
            <a:off x="1410392" y="4099379"/>
            <a:ext cx="9371215" cy="1047979"/>
          </a:xfrm>
          <a:prstGeom prst="rect">
            <a:avLst/>
          </a:prstGeom>
        </p:spPr>
        <p:txBody>
          <a:bodyPr wrap="square">
            <a:spAutoFit/>
          </a:bodyPr>
          <a:lstStyle/>
          <a:p>
            <a:pPr algn="justLow">
              <a:lnSpc>
                <a:spcPct val="115000"/>
              </a:lnSpc>
              <a:spcAft>
                <a:spcPts val="750"/>
              </a:spcAft>
            </a:pP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The duty cycle has no units as it is a ratio but can be expressed as a percentage ( % ). If both timing resistors, </a:t>
            </a:r>
            <a:r>
              <a:rPr lang="en-US" dirty="0">
                <a:solidFill>
                  <a:srgbClr val="414143"/>
                </a:solidFill>
                <a:latin typeface="Arial" panose="020B0604020202020204" pitchFamily="34" charset="0"/>
                <a:ea typeface="Times New Roman" panose="02020603050405020304" pitchFamily="18" charset="0"/>
                <a:cs typeface="Arial" panose="020B0604020202020204" pitchFamily="34" charset="0"/>
              </a:rPr>
              <a:t>R1</a:t>
            </a: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 and </a:t>
            </a:r>
            <a:r>
              <a:rPr lang="en-US" dirty="0">
                <a:solidFill>
                  <a:srgbClr val="414143"/>
                </a:solidFill>
                <a:latin typeface="Arial" panose="020B0604020202020204" pitchFamily="34" charset="0"/>
                <a:ea typeface="Times New Roman" panose="02020603050405020304" pitchFamily="18" charset="0"/>
                <a:cs typeface="Arial" panose="020B0604020202020204" pitchFamily="34" charset="0"/>
              </a:rPr>
              <a:t>R2</a:t>
            </a:r>
            <a:r>
              <a:rPr lang="en-US" dirty="0">
                <a:solidFill>
                  <a:srgbClr val="414042"/>
                </a:solidFill>
                <a:latin typeface="Arial" panose="020B0604020202020204" pitchFamily="34" charset="0"/>
                <a:ea typeface="Times New Roman" panose="02020603050405020304" pitchFamily="18" charset="0"/>
                <a:cs typeface="Arial" panose="020B0604020202020204" pitchFamily="34" charset="0"/>
              </a:rPr>
              <a:t> are equal in value, then the output duty cycle will be 2:1 that is, 66% ON time and 33% OFF time with respect to the period.</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893807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BISTABLE MULTIVIBRATOR</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err="1"/>
              <a:t>Bistable</a:t>
            </a:r>
            <a:r>
              <a:rPr lang="en-US" b="1" dirty="0"/>
              <a:t> 555 Timer</a:t>
            </a:r>
            <a:endParaRPr lang="en-US" dirty="0"/>
          </a:p>
          <a:p>
            <a:r>
              <a:rPr lang="en-US" dirty="0"/>
              <a:t>As well as the one shot </a:t>
            </a:r>
            <a:r>
              <a:rPr lang="en-US" b="1" dirty="0"/>
              <a:t>555 </a:t>
            </a:r>
            <a:r>
              <a:rPr lang="en-US" b="1" dirty="0" err="1"/>
              <a:t>Monostable</a:t>
            </a:r>
            <a:r>
              <a:rPr lang="en-US" dirty="0"/>
              <a:t> configuration above, we can also produce a </a:t>
            </a:r>
            <a:r>
              <a:rPr lang="en-US" dirty="0" err="1"/>
              <a:t>Bistable</a:t>
            </a:r>
            <a:r>
              <a:rPr lang="en-US" dirty="0"/>
              <a:t> (two stable states) device with the operation and output of the </a:t>
            </a:r>
            <a:r>
              <a:rPr lang="en-US" b="1" dirty="0"/>
              <a:t>555 </a:t>
            </a:r>
            <a:r>
              <a:rPr lang="en-US" b="1" dirty="0" err="1"/>
              <a:t>Bistable</a:t>
            </a:r>
            <a:r>
              <a:rPr lang="en-US" dirty="0"/>
              <a:t> being similar to the </a:t>
            </a:r>
            <a:r>
              <a:rPr lang="en-US" dirty="0" err="1"/>
              <a:t>transistorised</a:t>
            </a:r>
            <a:r>
              <a:rPr lang="en-US" dirty="0"/>
              <a:t> one we look at previously in the </a:t>
            </a:r>
            <a:r>
              <a:rPr lang="en-US" dirty="0" err="1"/>
              <a:t>Bistable</a:t>
            </a:r>
            <a:r>
              <a:rPr lang="en-US" dirty="0"/>
              <a:t> </a:t>
            </a:r>
            <a:r>
              <a:rPr lang="en-US" dirty="0" err="1"/>
              <a:t>Multivibrators</a:t>
            </a:r>
            <a:r>
              <a:rPr lang="en-US" dirty="0"/>
              <a:t> tutorial.</a:t>
            </a:r>
          </a:p>
          <a:p>
            <a:r>
              <a:rPr lang="en-US" dirty="0"/>
              <a:t>The </a:t>
            </a:r>
            <a:r>
              <a:rPr lang="en-US" b="1" dirty="0"/>
              <a:t>555 </a:t>
            </a:r>
            <a:r>
              <a:rPr lang="en-US" b="1" dirty="0" err="1"/>
              <a:t>Bistable</a:t>
            </a:r>
            <a:r>
              <a:rPr lang="en-US" dirty="0"/>
              <a:t> is one of the simplest circuits we can build using the 555 timer oscillator chip. This </a:t>
            </a:r>
            <a:r>
              <a:rPr lang="en-US" dirty="0" err="1"/>
              <a:t>bistable</a:t>
            </a:r>
            <a:r>
              <a:rPr lang="en-US" dirty="0"/>
              <a:t> configuration does not use any RC timing network to produce an output waveform so no equations are required to calculate the time period of the circuit. Consider the </a:t>
            </a:r>
            <a:r>
              <a:rPr lang="en-US" dirty="0" err="1"/>
              <a:t>Bistable</a:t>
            </a:r>
            <a:r>
              <a:rPr lang="en-US" dirty="0"/>
              <a:t> 555 Timer circuit below.</a:t>
            </a:r>
          </a:p>
          <a:p>
            <a:endParaRPr lang="en-US" dirty="0"/>
          </a:p>
        </p:txBody>
      </p:sp>
    </p:spTree>
    <p:extLst>
      <p:ext uri="{BB962C8B-B14F-4D97-AF65-F5344CB8AC3E}">
        <p14:creationId xmlns:p14="http://schemas.microsoft.com/office/powerpoint/2010/main" val="10489400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bistable 555 timer"/>
          <p:cNvPicPr>
            <a:picLocks noGrp="1"/>
          </p:cNvPicPr>
          <p:nvPr>
            <p:ph idx="1"/>
          </p:nvPr>
        </p:nvPicPr>
        <p:blipFill>
          <a:blip r:embed="rId2"/>
          <a:srcRect/>
          <a:stretch>
            <a:fillRect/>
          </a:stretch>
        </p:blipFill>
        <p:spPr bwMode="auto">
          <a:xfrm>
            <a:off x="3571875" y="2262981"/>
            <a:ext cx="5048250" cy="3476625"/>
          </a:xfrm>
          <a:prstGeom prst="rect">
            <a:avLst/>
          </a:prstGeom>
          <a:noFill/>
          <a:ln w="9525">
            <a:noFill/>
            <a:miter lim="800000"/>
            <a:headEnd/>
            <a:tailEnd/>
          </a:ln>
        </p:spPr>
      </p:pic>
    </p:spTree>
    <p:extLst>
      <p:ext uri="{BB962C8B-B14F-4D97-AF65-F5344CB8AC3E}">
        <p14:creationId xmlns:p14="http://schemas.microsoft.com/office/powerpoint/2010/main" val="41779280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The switching of the output waveform is achieved by controlling the trigger and reset inputs of the 555 timer which are held “HIGH” by the two pull-up resistors, R1 and R2. By taking the trigger input (pin 2) “LOW”, switch in set position, changes the output state into the “HIGH” state and by taking the reset input (pin 4) “LOW”, switch in reset position, changes the output into the “LOW” state.</a:t>
            </a:r>
          </a:p>
          <a:p>
            <a:r>
              <a:rPr lang="en-US" dirty="0"/>
              <a:t>This 555 timer circuit will remain in either state indefinitely and is therefore </a:t>
            </a:r>
            <a:r>
              <a:rPr lang="en-US" dirty="0" err="1"/>
              <a:t>bistable</a:t>
            </a:r>
            <a:r>
              <a:rPr lang="en-US" dirty="0"/>
              <a:t>. Then the </a:t>
            </a:r>
            <a:r>
              <a:rPr lang="en-US" b="1" dirty="0" err="1"/>
              <a:t>Bistable</a:t>
            </a:r>
            <a:r>
              <a:rPr lang="en-US" b="1" dirty="0"/>
              <a:t> 555 timer</a:t>
            </a:r>
            <a:r>
              <a:rPr lang="en-US" dirty="0"/>
              <a:t> is stable in both states, “HIGH” and “LOW”. The threshold input (pin 6) is connected to ground to ensure that it cannot reset the </a:t>
            </a:r>
            <a:r>
              <a:rPr lang="en-US" dirty="0" err="1"/>
              <a:t>bistable</a:t>
            </a:r>
            <a:r>
              <a:rPr lang="en-US" dirty="0"/>
              <a:t> circuit as it would in a normal timing application.</a:t>
            </a:r>
          </a:p>
          <a:p>
            <a:endParaRPr lang="en-US" dirty="0"/>
          </a:p>
        </p:txBody>
      </p:sp>
    </p:spTree>
    <p:extLst>
      <p:ext uri="{BB962C8B-B14F-4D97-AF65-F5344CB8AC3E}">
        <p14:creationId xmlns:p14="http://schemas.microsoft.com/office/powerpoint/2010/main" val="15746027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555 Timer Output</a:t>
            </a:r>
            <a:endParaRPr lang="en-US" dirty="0"/>
          </a:p>
          <a:p>
            <a:r>
              <a:rPr lang="en-US" dirty="0"/>
              <a:t>We could not finish this </a:t>
            </a:r>
            <a:r>
              <a:rPr lang="en-US" b="1" dirty="0"/>
              <a:t>555 Timer</a:t>
            </a:r>
            <a:r>
              <a:rPr lang="en-US" dirty="0"/>
              <a:t> tutorial without discussing something about the switching and drive capabilities of the 555 timer or indeed the dual </a:t>
            </a:r>
            <a:r>
              <a:rPr lang="en-US" b="1" dirty="0"/>
              <a:t>556 Timer IC</a:t>
            </a:r>
            <a:r>
              <a:rPr lang="en-US" dirty="0"/>
              <a:t>.</a:t>
            </a:r>
          </a:p>
          <a:p>
            <a:r>
              <a:rPr lang="en-US" dirty="0"/>
              <a:t>The output (pin 3) of the standard 555 timer or the 556 timer, has the ability to either “Sink” or “Source” a load current of up to a maximum of 200mA, which is sufficient to directly drive output transducers such as relays, filament lamps, LED’s motors, or speakers </a:t>
            </a:r>
            <a:r>
              <a:rPr lang="en-US" dirty="0" err="1"/>
              <a:t>etc</a:t>
            </a:r>
            <a:r>
              <a:rPr lang="en-US" dirty="0"/>
              <a:t>, with the aid of series resistors or diode protection.</a:t>
            </a:r>
          </a:p>
          <a:p>
            <a:r>
              <a:rPr lang="en-US" dirty="0"/>
              <a:t>This ability of the 555 timer to both “Sink” (absorb) and “Source” (supply) current means that the output device can be connected between the output terminal of the 555 timer and the supply to sink the load current or between the output terminal and ground to source the load current. For example.</a:t>
            </a:r>
            <a:br>
              <a:rPr lang="en-US" dirty="0"/>
            </a:br>
            <a:endParaRPr lang="en-US" dirty="0"/>
          </a:p>
          <a:p>
            <a:endParaRPr lang="en-US" dirty="0"/>
          </a:p>
        </p:txBody>
      </p:sp>
    </p:spTree>
    <p:extLst>
      <p:ext uri="{BB962C8B-B14F-4D97-AF65-F5344CB8AC3E}">
        <p14:creationId xmlns:p14="http://schemas.microsoft.com/office/powerpoint/2010/main" val="25610326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555 timer output drive"/>
          <p:cNvPicPr>
            <a:picLocks noGrp="1"/>
          </p:cNvPicPr>
          <p:nvPr>
            <p:ph idx="1"/>
          </p:nvPr>
        </p:nvPicPr>
        <p:blipFill>
          <a:blip r:embed="rId2"/>
          <a:srcRect/>
          <a:stretch>
            <a:fillRect/>
          </a:stretch>
        </p:blipFill>
        <p:spPr bwMode="auto">
          <a:xfrm>
            <a:off x="1685925" y="2472531"/>
            <a:ext cx="4410075" cy="2743200"/>
          </a:xfrm>
          <a:prstGeom prst="rect">
            <a:avLst/>
          </a:prstGeom>
          <a:noFill/>
          <a:ln w="9525">
            <a:noFill/>
            <a:miter lim="800000"/>
            <a:headEnd/>
            <a:tailEnd/>
          </a:ln>
        </p:spPr>
      </p:pic>
      <p:pic>
        <p:nvPicPr>
          <p:cNvPr id="5" name="Picture 4" descr="sinking and sourcing the 555 timer"/>
          <p:cNvPicPr/>
          <p:nvPr/>
        </p:nvPicPr>
        <p:blipFill>
          <a:blip r:embed="rId3"/>
          <a:srcRect/>
          <a:stretch>
            <a:fillRect/>
          </a:stretch>
        </p:blipFill>
        <p:spPr bwMode="auto">
          <a:xfrm>
            <a:off x="9054465" y="2629694"/>
            <a:ext cx="2495550" cy="2428875"/>
          </a:xfrm>
          <a:prstGeom prst="rect">
            <a:avLst/>
          </a:prstGeom>
          <a:noFill/>
          <a:ln w="9525">
            <a:noFill/>
            <a:miter lim="800000"/>
            <a:headEnd/>
            <a:tailEnd/>
          </a:ln>
        </p:spPr>
      </p:pic>
    </p:spTree>
    <p:extLst>
      <p:ext uri="{BB962C8B-B14F-4D97-AF65-F5344CB8AC3E}">
        <p14:creationId xmlns:p14="http://schemas.microsoft.com/office/powerpoint/2010/main" val="14213386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In the first circuit above, the LED is connected between the positive supply rail ( +</a:t>
            </a:r>
            <a:r>
              <a:rPr lang="en-US" dirty="0" err="1"/>
              <a:t>Vcc</a:t>
            </a:r>
            <a:r>
              <a:rPr lang="en-US" dirty="0"/>
              <a:t> ) and the output pin 3. This means that the current will “Sink” (absorb) or flow into the 555 timer output terminal and the LED will be “ON” when the output is “LOW”.</a:t>
            </a:r>
          </a:p>
          <a:p>
            <a:r>
              <a:rPr lang="en-US" dirty="0"/>
              <a:t>The second circuit above shows that the LED is connected between the output pin 3 and ground ( 0v ). This means that the current will “Source” (supply) or flow out of the 555 timers output terminal and the LED will be “ON” when the output is “HIGH”.</a:t>
            </a:r>
          </a:p>
          <a:p>
            <a:r>
              <a:rPr lang="en-US" dirty="0"/>
              <a:t>The ability of the 555 timer to both sink and source its output load current means that both LED’s can be connected to the output terminal at the same time but only one will be switched “ON” depending whether the output state is “HIGH” or “LOW”. The circuit to the left shows an example of this. the two LED’s will be alternatively switched “ON” and “OFF” depending upon the output. Resistor, R is used to limit the LED current to below 20mA.</a:t>
            </a:r>
          </a:p>
          <a:p>
            <a:endParaRPr lang="en-US" dirty="0"/>
          </a:p>
        </p:txBody>
      </p:sp>
    </p:spTree>
    <p:extLst>
      <p:ext uri="{BB962C8B-B14F-4D97-AF65-F5344CB8AC3E}">
        <p14:creationId xmlns:p14="http://schemas.microsoft.com/office/powerpoint/2010/main" val="24356390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We said earlier that the maximum output current to either sink or source the load current via pin 3 is about 200mA at the maximum supply voltage, and this value is more than enough to drive or switch other logic IC’s, LED’s or small lamps, etc. But what if we wanted to switch or control higher power devices such as motors, electromagnets, relays or loudspeakers. Then we would need to use a Transistor to amplify the 555 timers output in order to provide a sufficiently high enough power to drive the load.</a:t>
            </a:r>
          </a:p>
          <a:p>
            <a:endParaRPr lang="en-US" dirty="0"/>
          </a:p>
        </p:txBody>
      </p:sp>
    </p:spTree>
    <p:extLst>
      <p:ext uri="{BB962C8B-B14F-4D97-AF65-F5344CB8AC3E}">
        <p14:creationId xmlns:p14="http://schemas.microsoft.com/office/powerpoint/2010/main" val="438158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t>reference to input trigger.</a:t>
            </a:r>
          </a:p>
          <a:p>
            <a:r>
              <a:rPr lang="en-US" dirty="0"/>
              <a:t>We have seen that </a:t>
            </a:r>
            <a:r>
              <a:rPr lang="en-US" dirty="0" err="1"/>
              <a:t>Multivibrators</a:t>
            </a:r>
            <a:r>
              <a:rPr lang="en-US" dirty="0"/>
              <a:t> and CMOS Oscillators can be easily constructed from discrete components to produce relaxation oscillators for generating basic square wave output waveforms. But there are also dedicated IC’s especially designed to accurately produce the required output waveform with the addition of just a few extra timing components.</a:t>
            </a:r>
          </a:p>
          <a:p>
            <a:r>
              <a:rPr lang="en-US" dirty="0"/>
              <a:t>One such device that has been around since the early days of IC’s and has itself become something of an industry “standard” is the </a:t>
            </a:r>
            <a:r>
              <a:rPr lang="en-US" b="1" dirty="0"/>
              <a:t>555 Timer Oscillator</a:t>
            </a:r>
            <a:r>
              <a:rPr lang="en-US" dirty="0"/>
              <a:t> which is more commonly called the </a:t>
            </a:r>
            <a:r>
              <a:rPr lang="en-US" b="1" dirty="0"/>
              <a:t>“555 Timer”</a:t>
            </a:r>
            <a:r>
              <a:rPr lang="en-US" dirty="0"/>
              <a:t>.</a:t>
            </a:r>
          </a:p>
          <a:p>
            <a:r>
              <a:rPr lang="en-US" dirty="0"/>
              <a:t>The basic </a:t>
            </a:r>
            <a:r>
              <a:rPr lang="en-US" b="1" dirty="0"/>
              <a:t>555 timer</a:t>
            </a:r>
            <a:r>
              <a:rPr lang="en-US" dirty="0"/>
              <a:t> gets its name from the fact that there are three internally connected 5kΩ resistors which it uses to generate the two comparators reference voltages. The 555 timer IC is a very cheap, popular and useful precision timing device which can act as either a simple timer to generate single pulses or long time delays, or as a relaxation oscillator producing a string of </a:t>
            </a:r>
            <a:r>
              <a:rPr lang="en-US" dirty="0" err="1"/>
              <a:t>stabilised</a:t>
            </a:r>
            <a:r>
              <a:rPr lang="en-US" dirty="0"/>
              <a:t> waveforms of varying duty cycles from 50 to 100%.</a:t>
            </a:r>
          </a:p>
          <a:p>
            <a:endParaRPr lang="en-US" dirty="0"/>
          </a:p>
        </p:txBody>
      </p:sp>
    </p:spTree>
    <p:extLst>
      <p:ext uri="{BB962C8B-B14F-4D97-AF65-F5344CB8AC3E}">
        <p14:creationId xmlns:p14="http://schemas.microsoft.com/office/powerpoint/2010/main" val="37859308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555 timer output driver"/>
          <p:cNvPicPr>
            <a:picLocks noGrp="1"/>
          </p:cNvPicPr>
          <p:nvPr>
            <p:ph idx="1"/>
          </p:nvPr>
        </p:nvPicPr>
        <p:blipFill>
          <a:blip r:embed="rId2"/>
          <a:srcRect/>
          <a:stretch>
            <a:fillRect/>
          </a:stretch>
        </p:blipFill>
        <p:spPr bwMode="auto">
          <a:xfrm>
            <a:off x="3590925" y="2858294"/>
            <a:ext cx="5010150" cy="2286000"/>
          </a:xfrm>
          <a:prstGeom prst="rect">
            <a:avLst/>
          </a:prstGeom>
          <a:noFill/>
          <a:ln w="9525">
            <a:noFill/>
            <a:miter lim="800000"/>
            <a:headEnd/>
            <a:tailEnd/>
          </a:ln>
        </p:spPr>
      </p:pic>
    </p:spTree>
    <p:extLst>
      <p:ext uri="{BB962C8B-B14F-4D97-AF65-F5344CB8AC3E}">
        <p14:creationId xmlns:p14="http://schemas.microsoft.com/office/powerpoint/2010/main" val="26529280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The transistor in the two examples above, can be replaced with a Power MOSFET device or Darlington transistor if the load current is high. When using an inductive load such as a motor, relay or electromagnet, it is advisable to connect a freewheeling (or flywheel) diode directly across the load terminals to absorb any back </a:t>
            </a:r>
            <a:r>
              <a:rPr lang="en-US" dirty="0" err="1"/>
              <a:t>emf</a:t>
            </a:r>
            <a:r>
              <a:rPr lang="en-US" dirty="0"/>
              <a:t> voltages generated by the inductive device when it changes state.</a:t>
            </a:r>
          </a:p>
          <a:p>
            <a:r>
              <a:rPr lang="en-US" dirty="0"/>
              <a:t>Thus far we have look at using the </a:t>
            </a:r>
            <a:r>
              <a:rPr lang="en-US" b="1" dirty="0"/>
              <a:t>555 Timer</a:t>
            </a:r>
            <a:r>
              <a:rPr lang="en-US" dirty="0"/>
              <a:t> to generate </a:t>
            </a:r>
            <a:r>
              <a:rPr lang="en-US" dirty="0" err="1"/>
              <a:t>monostable</a:t>
            </a:r>
            <a:r>
              <a:rPr lang="en-US" dirty="0"/>
              <a:t> and </a:t>
            </a:r>
            <a:r>
              <a:rPr lang="en-US" dirty="0" err="1"/>
              <a:t>bistable</a:t>
            </a:r>
            <a:r>
              <a:rPr lang="en-US" dirty="0"/>
              <a:t> output pulses. In the next tutorial about Waveform Generation we will look at connecting the 555 in an </a:t>
            </a:r>
            <a:r>
              <a:rPr lang="en-US" dirty="0" err="1"/>
              <a:t>astable</a:t>
            </a:r>
            <a:r>
              <a:rPr lang="en-US" dirty="0"/>
              <a:t> </a:t>
            </a:r>
            <a:r>
              <a:rPr lang="en-US" dirty="0" err="1"/>
              <a:t>multivibrator</a:t>
            </a:r>
            <a:r>
              <a:rPr lang="en-US" dirty="0"/>
              <a:t> configuration. When used in the </a:t>
            </a:r>
            <a:r>
              <a:rPr lang="en-US" dirty="0" err="1"/>
              <a:t>astable</a:t>
            </a:r>
            <a:r>
              <a:rPr lang="en-US" dirty="0"/>
              <a:t> mode both the frequency and duty cycle of the output waveform can be accurately controlled to produce a very versatile waveform generator.</a:t>
            </a:r>
          </a:p>
          <a:p>
            <a:endParaRPr lang="en-US" dirty="0"/>
          </a:p>
        </p:txBody>
      </p:sp>
    </p:spTree>
    <p:extLst>
      <p:ext uri="{BB962C8B-B14F-4D97-AF65-F5344CB8AC3E}">
        <p14:creationId xmlns:p14="http://schemas.microsoft.com/office/powerpoint/2010/main" val="2412686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The 555 timer chip is extremely robust and stable 8-pin device that can be operated either as a very accurate </a:t>
            </a:r>
            <a:r>
              <a:rPr lang="en-US" dirty="0" err="1"/>
              <a:t>Monostable</a:t>
            </a:r>
            <a:r>
              <a:rPr lang="en-US" dirty="0"/>
              <a:t>, </a:t>
            </a:r>
            <a:r>
              <a:rPr lang="en-US" dirty="0" err="1"/>
              <a:t>Bistable</a:t>
            </a:r>
            <a:r>
              <a:rPr lang="en-US" dirty="0"/>
              <a:t> or </a:t>
            </a:r>
            <a:r>
              <a:rPr lang="en-US" dirty="0" err="1"/>
              <a:t>Astable</a:t>
            </a:r>
            <a:r>
              <a:rPr lang="en-US" dirty="0"/>
              <a:t> </a:t>
            </a:r>
            <a:r>
              <a:rPr lang="en-US" dirty="0" err="1"/>
              <a:t>Multivibrator</a:t>
            </a:r>
            <a:r>
              <a:rPr lang="en-US" dirty="0"/>
              <a:t> to produce a variety of applications such as one-shot or delay timers, pulse generation, LED and lamp flashers, alarms and tone generation, logic clocks, frequency division, power supplies and converters </a:t>
            </a:r>
            <a:r>
              <a:rPr lang="en-US" dirty="0" err="1"/>
              <a:t>etc</a:t>
            </a:r>
            <a:r>
              <a:rPr lang="en-US" dirty="0"/>
              <a:t>, in fact any circuit that requires some form of time control as the list is endless.</a:t>
            </a:r>
          </a:p>
          <a:p>
            <a:r>
              <a:rPr lang="en-US" dirty="0"/>
              <a:t>The single 555 Timer chip in its basic form is a Bipolar 8-pin mini Dual-in-line Package (DIP) device consisting of some 25 transistors, 2 diodes and about 16 resistors arranged to form two comparators, a flip-flop and a high current output stage as shown below. As well as the 555 Timer there is also available the NE556 Timer Oscillator which combines TWO individual 555’s within a single 14-pin DIP package and low power CMOS versions of the single 555 timer such as the 7555 and LMC555 which use MOSFET transistors instead.</a:t>
            </a:r>
          </a:p>
          <a:p>
            <a:r>
              <a:rPr lang="en-US" dirty="0"/>
              <a:t>A simplified “block diagram” representing the internal circuitry of the </a:t>
            </a:r>
            <a:r>
              <a:rPr lang="en-US" b="1" dirty="0"/>
              <a:t>555 timer</a:t>
            </a:r>
            <a:r>
              <a:rPr lang="en-US" dirty="0"/>
              <a:t> is given below with a brief explanation of each of its connecting pins to help provide a clearer understanding of how it works.</a:t>
            </a:r>
          </a:p>
          <a:p>
            <a:endParaRPr lang="en-US" dirty="0"/>
          </a:p>
        </p:txBody>
      </p:sp>
    </p:spTree>
    <p:extLst>
      <p:ext uri="{BB962C8B-B14F-4D97-AF65-F5344CB8AC3E}">
        <p14:creationId xmlns:p14="http://schemas.microsoft.com/office/powerpoint/2010/main" val="2846213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914399" y="696071"/>
            <a:ext cx="5805487" cy="5381999"/>
          </a:xfrm>
        </p:spPr>
        <p:txBody>
          <a:bodyPr>
            <a:normAutofit fontScale="77500" lnSpcReduction="20000"/>
          </a:bodyPr>
          <a:lstStyle/>
          <a:p>
            <a:pPr lvl="0"/>
            <a:r>
              <a:rPr lang="en-US" dirty="0" smtClean="0"/>
              <a:t> </a:t>
            </a:r>
            <a:r>
              <a:rPr lang="en-US" dirty="0"/>
              <a:t>Pin 1. – </a:t>
            </a:r>
            <a:r>
              <a:rPr lang="en-US" b="1" dirty="0"/>
              <a:t>Ground</a:t>
            </a:r>
            <a:r>
              <a:rPr lang="en-US" dirty="0"/>
              <a:t>, The ground pin connects the 555 timer to the negative (0v) supply rail.</a:t>
            </a:r>
          </a:p>
          <a:p>
            <a:pPr lvl="0"/>
            <a:r>
              <a:rPr lang="en-US" dirty="0" smtClean="0"/>
              <a:t> </a:t>
            </a:r>
            <a:r>
              <a:rPr lang="en-US" dirty="0"/>
              <a:t>Pin 2. – </a:t>
            </a:r>
            <a:r>
              <a:rPr lang="en-US" b="1" dirty="0"/>
              <a:t>Trigger</a:t>
            </a:r>
            <a:r>
              <a:rPr lang="en-US" dirty="0"/>
              <a:t>, The negative input to comparator No 1. A negative pulse on this pin “sets” the internal Flip-flop when the voltage drops below 1/3Vcc causing the output to switch from a “LOW” to a “HIGH” state.</a:t>
            </a:r>
          </a:p>
          <a:p>
            <a:pPr lvl="0"/>
            <a:r>
              <a:rPr lang="en-US" dirty="0" smtClean="0"/>
              <a:t>Pin </a:t>
            </a:r>
            <a:r>
              <a:rPr lang="en-US" dirty="0"/>
              <a:t>3. – </a:t>
            </a:r>
            <a:r>
              <a:rPr lang="en-US" b="1" dirty="0"/>
              <a:t>Output</a:t>
            </a:r>
            <a:r>
              <a:rPr lang="en-US" dirty="0"/>
              <a:t>, The output pin can drive any TTL circuit and is capable of sourcing or sinking up to 200mA of current at an output voltage equal to approximately </a:t>
            </a:r>
            <a:r>
              <a:rPr lang="en-US" dirty="0" err="1"/>
              <a:t>Vcc</a:t>
            </a:r>
            <a:r>
              <a:rPr lang="en-US" dirty="0"/>
              <a:t> – 1.5V so small speakers, LEDs or motors can be connected directly to the output.</a:t>
            </a:r>
          </a:p>
          <a:p>
            <a:pPr lvl="0"/>
            <a:r>
              <a:rPr lang="en-US" dirty="0" smtClean="0"/>
              <a:t>Pin </a:t>
            </a:r>
            <a:r>
              <a:rPr lang="en-US" dirty="0"/>
              <a:t>4. – </a:t>
            </a:r>
            <a:r>
              <a:rPr lang="en-US" b="1" dirty="0"/>
              <a:t>Reset</a:t>
            </a:r>
            <a:r>
              <a:rPr lang="en-US" dirty="0"/>
              <a:t>, This pin is used to “reset” the internal Flip-flop controlling the state of the output, pin 3. This is an active-low input and is generally connected to a logic “1” level when not used to prevent any unwanted resetting of the output.</a:t>
            </a:r>
          </a:p>
          <a:p>
            <a:endParaRPr lang="en-US" dirty="0"/>
          </a:p>
        </p:txBody>
      </p:sp>
      <p:pic>
        <p:nvPicPr>
          <p:cNvPr id="7" name="Content Placeholder 6" descr="555 timer block diagram"/>
          <p:cNvPicPr>
            <a:picLocks noGrp="1"/>
          </p:cNvPicPr>
          <p:nvPr>
            <p:ph sz="half" idx="2"/>
          </p:nvPr>
        </p:nvPicPr>
        <p:blipFill>
          <a:blip r:embed="rId2"/>
          <a:srcRect/>
          <a:stretch>
            <a:fillRect/>
          </a:stretch>
        </p:blipFill>
        <p:spPr bwMode="auto">
          <a:xfrm>
            <a:off x="7244322" y="856923"/>
            <a:ext cx="4947678" cy="4306747"/>
          </a:xfrm>
          <a:prstGeom prst="rect">
            <a:avLst/>
          </a:prstGeom>
          <a:noFill/>
          <a:ln w="9525">
            <a:noFill/>
            <a:miter lim="800000"/>
            <a:headEnd/>
            <a:tailEnd/>
          </a:ln>
        </p:spPr>
      </p:pic>
    </p:spTree>
    <p:extLst>
      <p:ext uri="{BB962C8B-B14F-4D97-AF65-F5344CB8AC3E}">
        <p14:creationId xmlns:p14="http://schemas.microsoft.com/office/powerpoint/2010/main" val="37758254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55000" lnSpcReduction="20000"/>
          </a:bodyPr>
          <a:lstStyle/>
          <a:p>
            <a:pPr lvl="0"/>
            <a:r>
              <a:rPr lang="en-US" dirty="0"/>
              <a:t>• Pin 5. – </a:t>
            </a:r>
            <a:r>
              <a:rPr lang="en-US" b="1" dirty="0"/>
              <a:t>Control Voltage</a:t>
            </a:r>
            <a:r>
              <a:rPr lang="en-US" dirty="0"/>
              <a:t>, This pin controls the timing of the 555 by overriding the 2/3Vcc level of the voltage divider network. By applying a voltage to this pin the width of the output signal can be varied independently of the RC timing network. When not used it is connected to ground via a 10nF capacitor to eliminate any noise.</a:t>
            </a:r>
          </a:p>
          <a:p>
            <a:r>
              <a:rPr lang="en-US" dirty="0"/>
              <a:t> </a:t>
            </a:r>
          </a:p>
          <a:p>
            <a:pPr lvl="0"/>
            <a:r>
              <a:rPr lang="en-US" dirty="0"/>
              <a:t>• Pin 6. – </a:t>
            </a:r>
            <a:r>
              <a:rPr lang="en-US" b="1" dirty="0"/>
              <a:t>Threshold</a:t>
            </a:r>
            <a:r>
              <a:rPr lang="en-US" dirty="0"/>
              <a:t>, The positive input to comparator No 2. This pin is used to reset the Flip-flop when the voltage applied to it exceeds 2/3Vcc causing the output to switch from “HIGH” to “LOW” state. This pin connects directly to the RC timing circuit.</a:t>
            </a:r>
          </a:p>
          <a:p>
            <a:pPr lvl="0"/>
            <a:r>
              <a:rPr lang="en-US" dirty="0"/>
              <a:t>• Pin 7. – </a:t>
            </a:r>
            <a:r>
              <a:rPr lang="en-US" b="1" dirty="0"/>
              <a:t>Discharge</a:t>
            </a:r>
            <a:r>
              <a:rPr lang="en-US" dirty="0"/>
              <a:t>, The discharge pin is connected directly to the Collector of an internal NPN transistor which is used to “discharge” the timing capacitor to ground when the output at pin 3 switches “LOW”.</a:t>
            </a:r>
          </a:p>
          <a:p>
            <a:pPr lvl="0"/>
            <a:r>
              <a:rPr lang="en-US" dirty="0"/>
              <a:t>• Pin 8. – </a:t>
            </a:r>
            <a:r>
              <a:rPr lang="en-US" b="1" dirty="0"/>
              <a:t>Supply +</a:t>
            </a:r>
            <a:r>
              <a:rPr lang="en-US" b="1" dirty="0" err="1"/>
              <a:t>Vcc</a:t>
            </a:r>
            <a:r>
              <a:rPr lang="en-US" dirty="0"/>
              <a:t>, This is the power supply pin and for general purpose TTL 555 timers is between 4.5V and 15V.</a:t>
            </a:r>
          </a:p>
          <a:p>
            <a:pPr marL="0" indent="0">
              <a:buNone/>
            </a:pPr>
            <a:endParaRPr lang="en-US" dirty="0"/>
          </a:p>
        </p:txBody>
      </p:sp>
      <p:sp>
        <p:nvSpPr>
          <p:cNvPr id="4" name="Content Placeholder 3"/>
          <p:cNvSpPr>
            <a:spLocks noGrp="1"/>
          </p:cNvSpPr>
          <p:nvPr>
            <p:ph sz="half" idx="2"/>
          </p:nvPr>
        </p:nvSpPr>
        <p:spPr/>
        <p:txBody>
          <a:bodyPr>
            <a:normAutofit fontScale="55000" lnSpcReduction="20000"/>
          </a:bodyPr>
          <a:lstStyle/>
          <a:p>
            <a:endParaRPr lang="en-US" dirty="0"/>
          </a:p>
        </p:txBody>
      </p:sp>
    </p:spTree>
    <p:extLst>
      <p:ext uri="{BB962C8B-B14F-4D97-AF65-F5344CB8AC3E}">
        <p14:creationId xmlns:p14="http://schemas.microsoft.com/office/powerpoint/2010/main" val="2091339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7" name="Content Placeholder 6"/>
          <p:cNvSpPr>
            <a:spLocks noGrp="1"/>
          </p:cNvSpPr>
          <p:nvPr>
            <p:ph idx="1"/>
          </p:nvPr>
        </p:nvSpPr>
        <p:spPr/>
        <p:txBody>
          <a:bodyPr>
            <a:normAutofit fontScale="92500" lnSpcReduction="20000"/>
          </a:bodyPr>
          <a:lstStyle/>
          <a:p>
            <a:r>
              <a:rPr lang="en-US" dirty="0"/>
              <a:t>The </a:t>
            </a:r>
            <a:r>
              <a:rPr lang="en-US" b="1" dirty="0"/>
              <a:t>555 Timers</a:t>
            </a:r>
            <a:r>
              <a:rPr lang="en-US" dirty="0"/>
              <a:t> name comes from the fact that there are three 5kΩ resistors connected together internally producing a voltage divider network between the supply voltage at pin 8 and ground at pin 1. The voltage across this series resistive network holds the negative inverting input of comparator two at 2/3Vcc and the positive non-inverting input to comparator one at 1/3Vcc.</a:t>
            </a:r>
          </a:p>
          <a:p>
            <a:r>
              <a:rPr lang="en-US" dirty="0"/>
              <a:t>The two comparators produce an output voltage dependent upon the voltage difference at their inputs which is determined by the charging and discharging action of the externally connected RC network. The outputs from both comparators are connected to the two inputs of the flip-flop which in turn produces either a “HIGH” or “LOW” level output at Q based on the states of its inputs. The output from the flip-flop is used to control a high current output switching stage to drive the connected load producing either a “HIGH” or “LOW” voltage level at the output pin.</a:t>
            </a:r>
          </a:p>
          <a:p>
            <a:endParaRPr lang="en-US" dirty="0"/>
          </a:p>
        </p:txBody>
      </p:sp>
    </p:spTree>
    <p:extLst>
      <p:ext uri="{BB962C8B-B14F-4D97-AF65-F5344CB8AC3E}">
        <p14:creationId xmlns:p14="http://schemas.microsoft.com/office/powerpoint/2010/main" val="3670537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most common use of the 555 timer oscillator is as a simple </a:t>
            </a:r>
            <a:r>
              <a:rPr lang="en-US" dirty="0" err="1"/>
              <a:t>astable</a:t>
            </a:r>
            <a:r>
              <a:rPr lang="en-US" dirty="0"/>
              <a:t> oscillator by connecting two resistors and a capacitor across its terminals to generate a fixed pulse train with a time period determined by the time constant of the RC network. But the 555 timer oscillator chip can also be connected in a variety of different ways to produce </a:t>
            </a:r>
            <a:r>
              <a:rPr lang="en-US" dirty="0" err="1"/>
              <a:t>Monostable</a:t>
            </a:r>
            <a:r>
              <a:rPr lang="en-US" dirty="0"/>
              <a:t> or </a:t>
            </a:r>
            <a:r>
              <a:rPr lang="en-US" dirty="0" err="1"/>
              <a:t>Bistable</a:t>
            </a:r>
            <a:r>
              <a:rPr lang="en-US" dirty="0"/>
              <a:t> </a:t>
            </a:r>
            <a:r>
              <a:rPr lang="en-US" dirty="0" err="1"/>
              <a:t>multivibrators</a:t>
            </a:r>
            <a:r>
              <a:rPr lang="en-US" dirty="0"/>
              <a:t> as well as the more common </a:t>
            </a:r>
            <a:r>
              <a:rPr lang="en-US" dirty="0" err="1"/>
              <a:t>Astable</a:t>
            </a:r>
            <a:r>
              <a:rPr lang="en-US" dirty="0"/>
              <a:t> </a:t>
            </a:r>
            <a:r>
              <a:rPr lang="en-US" dirty="0" err="1"/>
              <a:t>Multivibrator</a:t>
            </a:r>
            <a:r>
              <a:rPr lang="en-US" dirty="0"/>
              <a:t>.</a:t>
            </a:r>
          </a:p>
          <a:p>
            <a:pPr marL="0" indent="0">
              <a:buNone/>
            </a:pPr>
            <a:endParaRPr lang="en-US" dirty="0"/>
          </a:p>
        </p:txBody>
      </p:sp>
    </p:spTree>
    <p:extLst>
      <p:ext uri="{BB962C8B-B14F-4D97-AF65-F5344CB8AC3E}">
        <p14:creationId xmlns:p14="http://schemas.microsoft.com/office/powerpoint/2010/main" val="40174040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ASABLE </a:t>
            </a:r>
            <a:r>
              <a:rPr lang="en-US" b="1" dirty="0" smtClean="0"/>
              <a:t>MULTIVIBRATOR</a:t>
            </a:r>
            <a:endParaRPr lang="en-US" dirty="0"/>
          </a:p>
        </p:txBody>
      </p:sp>
      <p:pic>
        <p:nvPicPr>
          <p:cNvPr id="4" name="Content Placeholder 3" descr="astable 555 oscillator"/>
          <p:cNvPicPr>
            <a:picLocks noGrp="1"/>
          </p:cNvPicPr>
          <p:nvPr>
            <p:ph idx="1"/>
          </p:nvPr>
        </p:nvPicPr>
        <p:blipFill>
          <a:blip r:embed="rId2"/>
          <a:srcRect/>
          <a:stretch>
            <a:fillRect/>
          </a:stretch>
        </p:blipFill>
        <p:spPr bwMode="auto">
          <a:xfrm>
            <a:off x="1126471" y="1980032"/>
            <a:ext cx="4371975" cy="3800475"/>
          </a:xfrm>
          <a:prstGeom prst="rect">
            <a:avLst/>
          </a:prstGeom>
          <a:noFill/>
          <a:ln w="9525">
            <a:noFill/>
            <a:miter lim="800000"/>
            <a:headEnd/>
            <a:tailEnd/>
          </a:ln>
        </p:spPr>
      </p:pic>
      <p:pic>
        <p:nvPicPr>
          <p:cNvPr id="5" name="Picture 4" descr="555 oscillator waveform"/>
          <p:cNvPicPr/>
          <p:nvPr/>
        </p:nvPicPr>
        <p:blipFill>
          <a:blip r:embed="rId3"/>
          <a:srcRect/>
          <a:stretch>
            <a:fillRect/>
          </a:stretch>
        </p:blipFill>
        <p:spPr bwMode="auto">
          <a:xfrm>
            <a:off x="7340133" y="2343150"/>
            <a:ext cx="4654643" cy="2793626"/>
          </a:xfrm>
          <a:prstGeom prst="rect">
            <a:avLst/>
          </a:prstGeom>
          <a:noFill/>
          <a:ln w="9525">
            <a:noFill/>
            <a:miter lim="800000"/>
            <a:headEnd/>
            <a:tailEnd/>
          </a:ln>
        </p:spPr>
      </p:pic>
      <p:sp>
        <p:nvSpPr>
          <p:cNvPr id="6" name="Rectangle 5"/>
          <p:cNvSpPr/>
          <p:nvPr/>
        </p:nvSpPr>
        <p:spPr>
          <a:xfrm>
            <a:off x="1126471" y="6345737"/>
            <a:ext cx="4061753" cy="284693"/>
          </a:xfrm>
          <a:prstGeom prst="rect">
            <a:avLst/>
          </a:prstGeom>
        </p:spPr>
        <p:txBody>
          <a:bodyPr wrap="none">
            <a:spAutoFit/>
          </a:bodyPr>
          <a:lstStyle/>
          <a:p>
            <a:pPr algn="justLow">
              <a:lnSpc>
                <a:spcPts val="1500"/>
              </a:lnSpc>
              <a:spcBef>
                <a:spcPts val="2250"/>
              </a:spcBef>
              <a:spcAft>
                <a:spcPts val="750"/>
              </a:spcAft>
            </a:pPr>
            <a:r>
              <a:rPr lang="en-US" b="1" dirty="0">
                <a:solidFill>
                  <a:srgbClr val="404041"/>
                </a:solidFill>
                <a:latin typeface="Arial" panose="020B0604020202020204" pitchFamily="34" charset="0"/>
                <a:ea typeface="Times New Roman" panose="02020603050405020304" pitchFamily="18" charset="0"/>
                <a:cs typeface="Arial" panose="020B0604020202020204" pitchFamily="34" charset="0"/>
              </a:rPr>
              <a:t>Basic </a:t>
            </a:r>
            <a:r>
              <a:rPr lang="en-US" b="1" dirty="0" err="1">
                <a:solidFill>
                  <a:srgbClr val="404041"/>
                </a:solidFill>
                <a:latin typeface="Arial" panose="020B0604020202020204" pitchFamily="34" charset="0"/>
                <a:ea typeface="Times New Roman" panose="02020603050405020304" pitchFamily="18" charset="0"/>
                <a:cs typeface="Arial" panose="020B0604020202020204" pitchFamily="34" charset="0"/>
              </a:rPr>
              <a:t>Astable</a:t>
            </a:r>
            <a:r>
              <a:rPr lang="en-US" b="1" dirty="0">
                <a:solidFill>
                  <a:srgbClr val="404041"/>
                </a:solidFill>
                <a:latin typeface="Arial" panose="020B0604020202020204" pitchFamily="34" charset="0"/>
                <a:ea typeface="Times New Roman" panose="02020603050405020304" pitchFamily="18" charset="0"/>
                <a:cs typeface="Arial" panose="020B0604020202020204" pitchFamily="34" charset="0"/>
              </a:rPr>
              <a:t> 555 Oscillator Circuit</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16411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In the </a:t>
            </a:r>
            <a:r>
              <a:rPr lang="en-US" b="1" dirty="0"/>
              <a:t>555 Oscillator</a:t>
            </a:r>
            <a:r>
              <a:rPr lang="en-US" dirty="0"/>
              <a:t> circuit above, pin 2 and pin 6 are connected together allowing the circuit to re-trigger itself on each and every cycle allowing it to operate as a free running oscillator. During each cycle capacitor, C charges up through both timing resistors, R1 and R2 but discharges itself only through resistor, R2 as the other side of R2 is connected to the </a:t>
            </a:r>
            <a:r>
              <a:rPr lang="en-US" i="1" dirty="0"/>
              <a:t>discharge</a:t>
            </a:r>
            <a:r>
              <a:rPr lang="en-US" dirty="0"/>
              <a:t> terminal, pin 7.</a:t>
            </a:r>
          </a:p>
          <a:p>
            <a:r>
              <a:rPr lang="en-US" dirty="0"/>
              <a:t>Then the capacitor charges up to 2/3Vcc (the upper comparator limit) which is determined by the 0.693(R1+R2)C combination and discharges itself down to 1/3Vcc (the lower comparator limit) determined by the 0.693(R2*C) combination. This results in an output waveform whose voltage level is approximately equal to </a:t>
            </a:r>
            <a:r>
              <a:rPr lang="en-US" dirty="0" err="1"/>
              <a:t>Vcc</a:t>
            </a:r>
            <a:r>
              <a:rPr lang="en-US" dirty="0"/>
              <a:t> – 1.5V and whose output “ON” and “OFF” time periods are determined by the capacitor and resistors combinations. The individual times required to complete one charge and discharge cycle of the output is therefore given as:</a:t>
            </a:r>
          </a:p>
          <a:p>
            <a:endParaRPr lang="en-US" dirty="0"/>
          </a:p>
        </p:txBody>
      </p:sp>
    </p:spTree>
    <p:extLst>
      <p:ext uri="{BB962C8B-B14F-4D97-AF65-F5344CB8AC3E}">
        <p14:creationId xmlns:p14="http://schemas.microsoft.com/office/powerpoint/2010/main" val="27317824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TotalTime>
  <Words>700</Words>
  <Application>Microsoft Office PowerPoint</Application>
  <PresentationFormat>Widescreen</PresentationFormat>
  <Paragraphs>49</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ASABLE MULTIVIBRATOR</vt:lpstr>
      <vt:lpstr>PowerPoint Presentation</vt:lpstr>
      <vt:lpstr>PowerPoint Presentation</vt:lpstr>
      <vt:lpstr>PowerPoint Presentation</vt:lpstr>
      <vt:lpstr>PowerPoint Presentation</vt:lpstr>
      <vt:lpstr>BISTABLE MULTIVIBRATOR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7</cp:revision>
  <dcterms:created xsi:type="dcterms:W3CDTF">2020-06-16T09:00:26Z</dcterms:created>
  <dcterms:modified xsi:type="dcterms:W3CDTF">2020-07-11T06:40:16Z</dcterms:modified>
</cp:coreProperties>
</file>