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3" r:id="rId7"/>
    <p:sldId id="266" r:id="rId8"/>
    <p:sldId id="267" r:id="rId9"/>
    <p:sldId id="264" r:id="rId10"/>
    <p:sldId id="269" r:id="rId11"/>
    <p:sldId id="270" r:id="rId12"/>
    <p:sldId id="265" r:id="rId13"/>
    <p:sldId id="268" r:id="rId14"/>
    <p:sldId id="26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74" autoAdjust="0"/>
    <p:restoredTop sz="94660"/>
  </p:normalViewPr>
  <p:slideViewPr>
    <p:cSldViewPr snapToGrid="0">
      <p:cViewPr>
        <p:scale>
          <a:sx n="75" d="100"/>
          <a:sy n="75" d="100"/>
        </p:scale>
        <p:origin x="636"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8EA86A-2375-4918-BBE0-ECD4D4EABA5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1924568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EA86A-2375-4918-BBE0-ECD4D4EABA5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2664129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EA86A-2375-4918-BBE0-ECD4D4EABA5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759113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8EA86A-2375-4918-BBE0-ECD4D4EABA5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2897023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8EA86A-2375-4918-BBE0-ECD4D4EABA58}" type="datetimeFigureOut">
              <a:rPr lang="en-US" smtClean="0"/>
              <a:t>4/18/2017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1764722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8EA86A-2375-4918-BBE0-ECD4D4EABA58}" type="datetimeFigureOut">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2804992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8EA86A-2375-4918-BBE0-ECD4D4EABA58}" type="datetimeFigureOut">
              <a:rPr lang="en-US" smtClean="0"/>
              <a:t>4/18/2017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127581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8EA86A-2375-4918-BBE0-ECD4D4EABA58}" type="datetimeFigureOut">
              <a:rPr lang="en-US" smtClean="0"/>
              <a:t>4/18/2017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4023474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8EA86A-2375-4918-BBE0-ECD4D4EABA58}" type="datetimeFigureOut">
              <a:rPr lang="en-US" smtClean="0"/>
              <a:t>4/18/2017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3270434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EA86A-2375-4918-BBE0-ECD4D4EABA58}" type="datetimeFigureOut">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4229723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8EA86A-2375-4918-BBE0-ECD4D4EABA58}" type="datetimeFigureOut">
              <a:rPr lang="en-US" smtClean="0"/>
              <a:t>4/18/2017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9769A-063D-40C1-9B01-534CD697DA14}" type="slidenum">
              <a:rPr lang="en-US" smtClean="0"/>
              <a:t>‹#›</a:t>
            </a:fld>
            <a:endParaRPr lang="en-US"/>
          </a:p>
        </p:txBody>
      </p:sp>
    </p:spTree>
    <p:extLst>
      <p:ext uri="{BB962C8B-B14F-4D97-AF65-F5344CB8AC3E}">
        <p14:creationId xmlns:p14="http://schemas.microsoft.com/office/powerpoint/2010/main" val="305180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8EA86A-2375-4918-BBE0-ECD4D4EABA58}" type="datetimeFigureOut">
              <a:rPr lang="en-US" smtClean="0"/>
              <a:t>4/18/2017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89769A-063D-40C1-9B01-534CD697DA14}" type="slidenum">
              <a:rPr lang="en-US" smtClean="0"/>
              <a:t>‹#›</a:t>
            </a:fld>
            <a:endParaRPr lang="en-US"/>
          </a:p>
        </p:txBody>
      </p:sp>
    </p:spTree>
    <p:extLst>
      <p:ext uri="{BB962C8B-B14F-4D97-AF65-F5344CB8AC3E}">
        <p14:creationId xmlns:p14="http://schemas.microsoft.com/office/powerpoint/2010/main" val="8839411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7922" y="365125"/>
            <a:ext cx="10575878" cy="1641096"/>
          </a:xfrm>
        </p:spPr>
        <p:txBody>
          <a:bodyPr>
            <a:noAutofit/>
          </a:bodyPr>
          <a:lstStyle/>
          <a:p>
            <a:pPr algn="ctr"/>
            <a:r>
              <a:rPr lang="en-US" sz="5400" b="1" u="sng" dirty="0" smtClean="0">
                <a:latin typeface="Aharoni" panose="02010803020104030203" pitchFamily="2" charset="-79"/>
                <a:cs typeface="Aharoni" panose="02010803020104030203" pitchFamily="2" charset="-79"/>
              </a:rPr>
              <a:t>EXOTIC PLANTS IN SOCIAL FORESTRY</a:t>
            </a:r>
            <a:endParaRPr lang="en-US" sz="5400" b="1" u="sng"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54280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800" u="sng" dirty="0" smtClean="0">
                <a:latin typeface="Aharoni" panose="02010803020104030203" pitchFamily="2" charset="-79"/>
                <a:cs typeface="Aharoni" panose="02010803020104030203" pitchFamily="2" charset="-79"/>
              </a:rPr>
              <a:t>EXOTIC TREE SPECIES IN SOCIAL FORESTRY OF PAKISTAN</a:t>
            </a:r>
            <a:endParaRPr lang="en-US" sz="4800"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609600" y="1825624"/>
            <a:ext cx="10744200" cy="4778375"/>
          </a:xfrm>
        </p:spPr>
        <p:txBody>
          <a:bodyPr>
            <a:normAutofit/>
          </a:bodyPr>
          <a:lstStyle/>
          <a:p>
            <a:r>
              <a:rPr lang="en-US" i="1" dirty="0" smtClean="0"/>
              <a:t>Dalbergia sissoo </a:t>
            </a:r>
            <a:r>
              <a:rPr lang="en-US" dirty="0" smtClean="0"/>
              <a:t>– Rosewood Tree </a:t>
            </a:r>
            <a:r>
              <a:rPr lang="en-US" dirty="0" smtClean="0"/>
              <a:t>  (</a:t>
            </a:r>
            <a:r>
              <a:rPr lang="en-US" dirty="0" smtClean="0"/>
              <a:t>Nepal)</a:t>
            </a:r>
          </a:p>
          <a:p>
            <a:r>
              <a:rPr lang="en-US" i="1" dirty="0" smtClean="0"/>
              <a:t>Eucalyptus camaldulensis </a:t>
            </a:r>
            <a:r>
              <a:rPr lang="en-US" dirty="0" smtClean="0"/>
              <a:t>– Red </a:t>
            </a:r>
            <a:r>
              <a:rPr lang="en-US" dirty="0" smtClean="0"/>
              <a:t>Gum   </a:t>
            </a:r>
            <a:r>
              <a:rPr lang="en-US" dirty="0"/>
              <a:t>(Australia</a:t>
            </a:r>
            <a:r>
              <a:rPr lang="en-US" dirty="0" smtClean="0"/>
              <a:t>)</a:t>
            </a:r>
          </a:p>
          <a:p>
            <a:r>
              <a:rPr lang="en-US" i="1" dirty="0" smtClean="0"/>
              <a:t>Conocarpus lanceolatus </a:t>
            </a:r>
            <a:r>
              <a:rPr lang="en-US" dirty="0" smtClean="0"/>
              <a:t>– Ethiopian </a:t>
            </a:r>
            <a:r>
              <a:rPr lang="en-US" dirty="0" smtClean="0"/>
              <a:t>Teak    </a:t>
            </a:r>
            <a:r>
              <a:rPr lang="en-US" dirty="0" smtClean="0"/>
              <a:t>(Sudan)</a:t>
            </a:r>
          </a:p>
          <a:p>
            <a:r>
              <a:rPr lang="en-US" i="1" dirty="0"/>
              <a:t>Populus </a:t>
            </a:r>
            <a:r>
              <a:rPr lang="en-US" i="1" dirty="0" smtClean="0"/>
              <a:t>deltoides – </a:t>
            </a:r>
            <a:r>
              <a:rPr lang="en-US" dirty="0" smtClean="0"/>
              <a:t>Poplar </a:t>
            </a:r>
            <a:r>
              <a:rPr lang="en-US" dirty="0" smtClean="0"/>
              <a:t>   (</a:t>
            </a:r>
            <a:r>
              <a:rPr lang="en-US" dirty="0" smtClean="0"/>
              <a:t>North America)</a:t>
            </a:r>
          </a:p>
          <a:p>
            <a:r>
              <a:rPr lang="en-US" i="1" dirty="0" smtClean="0"/>
              <a:t>Acacia </a:t>
            </a:r>
            <a:r>
              <a:rPr lang="en-US" i="1" dirty="0"/>
              <a:t>t</a:t>
            </a:r>
            <a:r>
              <a:rPr lang="en-US" i="1" dirty="0" smtClean="0"/>
              <a:t>ortilis</a:t>
            </a:r>
            <a:r>
              <a:rPr lang="en-US" dirty="0" smtClean="0"/>
              <a:t> </a:t>
            </a:r>
            <a:r>
              <a:rPr lang="en-US" dirty="0"/>
              <a:t>– Umbrella </a:t>
            </a:r>
            <a:r>
              <a:rPr lang="en-US" dirty="0" smtClean="0"/>
              <a:t>Thorn     </a:t>
            </a:r>
            <a:r>
              <a:rPr lang="en-US" dirty="0" smtClean="0"/>
              <a:t>(Africa)</a:t>
            </a:r>
          </a:p>
          <a:p>
            <a:r>
              <a:rPr lang="en-US" i="1" dirty="0" smtClean="0"/>
              <a:t>Paulownia chinensis </a:t>
            </a:r>
            <a:r>
              <a:rPr lang="en-US" i="1" dirty="0" smtClean="0"/>
              <a:t>–   </a:t>
            </a:r>
            <a:r>
              <a:rPr lang="en-US" i="1" dirty="0" smtClean="0"/>
              <a:t>(China)</a:t>
            </a:r>
          </a:p>
          <a:p>
            <a:r>
              <a:rPr lang="en-US" i="1" dirty="0" smtClean="0"/>
              <a:t>Prosopis juliflora – </a:t>
            </a:r>
            <a:r>
              <a:rPr lang="en-US" i="1" dirty="0" smtClean="0"/>
              <a:t>Mesquite   </a:t>
            </a:r>
            <a:r>
              <a:rPr lang="en-US" dirty="0" smtClean="0"/>
              <a:t>(West Indies)</a:t>
            </a:r>
          </a:p>
          <a:p>
            <a:r>
              <a:rPr lang="en-US" i="1" dirty="0" smtClean="0"/>
              <a:t>Jacaranda ovalifolia – </a:t>
            </a:r>
            <a:r>
              <a:rPr lang="en-US" dirty="0" smtClean="0"/>
              <a:t>Nila Gul </a:t>
            </a:r>
            <a:r>
              <a:rPr lang="en-US" dirty="0" smtClean="0"/>
              <a:t>Mohar   </a:t>
            </a:r>
            <a:r>
              <a:rPr lang="en-US" dirty="0" smtClean="0"/>
              <a:t>(America</a:t>
            </a:r>
            <a:r>
              <a:rPr lang="en-US" dirty="0" smtClean="0"/>
              <a:t>)</a:t>
            </a:r>
          </a:p>
          <a:p>
            <a:r>
              <a:rPr lang="en-US" i="1" dirty="0" smtClean="0"/>
              <a:t>Tamarindus indica </a:t>
            </a:r>
            <a:r>
              <a:rPr lang="en-US" dirty="0" smtClean="0"/>
              <a:t>– Tamarind   (Africa)</a:t>
            </a:r>
            <a:endParaRPr lang="en-US" dirty="0" smtClean="0"/>
          </a:p>
          <a:p>
            <a:pPr marL="0" indent="0">
              <a:buNone/>
            </a:pPr>
            <a:endParaRPr lang="en-US" dirty="0" smtClean="0"/>
          </a:p>
          <a:p>
            <a:pPr marL="0" indent="0">
              <a:buNone/>
            </a:pPr>
            <a:endParaRPr lang="en-US" dirty="0" smtClean="0"/>
          </a:p>
          <a:p>
            <a:pPr marL="0" indent="0">
              <a:buNone/>
            </a:pPr>
            <a:endParaRPr lang="en-US" i="1" dirty="0" smtClean="0"/>
          </a:p>
          <a:p>
            <a:endParaRPr lang="en-US" i="1" dirty="0" smtClean="0"/>
          </a:p>
          <a:p>
            <a:endParaRPr lang="en-US" i="1" dirty="0"/>
          </a:p>
          <a:p>
            <a:endParaRPr lang="en-US" dirty="0" smtClean="0"/>
          </a:p>
          <a:p>
            <a:endParaRPr lang="en-US" dirty="0"/>
          </a:p>
        </p:txBody>
      </p:sp>
    </p:spTree>
    <p:extLst>
      <p:ext uri="{BB962C8B-B14F-4D97-AF65-F5344CB8AC3E}">
        <p14:creationId xmlns:p14="http://schemas.microsoft.com/office/powerpoint/2010/main" val="1531704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latin typeface="Aharoni" panose="02010803020104030203" pitchFamily="2" charset="-79"/>
                <a:cs typeface="Aharoni" panose="02010803020104030203" pitchFamily="2" charset="-79"/>
              </a:rPr>
              <a:t>Some Exotic Ornamental Trees Grown in Pakistan</a:t>
            </a:r>
            <a:endParaRPr lang="en-US"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endParaRPr lang="en-US" i="1" dirty="0" smtClean="0"/>
          </a:p>
          <a:p>
            <a:r>
              <a:rPr lang="en-US" i="1" dirty="0" smtClean="0"/>
              <a:t>Delonix </a:t>
            </a:r>
            <a:r>
              <a:rPr lang="en-US" i="1" dirty="0" smtClean="0"/>
              <a:t>regia </a:t>
            </a:r>
            <a:r>
              <a:rPr lang="en-US" dirty="0" smtClean="0"/>
              <a:t>– Gold Mohur (Malagasy</a:t>
            </a:r>
            <a:r>
              <a:rPr lang="en-US" dirty="0" smtClean="0"/>
              <a:t>)</a:t>
            </a:r>
            <a:endParaRPr lang="en-US" i="1" dirty="0" smtClean="0"/>
          </a:p>
          <a:p>
            <a:r>
              <a:rPr lang="en-US" i="1" dirty="0" smtClean="0"/>
              <a:t>Peltophorum pterocarpum </a:t>
            </a:r>
            <a:r>
              <a:rPr lang="en-US" dirty="0" smtClean="0"/>
              <a:t>– Golden Shower (Philippines)</a:t>
            </a:r>
          </a:p>
          <a:p>
            <a:r>
              <a:rPr lang="en-US" i="1" dirty="0" smtClean="0"/>
              <a:t>Callistemon viminalis </a:t>
            </a:r>
            <a:r>
              <a:rPr lang="en-US" dirty="0" smtClean="0"/>
              <a:t>– Bottle brush (Australia)</a:t>
            </a:r>
          </a:p>
          <a:p>
            <a:r>
              <a:rPr lang="en-US" i="1" dirty="0" smtClean="0"/>
              <a:t>Grevillea robusta </a:t>
            </a:r>
            <a:r>
              <a:rPr lang="en-US" dirty="0" smtClean="0"/>
              <a:t>– Silver Oak (Australia)</a:t>
            </a:r>
          </a:p>
          <a:p>
            <a:r>
              <a:rPr lang="en-US" i="1" dirty="0" smtClean="0"/>
              <a:t>Heterophragma adenophyllum </a:t>
            </a:r>
            <a:r>
              <a:rPr lang="en-US" dirty="0" smtClean="0"/>
              <a:t>– Mostan Phul (Burma)</a:t>
            </a:r>
          </a:p>
          <a:p>
            <a:endParaRPr lang="en-US" dirty="0"/>
          </a:p>
        </p:txBody>
      </p:sp>
    </p:spTree>
    <p:extLst>
      <p:ext uri="{BB962C8B-B14F-4D97-AF65-F5344CB8AC3E}">
        <p14:creationId xmlns:p14="http://schemas.microsoft.com/office/powerpoint/2010/main" val="21765157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7200" u="sng" dirty="0" smtClean="0">
                <a:latin typeface="Aharoni" panose="02010803020104030203" pitchFamily="2" charset="-79"/>
                <a:cs typeface="Aharoni" panose="02010803020104030203" pitchFamily="2" charset="-79"/>
              </a:rPr>
              <a:t>EXAMPLE</a:t>
            </a:r>
            <a:endParaRPr lang="en-US" sz="7200"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normAutofit fontScale="85000" lnSpcReduction="20000"/>
          </a:bodyPr>
          <a:lstStyle/>
          <a:p>
            <a:pPr>
              <a:buFont typeface="Wingdings" panose="05000000000000000000" pitchFamily="2" charset="2"/>
              <a:buChar char="q"/>
            </a:pPr>
            <a:r>
              <a:rPr lang="en-US" sz="3100" dirty="0"/>
              <a:t>CHOICE OF EXOTIC AND INDIGENOUS TREE SPECIES FOR PLANTING ON FARMLANDS</a:t>
            </a:r>
          </a:p>
          <a:p>
            <a:r>
              <a:rPr lang="en-US" dirty="0" smtClean="0"/>
              <a:t>The </a:t>
            </a:r>
            <a:r>
              <a:rPr lang="en-US" dirty="0"/>
              <a:t>study was conducted at Chichawatni irrigated plantation (</a:t>
            </a:r>
            <a:r>
              <a:rPr lang="en-US" dirty="0" smtClean="0"/>
              <a:t>1989 </a:t>
            </a:r>
            <a:r>
              <a:rPr lang="en-US" dirty="0"/>
              <a:t>to </a:t>
            </a:r>
            <a:r>
              <a:rPr lang="en-US" dirty="0" smtClean="0"/>
              <a:t>2000) </a:t>
            </a:r>
          </a:p>
          <a:p>
            <a:pPr>
              <a:buFont typeface="Wingdings" panose="05000000000000000000" pitchFamily="2" charset="2"/>
              <a:buChar char="ü"/>
            </a:pPr>
            <a:r>
              <a:rPr lang="en-US" dirty="0"/>
              <a:t>F</a:t>
            </a:r>
            <a:r>
              <a:rPr lang="en-US" dirty="0" smtClean="0"/>
              <a:t>or </a:t>
            </a:r>
            <a:r>
              <a:rPr lang="en-US" dirty="0"/>
              <a:t>suggesting the appropriate indigenous and exotic tree species </a:t>
            </a:r>
            <a:r>
              <a:rPr lang="en-US" dirty="0" smtClean="0"/>
              <a:t>on farmlands</a:t>
            </a:r>
          </a:p>
          <a:p>
            <a:r>
              <a:rPr lang="en-US" dirty="0"/>
              <a:t>I</a:t>
            </a:r>
            <a:r>
              <a:rPr lang="en-US" dirty="0" smtClean="0"/>
              <a:t>ndigenous </a:t>
            </a:r>
            <a:r>
              <a:rPr lang="en-US" dirty="0"/>
              <a:t>tree species </a:t>
            </a:r>
            <a:r>
              <a:rPr lang="en-US" dirty="0" smtClean="0"/>
              <a:t>included in this study: </a:t>
            </a:r>
            <a:endParaRPr lang="en-US" dirty="0"/>
          </a:p>
          <a:p>
            <a:pPr>
              <a:buFont typeface="Wingdings" panose="05000000000000000000" pitchFamily="2" charset="2"/>
              <a:buChar char="ü"/>
            </a:pPr>
            <a:r>
              <a:rPr lang="en-US" i="1" dirty="0" smtClean="0"/>
              <a:t>Bombax ceiba</a:t>
            </a:r>
          </a:p>
          <a:p>
            <a:pPr>
              <a:buFont typeface="Wingdings" panose="05000000000000000000" pitchFamily="2" charset="2"/>
              <a:buChar char="ü"/>
            </a:pPr>
            <a:r>
              <a:rPr lang="en-US" i="1" dirty="0" smtClean="0"/>
              <a:t>Melia azedarach</a:t>
            </a:r>
            <a:endParaRPr lang="en-US" i="1" dirty="0"/>
          </a:p>
          <a:p>
            <a:pPr>
              <a:buFont typeface="Wingdings" panose="05000000000000000000" pitchFamily="2" charset="2"/>
              <a:buChar char="ü"/>
            </a:pPr>
            <a:r>
              <a:rPr lang="en-US" i="1" dirty="0" smtClean="0"/>
              <a:t> </a:t>
            </a:r>
            <a:r>
              <a:rPr lang="en-US" i="1" dirty="0"/>
              <a:t>Albizzia </a:t>
            </a:r>
            <a:r>
              <a:rPr lang="en-US" i="1" dirty="0" smtClean="0"/>
              <a:t>procera</a:t>
            </a:r>
          </a:p>
          <a:p>
            <a:r>
              <a:rPr lang="en-US" dirty="0"/>
              <a:t>E</a:t>
            </a:r>
            <a:r>
              <a:rPr lang="en-US" dirty="0" smtClean="0"/>
              <a:t>xotic tree species included in this study:</a:t>
            </a:r>
          </a:p>
          <a:p>
            <a:pPr>
              <a:buFont typeface="Wingdings" panose="05000000000000000000" pitchFamily="2" charset="2"/>
              <a:buChar char="ü"/>
            </a:pPr>
            <a:r>
              <a:rPr lang="en-US" i="1" dirty="0" smtClean="0"/>
              <a:t>Populus deltoides</a:t>
            </a:r>
            <a:endParaRPr lang="en-US" i="1" dirty="0"/>
          </a:p>
          <a:p>
            <a:pPr>
              <a:buFont typeface="Wingdings" panose="05000000000000000000" pitchFamily="2" charset="2"/>
              <a:buChar char="ü"/>
            </a:pPr>
            <a:r>
              <a:rPr lang="en-US" i="1" dirty="0" smtClean="0"/>
              <a:t>Eucalyptus camaldulensis</a:t>
            </a:r>
          </a:p>
        </p:txBody>
      </p:sp>
    </p:spTree>
    <p:extLst>
      <p:ext uri="{BB962C8B-B14F-4D97-AF65-F5344CB8AC3E}">
        <p14:creationId xmlns:p14="http://schemas.microsoft.com/office/powerpoint/2010/main" val="34197215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23331" y="1825625"/>
            <a:ext cx="10630469" cy="4752596"/>
          </a:xfrm>
        </p:spPr>
        <p:txBody>
          <a:bodyPr>
            <a:normAutofit fontScale="92500" lnSpcReduction="10000"/>
          </a:bodyPr>
          <a:lstStyle/>
          <a:p>
            <a:pPr>
              <a:buFont typeface="Wingdings" panose="05000000000000000000" pitchFamily="2" charset="2"/>
              <a:buChar char="v"/>
            </a:pPr>
            <a:r>
              <a:rPr lang="en-US" sz="3000" dirty="0"/>
              <a:t>EXPERIMENT</a:t>
            </a:r>
          </a:p>
          <a:p>
            <a:r>
              <a:rPr lang="en-US" dirty="0"/>
              <a:t>Each tree species was planted at a spacing of 3m x 2m</a:t>
            </a:r>
          </a:p>
          <a:p>
            <a:r>
              <a:rPr lang="en-US" dirty="0"/>
              <a:t>Tree height and diameter at breast height (DBH) were measure of each species at the end of the eleventh </a:t>
            </a:r>
            <a:r>
              <a:rPr lang="en-US" dirty="0" smtClean="0"/>
              <a:t>year</a:t>
            </a:r>
          </a:p>
          <a:p>
            <a:r>
              <a:rPr lang="en-US" dirty="0"/>
              <a:t>Total volume of all tree species was calculated by using their plant height and DBH in equations provided in the local volume </a:t>
            </a:r>
            <a:r>
              <a:rPr lang="en-US" dirty="0" smtClean="0"/>
              <a:t>tables</a:t>
            </a:r>
          </a:p>
          <a:p>
            <a:pPr>
              <a:buFont typeface="Wingdings" panose="05000000000000000000" pitchFamily="2" charset="2"/>
              <a:buChar char="v"/>
            </a:pPr>
            <a:r>
              <a:rPr lang="en-US" sz="3000" dirty="0" smtClean="0"/>
              <a:t>RESULTS</a:t>
            </a:r>
          </a:p>
          <a:p>
            <a:pPr>
              <a:buFont typeface="Wingdings" panose="05000000000000000000" pitchFamily="2" charset="2"/>
              <a:buChar char="ü"/>
            </a:pPr>
            <a:r>
              <a:rPr lang="en-US" dirty="0" smtClean="0"/>
              <a:t>The diameter </a:t>
            </a:r>
            <a:r>
              <a:rPr lang="en-US" dirty="0"/>
              <a:t>and height of </a:t>
            </a:r>
            <a:r>
              <a:rPr lang="en-US" i="1" dirty="0" smtClean="0"/>
              <a:t>E. </a:t>
            </a:r>
            <a:r>
              <a:rPr lang="en-US" i="1" dirty="0"/>
              <a:t>camaldulensis </a:t>
            </a:r>
            <a:r>
              <a:rPr lang="en-US" dirty="0"/>
              <a:t>was greater than all other tree species but the volume of both </a:t>
            </a:r>
            <a:r>
              <a:rPr lang="en-US" i="1" dirty="0" smtClean="0"/>
              <a:t>E. </a:t>
            </a:r>
            <a:r>
              <a:rPr lang="en-US" i="1" dirty="0"/>
              <a:t>camaldulensis </a:t>
            </a:r>
            <a:r>
              <a:rPr lang="en-US" dirty="0"/>
              <a:t>and </a:t>
            </a:r>
            <a:r>
              <a:rPr lang="en-US" i="1" dirty="0"/>
              <a:t>A. procera </a:t>
            </a:r>
            <a:r>
              <a:rPr lang="en-US" dirty="0"/>
              <a:t>was also better than all other </a:t>
            </a:r>
            <a:r>
              <a:rPr lang="en-US" dirty="0" smtClean="0"/>
              <a:t>species</a:t>
            </a:r>
          </a:p>
          <a:p>
            <a:pPr>
              <a:buFont typeface="Wingdings" panose="05000000000000000000" pitchFamily="2" charset="2"/>
              <a:buChar char="ü"/>
            </a:pPr>
            <a:r>
              <a:rPr lang="en-US" i="1" dirty="0" smtClean="0"/>
              <a:t>D</a:t>
            </a:r>
            <a:r>
              <a:rPr lang="en-US" i="1" dirty="0"/>
              <a:t>. sissoo </a:t>
            </a:r>
            <a:r>
              <a:rPr lang="en-US" dirty="0"/>
              <a:t>and </a:t>
            </a:r>
            <a:r>
              <a:rPr lang="en-US" i="1" dirty="0"/>
              <a:t>M. azedarach </a:t>
            </a:r>
            <a:r>
              <a:rPr lang="en-US" dirty="0"/>
              <a:t>had lower diameter, height and volume than all other tree species. </a:t>
            </a:r>
          </a:p>
          <a:p>
            <a:endParaRPr lang="en-US" dirty="0"/>
          </a:p>
        </p:txBody>
      </p:sp>
      <p:sp>
        <p:nvSpPr>
          <p:cNvPr id="4" name="Title 1"/>
          <p:cNvSpPr>
            <a:spLocks noGrp="1"/>
          </p:cNvSpPr>
          <p:nvPr>
            <p:ph type="title"/>
          </p:nvPr>
        </p:nvSpPr>
        <p:spPr/>
        <p:txBody>
          <a:bodyPr>
            <a:normAutofit/>
          </a:bodyPr>
          <a:lstStyle/>
          <a:p>
            <a:pPr algn="ctr"/>
            <a:r>
              <a:rPr lang="en-US" sz="7200" u="sng" dirty="0" smtClean="0">
                <a:latin typeface="Aharoni" panose="02010803020104030203" pitchFamily="2" charset="-79"/>
                <a:cs typeface="Aharoni" panose="02010803020104030203" pitchFamily="2" charset="-79"/>
              </a:rPr>
              <a:t>EXAMPLE</a:t>
            </a:r>
            <a:endParaRPr lang="en-US" sz="7200" u="sng"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7591249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u="sng" dirty="0">
                <a:latin typeface="Aharoni" panose="02010803020104030203" pitchFamily="2" charset="-79"/>
                <a:cs typeface="Aharoni" panose="02010803020104030203" pitchFamily="2" charset="-79"/>
              </a:rPr>
              <a:t>Final Thoughts </a:t>
            </a:r>
            <a:endParaRPr lang="en-US" sz="6600" u="sng"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p:txBody>
          <a:bodyPr/>
          <a:lstStyle/>
          <a:p>
            <a:endParaRPr lang="en-US" dirty="0" smtClean="0"/>
          </a:p>
          <a:p>
            <a:r>
              <a:rPr lang="en-US" dirty="0" smtClean="0"/>
              <a:t>The </a:t>
            </a:r>
            <a:r>
              <a:rPr lang="en-US" dirty="0"/>
              <a:t>establishment of fast growing exotic plantations is one of the best alternatives to produce the raw material needed to supply the increasing demand of the emergent </a:t>
            </a:r>
            <a:r>
              <a:rPr lang="en-US" dirty="0" smtClean="0"/>
              <a:t>economies </a:t>
            </a:r>
          </a:p>
          <a:p>
            <a:r>
              <a:rPr lang="en-US" dirty="0" smtClean="0"/>
              <a:t>Features </a:t>
            </a:r>
            <a:r>
              <a:rPr lang="en-US" dirty="0"/>
              <a:t>as fast growth, wider adaptability, higher response to intensive silviculture management and for instance higher profitability, makes of exotic species the ideal material to be used in the establishment of new forest </a:t>
            </a:r>
            <a:r>
              <a:rPr lang="en-US" dirty="0" smtClean="0"/>
              <a:t>plantations </a:t>
            </a:r>
            <a:endParaRPr lang="en-US" dirty="0"/>
          </a:p>
          <a:p>
            <a:endParaRPr lang="en-US" dirty="0"/>
          </a:p>
        </p:txBody>
      </p:sp>
    </p:spTree>
    <p:extLst>
      <p:ext uri="{BB962C8B-B14F-4D97-AF65-F5344CB8AC3E}">
        <p14:creationId xmlns:p14="http://schemas.microsoft.com/office/powerpoint/2010/main" val="1642579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dirty="0" smtClean="0">
                <a:latin typeface="Aharoni" panose="02010803020104030203" pitchFamily="2" charset="-79"/>
                <a:cs typeface="Aharoni" panose="02010803020104030203" pitchFamily="2" charset="-79"/>
              </a:rPr>
              <a:t>EXOTIC PLANTS</a:t>
            </a:r>
            <a:endParaRPr lang="en-US" sz="5400"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2057637"/>
            <a:ext cx="10515600" cy="4351338"/>
          </a:xfrm>
        </p:spPr>
        <p:txBody>
          <a:bodyPr>
            <a:normAutofit fontScale="92500" lnSpcReduction="10000"/>
          </a:bodyPr>
          <a:lstStyle/>
          <a:p>
            <a:r>
              <a:rPr lang="en-US" dirty="0"/>
              <a:t>“</a:t>
            </a:r>
            <a:r>
              <a:rPr lang="en-US" dirty="0" smtClean="0"/>
              <a:t>EXOTIC” </a:t>
            </a:r>
            <a:r>
              <a:rPr lang="en-US" dirty="0"/>
              <a:t>term as a reference to species that are not only able to survive but also able to reproduce outside their habitats where they evolved or spread naturally (United States Environmental Protection Agency, 2003</a:t>
            </a:r>
            <a:r>
              <a:rPr lang="en-US" dirty="0" smtClean="0"/>
              <a:t>)</a:t>
            </a:r>
          </a:p>
          <a:p>
            <a:endParaRPr lang="en-US" dirty="0" smtClean="0"/>
          </a:p>
          <a:p>
            <a:r>
              <a:rPr lang="en-US" dirty="0" smtClean="0"/>
              <a:t>Plants </a:t>
            </a:r>
            <a:r>
              <a:rPr lang="en-US" dirty="0"/>
              <a:t>growing in an area different to their natural habitat or species growing in area where they do not naturally </a:t>
            </a:r>
            <a:r>
              <a:rPr lang="en-US" dirty="0" smtClean="0"/>
              <a:t>occur.</a:t>
            </a:r>
          </a:p>
          <a:p>
            <a:pPr>
              <a:buFont typeface="Wingdings" panose="05000000000000000000" pitchFamily="2" charset="2"/>
              <a:buChar char="ü"/>
            </a:pPr>
            <a:r>
              <a:rPr lang="en-US" dirty="0" smtClean="0"/>
              <a:t>Zobel </a:t>
            </a:r>
            <a:r>
              <a:rPr lang="en-US" dirty="0"/>
              <a:t>and Talbert, </a:t>
            </a:r>
            <a:r>
              <a:rPr lang="en-US" dirty="0" smtClean="0"/>
              <a:t>1984</a:t>
            </a:r>
          </a:p>
          <a:p>
            <a:pPr>
              <a:buFont typeface="Wingdings" panose="05000000000000000000" pitchFamily="2" charset="2"/>
              <a:buChar char="ü"/>
            </a:pPr>
            <a:r>
              <a:rPr lang="en-US" dirty="0" smtClean="0"/>
              <a:t>Webster </a:t>
            </a:r>
            <a:r>
              <a:rPr lang="en-US" dirty="0"/>
              <a:t>and Mcetchnie (</a:t>
            </a:r>
            <a:r>
              <a:rPr lang="en-US" dirty="0" smtClean="0"/>
              <a:t>1980)</a:t>
            </a:r>
          </a:p>
          <a:p>
            <a:pPr>
              <a:buFont typeface="Wingdings" panose="05000000000000000000" pitchFamily="2" charset="2"/>
              <a:buChar char="ü"/>
            </a:pPr>
            <a:r>
              <a:rPr lang="en-US" dirty="0" smtClean="0"/>
              <a:t>Wright </a:t>
            </a:r>
            <a:r>
              <a:rPr lang="en-US" dirty="0"/>
              <a:t>(1976</a:t>
            </a:r>
            <a:r>
              <a:rPr lang="en-US" dirty="0" smtClean="0"/>
              <a:t>)</a:t>
            </a:r>
          </a:p>
          <a:p>
            <a:pPr>
              <a:buFont typeface="Wingdings" panose="05000000000000000000" pitchFamily="2" charset="2"/>
              <a:buChar char="ü"/>
            </a:pPr>
            <a:r>
              <a:rPr lang="en-US" dirty="0" smtClean="0"/>
              <a:t>Morandini </a:t>
            </a:r>
            <a:r>
              <a:rPr lang="en-US" dirty="0"/>
              <a:t>(1964</a:t>
            </a:r>
            <a:r>
              <a:rPr lang="en-US" dirty="0" smtClean="0"/>
              <a:t>)</a:t>
            </a:r>
          </a:p>
        </p:txBody>
      </p:sp>
    </p:spTree>
    <p:extLst>
      <p:ext uri="{BB962C8B-B14F-4D97-AF65-F5344CB8AC3E}">
        <p14:creationId xmlns:p14="http://schemas.microsoft.com/office/powerpoint/2010/main" val="501461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dirty="0">
                <a:latin typeface="Aharoni" panose="02010803020104030203" pitchFamily="2" charset="-79"/>
                <a:cs typeface="Aharoni" panose="02010803020104030203" pitchFamily="2" charset="-79"/>
              </a:rPr>
              <a:t>EXOTIC PLANTS</a:t>
            </a:r>
            <a:endParaRPr lang="en-US" sz="5400" b="1" dirty="0"/>
          </a:p>
        </p:txBody>
      </p:sp>
      <p:sp>
        <p:nvSpPr>
          <p:cNvPr id="3" name="Content Placeholder 2"/>
          <p:cNvSpPr>
            <a:spLocks noGrp="1"/>
          </p:cNvSpPr>
          <p:nvPr>
            <p:ph idx="1"/>
          </p:nvPr>
        </p:nvSpPr>
        <p:spPr>
          <a:xfrm>
            <a:off x="537029" y="1480457"/>
            <a:ext cx="11088914" cy="5050972"/>
          </a:xfrm>
        </p:spPr>
        <p:txBody>
          <a:bodyPr>
            <a:normAutofit fontScale="85000" lnSpcReduction="20000"/>
          </a:bodyPr>
          <a:lstStyle/>
          <a:p>
            <a:pPr marL="0" indent="0">
              <a:buNone/>
            </a:pPr>
            <a:r>
              <a:rPr lang="en-US" dirty="0"/>
              <a:t> </a:t>
            </a:r>
          </a:p>
          <a:p>
            <a:r>
              <a:rPr lang="en-US" b="1" dirty="0">
                <a:latin typeface="+mj-lt"/>
              </a:rPr>
              <a:t>The term “Exotic” is also used as synonymous </a:t>
            </a:r>
            <a:r>
              <a:rPr lang="en-US" b="1" dirty="0" smtClean="0">
                <a:latin typeface="+mj-lt"/>
              </a:rPr>
              <a:t>of:</a:t>
            </a:r>
          </a:p>
          <a:p>
            <a:pPr>
              <a:buFont typeface="Wingdings" panose="05000000000000000000" pitchFamily="2" charset="2"/>
              <a:buChar char="ü"/>
            </a:pPr>
            <a:r>
              <a:rPr lang="en-US" b="1" dirty="0" smtClean="0">
                <a:latin typeface="+mj-lt"/>
              </a:rPr>
              <a:t>Introduced </a:t>
            </a:r>
          </a:p>
          <a:p>
            <a:pPr>
              <a:buFont typeface="Wingdings" panose="05000000000000000000" pitchFamily="2" charset="2"/>
              <a:buChar char="ü"/>
            </a:pPr>
            <a:r>
              <a:rPr lang="en-US" b="1" dirty="0" smtClean="0">
                <a:latin typeface="+mj-lt"/>
              </a:rPr>
              <a:t>Foreign</a:t>
            </a:r>
          </a:p>
          <a:p>
            <a:pPr>
              <a:buFont typeface="Wingdings" panose="05000000000000000000" pitchFamily="2" charset="2"/>
              <a:buChar char="ü"/>
            </a:pPr>
            <a:r>
              <a:rPr lang="en-US" b="1" dirty="0" smtClean="0">
                <a:latin typeface="+mj-lt"/>
              </a:rPr>
              <a:t>Non-native</a:t>
            </a:r>
          </a:p>
          <a:p>
            <a:pPr>
              <a:buFont typeface="Wingdings" panose="05000000000000000000" pitchFamily="2" charset="2"/>
              <a:buChar char="ü"/>
            </a:pPr>
            <a:r>
              <a:rPr lang="en-US" b="1" dirty="0" smtClean="0">
                <a:latin typeface="+mj-lt"/>
              </a:rPr>
              <a:t>Naturalized</a:t>
            </a:r>
          </a:p>
          <a:p>
            <a:pPr>
              <a:buFont typeface="Wingdings" panose="05000000000000000000" pitchFamily="2" charset="2"/>
              <a:buChar char="ü"/>
            </a:pPr>
            <a:r>
              <a:rPr lang="en-US" b="1" dirty="0" smtClean="0">
                <a:latin typeface="+mj-lt"/>
              </a:rPr>
              <a:t>Immigrant </a:t>
            </a:r>
          </a:p>
          <a:p>
            <a:pPr>
              <a:buFont typeface="Wingdings" panose="05000000000000000000" pitchFamily="2" charset="2"/>
              <a:buChar char="ü"/>
            </a:pPr>
            <a:r>
              <a:rPr lang="en-US" b="1" dirty="0">
                <a:latin typeface="+mj-lt"/>
              </a:rPr>
              <a:t>N</a:t>
            </a:r>
            <a:r>
              <a:rPr lang="en-US" b="1" dirty="0" smtClean="0">
                <a:latin typeface="+mj-lt"/>
              </a:rPr>
              <a:t>on-indigenous </a:t>
            </a:r>
          </a:p>
          <a:p>
            <a:r>
              <a:rPr lang="en-US" b="1" dirty="0" smtClean="0">
                <a:latin typeface="+mj-lt"/>
              </a:rPr>
              <a:t>Arrived by human </a:t>
            </a:r>
            <a:r>
              <a:rPr lang="en-US" b="1" dirty="0">
                <a:latin typeface="+mj-lt"/>
              </a:rPr>
              <a:t>activity, either deliberate or </a:t>
            </a:r>
            <a:r>
              <a:rPr lang="en-US" b="1" dirty="0" smtClean="0">
                <a:latin typeface="+mj-lt"/>
              </a:rPr>
              <a:t>accidental</a:t>
            </a:r>
            <a:endParaRPr lang="en-US" b="1" dirty="0">
              <a:latin typeface="+mj-lt"/>
            </a:endParaRPr>
          </a:p>
          <a:p>
            <a:pPr>
              <a:buFont typeface="Wingdings" panose="05000000000000000000" pitchFamily="2" charset="2"/>
              <a:buChar char="ü"/>
            </a:pPr>
            <a:endParaRPr lang="en-US" b="1" dirty="0" smtClean="0">
              <a:latin typeface="+mj-lt"/>
            </a:endParaRPr>
          </a:p>
          <a:p>
            <a:pPr>
              <a:buFont typeface="Wingdings" panose="05000000000000000000" pitchFamily="2" charset="2"/>
              <a:buChar char="v"/>
            </a:pPr>
            <a:r>
              <a:rPr lang="en-US" b="1" dirty="0" smtClean="0">
                <a:latin typeface="+mj-lt"/>
              </a:rPr>
              <a:t>One of </a:t>
            </a:r>
            <a:r>
              <a:rPr lang="en-US" b="1" dirty="0">
                <a:latin typeface="+mj-lt"/>
              </a:rPr>
              <a:t>the difference between the terms exotic species and invasive species is that exotic species is associated with a benefit (i.e. conservation or profits) while invasive is relate to species that have been introduced and become a pest in its new location. </a:t>
            </a:r>
            <a:endParaRPr lang="en-US" b="1" dirty="0" smtClean="0">
              <a:latin typeface="+mj-lt"/>
            </a:endParaRPr>
          </a:p>
          <a:p>
            <a:endParaRPr lang="en-US" dirty="0"/>
          </a:p>
        </p:txBody>
      </p:sp>
    </p:spTree>
    <p:extLst>
      <p:ext uri="{BB962C8B-B14F-4D97-AF65-F5344CB8AC3E}">
        <p14:creationId xmlns:p14="http://schemas.microsoft.com/office/powerpoint/2010/main" val="1359622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Aharoni" panose="02010803020104030203" pitchFamily="2" charset="-79"/>
                <a:cs typeface="Aharoni" panose="02010803020104030203" pitchFamily="2" charset="-79"/>
              </a:rPr>
              <a:t>Benefits of Using Exotic </a:t>
            </a:r>
            <a:r>
              <a:rPr lang="en-US" sz="4800" b="1" dirty="0" smtClean="0">
                <a:latin typeface="Aharoni" panose="02010803020104030203" pitchFamily="2" charset="-79"/>
                <a:cs typeface="Aharoni" panose="02010803020104030203" pitchFamily="2" charset="-79"/>
              </a:rPr>
              <a:t>Species</a:t>
            </a:r>
            <a:endParaRPr lang="en-US" sz="4800"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1989398"/>
            <a:ext cx="10515600" cy="4351338"/>
          </a:xfrm>
        </p:spPr>
        <p:txBody>
          <a:bodyPr>
            <a:normAutofit/>
          </a:bodyPr>
          <a:lstStyle/>
          <a:p>
            <a:pPr marL="571500" indent="-571500">
              <a:buFont typeface="+mj-lt"/>
              <a:buAutoNum type="romanLcPeriod"/>
            </a:pPr>
            <a:r>
              <a:rPr lang="en-US" dirty="0"/>
              <a:t>U</a:t>
            </a:r>
            <a:r>
              <a:rPr lang="en-US" dirty="0" smtClean="0"/>
              <a:t>sed </a:t>
            </a:r>
            <a:r>
              <a:rPr lang="en-US" dirty="0"/>
              <a:t>as an alternative </a:t>
            </a:r>
            <a:r>
              <a:rPr lang="en-US" dirty="0" smtClean="0"/>
              <a:t>to </a:t>
            </a:r>
            <a:r>
              <a:rPr lang="en-US" dirty="0"/>
              <a:t>local indigenous </a:t>
            </a:r>
            <a:r>
              <a:rPr lang="en-US" dirty="0" smtClean="0"/>
              <a:t>tree species</a:t>
            </a:r>
            <a:endParaRPr lang="en-US" dirty="0"/>
          </a:p>
          <a:p>
            <a:pPr marL="571500" indent="-571500">
              <a:buFont typeface="+mj-lt"/>
              <a:buAutoNum type="romanLcPeriod"/>
            </a:pPr>
            <a:r>
              <a:rPr lang="en-US" dirty="0" smtClean="0"/>
              <a:t>Fast growing rate </a:t>
            </a:r>
            <a:r>
              <a:rPr lang="en-US" dirty="0"/>
              <a:t>(</a:t>
            </a:r>
            <a:r>
              <a:rPr lang="en-US" dirty="0" smtClean="0"/>
              <a:t>In </a:t>
            </a:r>
            <a:r>
              <a:rPr lang="en-US" dirty="0"/>
              <a:t>the tropics, exotic species could grow 5 to 10 times more wood than native </a:t>
            </a:r>
            <a:r>
              <a:rPr lang="en-US" dirty="0" smtClean="0"/>
              <a:t>species) </a:t>
            </a:r>
          </a:p>
          <a:p>
            <a:pPr marL="571500" indent="-571500">
              <a:buFont typeface="+mj-lt"/>
              <a:buAutoNum type="romanLcPeriod"/>
            </a:pPr>
            <a:r>
              <a:rPr lang="en-US" dirty="0"/>
              <a:t>E</a:t>
            </a:r>
            <a:r>
              <a:rPr lang="en-US" dirty="0" smtClean="0"/>
              <a:t>xotic </a:t>
            </a:r>
            <a:r>
              <a:rPr lang="en-US" dirty="0"/>
              <a:t>species used in forestry plantations can grow in sites with limited edaphological conditions </a:t>
            </a:r>
            <a:r>
              <a:rPr lang="en-US" dirty="0" smtClean="0"/>
              <a:t>(pH</a:t>
            </a:r>
            <a:r>
              <a:rPr lang="en-US" dirty="0"/>
              <a:t>, nutrient availability, </a:t>
            </a:r>
            <a:r>
              <a:rPr lang="en-US" dirty="0" smtClean="0"/>
              <a:t>moisture content etc.) </a:t>
            </a:r>
          </a:p>
          <a:p>
            <a:pPr marL="571500" indent="-571500">
              <a:buFont typeface="+mj-lt"/>
              <a:buAutoNum type="romanLcPeriod"/>
            </a:pPr>
            <a:r>
              <a:rPr lang="en-US" dirty="0" smtClean="0"/>
              <a:t>Exotic </a:t>
            </a:r>
            <a:r>
              <a:rPr lang="en-US" dirty="0"/>
              <a:t>species </a:t>
            </a:r>
            <a:r>
              <a:rPr lang="en-US" dirty="0" smtClean="0"/>
              <a:t>can </a:t>
            </a:r>
            <a:r>
              <a:rPr lang="en-US" dirty="0"/>
              <a:t>adapt to different environmental </a:t>
            </a:r>
            <a:r>
              <a:rPr lang="en-US" dirty="0" smtClean="0"/>
              <a:t>conditions</a:t>
            </a:r>
          </a:p>
          <a:p>
            <a:pPr marL="571500" indent="-571500">
              <a:buFont typeface="+mj-lt"/>
              <a:buAutoNum type="romanLcPeriod"/>
            </a:pPr>
            <a:r>
              <a:rPr lang="en-US" dirty="0" smtClean="0"/>
              <a:t>Reduces the </a:t>
            </a:r>
            <a:r>
              <a:rPr lang="en-US" dirty="0"/>
              <a:t>pressure over native </a:t>
            </a:r>
            <a:r>
              <a:rPr lang="en-US" dirty="0" smtClean="0"/>
              <a:t>species</a:t>
            </a:r>
            <a:endParaRPr lang="en-US" dirty="0"/>
          </a:p>
          <a:p>
            <a:endParaRPr lang="en-US" dirty="0"/>
          </a:p>
        </p:txBody>
      </p:sp>
    </p:spTree>
    <p:extLst>
      <p:ext uri="{BB962C8B-B14F-4D97-AF65-F5344CB8AC3E}">
        <p14:creationId xmlns:p14="http://schemas.microsoft.com/office/powerpoint/2010/main" val="856533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latin typeface="Aharoni" panose="02010803020104030203" pitchFamily="2" charset="-79"/>
                <a:cs typeface="Aharoni" panose="02010803020104030203" pitchFamily="2" charset="-79"/>
              </a:rPr>
              <a:t>Risks of Using Exotic Species </a:t>
            </a:r>
            <a:endParaRPr lang="en-US" sz="4800"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2057637"/>
            <a:ext cx="10515600" cy="4351338"/>
          </a:xfrm>
        </p:spPr>
        <p:txBody>
          <a:bodyPr>
            <a:normAutofit/>
          </a:bodyPr>
          <a:lstStyle/>
          <a:p>
            <a:pPr marL="571500" indent="-571500">
              <a:buFont typeface="+mj-lt"/>
              <a:buAutoNum type="romanLcPeriod"/>
            </a:pPr>
            <a:r>
              <a:rPr lang="en-US" dirty="0" smtClean="0"/>
              <a:t>If </a:t>
            </a:r>
            <a:r>
              <a:rPr lang="en-US" dirty="0"/>
              <a:t>the provenances and seed sources of the exotic species are not the most appropriate, the plantation could result in a </a:t>
            </a:r>
            <a:r>
              <a:rPr lang="en-US" dirty="0" smtClean="0"/>
              <a:t>disaster</a:t>
            </a:r>
          </a:p>
          <a:p>
            <a:pPr marL="571500" indent="-571500">
              <a:buFont typeface="+mj-lt"/>
              <a:buAutoNum type="romanLcPeriod"/>
            </a:pPr>
            <a:r>
              <a:rPr lang="en-US" dirty="0"/>
              <a:t>A</a:t>
            </a:r>
            <a:r>
              <a:rPr lang="en-US" dirty="0" smtClean="0"/>
              <a:t>ssociated </a:t>
            </a:r>
            <a:r>
              <a:rPr lang="en-US" dirty="0"/>
              <a:t>with new pests and diseases and affect native species; </a:t>
            </a:r>
            <a:endParaRPr lang="en-US" dirty="0" smtClean="0"/>
          </a:p>
          <a:p>
            <a:pPr marL="571500" indent="-571500">
              <a:buFont typeface="+mj-lt"/>
              <a:buAutoNum type="romanLcPeriod"/>
            </a:pPr>
            <a:r>
              <a:rPr lang="en-US" dirty="0" smtClean="0"/>
              <a:t>Ecologists and politicians are </a:t>
            </a:r>
            <a:r>
              <a:rPr lang="en-US" dirty="0"/>
              <a:t>against the use or modification of natural forests and their </a:t>
            </a:r>
            <a:r>
              <a:rPr lang="en-US" dirty="0" smtClean="0"/>
              <a:t>biodiversity</a:t>
            </a:r>
          </a:p>
          <a:p>
            <a:pPr>
              <a:buFont typeface="Wingdings" panose="05000000000000000000" pitchFamily="2" charset="2"/>
              <a:buChar char="v"/>
            </a:pPr>
            <a:r>
              <a:rPr lang="en-US" dirty="0" smtClean="0"/>
              <a:t>Some </a:t>
            </a:r>
            <a:r>
              <a:rPr lang="en-US" dirty="0"/>
              <a:t>ecologists point out that “once established, some exotic species have the ability to displace or replace native plant and animal species, disrupt nutrient and fire cycles, and cause changes in the pattern of plant succession” (Jeff Lovich, 2003</a:t>
            </a:r>
            <a:r>
              <a:rPr lang="en-US" dirty="0" smtClean="0"/>
              <a:t>)</a:t>
            </a:r>
            <a:endParaRPr lang="en-US" dirty="0"/>
          </a:p>
        </p:txBody>
      </p:sp>
    </p:spTree>
    <p:extLst>
      <p:ext uri="{BB962C8B-B14F-4D97-AF65-F5344CB8AC3E}">
        <p14:creationId xmlns:p14="http://schemas.microsoft.com/office/powerpoint/2010/main" val="764082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u="sng" dirty="0">
                <a:latin typeface="Aharoni" panose="02010803020104030203" pitchFamily="2" charset="-79"/>
                <a:cs typeface="Aharoni" panose="02010803020104030203" pitchFamily="2" charset="-79"/>
              </a:rPr>
              <a:t>‘Stop P</a:t>
            </a:r>
            <a:r>
              <a:rPr lang="en-US" sz="4800" b="1" u="sng" dirty="0" smtClean="0">
                <a:latin typeface="Aharoni" panose="02010803020104030203" pitchFamily="2" charset="-79"/>
                <a:cs typeface="Aharoni" panose="02010803020104030203" pitchFamily="2" charset="-79"/>
              </a:rPr>
              <a:t>lanting </a:t>
            </a:r>
            <a:r>
              <a:rPr lang="en-US" sz="4800" b="1" u="sng" dirty="0">
                <a:latin typeface="Aharoni" panose="02010803020104030203" pitchFamily="2" charset="-79"/>
                <a:cs typeface="Aharoni" panose="02010803020104030203" pitchFamily="2" charset="-79"/>
              </a:rPr>
              <a:t>E</a:t>
            </a:r>
            <a:r>
              <a:rPr lang="en-US" sz="4800" b="1" u="sng" dirty="0" smtClean="0">
                <a:latin typeface="Aharoni" panose="02010803020104030203" pitchFamily="2" charset="-79"/>
                <a:cs typeface="Aharoni" panose="02010803020104030203" pitchFamily="2" charset="-79"/>
              </a:rPr>
              <a:t>xotic </a:t>
            </a:r>
            <a:r>
              <a:rPr lang="en-US" sz="4800" b="1" u="sng" dirty="0">
                <a:latin typeface="Aharoni" panose="02010803020104030203" pitchFamily="2" charset="-79"/>
                <a:cs typeface="Aharoni" panose="02010803020104030203" pitchFamily="2" charset="-79"/>
              </a:rPr>
              <a:t>T</a:t>
            </a:r>
            <a:r>
              <a:rPr lang="en-US" sz="4800" b="1" u="sng" dirty="0" smtClean="0">
                <a:latin typeface="Aharoni" panose="02010803020104030203" pitchFamily="2" charset="-79"/>
                <a:cs typeface="Aharoni" panose="02010803020104030203" pitchFamily="2" charset="-79"/>
              </a:rPr>
              <a:t>rees’</a:t>
            </a:r>
            <a:endParaRPr lang="en-US" sz="4800" dirty="0">
              <a:latin typeface="Aharoni" panose="02010803020104030203" pitchFamily="2" charset="-79"/>
              <a:cs typeface="Aharoni" panose="02010803020104030203" pitchFamily="2" charset="-79"/>
            </a:endParaRPr>
          </a:p>
        </p:txBody>
      </p:sp>
      <p:sp>
        <p:nvSpPr>
          <p:cNvPr id="3" name="Content Placeholder 2"/>
          <p:cNvSpPr>
            <a:spLocks noGrp="1"/>
          </p:cNvSpPr>
          <p:nvPr>
            <p:ph idx="1"/>
          </p:nvPr>
        </p:nvSpPr>
        <p:spPr>
          <a:xfrm>
            <a:off x="838200" y="1825624"/>
            <a:ext cx="10515600" cy="5032375"/>
          </a:xfrm>
        </p:spPr>
        <p:txBody>
          <a:bodyPr>
            <a:normAutofit/>
          </a:bodyPr>
          <a:lstStyle/>
          <a:p>
            <a:r>
              <a:rPr lang="en-US" dirty="0" smtClean="0"/>
              <a:t>KARACHI</a:t>
            </a:r>
            <a:r>
              <a:rPr lang="en-US" dirty="0"/>
              <a:t>: </a:t>
            </a:r>
            <a:endParaRPr lang="en-US" dirty="0" smtClean="0"/>
          </a:p>
          <a:p>
            <a:pPr>
              <a:buFont typeface="Wingdings" panose="05000000000000000000" pitchFamily="2" charset="2"/>
              <a:buChar char="ü"/>
            </a:pPr>
            <a:r>
              <a:rPr lang="en-US" dirty="0" smtClean="0"/>
              <a:t>Stop </a:t>
            </a:r>
            <a:r>
              <a:rPr lang="en-US" dirty="0"/>
              <a:t>growing exotic species and make the plantation more diverse, </a:t>
            </a:r>
            <a:r>
              <a:rPr lang="en-US" dirty="0" smtClean="0"/>
              <a:t>suggested Dr. Zafar Iqbal Shams, </a:t>
            </a:r>
            <a:r>
              <a:rPr lang="en-US" dirty="0"/>
              <a:t>during his lecture on urban forestry held at the Garden Centre on </a:t>
            </a:r>
            <a:r>
              <a:rPr lang="en-US" dirty="0" smtClean="0"/>
              <a:t>Saturday </a:t>
            </a:r>
          </a:p>
          <a:p>
            <a:pPr>
              <a:buFont typeface="Wingdings" panose="05000000000000000000" pitchFamily="2" charset="2"/>
              <a:buChar char="ü"/>
            </a:pPr>
            <a:r>
              <a:rPr lang="en-US" dirty="0" smtClean="0"/>
              <a:t>Organized </a:t>
            </a:r>
            <a:r>
              <a:rPr lang="en-US" dirty="0"/>
              <a:t>by the Horticulture Society of Pakistan </a:t>
            </a:r>
          </a:p>
          <a:p>
            <a:pPr>
              <a:buFont typeface="Wingdings" panose="05000000000000000000" pitchFamily="2" charset="2"/>
              <a:buChar char="ü"/>
            </a:pPr>
            <a:r>
              <a:rPr lang="en-US" dirty="0" smtClean="0"/>
              <a:t>Dr. Shams, </a:t>
            </a:r>
            <a:r>
              <a:rPr lang="en-US" dirty="0"/>
              <a:t>said that it was important to </a:t>
            </a:r>
            <a:endParaRPr lang="en-US" dirty="0" smtClean="0"/>
          </a:p>
          <a:p>
            <a:pPr marL="0" indent="0">
              <a:buNone/>
            </a:pPr>
            <a:r>
              <a:rPr lang="en-US" dirty="0" smtClean="0"/>
              <a:t>know </a:t>
            </a:r>
            <a:r>
              <a:rPr lang="en-US" dirty="0"/>
              <a:t>the definition of a tree that go to a </a:t>
            </a:r>
            <a:endParaRPr lang="en-US" dirty="0" smtClean="0"/>
          </a:p>
          <a:p>
            <a:pPr marL="0" indent="0">
              <a:buNone/>
            </a:pPr>
            <a:r>
              <a:rPr lang="en-US" dirty="0" smtClean="0"/>
              <a:t>certain </a:t>
            </a:r>
            <a:r>
              <a:rPr lang="en-US" dirty="0"/>
              <a:t>height and develop a </a:t>
            </a:r>
            <a:r>
              <a:rPr lang="en-US" dirty="0" smtClean="0"/>
              <a:t>canopy </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67895" y="3963536"/>
            <a:ext cx="4824105" cy="2894463"/>
          </a:xfrm>
          <a:prstGeom prst="rect">
            <a:avLst/>
          </a:prstGeom>
          <a:ln>
            <a:noFill/>
          </a:ln>
          <a:effectLst>
            <a:softEdge rad="112500"/>
          </a:effectLst>
        </p:spPr>
      </p:pic>
    </p:spTree>
    <p:extLst>
      <p:ext uri="{BB962C8B-B14F-4D97-AF65-F5344CB8AC3E}">
        <p14:creationId xmlns:p14="http://schemas.microsoft.com/office/powerpoint/2010/main" val="160587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5400" b="1" u="sng" dirty="0">
                <a:latin typeface="Aharoni" panose="02010803020104030203" pitchFamily="2" charset="-79"/>
                <a:cs typeface="Aharoni" panose="02010803020104030203" pitchFamily="2" charset="-79"/>
              </a:rPr>
              <a:t>‘Stop Planting Exotic Trees’</a:t>
            </a:r>
            <a:endParaRPr lang="en-US" sz="5400"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q"/>
            </a:pPr>
            <a:r>
              <a:rPr lang="en-US" dirty="0" smtClean="0"/>
              <a:t>Findings of </a:t>
            </a:r>
            <a:r>
              <a:rPr lang="en-US" dirty="0"/>
              <a:t>Dr. Zafar Iqbal </a:t>
            </a:r>
            <a:r>
              <a:rPr lang="en-US" dirty="0" smtClean="0"/>
              <a:t>Shams</a:t>
            </a:r>
          </a:p>
          <a:p>
            <a:pPr marL="0" indent="0">
              <a:buNone/>
            </a:pPr>
            <a:endParaRPr lang="en-US" dirty="0" smtClean="0"/>
          </a:p>
          <a:p>
            <a:pPr>
              <a:buFont typeface="Wingdings" panose="05000000000000000000" pitchFamily="2" charset="2"/>
              <a:buChar char="ü"/>
            </a:pPr>
            <a:r>
              <a:rPr lang="en-US" dirty="0" smtClean="0"/>
              <a:t>“</a:t>
            </a:r>
            <a:r>
              <a:rPr lang="en-US" dirty="0"/>
              <a:t>Besides being an exotic species with harmful effects on the environment, the conocarpus (a North American species) grown extensively in the city is a shrub and not a </a:t>
            </a:r>
            <a:r>
              <a:rPr lang="en-US" dirty="0" smtClean="0"/>
              <a:t>tree”</a:t>
            </a:r>
            <a:endParaRPr lang="en-US" dirty="0"/>
          </a:p>
          <a:p>
            <a:pPr>
              <a:buFont typeface="Wingdings" panose="05000000000000000000" pitchFamily="2" charset="2"/>
              <a:buChar char="ü"/>
            </a:pPr>
            <a:r>
              <a:rPr lang="en-US" dirty="0" smtClean="0"/>
              <a:t>Sharing </a:t>
            </a:r>
            <a:r>
              <a:rPr lang="en-US" dirty="0"/>
              <a:t>findings of his study that showed a comparison between the composition and diversity of plantation existed in 1993 and 2013 along the 15-kilometre-long Corridor-1 (starting from Merewether Tower and ending at Sohrab </a:t>
            </a:r>
            <a:r>
              <a:rPr lang="en-US" dirty="0" smtClean="0"/>
              <a:t>Goth) and prepared </a:t>
            </a:r>
            <a:r>
              <a:rPr lang="en-US" dirty="0"/>
              <a:t>a plant inventory </a:t>
            </a:r>
            <a:r>
              <a:rPr lang="en-US" dirty="0" smtClean="0"/>
              <a:t>on </a:t>
            </a:r>
            <a:r>
              <a:rPr lang="en-US" dirty="0"/>
              <a:t>the request of Karachi Mass Transit Project officials in </a:t>
            </a:r>
            <a:r>
              <a:rPr lang="en-US" dirty="0" smtClean="0"/>
              <a:t>1993</a:t>
            </a:r>
            <a:endParaRPr lang="en-US" dirty="0"/>
          </a:p>
          <a:p>
            <a:pPr>
              <a:buFont typeface="Wingdings" panose="05000000000000000000" pitchFamily="2" charset="2"/>
              <a:buChar char="ü"/>
            </a:pPr>
            <a:r>
              <a:rPr lang="en-US" dirty="0" smtClean="0"/>
              <a:t>He revisited </a:t>
            </a:r>
            <a:r>
              <a:rPr lang="en-US" dirty="0"/>
              <a:t>the data in 2013 </a:t>
            </a:r>
            <a:r>
              <a:rPr lang="en-US" dirty="0" smtClean="0"/>
              <a:t>and found that plant </a:t>
            </a:r>
            <a:r>
              <a:rPr lang="en-US" dirty="0"/>
              <a:t>diversity had greatly reduced with an increased number of exotic </a:t>
            </a:r>
            <a:r>
              <a:rPr lang="en-US" dirty="0" smtClean="0"/>
              <a:t>species</a:t>
            </a:r>
            <a:endParaRPr lang="en-US" dirty="0"/>
          </a:p>
          <a:p>
            <a:endParaRPr lang="en-US" dirty="0"/>
          </a:p>
        </p:txBody>
      </p:sp>
    </p:spTree>
    <p:extLst>
      <p:ext uri="{BB962C8B-B14F-4D97-AF65-F5344CB8AC3E}">
        <p14:creationId xmlns:p14="http://schemas.microsoft.com/office/powerpoint/2010/main" val="9572661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“The species diversity index had declined from 8.74 in 1999 to 1.4 to 2013. This is dangerous as a single plant infected with a disease could affect all trees and you would lose all your investment” </a:t>
            </a:r>
          </a:p>
          <a:p>
            <a:r>
              <a:rPr lang="en-US" dirty="0"/>
              <a:t>The urban forestry rule states that:</a:t>
            </a:r>
          </a:p>
          <a:p>
            <a:pPr>
              <a:buFont typeface="Wingdings" panose="05000000000000000000" pitchFamily="2" charset="2"/>
              <a:buChar char="ü"/>
            </a:pPr>
            <a:r>
              <a:rPr lang="en-US" dirty="0"/>
              <a:t>Not more than 10pc trees of any species should be planted </a:t>
            </a:r>
          </a:p>
          <a:p>
            <a:pPr>
              <a:buFont typeface="Wingdings" panose="05000000000000000000" pitchFamily="2" charset="2"/>
              <a:buChar char="ü"/>
            </a:pPr>
            <a:r>
              <a:rPr lang="en-US" dirty="0"/>
              <a:t>Not more than 20pc trees of any genus should be planted</a:t>
            </a:r>
          </a:p>
          <a:p>
            <a:pPr>
              <a:buFont typeface="Wingdings" panose="05000000000000000000" pitchFamily="2" charset="2"/>
              <a:buChar char="ü"/>
            </a:pPr>
            <a:r>
              <a:rPr lang="en-US" dirty="0"/>
              <a:t>Not more than 30pc trees of any family should be planted</a:t>
            </a:r>
          </a:p>
          <a:p>
            <a:pPr>
              <a:buFont typeface="Wingdings" panose="05000000000000000000" pitchFamily="2" charset="2"/>
              <a:buChar char="q"/>
            </a:pPr>
            <a:r>
              <a:rPr lang="en-US" dirty="0"/>
              <a:t>On native species versus exotic species, he said that the study also showed that the corridor heavily comprised conocarpus species (84pc). Earlier in 1993, there was not only a better composition of native and exotic species, but there were more trees and less shrubs as well. </a:t>
            </a:r>
          </a:p>
          <a:p>
            <a:endParaRPr lang="en-US" dirty="0"/>
          </a:p>
          <a:p>
            <a:endParaRPr lang="en-US" dirty="0"/>
          </a:p>
        </p:txBody>
      </p:sp>
      <p:sp>
        <p:nvSpPr>
          <p:cNvPr id="4" name="Title 1"/>
          <p:cNvSpPr>
            <a:spLocks noGrp="1"/>
          </p:cNvSpPr>
          <p:nvPr>
            <p:ph type="title"/>
          </p:nvPr>
        </p:nvSpPr>
        <p:spPr/>
        <p:txBody>
          <a:bodyPr>
            <a:normAutofit/>
          </a:bodyPr>
          <a:lstStyle/>
          <a:p>
            <a:pPr algn="ctr"/>
            <a:r>
              <a:rPr lang="en-US" sz="5400" b="1" u="sng" dirty="0">
                <a:latin typeface="Aharoni" panose="02010803020104030203" pitchFamily="2" charset="-79"/>
                <a:cs typeface="Aharoni" panose="02010803020104030203" pitchFamily="2" charset="-79"/>
              </a:rPr>
              <a:t>‘Stop Planting Exotic Trees’</a:t>
            </a:r>
            <a:endParaRPr lang="en-US" sz="5400" dirty="0"/>
          </a:p>
        </p:txBody>
      </p:sp>
    </p:spTree>
    <p:extLst>
      <p:ext uri="{BB962C8B-B14F-4D97-AF65-F5344CB8AC3E}">
        <p14:creationId xmlns:p14="http://schemas.microsoft.com/office/powerpoint/2010/main" val="2040461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q"/>
            </a:pPr>
            <a:r>
              <a:rPr lang="en-US" dirty="0" smtClean="0"/>
              <a:t>Recommendations by </a:t>
            </a:r>
            <a:r>
              <a:rPr lang="en-US" dirty="0"/>
              <a:t>Dr. Zafar Iqbal </a:t>
            </a:r>
            <a:r>
              <a:rPr lang="en-US" dirty="0" smtClean="0"/>
              <a:t>Shams</a:t>
            </a:r>
          </a:p>
          <a:p>
            <a:pPr marL="0" indent="0">
              <a:buNone/>
            </a:pPr>
            <a:endParaRPr lang="en-US" dirty="0" smtClean="0"/>
          </a:p>
          <a:p>
            <a:r>
              <a:rPr lang="en-US" dirty="0" smtClean="0"/>
              <a:t>Plantation </a:t>
            </a:r>
            <a:r>
              <a:rPr lang="en-US" dirty="0"/>
              <a:t>of local ficus species </a:t>
            </a:r>
            <a:r>
              <a:rPr lang="en-US" dirty="0" smtClean="0"/>
              <a:t>as easy </a:t>
            </a:r>
            <a:r>
              <a:rPr lang="en-US" dirty="0"/>
              <a:t>to grow and </a:t>
            </a:r>
            <a:r>
              <a:rPr lang="en-US" dirty="0" smtClean="0"/>
              <a:t>requires </a:t>
            </a:r>
            <a:r>
              <a:rPr lang="en-US" dirty="0"/>
              <a:t>little </a:t>
            </a:r>
            <a:r>
              <a:rPr lang="en-US" dirty="0" smtClean="0"/>
              <a:t>water </a:t>
            </a:r>
            <a:endParaRPr lang="en-US" dirty="0"/>
          </a:p>
          <a:p>
            <a:r>
              <a:rPr lang="en-US" dirty="0"/>
              <a:t>M</a:t>
            </a:r>
            <a:r>
              <a:rPr lang="en-US" dirty="0" smtClean="0"/>
              <a:t>oringa</a:t>
            </a:r>
            <a:r>
              <a:rPr lang="en-US" dirty="0"/>
              <a:t>, native to parts of Africa and Asia (locally called </a:t>
            </a:r>
            <a:r>
              <a:rPr lang="en-US" dirty="0" smtClean="0"/>
              <a:t>sohanjana), a </a:t>
            </a:r>
            <a:r>
              <a:rPr lang="en-US" dirty="0"/>
              <a:t>miracle tree with immense health benefits and should be planted in the city </a:t>
            </a:r>
          </a:p>
          <a:p>
            <a:pPr>
              <a:buFont typeface="Wingdings" panose="05000000000000000000" pitchFamily="2" charset="2"/>
              <a:buChar char="ü"/>
            </a:pPr>
            <a:r>
              <a:rPr lang="en-US" dirty="0"/>
              <a:t>R</a:t>
            </a:r>
            <a:r>
              <a:rPr lang="en-US" dirty="0" smtClean="0"/>
              <a:t>ich </a:t>
            </a:r>
            <a:r>
              <a:rPr lang="en-US" dirty="0"/>
              <a:t>in calcium and </a:t>
            </a:r>
            <a:r>
              <a:rPr lang="en-US" dirty="0" smtClean="0"/>
              <a:t>protein</a:t>
            </a:r>
          </a:p>
          <a:p>
            <a:pPr>
              <a:buFont typeface="Wingdings" panose="05000000000000000000" pitchFamily="2" charset="2"/>
              <a:buChar char="ü"/>
            </a:pPr>
            <a:r>
              <a:rPr lang="en-US" dirty="0" smtClean="0"/>
              <a:t>Its </a:t>
            </a:r>
            <a:r>
              <a:rPr lang="en-US" dirty="0"/>
              <a:t>leaves could be used for making herbal tea </a:t>
            </a:r>
            <a:endParaRPr lang="en-US" dirty="0" smtClean="0"/>
          </a:p>
          <a:p>
            <a:pPr>
              <a:buFont typeface="Wingdings" panose="05000000000000000000" pitchFamily="2" charset="2"/>
              <a:buChar char="ü"/>
            </a:pPr>
            <a:r>
              <a:rPr lang="en-US" dirty="0"/>
              <a:t>S</a:t>
            </a:r>
            <a:r>
              <a:rPr lang="en-US" dirty="0" smtClean="0"/>
              <a:t>eed </a:t>
            </a:r>
            <a:r>
              <a:rPr lang="en-US" dirty="0"/>
              <a:t>oil could be used to have a glowing </a:t>
            </a:r>
            <a:r>
              <a:rPr lang="en-US" dirty="0" smtClean="0"/>
              <a:t>look</a:t>
            </a:r>
          </a:p>
          <a:p>
            <a:pPr marL="0" indent="0">
              <a:buNone/>
            </a:pPr>
            <a:r>
              <a:rPr lang="en-US" i="1" dirty="0" smtClean="0"/>
              <a:t>(Published </a:t>
            </a:r>
            <a:r>
              <a:rPr lang="en-US" i="1" dirty="0"/>
              <a:t>in Dawn, August 30th, </a:t>
            </a:r>
            <a:r>
              <a:rPr lang="en-US" i="1" dirty="0" smtClean="0"/>
              <a:t>2015)</a:t>
            </a:r>
            <a:endParaRPr lang="en-US" dirty="0"/>
          </a:p>
          <a:p>
            <a:endParaRPr lang="en-US" dirty="0"/>
          </a:p>
        </p:txBody>
      </p:sp>
      <p:sp>
        <p:nvSpPr>
          <p:cNvPr id="4" name="Title 1"/>
          <p:cNvSpPr>
            <a:spLocks noGrp="1"/>
          </p:cNvSpPr>
          <p:nvPr>
            <p:ph type="title"/>
          </p:nvPr>
        </p:nvSpPr>
        <p:spPr/>
        <p:txBody>
          <a:bodyPr>
            <a:normAutofit/>
          </a:bodyPr>
          <a:lstStyle/>
          <a:p>
            <a:pPr algn="ctr"/>
            <a:r>
              <a:rPr lang="en-US" sz="5400" b="1" u="sng" dirty="0">
                <a:latin typeface="Aharoni" panose="02010803020104030203" pitchFamily="2" charset="-79"/>
                <a:cs typeface="Aharoni" panose="02010803020104030203" pitchFamily="2" charset="-79"/>
              </a:rPr>
              <a:t>‘Stop Planting Exotic Trees’</a:t>
            </a:r>
            <a:endParaRPr lang="en-US" sz="5400" dirty="0"/>
          </a:p>
        </p:txBody>
      </p:sp>
    </p:spTree>
    <p:extLst>
      <p:ext uri="{BB962C8B-B14F-4D97-AF65-F5344CB8AC3E}">
        <p14:creationId xmlns:p14="http://schemas.microsoft.com/office/powerpoint/2010/main" val="17754375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TotalTime>
  <Words>1050</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Aharoni</vt:lpstr>
      <vt:lpstr>Arial</vt:lpstr>
      <vt:lpstr>Calibri</vt:lpstr>
      <vt:lpstr>Calibri Light</vt:lpstr>
      <vt:lpstr>Wingdings</vt:lpstr>
      <vt:lpstr>Office Theme</vt:lpstr>
      <vt:lpstr>EXOTIC PLANTS IN SOCIAL FORESTRY</vt:lpstr>
      <vt:lpstr>EXOTIC PLANTS</vt:lpstr>
      <vt:lpstr>EXOTIC PLANTS</vt:lpstr>
      <vt:lpstr>Benefits of Using Exotic Species</vt:lpstr>
      <vt:lpstr>Risks of Using Exotic Species </vt:lpstr>
      <vt:lpstr>‘Stop Planting Exotic Trees’</vt:lpstr>
      <vt:lpstr>‘Stop Planting Exotic Trees’</vt:lpstr>
      <vt:lpstr>‘Stop Planting Exotic Trees’</vt:lpstr>
      <vt:lpstr>‘Stop Planting Exotic Trees’</vt:lpstr>
      <vt:lpstr>EXOTIC TREE SPECIES IN SOCIAL FORESTRY OF PAKISTAN</vt:lpstr>
      <vt:lpstr>Some Exotic Ornamental Trees Grown in Pakistan</vt:lpstr>
      <vt:lpstr>EXAMPLE</vt:lpstr>
      <vt:lpstr>EXAMPLE</vt:lpstr>
      <vt:lpstr>Final Thoughts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BlueLady</dc:creator>
  <cp:lastModifiedBy>BlueLady</cp:lastModifiedBy>
  <cp:revision>26</cp:revision>
  <dcterms:created xsi:type="dcterms:W3CDTF">2017-04-17T14:14:59Z</dcterms:created>
  <dcterms:modified xsi:type="dcterms:W3CDTF">2017-04-18T13:55:51Z</dcterms:modified>
</cp:coreProperties>
</file>