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59" r:id="rId4"/>
    <p:sldId id="260" r:id="rId5"/>
    <p:sldId id="261" r:id="rId6"/>
    <p:sldId id="258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hylakoid" TargetMode="External"/><Relationship Id="rId2" Type="http://schemas.openxmlformats.org/officeDocument/2006/relationships/hyperlink" Target="https://en.wikipedia.org/wiki/Chlorophyl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Photosystem" TargetMode="External"/><Relationship Id="rId4" Type="http://schemas.openxmlformats.org/officeDocument/2006/relationships/hyperlink" Target="https://en.wikipedia.org/wiki/Photosynthetic_reaction_centr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is the excitation energy of the photons, Transferred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When </a:t>
            </a:r>
            <a:r>
              <a:rPr lang="en-US" sz="2400" dirty="0" err="1" smtClean="0"/>
              <a:t>chromophores</a:t>
            </a:r>
            <a:r>
              <a:rPr lang="en-US" sz="2400" dirty="0" smtClean="0"/>
              <a:t> are positioned very close to each other, it is possible that the quantum energy of an irradiated photon is transferred from one </a:t>
            </a:r>
            <a:r>
              <a:rPr lang="en-US" sz="2400" dirty="0" err="1" smtClean="0"/>
              <a:t>chromophore</a:t>
            </a:r>
            <a:r>
              <a:rPr lang="en-US" sz="2400" dirty="0" smtClean="0"/>
              <a:t> to the next.</a:t>
            </a:r>
          </a:p>
          <a:p>
            <a:r>
              <a:rPr lang="en-US" sz="2400" dirty="0" smtClean="0"/>
              <a:t> Just as one quantum of light energy is named a </a:t>
            </a:r>
            <a:r>
              <a:rPr lang="en-US" sz="2400" dirty="0" smtClean="0">
                <a:solidFill>
                  <a:srgbClr val="FF0000"/>
                </a:solidFill>
              </a:rPr>
              <a:t>photon</a:t>
            </a:r>
            <a:r>
              <a:rPr lang="en-US" sz="2400" dirty="0" smtClean="0"/>
              <a:t>, one quantum of excitation energy transferred from one molecule to the next is termed an </a:t>
            </a:r>
            <a:r>
              <a:rPr lang="en-US" sz="2400" b="1" dirty="0" err="1" smtClean="0"/>
              <a:t>exciton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The transfer of </a:t>
            </a:r>
            <a:r>
              <a:rPr lang="en-US" sz="2400" dirty="0" err="1" smtClean="0"/>
              <a:t>excitons</a:t>
            </a:r>
            <a:r>
              <a:rPr lang="en-US" sz="2400" dirty="0" smtClean="0"/>
              <a:t> is that the </a:t>
            </a:r>
            <a:r>
              <a:rPr lang="en-US" sz="2400" dirty="0" err="1" smtClean="0"/>
              <a:t>chromophores</a:t>
            </a:r>
            <a:r>
              <a:rPr lang="en-US" sz="2400" dirty="0" smtClean="0"/>
              <a:t> involved are positioned in a </a:t>
            </a:r>
            <a:r>
              <a:rPr lang="en-US" sz="2400" dirty="0" smtClean="0">
                <a:solidFill>
                  <a:srgbClr val="FF0000"/>
                </a:solidFill>
              </a:rPr>
              <a:t>specific way</a:t>
            </a:r>
            <a:r>
              <a:rPr lang="en-US" sz="2400" dirty="0" smtClean="0"/>
              <a:t>. This is arranged by proteins. Therefore the </a:t>
            </a:r>
            <a:r>
              <a:rPr lang="en-US" sz="2400" dirty="0" err="1" smtClean="0"/>
              <a:t>chromophores</a:t>
            </a:r>
            <a:r>
              <a:rPr lang="en-US" sz="2400" dirty="0" smtClean="0"/>
              <a:t> of the antennae always occur as protein complexes. 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</a:t>
            </a:r>
            <a:r>
              <a:rPr lang="en-US" sz="2400" dirty="0" smtClean="0"/>
              <a:t>700</a:t>
            </a:r>
            <a:r>
              <a:rPr lang="en-US" dirty="0" smtClean="0"/>
              <a:t> transfers electrons to soluble </a:t>
            </a:r>
            <a:r>
              <a:rPr lang="en-US" dirty="0" err="1" smtClean="0"/>
              <a:t>ferredoxin</a:t>
            </a:r>
            <a:r>
              <a:rPr lang="en-US" dirty="0" smtClean="0"/>
              <a:t> (</a:t>
            </a:r>
            <a:r>
              <a:rPr lang="en-US" dirty="0" err="1" smtClean="0"/>
              <a:t>Fd</a:t>
            </a:r>
            <a:r>
              <a:rPr lang="en-US" dirty="0" smtClean="0"/>
              <a:t>) </a:t>
            </a:r>
          </a:p>
          <a:p>
            <a:r>
              <a:rPr lang="en-US" dirty="0" smtClean="0"/>
              <a:t>The soluble </a:t>
            </a:r>
            <a:r>
              <a:rPr lang="en-US" dirty="0" err="1" smtClean="0"/>
              <a:t>flavoprotein</a:t>
            </a:r>
            <a:r>
              <a:rPr lang="en-US" dirty="0" smtClean="0"/>
              <a:t> </a:t>
            </a:r>
            <a:r>
              <a:rPr lang="en-US" dirty="0" err="1" smtClean="0"/>
              <a:t>ferredoxin</a:t>
            </a:r>
            <a:r>
              <a:rPr lang="en-US" dirty="0" smtClean="0"/>
              <a:t>–NADP</a:t>
            </a:r>
            <a:br>
              <a:rPr lang="en-US" dirty="0" smtClean="0"/>
            </a:br>
            <a:r>
              <a:rPr lang="en-US" dirty="0" err="1" smtClean="0"/>
              <a:t>reductase</a:t>
            </a:r>
            <a:r>
              <a:rPr lang="en-US" dirty="0" smtClean="0"/>
              <a:t> (FNR) reduces NADP+ to NADPH, which is used in the Calvin cycle to reduce CO2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ATP </a:t>
            </a:r>
            <a:r>
              <a:rPr lang="en-US" b="1" dirty="0" err="1" smtClean="0"/>
              <a:t>synthase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ATP is synthesized by a large enzyme complex known by several names: </a:t>
            </a:r>
            <a:r>
              <a:rPr lang="en-US" b="1" dirty="0" smtClean="0"/>
              <a:t>ATP </a:t>
            </a:r>
            <a:r>
              <a:rPr lang="en-US" b="1" dirty="0" err="1" smtClean="0"/>
              <a:t>synthase</a:t>
            </a:r>
            <a:r>
              <a:rPr lang="en-US" dirty="0" smtClean="0"/>
              <a:t>, </a:t>
            </a:r>
            <a:r>
              <a:rPr lang="en-US" b="1" dirty="0" err="1" smtClean="0"/>
              <a:t>ATPase</a:t>
            </a:r>
            <a:r>
              <a:rPr lang="en-US" b="1" dirty="0" smtClean="0"/>
              <a:t> </a:t>
            </a:r>
          </a:p>
          <a:p>
            <a:r>
              <a:rPr lang="en-US" dirty="0" smtClean="0"/>
              <a:t>This enzyme consists of two parts: a hydrophobic membrane-bound portion called </a:t>
            </a:r>
            <a:r>
              <a:rPr lang="en-US" dirty="0" err="1" smtClean="0"/>
              <a:t>CFo</a:t>
            </a:r>
            <a:r>
              <a:rPr lang="en-US" dirty="0" smtClean="0"/>
              <a:t> and a portion that sticks out into the </a:t>
            </a:r>
            <a:r>
              <a:rPr lang="en-US" dirty="0" err="1" smtClean="0"/>
              <a:t>stroma</a:t>
            </a:r>
            <a:r>
              <a:rPr lang="en-US" dirty="0" smtClean="0"/>
              <a:t> called CF1 </a:t>
            </a:r>
          </a:p>
          <a:p>
            <a:r>
              <a:rPr lang="en-US" dirty="0" smtClean="0"/>
              <a:t>CF1 is made up of several peptides, including three copies of each of the α and β peptides arranged alternately much like the sections of an orange. Whereas the catalytic sites are located largely on</a:t>
            </a:r>
            <a:br>
              <a:rPr lang="en-US" dirty="0" smtClean="0"/>
            </a:br>
            <a:r>
              <a:rPr lang="en-US" dirty="0" smtClean="0"/>
              <a:t>the β polypeptide 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ATP </a:t>
            </a:r>
            <a:r>
              <a:rPr lang="en-US" b="1" dirty="0" err="1" smtClean="0"/>
              <a:t>synthase</a:t>
            </a:r>
            <a:endParaRPr lang="en-US" dirty="0"/>
          </a:p>
        </p:txBody>
      </p:sp>
      <p:pic>
        <p:nvPicPr>
          <p:cNvPr id="2050" name="Picture 2" descr="C:\Users\Asma\Pictures\Structure-of-ATPase-Taiz-and-Zeiger-200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815306"/>
            <a:ext cx="6248399" cy="4095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 Reactions</a:t>
            </a:r>
            <a:endParaRPr lang="en-US" dirty="0"/>
          </a:p>
        </p:txBody>
      </p:sp>
      <p:pic>
        <p:nvPicPr>
          <p:cNvPr id="1026" name="Picture 2" descr="C:\Users\Asma\Pictures\400px-Thylakoid_membrane_3.svg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752600"/>
            <a:ext cx="8153400" cy="4495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Cyclic </a:t>
            </a:r>
            <a:r>
              <a:rPr lang="en-US" b="1" dirty="0" err="1" smtClean="0"/>
              <a:t>Photophosphorylation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 prokaryotes, the process of photosynthesis is used for the production of energy and not for the formation of biological molecules. Cyclic </a:t>
            </a:r>
            <a:r>
              <a:rPr lang="en-US" dirty="0" err="1" smtClean="0"/>
              <a:t>Photophosphorylation</a:t>
            </a:r>
            <a:r>
              <a:rPr lang="en-US" dirty="0" smtClean="0"/>
              <a:t> is the process, in which systems (like prokaryotes), just accomplishes the ADP to ATP for immediate energy for the cells.</a:t>
            </a:r>
          </a:p>
          <a:p>
            <a:r>
              <a:rPr lang="en-US" dirty="0" smtClean="0"/>
              <a:t>This type of </a:t>
            </a:r>
            <a:r>
              <a:rPr lang="en-US" dirty="0" err="1" smtClean="0"/>
              <a:t>photophosphorylation</a:t>
            </a:r>
            <a:r>
              <a:rPr lang="en-US" dirty="0" smtClean="0"/>
              <a:t> usually occurs in the </a:t>
            </a:r>
            <a:r>
              <a:rPr lang="en-US" dirty="0" err="1" smtClean="0"/>
              <a:t>thylakoid</a:t>
            </a:r>
            <a:r>
              <a:rPr lang="en-US" dirty="0" smtClean="0"/>
              <a:t> membrane. The electron begins in a pigment complex called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photosystem</a:t>
            </a:r>
            <a:r>
              <a:rPr lang="en-US" dirty="0" smtClean="0">
                <a:solidFill>
                  <a:srgbClr val="FF0000"/>
                </a:solidFill>
              </a:rPr>
              <a:t> I</a:t>
            </a:r>
            <a:r>
              <a:rPr lang="en-US" dirty="0" smtClean="0"/>
              <a:t> in cyclic electron flow. It then further passes from the primary acceptor to </a:t>
            </a:r>
            <a:r>
              <a:rPr lang="en-US" dirty="0" err="1" smtClean="0"/>
              <a:t>ferredoxin</a:t>
            </a:r>
            <a:r>
              <a:rPr lang="en-US" dirty="0" smtClean="0"/>
              <a:t> and eventually to </a:t>
            </a:r>
            <a:r>
              <a:rPr lang="en-US" dirty="0" err="1" smtClean="0"/>
              <a:t>cytochrome</a:t>
            </a:r>
            <a:r>
              <a:rPr lang="en-US" dirty="0" smtClean="0"/>
              <a:t> b6f. The electron then passes to </a:t>
            </a:r>
            <a:r>
              <a:rPr lang="en-US" dirty="0" err="1" smtClean="0"/>
              <a:t>plastocyanin</a:t>
            </a:r>
            <a:r>
              <a:rPr lang="en-US" dirty="0" smtClean="0"/>
              <a:t> before returning to chlorophyll.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Cyclic </a:t>
            </a:r>
            <a:r>
              <a:rPr lang="en-US" b="1" dirty="0" err="1" smtClean="0"/>
              <a:t>Photophosphorylation</a:t>
            </a:r>
            <a:endParaRPr lang="en-US" dirty="0"/>
          </a:p>
        </p:txBody>
      </p:sp>
      <p:pic>
        <p:nvPicPr>
          <p:cNvPr id="2050" name="Picture 2" descr="C:\Users\Asma\Pictures\picsss\download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2057400"/>
            <a:ext cx="6857999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antenna is required to capture light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efficient photosynthesis is possible only when the energy of photons of various wavelengths is captured over a certain surface by a so called </a:t>
            </a:r>
            <a:r>
              <a:rPr lang="en-US" b="1" dirty="0" smtClean="0"/>
              <a:t>antenna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b="1" dirty="0" smtClean="0"/>
              <a:t>antenna </a:t>
            </a:r>
            <a:r>
              <a:rPr lang="en-US" dirty="0" smtClean="0"/>
              <a:t> is an array of protein and  </a:t>
            </a:r>
            <a:r>
              <a:rPr lang="en-US" dirty="0" smtClean="0">
                <a:hlinkClick r:id="rId2" tooltip="Chlorophyll"/>
              </a:rPr>
              <a:t>chlorophyll</a:t>
            </a:r>
            <a:r>
              <a:rPr lang="en-US" dirty="0" smtClean="0"/>
              <a:t> molecules embedded in the </a:t>
            </a:r>
            <a:r>
              <a:rPr lang="en-US" dirty="0" err="1" smtClean="0">
                <a:hlinkClick r:id="rId3" tooltip="Thylakoid"/>
              </a:rPr>
              <a:t>thylakoid</a:t>
            </a:r>
            <a:r>
              <a:rPr lang="en-US" dirty="0" smtClean="0"/>
              <a:t> membrane of plants and </a:t>
            </a:r>
            <a:r>
              <a:rPr lang="en-US" dirty="0" err="1" smtClean="0"/>
              <a:t>cyanobacteria</a:t>
            </a:r>
            <a:r>
              <a:rPr lang="en-US" dirty="0" smtClean="0"/>
              <a:t>, which transfer light energy to one chlorophyll </a:t>
            </a:r>
            <a:r>
              <a:rPr lang="en-US" i="1" dirty="0" smtClean="0"/>
              <a:t>a</a:t>
            </a:r>
            <a:r>
              <a:rPr lang="en-US" dirty="0" smtClean="0"/>
              <a:t> molecule at the </a:t>
            </a:r>
            <a:r>
              <a:rPr lang="en-US" dirty="0" smtClean="0">
                <a:hlinkClick r:id="rId4" tooltip="Photosynthetic reaction centre"/>
              </a:rPr>
              <a:t>reaction center</a:t>
            </a:r>
            <a:r>
              <a:rPr lang="en-US" dirty="0" smtClean="0"/>
              <a:t> of a </a:t>
            </a:r>
            <a:r>
              <a:rPr lang="en-US" dirty="0" err="1" smtClean="0">
                <a:hlinkClick r:id="rId5" tooltip="Photosystem"/>
              </a:rPr>
              <a:t>photosystem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Antennae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antennae of plants consist of an inner part and an outer part</a:t>
            </a:r>
            <a:br>
              <a:rPr lang="en-US" dirty="0" smtClean="0"/>
            </a:br>
            <a:r>
              <a:rPr lang="en-US" dirty="0" smtClean="0"/>
              <a:t>(Fig. 2.10). The outer part, formed by the </a:t>
            </a:r>
            <a:r>
              <a:rPr lang="en-US" b="1" dirty="0" smtClean="0"/>
              <a:t>light harvesting complexes </a:t>
            </a:r>
            <a:r>
              <a:rPr lang="en-US" dirty="0" smtClean="0"/>
              <a:t>(</a:t>
            </a:r>
            <a:r>
              <a:rPr lang="en-US" b="1" dirty="0" smtClean="0"/>
              <a:t>LHC</a:t>
            </a:r>
            <a:r>
              <a:rPr lang="en-US" dirty="0" smtClean="0"/>
              <a:t>s), collects the light. </a:t>
            </a:r>
          </a:p>
          <a:p>
            <a:r>
              <a:rPr lang="en-US" dirty="0" smtClean="0"/>
              <a:t>The inner part of the antenna, consisting of the </a:t>
            </a:r>
            <a:r>
              <a:rPr lang="en-US" b="1" dirty="0" smtClean="0"/>
              <a:t>core complexes</a:t>
            </a:r>
            <a:r>
              <a:rPr lang="en-US" dirty="0" smtClean="0"/>
              <a:t>, is an integral constituent of the reaction centers; it also collects light and conducts the </a:t>
            </a:r>
            <a:r>
              <a:rPr lang="en-US" dirty="0" err="1" smtClean="0"/>
              <a:t>excitons</a:t>
            </a:r>
            <a:r>
              <a:rPr lang="en-US" dirty="0" smtClean="0"/>
              <a:t> collected in the outer part of the antenna into the photosynthetic reaction centers.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ma\Pictures\picsss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524000"/>
            <a:ext cx="7162800" cy="4724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Photosystems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Plants contain two reaction centers</a:t>
            </a:r>
          </a:p>
          <a:p>
            <a:r>
              <a:rPr lang="en-US" dirty="0" err="1" smtClean="0"/>
              <a:t>Photosystem</a:t>
            </a:r>
            <a:r>
              <a:rPr lang="en-US" dirty="0" smtClean="0"/>
              <a:t> </a:t>
            </a:r>
            <a:r>
              <a:rPr lang="en-US" b="1" dirty="0" smtClean="0"/>
              <a:t>I</a:t>
            </a:r>
            <a:r>
              <a:rPr lang="en-US" dirty="0" smtClean="0"/>
              <a:t> preferentially absorbs far-red light of wavelengths greater than 680 nm. It contains chlorophyll a and less amount of chlorophyll b and some beta-carotenes (50 molecules) </a:t>
            </a:r>
          </a:p>
          <a:p>
            <a:r>
              <a:rPr lang="en-US" dirty="0" err="1" smtClean="0"/>
              <a:t>Photosystem</a:t>
            </a:r>
            <a:r>
              <a:rPr lang="en-US" dirty="0" smtClean="0"/>
              <a:t> </a:t>
            </a:r>
            <a:r>
              <a:rPr lang="en-US" b="1" dirty="0" smtClean="0"/>
              <a:t>II</a:t>
            </a:r>
            <a:r>
              <a:rPr lang="en-US" dirty="0" smtClean="0"/>
              <a:t> preferentially absorbs red light of 680 nm and is driven very poorly by far-red light.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Autofit/>
          </a:bodyPr>
          <a:lstStyle/>
          <a:p>
            <a:pPr algn="just"/>
            <a:r>
              <a:rPr lang="en-US" dirty="0" smtClean="0"/>
              <a:t>Analysis of the chlorophyll content of the algae suspension showed that only one molecule of O2 was formed per 2,400 chlorophyll molecules  the release of one molecule of oxygen had a minimum quantum requirement of about </a:t>
            </a:r>
            <a:r>
              <a:rPr lang="en-US" b="1" dirty="0" smtClean="0"/>
              <a:t>eight photons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About </a:t>
            </a:r>
            <a:r>
              <a:rPr lang="en-US" b="1" dirty="0" smtClean="0"/>
              <a:t>300 chlorophyll molecules</a:t>
            </a:r>
            <a:r>
              <a:rPr lang="en-US" dirty="0" smtClean="0"/>
              <a:t> are constituents of the </a:t>
            </a:r>
            <a:r>
              <a:rPr lang="en-US" b="1" dirty="0" smtClean="0"/>
              <a:t>antennae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fontAlgn="base"/>
            <a:r>
              <a:rPr lang="en-US" dirty="0" smtClean="0"/>
              <a:t>The number of photons or quanta required by a plant or leaf to release one molecule of oxygen during photosynthesis is called </a:t>
            </a:r>
            <a:r>
              <a:rPr lang="en-US" dirty="0" smtClean="0">
                <a:solidFill>
                  <a:srgbClr val="FF0000"/>
                </a:solidFill>
              </a:rPr>
              <a:t>quantum requirement</a:t>
            </a:r>
            <a:r>
              <a:rPr lang="en-US" dirty="0" smtClean="0"/>
              <a:t>. It has been observed that in most of the cases the quantum requirement is </a:t>
            </a:r>
            <a:r>
              <a:rPr lang="en-US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.</a:t>
            </a:r>
          </a:p>
          <a:p>
            <a:pPr algn="just" fontAlgn="base"/>
            <a:r>
              <a:rPr lang="en-US" dirty="0" smtClean="0"/>
              <a:t>It means that </a:t>
            </a:r>
            <a:r>
              <a:rPr lang="en-US" dirty="0" smtClean="0">
                <a:solidFill>
                  <a:srgbClr val="FF0000"/>
                </a:solidFill>
              </a:rPr>
              <a:t>8 photons or quantum’s are required to release one molecule of oxygen</a:t>
            </a:r>
            <a:r>
              <a:rPr lang="en-US" dirty="0" smtClean="0"/>
              <a:t>. The number of oxygen molecules released per photon of light during photosynthesis is called </a:t>
            </a:r>
            <a:r>
              <a:rPr lang="en-US" dirty="0" smtClean="0">
                <a:solidFill>
                  <a:srgbClr val="FF0000"/>
                </a:solidFill>
              </a:rPr>
              <a:t>Quantum yield</a:t>
            </a:r>
            <a:r>
              <a:rPr lang="en-US" dirty="0" smtClean="0"/>
              <a:t>. If the quantum requirement is 8 then quantum yield will be </a:t>
            </a:r>
            <a:r>
              <a:rPr lang="en-US" dirty="0" smtClean="0">
                <a:solidFill>
                  <a:srgbClr val="FF0000"/>
                </a:solidFill>
              </a:rPr>
              <a:t>0.125</a:t>
            </a:r>
            <a:r>
              <a:rPr lang="en-US" dirty="0" smtClean="0"/>
              <a:t> (1/8).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Light Reaction </a:t>
            </a:r>
            <a:br>
              <a:rPr lang="en-US" b="1" dirty="0" smtClean="0"/>
            </a:br>
            <a:r>
              <a:rPr lang="en-US" b="1" dirty="0" smtClean="0"/>
              <a:t>(Photochemical Phase):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b="1" dirty="0" smtClean="0"/>
              <a:t> Light Reaction or Hill’s Reaction</a:t>
            </a:r>
            <a:endParaRPr lang="en-US" dirty="0" smtClean="0"/>
          </a:p>
          <a:p>
            <a:pPr fontAlgn="base"/>
            <a:r>
              <a:rPr lang="en-US" dirty="0" smtClean="0"/>
              <a:t>Light reaction or photochemical reaction takes place in </a:t>
            </a:r>
            <a:r>
              <a:rPr lang="en-US" dirty="0" err="1" smtClean="0"/>
              <a:t>thylakoid</a:t>
            </a:r>
            <a:r>
              <a:rPr lang="en-US" dirty="0" smtClean="0"/>
              <a:t> membrane or </a:t>
            </a:r>
            <a:r>
              <a:rPr lang="en-US" dirty="0" err="1" smtClean="0"/>
              <a:t>granum</a:t>
            </a:r>
            <a:r>
              <a:rPr lang="en-US" dirty="0" smtClean="0"/>
              <a:t> and it is completely dependent upon the light. The raw materials for this reactions are pigments, water and sunlight.</a:t>
            </a:r>
          </a:p>
          <a:p>
            <a:pPr fontAlgn="base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Light Reaction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en-US" sz="2400" dirty="0" smtClean="0"/>
              <a:t>Photons excite the specialized chlorophyll of the reaction centers (P680 for PSII) </a:t>
            </a:r>
          </a:p>
          <a:p>
            <a:pPr fontAlgn="base"/>
            <a:r>
              <a:rPr lang="en-US" sz="2400" dirty="0" smtClean="0"/>
              <a:t>From p680, the electron is transferred to </a:t>
            </a:r>
            <a:r>
              <a:rPr lang="en-US" sz="2400" dirty="0" err="1" smtClean="0"/>
              <a:t>plastoquinones</a:t>
            </a:r>
            <a:r>
              <a:rPr lang="en-US" sz="2400" dirty="0" smtClean="0"/>
              <a:t>. </a:t>
            </a:r>
            <a:r>
              <a:rPr lang="en-US" sz="2400" dirty="0" err="1" smtClean="0"/>
              <a:t>Plastoquinones</a:t>
            </a:r>
            <a:r>
              <a:rPr lang="en-US" sz="2400" dirty="0" smtClean="0"/>
              <a:t> have received two electrons from </a:t>
            </a:r>
            <a:r>
              <a:rPr lang="en-US" sz="2400" dirty="0" err="1" smtClean="0"/>
              <a:t>pheophytin</a:t>
            </a:r>
            <a:r>
              <a:rPr lang="en-US" sz="2400" dirty="0" smtClean="0"/>
              <a:t>  (one by one in two turns), it also takes two protons (2H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) from </a:t>
            </a:r>
            <a:r>
              <a:rPr lang="en-US" sz="2400" dirty="0" err="1" smtClean="0"/>
              <a:t>stroma</a:t>
            </a:r>
            <a:r>
              <a:rPr lang="en-US" sz="2400" dirty="0" smtClean="0"/>
              <a:t>.</a:t>
            </a:r>
          </a:p>
          <a:p>
            <a:pPr fontAlgn="base"/>
            <a:r>
              <a:rPr lang="en-US" sz="2400" dirty="0" smtClean="0"/>
              <a:t>From </a:t>
            </a:r>
            <a:r>
              <a:rPr lang="en-US" sz="2400" dirty="0" err="1" smtClean="0"/>
              <a:t>Plastoquinones</a:t>
            </a:r>
            <a:r>
              <a:rPr lang="en-US" sz="2400" dirty="0" smtClean="0"/>
              <a:t>, electrons are transferred to </a:t>
            </a:r>
            <a:r>
              <a:rPr lang="en-US" sz="2400" dirty="0" err="1" smtClean="0"/>
              <a:t>cytochrome</a:t>
            </a:r>
            <a:r>
              <a:rPr lang="en-US" sz="2400" dirty="0" smtClean="0"/>
              <a:t> b</a:t>
            </a:r>
            <a:r>
              <a:rPr lang="en-US" sz="2400" baseline="-25000" dirty="0" smtClean="0"/>
              <a:t>6</a:t>
            </a:r>
            <a:r>
              <a:rPr lang="en-US" sz="2400" dirty="0" smtClean="0"/>
              <a:t>f complex and its two protons (2H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) are expelled into the lumen of </a:t>
            </a:r>
            <a:r>
              <a:rPr lang="en-US" sz="2400" dirty="0" err="1" smtClean="0"/>
              <a:t>thylakoid</a:t>
            </a:r>
            <a:r>
              <a:rPr lang="en-US" sz="2400" dirty="0" smtClean="0"/>
              <a:t>.   </a:t>
            </a:r>
          </a:p>
          <a:p>
            <a:pPr fontAlgn="base"/>
            <a:r>
              <a:rPr lang="en-US" sz="2400" dirty="0" smtClean="0"/>
              <a:t>Finally, the electrons from </a:t>
            </a:r>
            <a:r>
              <a:rPr lang="en-US" sz="2400" dirty="0" err="1" smtClean="0"/>
              <a:t>Cyt</a:t>
            </a:r>
            <a:r>
              <a:rPr lang="en-US" sz="2400" dirty="0" smtClean="0"/>
              <a:t> b</a:t>
            </a:r>
            <a:r>
              <a:rPr lang="en-US" sz="2400" baseline="-25000" dirty="0" smtClean="0"/>
              <a:t>6</a:t>
            </a:r>
            <a:r>
              <a:rPr lang="en-US" sz="2400" dirty="0" smtClean="0"/>
              <a:t>f complex reach to </a:t>
            </a:r>
            <a:r>
              <a:rPr lang="en-US" sz="2400" dirty="0" err="1" smtClean="0"/>
              <a:t>plastocyanin</a:t>
            </a:r>
            <a:r>
              <a:rPr lang="en-US" sz="2400" dirty="0" smtClean="0"/>
              <a:t> (PC) which in turn reduces P700+ </a:t>
            </a:r>
            <a:br>
              <a:rPr lang="en-US" sz="2400" dirty="0" smtClean="0"/>
            </a:br>
            <a:r>
              <a:rPr lang="en-US" sz="2400" dirty="0" smtClean="0"/>
              <a:t>.</a:t>
            </a:r>
          </a:p>
          <a:p>
            <a:pPr fontAlgn="base"/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582</Words>
  <Application>Microsoft Office PowerPoint</Application>
  <PresentationFormat>On-screen Show (4:3)</PresentationFormat>
  <Paragraphs>40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How is the excitation energy of the photons, Transferred  </vt:lpstr>
      <vt:lpstr>An antenna is required to capture light </vt:lpstr>
      <vt:lpstr>Antennae</vt:lpstr>
      <vt:lpstr>Slide 4</vt:lpstr>
      <vt:lpstr>Photosystems</vt:lpstr>
      <vt:lpstr>Slide 6</vt:lpstr>
      <vt:lpstr>Slide 7</vt:lpstr>
      <vt:lpstr>Light Reaction  (Photochemical Phase):</vt:lpstr>
      <vt:lpstr>Light Reaction</vt:lpstr>
      <vt:lpstr>Conti…</vt:lpstr>
      <vt:lpstr>ATP synthase</vt:lpstr>
      <vt:lpstr>ATP synthase</vt:lpstr>
      <vt:lpstr>Light Reactions</vt:lpstr>
      <vt:lpstr>Cyclic Photophosphorylation </vt:lpstr>
      <vt:lpstr>Cyclic Photophosphorylation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Asma Ashfaq</dc:creator>
  <cp:lastModifiedBy>Asma</cp:lastModifiedBy>
  <cp:revision>13</cp:revision>
  <dcterms:created xsi:type="dcterms:W3CDTF">2006-08-16T00:00:00Z</dcterms:created>
  <dcterms:modified xsi:type="dcterms:W3CDTF">2020-02-19T03:58:15Z</dcterms:modified>
</cp:coreProperties>
</file>