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8" r:id="rId4"/>
    <p:sldId id="290" r:id="rId5"/>
    <p:sldId id="259" r:id="rId6"/>
    <p:sldId id="260" r:id="rId7"/>
    <p:sldId id="261" r:id="rId8"/>
    <p:sldId id="262" r:id="rId9"/>
    <p:sldId id="263" r:id="rId10"/>
    <p:sldId id="294" r:id="rId11"/>
    <p:sldId id="295" r:id="rId12"/>
    <p:sldId id="296" r:id="rId13"/>
    <p:sldId id="264" r:id="rId14"/>
    <p:sldId id="291" r:id="rId15"/>
    <p:sldId id="292" r:id="rId16"/>
    <p:sldId id="265" r:id="rId17"/>
    <p:sldId id="293" r:id="rId18"/>
    <p:sldId id="266" r:id="rId19"/>
    <p:sldId id="267" r:id="rId20"/>
    <p:sldId id="268" r:id="rId21"/>
    <p:sldId id="269" r:id="rId22"/>
    <p:sldId id="270" r:id="rId23"/>
    <p:sldId id="271" r:id="rId24"/>
    <p:sldId id="272" r:id="rId25"/>
    <p:sldId id="273" r:id="rId26"/>
    <p:sldId id="27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38E062-99C5-4AC8-945C-C7290909F446}" type="datetimeFigureOut">
              <a:rPr lang="en-US" smtClean="0"/>
              <a:pPr/>
              <a:t>12/3/2020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BB5BEA-F009-4BA5-9658-7D6662955177}" type="slidenum">
              <a:rPr lang="en-US" smtClean="0"/>
              <a:pPr/>
              <a:t>‹#›</a:t>
            </a:fld>
            <a:endParaRPr lang="en-US"/>
          </a:p>
        </p:txBody>
      </p:sp>
    </p:spTree>
    <p:extLst>
      <p:ext uri="{BB962C8B-B14F-4D97-AF65-F5344CB8AC3E}">
        <p14:creationId xmlns:p14="http://schemas.microsoft.com/office/powerpoint/2010/main" val="2654060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BB5BEA-F009-4BA5-9658-7D6662955177}"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BB5BEA-F009-4BA5-9658-7D6662955177}"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52E93BA-B8BF-4E37-932E-C5F347817F29}" type="datetimeFigureOut">
              <a:rPr lang="en-US" smtClean="0"/>
              <a:pPr/>
              <a:t>12/3/2020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D7008590-C4FA-4597-89FB-A40F4EF6F4C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2E93BA-B8BF-4E37-932E-C5F347817F29}" type="datetimeFigureOut">
              <a:rPr lang="en-US" smtClean="0"/>
              <a:pPr/>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08590-C4FA-4597-89FB-A40F4EF6F4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2E93BA-B8BF-4E37-932E-C5F347817F29}" type="datetimeFigureOut">
              <a:rPr lang="en-US" smtClean="0"/>
              <a:pPr/>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08590-C4FA-4597-89FB-A40F4EF6F4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52E93BA-B8BF-4E37-932E-C5F347817F29}" type="datetimeFigureOut">
              <a:rPr lang="en-US" smtClean="0"/>
              <a:pPr/>
              <a:t>12/3/2020</a:t>
            </a:fld>
            <a:endParaRPr lang="en-US"/>
          </a:p>
        </p:txBody>
      </p:sp>
      <p:sp>
        <p:nvSpPr>
          <p:cNvPr id="9" name="Slide Number Placeholder 8"/>
          <p:cNvSpPr>
            <a:spLocks noGrp="1"/>
          </p:cNvSpPr>
          <p:nvPr>
            <p:ph type="sldNum" sz="quarter" idx="15"/>
          </p:nvPr>
        </p:nvSpPr>
        <p:spPr/>
        <p:txBody>
          <a:bodyPr rtlCol="0"/>
          <a:lstStyle/>
          <a:p>
            <a:fld id="{D7008590-C4FA-4597-89FB-A40F4EF6F4C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52E93BA-B8BF-4E37-932E-C5F347817F29}" type="datetimeFigureOut">
              <a:rPr lang="en-US" smtClean="0"/>
              <a:pPr/>
              <a:t>12/3/2020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D7008590-C4FA-4597-89FB-A40F4EF6F4C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52E93BA-B8BF-4E37-932E-C5F347817F29}" type="datetimeFigureOut">
              <a:rPr lang="en-US" smtClean="0"/>
              <a:pPr/>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008590-C4FA-4597-89FB-A40F4EF6F4C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52E93BA-B8BF-4E37-932E-C5F347817F29}" type="datetimeFigureOut">
              <a:rPr lang="en-US" smtClean="0"/>
              <a:pPr/>
              <a:t>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008590-C4FA-4597-89FB-A40F4EF6F4C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B52E93BA-B8BF-4E37-932E-C5F347817F29}" type="datetimeFigureOut">
              <a:rPr lang="en-US" smtClean="0"/>
              <a:pPr/>
              <a:t>12/3/2020</a:t>
            </a:fld>
            <a:endParaRPr lang="en-US"/>
          </a:p>
        </p:txBody>
      </p:sp>
      <p:sp>
        <p:nvSpPr>
          <p:cNvPr id="7" name="Slide Number Placeholder 6"/>
          <p:cNvSpPr>
            <a:spLocks noGrp="1"/>
          </p:cNvSpPr>
          <p:nvPr>
            <p:ph type="sldNum" sz="quarter" idx="11"/>
          </p:nvPr>
        </p:nvSpPr>
        <p:spPr/>
        <p:txBody>
          <a:bodyPr rtlCol="0"/>
          <a:lstStyle/>
          <a:p>
            <a:fld id="{D7008590-C4FA-4597-89FB-A40F4EF6F4C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2E93BA-B8BF-4E37-932E-C5F347817F29}" type="datetimeFigureOut">
              <a:rPr lang="en-US" smtClean="0"/>
              <a:pPr/>
              <a:t>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008590-C4FA-4597-89FB-A40F4EF6F4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52E93BA-B8BF-4E37-932E-C5F347817F29}" type="datetimeFigureOut">
              <a:rPr lang="en-US" smtClean="0"/>
              <a:pPr/>
              <a:t>12/3/2020</a:t>
            </a:fld>
            <a:endParaRPr lang="en-US"/>
          </a:p>
        </p:txBody>
      </p:sp>
      <p:sp>
        <p:nvSpPr>
          <p:cNvPr id="22" name="Slide Number Placeholder 21"/>
          <p:cNvSpPr>
            <a:spLocks noGrp="1"/>
          </p:cNvSpPr>
          <p:nvPr>
            <p:ph type="sldNum" sz="quarter" idx="15"/>
          </p:nvPr>
        </p:nvSpPr>
        <p:spPr/>
        <p:txBody>
          <a:bodyPr rtlCol="0"/>
          <a:lstStyle/>
          <a:p>
            <a:fld id="{D7008590-C4FA-4597-89FB-A40F4EF6F4C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52E93BA-B8BF-4E37-932E-C5F347817F29}" type="datetimeFigureOut">
              <a:rPr lang="en-US" smtClean="0"/>
              <a:pPr/>
              <a:t>12/3/2020</a:t>
            </a:fld>
            <a:endParaRPr lang="en-US"/>
          </a:p>
        </p:txBody>
      </p:sp>
      <p:sp>
        <p:nvSpPr>
          <p:cNvPr id="18" name="Slide Number Placeholder 17"/>
          <p:cNvSpPr>
            <a:spLocks noGrp="1"/>
          </p:cNvSpPr>
          <p:nvPr>
            <p:ph type="sldNum" sz="quarter" idx="11"/>
          </p:nvPr>
        </p:nvSpPr>
        <p:spPr/>
        <p:txBody>
          <a:bodyPr rtlCol="0"/>
          <a:lstStyle/>
          <a:p>
            <a:fld id="{D7008590-C4FA-4597-89FB-A40F4EF6F4C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52E93BA-B8BF-4E37-932E-C5F347817F29}" type="datetimeFigureOut">
              <a:rPr lang="en-US" smtClean="0"/>
              <a:pPr/>
              <a:t>12/3/2020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7008590-C4FA-4597-89FB-A40F4EF6F4C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bbc.co.uk/schools/primaryhistory/indus_valley/art_and_writing/glossary/index.s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bbc.co.uk/schools/primaryhistory/indus_valley/art_and_writing/glossary/index.s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bbc.co.uk/schools/primaryhistory/indus_valley/art_and_writing/glossary/index.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latin typeface="Times New Roman" pitchFamily="18" charset="0"/>
                <a:cs typeface="Times New Roman" pitchFamily="18" charset="0"/>
              </a:rPr>
              <a:t>Indus Valley Civilization</a:t>
            </a:r>
            <a:br>
              <a:rPr lang="en-US" sz="3200" dirty="0" smtClean="0">
                <a:latin typeface="Times New Roman" pitchFamily="18" charset="0"/>
                <a:cs typeface="Times New Roman" pitchFamily="18" charset="0"/>
              </a:rPr>
            </a:b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_pot_snake.jpg"/>
          <p:cNvPicPr>
            <a:picLocks noChangeAspect="1"/>
          </p:cNvPicPr>
          <p:nvPr/>
        </p:nvPicPr>
        <p:blipFill>
          <a:blip r:embed="rId2"/>
          <a:stretch>
            <a:fillRect/>
          </a:stretch>
        </p:blipFill>
        <p:spPr>
          <a:xfrm>
            <a:off x="920299" y="685800"/>
            <a:ext cx="6897657" cy="51816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duspottery.jpg"/>
          <p:cNvPicPr>
            <a:picLocks noChangeAspect="1"/>
          </p:cNvPicPr>
          <p:nvPr/>
        </p:nvPicPr>
        <p:blipFill>
          <a:blip r:embed="rId2"/>
          <a:stretch>
            <a:fillRect/>
          </a:stretch>
        </p:blipFill>
        <p:spPr>
          <a:xfrm>
            <a:off x="457200" y="242969"/>
            <a:ext cx="7460852" cy="577683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dus Valley Civilisation Artifacts.jpg"/>
          <p:cNvPicPr>
            <a:picLocks noGrp="1" noChangeAspect="1"/>
          </p:cNvPicPr>
          <p:nvPr>
            <p:ph sz="quarter" idx="1"/>
          </p:nvPr>
        </p:nvPicPr>
        <p:blipFill>
          <a:blip r:embed="rId2"/>
          <a:stretch>
            <a:fillRect/>
          </a:stretch>
        </p:blipFill>
        <p:spPr>
          <a:xfrm>
            <a:off x="773311" y="457199"/>
            <a:ext cx="6694289" cy="5950479"/>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JEWELLERY</a:t>
            </a:r>
            <a:endParaRPr lang="en-US" dirty="0"/>
          </a:p>
        </p:txBody>
      </p:sp>
      <p:sp>
        <p:nvSpPr>
          <p:cNvPr id="3" name="Content Placeholder 2"/>
          <p:cNvSpPr>
            <a:spLocks noGrp="1"/>
          </p:cNvSpPr>
          <p:nvPr>
            <p:ph sz="quarter" idx="1"/>
          </p:nvPr>
        </p:nvSpPr>
        <p:spPr/>
        <p:txBody>
          <a:bodyPr>
            <a:normAutofit/>
          </a:bodyPr>
          <a:lstStyle/>
          <a:p>
            <a:r>
              <a:rPr lang="en-US" sz="3600" b="1" dirty="0" smtClean="0">
                <a:latin typeface="Times New Roman" pitchFamily="18" charset="0"/>
                <a:cs typeface="Times New Roman" pitchFamily="18" charset="0"/>
              </a:rPr>
              <a:t>Archaeologists have found </a:t>
            </a:r>
            <a:r>
              <a:rPr lang="en-US" sz="3600" b="1" i="1" dirty="0" err="1" smtClean="0">
                <a:latin typeface="Times New Roman" pitchFamily="18" charset="0"/>
                <a:cs typeface="Times New Roman" pitchFamily="18" charset="0"/>
                <a:hlinkClick r:id="rId2"/>
              </a:rPr>
              <a:t>evidence</a:t>
            </a:r>
            <a:r>
              <a:rPr lang="en-US" sz="3600" b="1" dirty="0" err="1" smtClean="0">
                <a:latin typeface="Times New Roman" pitchFamily="18" charset="0"/>
                <a:cs typeface="Times New Roman" pitchFamily="18" charset="0"/>
              </a:rPr>
              <a:t>that</a:t>
            </a:r>
            <a:r>
              <a:rPr lang="en-US" sz="3600" b="1" dirty="0" smtClean="0">
                <a:latin typeface="Times New Roman" pitchFamily="18" charset="0"/>
                <a:cs typeface="Times New Roman" pitchFamily="18" charset="0"/>
              </a:rPr>
              <a:t> Indus Valley people wore lots of </a:t>
            </a:r>
            <a:r>
              <a:rPr lang="en-US" sz="3600" b="1" dirty="0" err="1" smtClean="0">
                <a:latin typeface="Times New Roman" pitchFamily="18" charset="0"/>
                <a:cs typeface="Times New Roman" pitchFamily="18" charset="0"/>
              </a:rPr>
              <a:t>jewellery</a:t>
            </a:r>
            <a:r>
              <a:rPr lang="en-US" sz="3600" b="1" dirty="0" smtClean="0">
                <a:latin typeface="Times New Roman" pitchFamily="18" charset="0"/>
                <a:cs typeface="Times New Roman" pitchFamily="18" charset="0"/>
              </a:rPr>
              <a:t>, especially beads, necklaces, ear-rings and ear-studs, </a:t>
            </a:r>
            <a:r>
              <a:rPr lang="en-US" sz="3600" b="1" i="1" dirty="0" smtClean="0">
                <a:latin typeface="Times New Roman" pitchFamily="18" charset="0"/>
                <a:cs typeface="Times New Roman" pitchFamily="18" charset="0"/>
              </a:rPr>
              <a:t>amulets</a:t>
            </a:r>
            <a:r>
              <a:rPr lang="en-US" sz="3600" b="1" dirty="0" smtClean="0">
                <a:latin typeface="Times New Roman" pitchFamily="18" charset="0"/>
                <a:cs typeface="Times New Roman" pitchFamily="18" charset="0"/>
              </a:rPr>
              <a:t>, bangles and brooches.</a:t>
            </a:r>
          </a:p>
          <a:p>
            <a:r>
              <a:rPr lang="en-US" sz="3600" b="1" dirty="0" smtClean="0">
                <a:latin typeface="Times New Roman" pitchFamily="18" charset="0"/>
                <a:cs typeface="Times New Roman" pitchFamily="18" charset="0"/>
              </a:rPr>
              <a:t>Some Indus bracelets look like doughnuts, painted grey or black.</a:t>
            </a:r>
            <a:endParaRPr lang="en-US" sz="3600" b="1"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_jewelery.jpg"/>
          <p:cNvPicPr>
            <a:picLocks noChangeAspect="1"/>
          </p:cNvPicPr>
          <p:nvPr/>
        </p:nvPicPr>
        <p:blipFill>
          <a:blip r:embed="rId2"/>
          <a:stretch>
            <a:fillRect/>
          </a:stretch>
        </p:blipFill>
        <p:spPr>
          <a:xfrm>
            <a:off x="570825" y="457201"/>
            <a:ext cx="7963575" cy="518636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_bracelets.jpg"/>
          <p:cNvPicPr>
            <a:picLocks noChangeAspect="1"/>
          </p:cNvPicPr>
          <p:nvPr/>
        </p:nvPicPr>
        <p:blipFill>
          <a:blip r:embed="rId2"/>
          <a:stretch>
            <a:fillRect/>
          </a:stretch>
        </p:blipFill>
        <p:spPr>
          <a:xfrm>
            <a:off x="899160" y="1066800"/>
            <a:ext cx="7345680" cy="47244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4000" dirty="0" smtClean="0">
                <a:latin typeface="Times New Roman" pitchFamily="18" charset="0"/>
                <a:cs typeface="Times New Roman" pitchFamily="18" charset="0"/>
              </a:rPr>
              <a:t>At Harappa, archaeologists found the grave of a man, who was buried wearing a necklace of more than 300 soapstone beads. People also liked bangles made from conch shells. Shell bangles are still made in India today</a:t>
            </a:r>
            <a:endParaRPr lang="en-US" sz="40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_skeleton_necklace.jpg"/>
          <p:cNvPicPr>
            <a:picLocks noChangeAspect="1"/>
          </p:cNvPicPr>
          <p:nvPr/>
        </p:nvPicPr>
        <p:blipFill>
          <a:blip r:embed="rId2"/>
          <a:stretch>
            <a:fillRect/>
          </a:stretch>
        </p:blipFill>
        <p:spPr>
          <a:xfrm>
            <a:off x="408039" y="228600"/>
            <a:ext cx="7733070" cy="594359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3600" dirty="0" smtClean="0">
                <a:latin typeface="Times New Roman" pitchFamily="18" charset="0"/>
                <a:cs typeface="Times New Roman" pitchFamily="18" charset="0"/>
              </a:rPr>
              <a:t>Red beads were made by heating carnelian stones in an oven. The heat turned the stone from brown to red. After it had cooled, the stone was chipped to shape the bead. Using a stone drill, the bead-maker drilled a hole for the string. Finally, the bead was polished smooth and shiny</a:t>
            </a:r>
            <a:r>
              <a:rPr lang="en-US" dirty="0" smtClean="0"/>
              <a: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20px-IndusValleySeals_swastikas.JPG"/>
          <p:cNvPicPr>
            <a:picLocks noGrp="1" noChangeAspect="1"/>
          </p:cNvPicPr>
          <p:nvPr>
            <p:ph sz="quarter" idx="1"/>
          </p:nvPr>
        </p:nvPicPr>
        <p:blipFill>
          <a:blip r:embed="rId2"/>
          <a:stretch>
            <a:fillRect/>
          </a:stretch>
        </p:blipFill>
        <p:spPr>
          <a:xfrm>
            <a:off x="796800" y="1752601"/>
            <a:ext cx="7128000" cy="41148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a:t>
            </a:r>
            <a:endParaRPr lang="en-US" dirty="0"/>
          </a:p>
        </p:txBody>
      </p:sp>
      <p:sp>
        <p:nvSpPr>
          <p:cNvPr id="3" name="Content Placeholder 2"/>
          <p:cNvSpPr>
            <a:spLocks noGrp="1"/>
          </p:cNvSpPr>
          <p:nvPr>
            <p:ph sz="quarter" idx="1"/>
          </p:nvPr>
        </p:nvSpPr>
        <p:spPr/>
        <p:txBody>
          <a:bodyPr>
            <a:normAutofit/>
          </a:bodyPr>
          <a:lstStyle/>
          <a:p>
            <a:r>
              <a:rPr lang="en-US" sz="4000" dirty="0" smtClean="0">
                <a:latin typeface="Times New Roman" pitchFamily="18" charset="0"/>
                <a:ea typeface="Tahoma" pitchFamily="34" charset="0"/>
                <a:cs typeface="Times New Roman" pitchFamily="18" charset="0"/>
              </a:rPr>
              <a:t>The Indus Valley </a:t>
            </a:r>
            <a:r>
              <a:rPr lang="en-US" sz="4000" dirty="0" err="1" smtClean="0">
                <a:latin typeface="Times New Roman" pitchFamily="18" charset="0"/>
                <a:ea typeface="Tahoma" pitchFamily="34" charset="0"/>
                <a:cs typeface="Times New Roman" pitchFamily="18" charset="0"/>
              </a:rPr>
              <a:t>civilisation</a:t>
            </a:r>
            <a:r>
              <a:rPr lang="en-US" sz="4000" dirty="0" smtClean="0">
                <a:latin typeface="Times New Roman" pitchFamily="18" charset="0"/>
                <a:ea typeface="Tahoma" pitchFamily="34" charset="0"/>
                <a:cs typeface="Times New Roman" pitchFamily="18" charset="0"/>
              </a:rPr>
              <a:t> left no temples or tombs like the Pyramids of Egypt, and no great statues of kings or gods. Indus Valley people made small figures of people and animals using metal and clay</a:t>
            </a:r>
            <a:endParaRPr lang="en-US" sz="4000" dirty="0">
              <a:latin typeface="Times New Roman" pitchFamily="18" charset="0"/>
              <a:ea typeface="Tahoma" pitchFamily="34"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20px-W8nafs_aic000005ap.jpg"/>
          <p:cNvPicPr>
            <a:picLocks noGrp="1" noChangeAspect="1"/>
          </p:cNvPicPr>
          <p:nvPr>
            <p:ph sz="quarter" idx="1"/>
          </p:nvPr>
        </p:nvPicPr>
        <p:blipFill>
          <a:blip r:embed="rId2"/>
          <a:stretch>
            <a:fillRect/>
          </a:stretch>
        </p:blipFill>
        <p:spPr>
          <a:xfrm>
            <a:off x="477624" y="443201"/>
            <a:ext cx="7447176" cy="6262399"/>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_3_head_male_seal.jpg"/>
          <p:cNvPicPr>
            <a:picLocks noGrp="1" noChangeAspect="1"/>
          </p:cNvPicPr>
          <p:nvPr>
            <p:ph sz="quarter" idx="1"/>
          </p:nvPr>
        </p:nvPicPr>
        <p:blipFill>
          <a:blip r:embed="rId2"/>
          <a:stretch>
            <a:fillRect/>
          </a:stretch>
        </p:blipFill>
        <p:spPr>
          <a:xfrm>
            <a:off x="685800" y="609600"/>
            <a:ext cx="7361186" cy="556577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026" name="Picture 2" descr="E:\Fashion history of india_files\fashion-history-of-india-4-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96" y="381000"/>
            <a:ext cx="8799204" cy="609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2051" name="Picture 3" descr="E:\Fashion history of india_files\fashion-history-of-india-5-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8579224" cy="594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3075" name="Picture 3" descr="E:\Fashion history of india_files\fashion-history-of-india-6-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398" y="381000"/>
            <a:ext cx="8579224" cy="594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4098" name="Picture 2" descr="E:\Fashion history of india_files\fashion-history-of-india-7-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8579224" cy="594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5122" name="Picture 2" descr="E:\Fashion history of india_files\fashion-history-of-india-8-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398" y="381000"/>
            <a:ext cx="8799204" cy="609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0px-Mohenjo-daro_Priesterkönig.jpeg"/>
          <p:cNvPicPr>
            <a:picLocks noChangeAspect="1"/>
          </p:cNvPicPr>
          <p:nvPr/>
        </p:nvPicPr>
        <p:blipFill>
          <a:blip r:embed="rId2"/>
          <a:stretch>
            <a:fillRect/>
          </a:stretch>
        </p:blipFill>
        <p:spPr>
          <a:xfrm>
            <a:off x="4667250" y="2438400"/>
            <a:ext cx="3181350" cy="4106834"/>
          </a:xfrm>
          <a:prstGeom prst="rect">
            <a:avLst/>
          </a:prstGeom>
        </p:spPr>
      </p:pic>
      <p:sp>
        <p:nvSpPr>
          <p:cNvPr id="2" name="Title 1"/>
          <p:cNvSpPr>
            <a:spLocks noGrp="1"/>
          </p:cNvSpPr>
          <p:nvPr>
            <p:ph type="title"/>
          </p:nvPr>
        </p:nvSpPr>
        <p:spPr>
          <a:xfrm>
            <a:off x="609600" y="274638"/>
            <a:ext cx="7315200" cy="639762"/>
          </a:xfrm>
        </p:spPr>
        <p:txBody>
          <a:bodyPr/>
          <a:lstStyle/>
          <a:p>
            <a:r>
              <a:rPr lang="en-US" dirty="0" smtClean="0"/>
              <a:t>Statues</a:t>
            </a:r>
            <a:endParaRPr lang="en-US" dirty="0"/>
          </a:p>
        </p:txBody>
      </p:sp>
      <p:sp>
        <p:nvSpPr>
          <p:cNvPr id="3" name="Content Placeholder 2"/>
          <p:cNvSpPr>
            <a:spLocks noGrp="1"/>
          </p:cNvSpPr>
          <p:nvPr>
            <p:ph sz="quarter" idx="1"/>
          </p:nvPr>
        </p:nvSpPr>
        <p:spPr>
          <a:xfrm>
            <a:off x="457200" y="838200"/>
            <a:ext cx="7467600" cy="5635752"/>
          </a:xfrm>
        </p:spPr>
        <p:txBody>
          <a:bodyPr>
            <a:normAutofit/>
          </a:bodyPr>
          <a:lstStyle/>
          <a:p>
            <a:r>
              <a:rPr lang="en-US" sz="4400" dirty="0" smtClean="0">
                <a:latin typeface="Times New Roman" pitchFamily="18" charset="0"/>
                <a:cs typeface="Times New Roman" pitchFamily="18" charset="0"/>
              </a:rPr>
              <a:t>Only a few small statues survive. One is the Priest-King, with his beard, and his patterned robe.</a:t>
            </a:r>
            <a:endParaRPr lang="en-US" sz="4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500-years-old-Statue-of-Parohat-Raja.png"/>
          <p:cNvPicPr>
            <a:picLocks noChangeAspect="1"/>
          </p:cNvPicPr>
          <p:nvPr/>
        </p:nvPicPr>
        <p:blipFill>
          <a:blip r:embed="rId2"/>
          <a:stretch>
            <a:fillRect/>
          </a:stretch>
        </p:blipFill>
        <p:spPr>
          <a:xfrm>
            <a:off x="403350" y="685800"/>
            <a:ext cx="7874116" cy="518159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001000" cy="6553200"/>
          </a:xfrm>
        </p:spPr>
        <p:txBody>
          <a:bodyPr>
            <a:normAutofit/>
          </a:bodyPr>
          <a:lstStyle/>
          <a:p>
            <a:r>
              <a:rPr lang="en-US" sz="2800" dirty="0" smtClean="0">
                <a:latin typeface="Times New Roman" pitchFamily="18" charset="0"/>
                <a:cs typeface="Times New Roman" pitchFamily="18" charset="0"/>
              </a:rPr>
              <a:t>Another figure is a 'dancing girl' in </a:t>
            </a:r>
            <a:r>
              <a:rPr lang="en-US" sz="2800" i="1" dirty="0" smtClean="0">
                <a:latin typeface="Times New Roman" pitchFamily="18" charset="0"/>
                <a:cs typeface="Times New Roman" pitchFamily="18" charset="0"/>
                <a:hlinkClick r:id="rId3"/>
              </a:rPr>
              <a:t>bronze</a:t>
            </a:r>
            <a:r>
              <a:rPr lang="en-US" sz="2800" dirty="0" smtClean="0">
                <a:latin typeface="Times New Roman" pitchFamily="18" charset="0"/>
                <a:cs typeface="Times New Roman" pitchFamily="18" charset="0"/>
              </a:rPr>
              <a:t>, only 11 cm high. This shows that Indus Valley people liked to dance. The dancing girl wears very little, but has lots of bangles on her arms. Her hair is in a plait</a:t>
            </a:r>
            <a:endParaRPr lang="en-US" sz="2800" dirty="0">
              <a:latin typeface="Times New Roman" pitchFamily="18" charset="0"/>
              <a:cs typeface="Times New Roman" pitchFamily="18" charset="0"/>
            </a:endParaRPr>
          </a:p>
        </p:txBody>
      </p:sp>
      <p:pic>
        <p:nvPicPr>
          <p:cNvPr id="4" name="Picture 3" descr="i_dancing_girl.jpg"/>
          <p:cNvPicPr>
            <a:picLocks noChangeAspect="1"/>
          </p:cNvPicPr>
          <p:nvPr/>
        </p:nvPicPr>
        <p:blipFill>
          <a:blip r:embed="rId4"/>
          <a:stretch>
            <a:fillRect/>
          </a:stretch>
        </p:blipFill>
        <p:spPr>
          <a:xfrm>
            <a:off x="2200275" y="2276475"/>
            <a:ext cx="5800725" cy="44291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clay Figures</a:t>
            </a:r>
            <a:endParaRPr lang="en-US" dirty="0"/>
          </a:p>
        </p:txBody>
      </p:sp>
      <p:sp>
        <p:nvSpPr>
          <p:cNvPr id="3" name="Content Placeholder 2"/>
          <p:cNvSpPr>
            <a:spLocks noGrp="1"/>
          </p:cNvSpPr>
          <p:nvPr>
            <p:ph sz="quarter" idx="1"/>
          </p:nvPr>
        </p:nvSpPr>
        <p:spPr/>
        <p:txBody>
          <a:bodyPr>
            <a:normAutofit/>
          </a:bodyPr>
          <a:lstStyle/>
          <a:p>
            <a:r>
              <a:rPr lang="en-US" sz="4800" dirty="0" smtClean="0">
                <a:latin typeface="Times New Roman" pitchFamily="18" charset="0"/>
                <a:cs typeface="Times New Roman" pitchFamily="18" charset="0"/>
              </a:rPr>
              <a:t>Small clay figures were thrown into rubbish pits. Perhaps they were good luck charms, or used in once and then thrown away?</a:t>
            </a:r>
            <a:endParaRPr lang="en-US" sz="48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315200" cy="715962"/>
          </a:xfrm>
        </p:spPr>
        <p:txBody>
          <a:bodyPr/>
          <a:lstStyle/>
          <a:p>
            <a:r>
              <a:rPr lang="en-US" dirty="0" smtClean="0"/>
              <a:t>Pots</a:t>
            </a:r>
            <a:endParaRPr lang="en-US" dirty="0"/>
          </a:p>
        </p:txBody>
      </p:sp>
      <p:sp>
        <p:nvSpPr>
          <p:cNvPr id="3" name="Content Placeholder 2"/>
          <p:cNvSpPr>
            <a:spLocks noGrp="1"/>
          </p:cNvSpPr>
          <p:nvPr>
            <p:ph sz="quarter" idx="1"/>
          </p:nvPr>
        </p:nvSpPr>
        <p:spPr>
          <a:xfrm>
            <a:off x="381000" y="1219200"/>
            <a:ext cx="7543800" cy="5254752"/>
          </a:xfrm>
        </p:spPr>
        <p:txBody>
          <a:bodyPr>
            <a:normAutofit/>
          </a:bodyPr>
          <a:lstStyle/>
          <a:p>
            <a:r>
              <a:rPr lang="en-US" sz="2800" dirty="0" smtClean="0">
                <a:latin typeface="Times New Roman" pitchFamily="18" charset="0"/>
                <a:cs typeface="Times New Roman" pitchFamily="18" charset="0"/>
              </a:rPr>
              <a:t>At home, Indus Valley people used bowls, dishes, cups, and vases made of </a:t>
            </a:r>
            <a:r>
              <a:rPr lang="en-US" sz="2800" i="1" dirty="0" smtClean="0">
                <a:latin typeface="Times New Roman" pitchFamily="18" charset="0"/>
                <a:cs typeface="Times New Roman" pitchFamily="18" charset="0"/>
                <a:hlinkClick r:id="rId2"/>
              </a:rPr>
              <a:t>terracotta</a:t>
            </a:r>
            <a:r>
              <a:rPr lang="en-US" sz="2800" dirty="0" smtClean="0">
                <a:latin typeface="Times New Roman" pitchFamily="18" charset="0"/>
                <a:cs typeface="Times New Roman" pitchFamily="18" charset="0"/>
              </a:rPr>
              <a:t>. They had metal dishes made from </a:t>
            </a:r>
            <a:r>
              <a:rPr lang="en-US" sz="2800" i="1" dirty="0" smtClean="0">
                <a:latin typeface="Times New Roman" pitchFamily="18" charset="0"/>
                <a:cs typeface="Times New Roman" pitchFamily="18" charset="0"/>
                <a:hlinkClick r:id="rId2"/>
              </a:rPr>
              <a:t>copper</a:t>
            </a:r>
            <a:r>
              <a:rPr lang="en-US" sz="2800" dirty="0" smtClean="0">
                <a:latin typeface="Times New Roman" pitchFamily="18" charset="0"/>
                <a:cs typeface="Times New Roman" pitchFamily="18" charset="0"/>
              </a:rPr>
              <a:t>, silver and</a:t>
            </a:r>
            <a:r>
              <a:rPr lang="en-US" sz="2800" i="1" u="sng" dirty="0" smtClean="0">
                <a:latin typeface="Times New Roman" pitchFamily="18" charset="0"/>
                <a:cs typeface="Times New Roman" pitchFamily="18" charset="0"/>
              </a:rPr>
              <a:t> </a:t>
            </a:r>
            <a:r>
              <a:rPr lang="en-US" sz="2800" i="1" u="sng" dirty="0" smtClean="0">
                <a:latin typeface="Times New Roman" pitchFamily="18" charset="0"/>
                <a:cs typeface="Times New Roman" pitchFamily="18" charset="0"/>
                <a:hlinkClick r:id="rId2"/>
              </a:rPr>
              <a:t>bronze</a:t>
            </a:r>
            <a:endParaRPr lang="en-US" sz="2800" i="1" u="sng" dirty="0">
              <a:latin typeface="Times New Roman" pitchFamily="18" charset="0"/>
              <a:cs typeface="Times New Roman" pitchFamily="18" charset="0"/>
            </a:endParaRPr>
          </a:p>
        </p:txBody>
      </p:sp>
      <p:pic>
        <p:nvPicPr>
          <p:cNvPr id="4" name="Picture 3" descr="220px-Red_pottery,_IVC.jpg"/>
          <p:cNvPicPr>
            <a:picLocks noChangeAspect="1"/>
          </p:cNvPicPr>
          <p:nvPr/>
        </p:nvPicPr>
        <p:blipFill>
          <a:blip r:embed="rId3"/>
          <a:stretch>
            <a:fillRect/>
          </a:stretch>
        </p:blipFill>
        <p:spPr>
          <a:xfrm>
            <a:off x="4648200" y="2767099"/>
            <a:ext cx="3479800" cy="393850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lstStyle/>
          <a:p>
            <a:r>
              <a:rPr lang="en-US" sz="2800" dirty="0" smtClean="0">
                <a:latin typeface="Times New Roman" pitchFamily="18" charset="0"/>
                <a:cs typeface="Times New Roman" pitchFamily="18" charset="0"/>
              </a:rPr>
              <a:t>Most Indus Valley pots are plain, but some pots were decorated, usually in red and black. Potters added bands, patterns of leaves and flowers, and shapes like fish scales. A few pots were </a:t>
            </a:r>
            <a:r>
              <a:rPr lang="en-US" sz="2800" dirty="0" err="1" smtClean="0">
                <a:latin typeface="Times New Roman" pitchFamily="18" charset="0"/>
                <a:cs typeface="Times New Roman" pitchFamily="18" charset="0"/>
              </a:rPr>
              <a:t>coloured</a:t>
            </a:r>
            <a:r>
              <a:rPr lang="en-US" sz="2800" dirty="0" smtClean="0">
                <a:latin typeface="Times New Roman" pitchFamily="18" charset="0"/>
                <a:cs typeface="Times New Roman" pitchFamily="18" charset="0"/>
              </a:rPr>
              <a:t> blue, red, green and yellow</a:t>
            </a:r>
            <a:r>
              <a:rPr lang="en-US" dirty="0" smtClean="0"/>
              <a:t>.</a:t>
            </a:r>
            <a:endParaRPr lang="en-US" dirty="0"/>
          </a:p>
        </p:txBody>
      </p:sp>
      <p:pic>
        <p:nvPicPr>
          <p:cNvPr id="4" name="Picture 3" descr="2013_514_TMS2.jpg"/>
          <p:cNvPicPr>
            <a:picLocks noChangeAspect="1"/>
          </p:cNvPicPr>
          <p:nvPr/>
        </p:nvPicPr>
        <p:blipFill>
          <a:blip r:embed="rId3"/>
          <a:stretch>
            <a:fillRect/>
          </a:stretch>
        </p:blipFill>
        <p:spPr>
          <a:xfrm>
            <a:off x="3581400" y="2438400"/>
            <a:ext cx="4419600" cy="4419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0px-Jar,_Indus_Valley_Tradition,_Harappan_Phase,_Quetta,_Southern_Baluchistan,_Pakistan,_c._2500-1900_BC_-_Royal_Ontario_Museum_-_DSC09717.JPG"/>
          <p:cNvPicPr>
            <a:picLocks noChangeAspect="1"/>
          </p:cNvPicPr>
          <p:nvPr/>
        </p:nvPicPr>
        <p:blipFill>
          <a:blip r:embed="rId2"/>
          <a:stretch>
            <a:fillRect/>
          </a:stretch>
        </p:blipFill>
        <p:spPr>
          <a:xfrm>
            <a:off x="5067300" y="2924175"/>
            <a:ext cx="2857500" cy="3805670"/>
          </a:xfrm>
          <a:prstGeom prst="rect">
            <a:avLst/>
          </a:prstGeom>
        </p:spPr>
      </p:pic>
      <p:sp>
        <p:nvSpPr>
          <p:cNvPr id="3" name="Content Placeholder 2"/>
          <p:cNvSpPr>
            <a:spLocks noGrp="1"/>
          </p:cNvSpPr>
          <p:nvPr>
            <p:ph sz="quarter" idx="1"/>
          </p:nvPr>
        </p:nvSpPr>
        <p:spPr>
          <a:xfrm>
            <a:off x="381000" y="228600"/>
            <a:ext cx="7543800" cy="6245352"/>
          </a:xfrm>
        </p:spPr>
        <p:txBody>
          <a:bodyPr>
            <a:normAutofit/>
          </a:bodyPr>
          <a:lstStyle/>
          <a:p>
            <a:r>
              <a:rPr lang="en-US" sz="3200" dirty="0" smtClean="0">
                <a:latin typeface="Times New Roman" pitchFamily="18" charset="0"/>
                <a:cs typeface="Times New Roman" pitchFamily="18" charset="0"/>
              </a:rPr>
              <a:t>Clay pots were shaped on a potter's wheel. The potter put a lump of wet clay on a wooden disc (the wheel), and made the wheel spin. As the clay spun on the wheel, the potter shaped the pot by hand. The finished pot went into a hot oven to '</a:t>
            </a:r>
            <a:r>
              <a:rPr lang="en-US" sz="3200" dirty="0" err="1" smtClean="0">
                <a:latin typeface="Times New Roman" pitchFamily="18" charset="0"/>
                <a:cs typeface="Times New Roman" pitchFamily="18" charset="0"/>
              </a:rPr>
              <a:t>fire'or</a:t>
            </a:r>
            <a:r>
              <a:rPr lang="en-US" sz="3200" dirty="0" smtClean="0">
                <a:latin typeface="Times New Roman" pitchFamily="18" charset="0"/>
                <a:cs typeface="Times New Roman" pitchFamily="18" charset="0"/>
              </a:rPr>
              <a:t> harden it. A cheap pot might be left in the hot sun to dry.</a:t>
            </a:r>
            <a:endParaRPr lang="en-US" sz="3200"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68</TotalTime>
  <Words>290</Words>
  <Application>Microsoft Office PowerPoint</Application>
  <PresentationFormat>On-screen Show (4:3)</PresentationFormat>
  <Paragraphs>19</Paragraphs>
  <Slides>26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Calibri</vt:lpstr>
      <vt:lpstr>Century Schoolbook</vt:lpstr>
      <vt:lpstr>Tahoma</vt:lpstr>
      <vt:lpstr>Times New Roman</vt:lpstr>
      <vt:lpstr>Wingdings</vt:lpstr>
      <vt:lpstr>Wingdings 2</vt:lpstr>
      <vt:lpstr>Oriel</vt:lpstr>
      <vt:lpstr>Indus Valley Civilization </vt:lpstr>
      <vt:lpstr>Art</vt:lpstr>
      <vt:lpstr>Statues</vt:lpstr>
      <vt:lpstr>PowerPoint Presentation</vt:lpstr>
      <vt:lpstr>PowerPoint Presentation</vt:lpstr>
      <vt:lpstr>Small clay Figures</vt:lpstr>
      <vt:lpstr>Pots</vt:lpstr>
      <vt:lpstr>PowerPoint Presentation</vt:lpstr>
      <vt:lpstr>PowerPoint Presentation</vt:lpstr>
      <vt:lpstr>PowerPoint Presentation</vt:lpstr>
      <vt:lpstr>PowerPoint Presentation</vt:lpstr>
      <vt:lpstr>PowerPoint Presentation</vt:lpstr>
      <vt:lpstr>JEWELLERY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 Valley Civilization</dc:title>
  <dc:creator>laptop</dc:creator>
  <cp:lastModifiedBy>Naila Khan</cp:lastModifiedBy>
  <cp:revision>14</cp:revision>
  <dcterms:created xsi:type="dcterms:W3CDTF">2017-10-25T04:09:06Z</dcterms:created>
  <dcterms:modified xsi:type="dcterms:W3CDTF">2020-12-02T20:09:14Z</dcterms:modified>
</cp:coreProperties>
</file>