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6" r:id="rId1"/>
  </p:sldMasterIdLst>
  <p:notesMasterIdLst>
    <p:notesMasterId r:id="rId6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9" r:id="rId34"/>
    <p:sldId id="290" r:id="rId35"/>
    <p:sldId id="288"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4" r:id="rId59"/>
    <p:sldId id="313" r:id="rId6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F99613-AD95-4F47-AEB1-C619EDC4F38E}" type="datetimeFigureOut">
              <a:rPr lang="en-US" smtClean="0"/>
              <a:pPr/>
              <a:t>4/17/2018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338D03-224A-4322-887C-F86A7842AF98}" type="slidenum">
              <a:rPr lang="en-US" smtClean="0"/>
              <a:pPr/>
              <a:t>‹#›</a:t>
            </a:fld>
            <a:endParaRPr lang="en-US"/>
          </a:p>
        </p:txBody>
      </p:sp>
    </p:spTree>
    <p:extLst>
      <p:ext uri="{BB962C8B-B14F-4D97-AF65-F5344CB8AC3E}">
        <p14:creationId xmlns:p14="http://schemas.microsoft.com/office/powerpoint/2010/main" val="3466633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338D03-224A-4322-887C-F86A7842AF98}" type="slidenum">
              <a:rPr lang="en-US" smtClean="0"/>
              <a:pPr/>
              <a:t>26</a:t>
            </a:fld>
            <a:endParaRPr lang="en-US"/>
          </a:p>
        </p:txBody>
      </p:sp>
    </p:spTree>
    <p:extLst>
      <p:ext uri="{BB962C8B-B14F-4D97-AF65-F5344CB8AC3E}">
        <p14:creationId xmlns:p14="http://schemas.microsoft.com/office/powerpoint/2010/main" val="35774440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4/17/2018</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4/17/2018</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4/17/2018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4/17/2018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4/17/2018</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4/17/2018</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Emergent General Medical Conditions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WolffParkinson</a:t>
            </a:r>
            <a:r>
              <a:rPr lang="en-US" dirty="0" smtClean="0"/>
              <a:t>-White (WPW) syndrome</a:t>
            </a:r>
            <a:endParaRPr lang="en-US" dirty="0"/>
          </a:p>
        </p:txBody>
      </p:sp>
      <p:sp>
        <p:nvSpPr>
          <p:cNvPr id="3" name="Rectangle 2"/>
          <p:cNvSpPr/>
          <p:nvPr/>
        </p:nvSpPr>
        <p:spPr>
          <a:xfrm>
            <a:off x="685800" y="1981200"/>
            <a:ext cx="7162800" cy="3108543"/>
          </a:xfrm>
          <a:prstGeom prst="rect">
            <a:avLst/>
          </a:prstGeom>
        </p:spPr>
        <p:txBody>
          <a:bodyPr wrap="square">
            <a:spAutoFit/>
          </a:bodyPr>
          <a:lstStyle/>
          <a:p>
            <a:r>
              <a:rPr lang="en-US" sz="2800" b="1" dirty="0" err="1" smtClean="0"/>
              <a:t>Atrial</a:t>
            </a:r>
            <a:r>
              <a:rPr lang="en-US" sz="2800" b="1" dirty="0" smtClean="0"/>
              <a:t> fibrillation occurs in 10% to 30% of patients with WPW and may be a risk factor for sudden death</a:t>
            </a:r>
            <a:r>
              <a:rPr lang="en-US" sz="2800" dirty="0" smtClean="0"/>
              <a:t>, although no specific predictor of sudden death has been found. </a:t>
            </a:r>
          </a:p>
          <a:p>
            <a:endParaRPr lang="en-US" sz="2800" dirty="0" smtClean="0"/>
          </a:p>
          <a:p>
            <a:r>
              <a:rPr lang="en-US" sz="2800" dirty="0" smtClean="0"/>
              <a:t>Treatment is </a:t>
            </a:r>
            <a:r>
              <a:rPr lang="en-US" sz="2800" b="1" dirty="0" smtClean="0"/>
              <a:t>to ablate accessory pathways from the atrium to the ventricle</a:t>
            </a:r>
            <a:endParaRPr lang="en-US" sz="28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err="1" smtClean="0"/>
              <a:t>Brugada</a:t>
            </a:r>
            <a:r>
              <a:rPr lang="en-US" dirty="0" smtClean="0"/>
              <a:t> syndrome</a:t>
            </a:r>
            <a:endParaRPr lang="en-US" dirty="0"/>
          </a:p>
        </p:txBody>
      </p:sp>
      <p:sp>
        <p:nvSpPr>
          <p:cNvPr id="4" name="Rectangle 3"/>
          <p:cNvSpPr/>
          <p:nvPr/>
        </p:nvSpPr>
        <p:spPr>
          <a:xfrm>
            <a:off x="457200" y="990600"/>
            <a:ext cx="8001000" cy="4832092"/>
          </a:xfrm>
          <a:prstGeom prst="rect">
            <a:avLst/>
          </a:prstGeom>
        </p:spPr>
        <p:txBody>
          <a:bodyPr wrap="square">
            <a:spAutoFit/>
          </a:bodyPr>
          <a:lstStyle/>
          <a:p>
            <a:r>
              <a:rPr lang="en-US" sz="2800" dirty="0" smtClean="0"/>
              <a:t>A high risk for sudden death in </a:t>
            </a:r>
            <a:r>
              <a:rPr lang="en-US" sz="2800" b="1" dirty="0" smtClean="0"/>
              <a:t>young</a:t>
            </a:r>
            <a:r>
              <a:rPr lang="en-US" sz="2800" dirty="0" smtClean="0"/>
              <a:t> and </a:t>
            </a:r>
            <a:r>
              <a:rPr lang="en-US" sz="2800" b="1" dirty="0" smtClean="0"/>
              <a:t>otherwise-healthy adults</a:t>
            </a:r>
            <a:r>
              <a:rPr lang="en-US" sz="2800" dirty="0" smtClean="0"/>
              <a:t>. It is a genetic disease characterized by abnormal electrocardiogram findings and is</a:t>
            </a:r>
            <a:r>
              <a:rPr lang="en-US" sz="2800" b="1" dirty="0" smtClean="0"/>
              <a:t> fatal due to ventricular fibrillation. </a:t>
            </a:r>
          </a:p>
          <a:p>
            <a:endParaRPr lang="en-US" sz="2800" dirty="0" smtClean="0"/>
          </a:p>
          <a:p>
            <a:r>
              <a:rPr lang="en-US" sz="2800" dirty="0" smtClean="0"/>
              <a:t>It has a high prevalence in </a:t>
            </a:r>
            <a:r>
              <a:rPr lang="en-US" sz="2800" b="1" dirty="0" smtClean="0"/>
              <a:t>Japan </a:t>
            </a:r>
            <a:r>
              <a:rPr lang="en-US" sz="2800" dirty="0" smtClean="0"/>
              <a:t>but a much lower prevalence in Europe and the United States.</a:t>
            </a:r>
          </a:p>
          <a:p>
            <a:r>
              <a:rPr lang="en-US" sz="2800" dirty="0" smtClean="0"/>
              <a:t> </a:t>
            </a:r>
          </a:p>
          <a:p>
            <a:r>
              <a:rPr lang="en-US" sz="2800" b="1" dirty="0" smtClean="0"/>
              <a:t>Males appear at higher risk of sudden death.</a:t>
            </a:r>
          </a:p>
          <a:p>
            <a:r>
              <a:rPr lang="en-US" sz="2800" dirty="0" smtClean="0"/>
              <a:t>At present , the most accepted treatment is placement of an </a:t>
            </a:r>
            <a:r>
              <a:rPr lang="en-US" sz="2800" b="1" dirty="0" err="1" smtClean="0"/>
              <a:t>intracardiac</a:t>
            </a:r>
            <a:r>
              <a:rPr lang="en-US" sz="2800" b="1" dirty="0" smtClean="0"/>
              <a:t> defibrillator</a:t>
            </a:r>
            <a:endParaRPr lang="en-US" sz="28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err="1" smtClean="0"/>
              <a:t>Valvular</a:t>
            </a:r>
            <a:r>
              <a:rPr lang="en-US" dirty="0" smtClean="0"/>
              <a:t> heart disease </a:t>
            </a:r>
            <a:endParaRPr lang="en-US" dirty="0"/>
          </a:p>
        </p:txBody>
      </p:sp>
      <p:sp>
        <p:nvSpPr>
          <p:cNvPr id="3" name="Rectangle 2"/>
          <p:cNvSpPr/>
          <p:nvPr/>
        </p:nvSpPr>
        <p:spPr>
          <a:xfrm>
            <a:off x="609600" y="1066800"/>
            <a:ext cx="8077200" cy="4832092"/>
          </a:xfrm>
          <a:prstGeom prst="rect">
            <a:avLst/>
          </a:prstGeom>
        </p:spPr>
        <p:txBody>
          <a:bodyPr wrap="square">
            <a:spAutoFit/>
          </a:bodyPr>
          <a:lstStyle/>
          <a:p>
            <a:r>
              <a:rPr lang="en-US" sz="2800" b="1" dirty="0" smtClean="0"/>
              <a:t>Mitral valve </a:t>
            </a:r>
            <a:r>
              <a:rPr lang="en-US" sz="2800" b="1" dirty="0" err="1" smtClean="0"/>
              <a:t>prolapse</a:t>
            </a:r>
            <a:r>
              <a:rPr lang="en-US" sz="2800" b="1" dirty="0" smtClean="0"/>
              <a:t> </a:t>
            </a:r>
            <a:r>
              <a:rPr lang="en-US" sz="2800" dirty="0" smtClean="0"/>
              <a:t>has a low incidence of sudden cardiac death, especially if significant </a:t>
            </a:r>
            <a:r>
              <a:rPr lang="en-US" sz="2800" b="1" dirty="0" smtClean="0"/>
              <a:t>mitral regurgitation, ventricular </a:t>
            </a:r>
            <a:r>
              <a:rPr lang="en-US" sz="2800" b="1" dirty="0" err="1" smtClean="0"/>
              <a:t>ectopy</a:t>
            </a:r>
            <a:r>
              <a:rPr lang="en-US" sz="2800" dirty="0" smtClean="0"/>
              <a:t>, and a positive family history of sudden death are not present. </a:t>
            </a:r>
          </a:p>
          <a:p>
            <a:r>
              <a:rPr lang="en-US" sz="2800" dirty="0" smtClean="0"/>
              <a:t>The condition affects </a:t>
            </a:r>
            <a:r>
              <a:rPr lang="en-US" sz="2800" b="1" dirty="0" smtClean="0"/>
              <a:t>5% of the general population </a:t>
            </a:r>
            <a:r>
              <a:rPr lang="en-US" sz="2800" dirty="0" smtClean="0"/>
              <a:t>and is considered the most common cardiac valve disorder.</a:t>
            </a:r>
          </a:p>
          <a:p>
            <a:r>
              <a:rPr lang="en-US" sz="2800" dirty="0" smtClean="0"/>
              <a:t> The diagnosis is made on </a:t>
            </a:r>
            <a:r>
              <a:rPr lang="en-US" sz="2800" b="1" dirty="0" smtClean="0"/>
              <a:t>physical examination</a:t>
            </a:r>
            <a:r>
              <a:rPr lang="en-US" sz="2800" dirty="0" smtClean="0"/>
              <a:t>, with </a:t>
            </a:r>
            <a:r>
              <a:rPr lang="en-US" sz="2800" b="1" dirty="0" smtClean="0"/>
              <a:t>auscultation of a mid systolic to late systolic click</a:t>
            </a:r>
            <a:r>
              <a:rPr lang="en-US" sz="2800" dirty="0" smtClean="0"/>
              <a:t>. Most physicians adopt a permissive attitude toward participation in sports</a:t>
            </a:r>
            <a:endParaRPr lang="en-US" sz="2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Aortic </a:t>
            </a:r>
            <a:r>
              <a:rPr lang="en-US" dirty="0" err="1" smtClean="0"/>
              <a:t>stenosis</a:t>
            </a:r>
            <a:r>
              <a:rPr lang="en-US" dirty="0" smtClean="0"/>
              <a:t> </a:t>
            </a:r>
            <a:endParaRPr lang="en-US" dirty="0"/>
          </a:p>
        </p:txBody>
      </p:sp>
      <p:sp>
        <p:nvSpPr>
          <p:cNvPr id="3" name="Rectangle 2"/>
          <p:cNvSpPr/>
          <p:nvPr/>
        </p:nvSpPr>
        <p:spPr>
          <a:xfrm>
            <a:off x="304800" y="1219200"/>
            <a:ext cx="8305800" cy="4401205"/>
          </a:xfrm>
          <a:prstGeom prst="rect">
            <a:avLst/>
          </a:prstGeom>
        </p:spPr>
        <p:txBody>
          <a:bodyPr wrap="square">
            <a:spAutoFit/>
          </a:bodyPr>
          <a:lstStyle/>
          <a:p>
            <a:r>
              <a:rPr lang="en-US" sz="2800" dirty="0" smtClean="0"/>
              <a:t>Easily diagnosed on a pre-participation physical examination, with identification of the presence of a </a:t>
            </a:r>
            <a:r>
              <a:rPr lang="en-US" sz="2800" b="1" dirty="0" smtClean="0"/>
              <a:t>harsh systolic murmur that increases on squatting and decreases with </a:t>
            </a:r>
            <a:r>
              <a:rPr lang="en-US" sz="2800" b="1" dirty="0" err="1" smtClean="0"/>
              <a:t>Valsalva</a:t>
            </a:r>
            <a:r>
              <a:rPr lang="en-US" sz="2800" b="1" dirty="0" smtClean="0"/>
              <a:t> maneuver. </a:t>
            </a:r>
          </a:p>
          <a:p>
            <a:endParaRPr lang="en-US" sz="2800" dirty="0" smtClean="0"/>
          </a:p>
          <a:p>
            <a:r>
              <a:rPr lang="en-US" sz="2800" dirty="0" smtClean="0"/>
              <a:t>Patients with </a:t>
            </a:r>
            <a:r>
              <a:rPr lang="en-US" sz="2800" b="1" dirty="0" smtClean="0"/>
              <a:t>mild aortic </a:t>
            </a:r>
            <a:r>
              <a:rPr lang="en-US" sz="2800" b="1" dirty="0" err="1" smtClean="0"/>
              <a:t>stenosis</a:t>
            </a:r>
            <a:r>
              <a:rPr lang="en-US" sz="2800" b="1" dirty="0" smtClean="0"/>
              <a:t> </a:t>
            </a:r>
            <a:r>
              <a:rPr lang="en-US" sz="2800" dirty="0" smtClean="0"/>
              <a:t>may participate in </a:t>
            </a:r>
            <a:r>
              <a:rPr lang="en-US" sz="2800" b="1" dirty="0" smtClean="0"/>
              <a:t>all</a:t>
            </a:r>
            <a:r>
              <a:rPr lang="en-US" sz="2800" dirty="0" smtClean="0"/>
              <a:t> </a:t>
            </a:r>
            <a:r>
              <a:rPr lang="en-US" sz="2800" b="1" dirty="0" smtClean="0"/>
              <a:t>competitive sports</a:t>
            </a:r>
            <a:r>
              <a:rPr lang="en-US" sz="2800" dirty="0" smtClean="0"/>
              <a:t>, but patients with </a:t>
            </a:r>
            <a:r>
              <a:rPr lang="en-US" sz="2800" b="1" dirty="0" smtClean="0"/>
              <a:t>moderate </a:t>
            </a:r>
            <a:r>
              <a:rPr lang="en-US" sz="2800" b="1" dirty="0" err="1" smtClean="0"/>
              <a:t>stenosis</a:t>
            </a:r>
            <a:r>
              <a:rPr lang="en-US" sz="2800" dirty="0" smtClean="0"/>
              <a:t> may participate in only </a:t>
            </a:r>
            <a:r>
              <a:rPr lang="en-US" sz="2800" b="1" dirty="0" smtClean="0"/>
              <a:t>low-intensity sports</a:t>
            </a:r>
            <a:r>
              <a:rPr lang="en-US" sz="2800" dirty="0" smtClean="0"/>
              <a:t>, and patients </a:t>
            </a:r>
            <a:r>
              <a:rPr lang="en-US" sz="2800" b="1" dirty="0" smtClean="0"/>
              <a:t>with severe </a:t>
            </a:r>
            <a:r>
              <a:rPr lang="en-US" sz="2800" b="1" dirty="0" err="1" smtClean="0"/>
              <a:t>stenosis</a:t>
            </a:r>
            <a:r>
              <a:rPr lang="en-US" sz="2800" b="1" dirty="0" smtClean="0"/>
              <a:t> </a:t>
            </a:r>
            <a:r>
              <a:rPr lang="en-US" sz="2800" dirty="0" smtClean="0"/>
              <a:t>are generally </a:t>
            </a:r>
            <a:r>
              <a:rPr lang="en-US" sz="2800" b="1" dirty="0" smtClean="0"/>
              <a:t>excluded</a:t>
            </a:r>
            <a:r>
              <a:rPr lang="en-US" sz="2800" dirty="0" smtClean="0"/>
              <a:t> from sports participation. </a:t>
            </a:r>
            <a:endParaRPr lang="en-US"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err="1" smtClean="0"/>
              <a:t>Commotio</a:t>
            </a:r>
            <a:r>
              <a:rPr lang="en-US" dirty="0" smtClean="0"/>
              <a:t> </a:t>
            </a:r>
            <a:r>
              <a:rPr lang="en-US" dirty="0" err="1" smtClean="0"/>
              <a:t>cordis</a:t>
            </a:r>
            <a:endParaRPr lang="en-US" dirty="0"/>
          </a:p>
        </p:txBody>
      </p:sp>
      <p:sp>
        <p:nvSpPr>
          <p:cNvPr id="3" name="Rectangle 2"/>
          <p:cNvSpPr/>
          <p:nvPr/>
        </p:nvSpPr>
        <p:spPr>
          <a:xfrm>
            <a:off x="381000" y="1219201"/>
            <a:ext cx="6477000" cy="2246769"/>
          </a:xfrm>
          <a:prstGeom prst="rect">
            <a:avLst/>
          </a:prstGeom>
        </p:spPr>
        <p:txBody>
          <a:bodyPr wrap="square">
            <a:spAutoFit/>
          </a:bodyPr>
          <a:lstStyle/>
          <a:p>
            <a:r>
              <a:rPr lang="en-US" sz="2800" dirty="0" smtClean="0"/>
              <a:t>It is most common in children and adolescents ,with  a mean age of occurrence of 13 years.</a:t>
            </a:r>
          </a:p>
          <a:p>
            <a:endParaRPr lang="en-US" sz="2800" dirty="0" smtClean="0"/>
          </a:p>
          <a:p>
            <a:endParaRPr lang="en-US" sz="2800" dirty="0"/>
          </a:p>
        </p:txBody>
      </p:sp>
      <p:sp>
        <p:nvSpPr>
          <p:cNvPr id="4" name="Rectangle 3"/>
          <p:cNvSpPr/>
          <p:nvPr/>
        </p:nvSpPr>
        <p:spPr>
          <a:xfrm>
            <a:off x="457200" y="2743200"/>
            <a:ext cx="6400800" cy="1815882"/>
          </a:xfrm>
          <a:prstGeom prst="rect">
            <a:avLst/>
          </a:prstGeom>
        </p:spPr>
        <p:txBody>
          <a:bodyPr wrap="square">
            <a:spAutoFit/>
          </a:bodyPr>
          <a:lstStyle/>
          <a:p>
            <a:r>
              <a:rPr lang="en-US" sz="2800" dirty="0" smtClean="0"/>
              <a:t>Blow must be directly over the heart and occur within 15 to 30 microseconds of the T-wave peak, which is the vulnerable phase of cardiac  </a:t>
            </a:r>
            <a:r>
              <a:rPr lang="en-US" sz="2800" dirty="0" err="1" smtClean="0"/>
              <a:t>repolarization</a:t>
            </a:r>
            <a:r>
              <a:rPr lang="en-US" sz="2800" dirty="0" smtClean="0"/>
              <a:t>. </a:t>
            </a:r>
            <a:endParaRPr lang="en-US"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dirty="0" smtClean="0"/>
              <a:t>Viral  </a:t>
            </a:r>
            <a:r>
              <a:rPr lang="en-US" dirty="0" err="1" smtClean="0"/>
              <a:t>myocarditis</a:t>
            </a:r>
            <a:r>
              <a:rPr lang="en-US" dirty="0" smtClean="0"/>
              <a:t> </a:t>
            </a:r>
            <a:endParaRPr lang="en-US" dirty="0"/>
          </a:p>
        </p:txBody>
      </p:sp>
      <p:sp>
        <p:nvSpPr>
          <p:cNvPr id="3" name="Rectangle 2"/>
          <p:cNvSpPr/>
          <p:nvPr/>
        </p:nvSpPr>
        <p:spPr>
          <a:xfrm>
            <a:off x="304800" y="762000"/>
            <a:ext cx="8686800" cy="5262979"/>
          </a:xfrm>
          <a:prstGeom prst="rect">
            <a:avLst/>
          </a:prstGeom>
        </p:spPr>
        <p:txBody>
          <a:bodyPr wrap="square">
            <a:spAutoFit/>
          </a:bodyPr>
          <a:lstStyle/>
          <a:p>
            <a:r>
              <a:rPr lang="en-US" sz="2800" dirty="0" smtClean="0"/>
              <a:t>Viral </a:t>
            </a:r>
            <a:r>
              <a:rPr lang="en-US" sz="2800" dirty="0" err="1" smtClean="0"/>
              <a:t>myocarditis</a:t>
            </a:r>
            <a:r>
              <a:rPr lang="en-US" sz="2800" dirty="0" smtClean="0"/>
              <a:t> with or without left ventricular dysfunction is associated with cardiac arrhythmias and sudden death. These patients typically present with chest discomfort and </a:t>
            </a:r>
            <a:r>
              <a:rPr lang="en-US" sz="2800" dirty="0" err="1" smtClean="0"/>
              <a:t>dyspnea</a:t>
            </a:r>
            <a:r>
              <a:rPr lang="en-US" sz="2800" dirty="0" smtClean="0"/>
              <a:t> , in addition to a variety of symptoms associated with viral infections. Although </a:t>
            </a:r>
            <a:r>
              <a:rPr lang="en-US" sz="2800" b="1" dirty="0" err="1" smtClean="0"/>
              <a:t>coxsackie</a:t>
            </a:r>
            <a:r>
              <a:rPr lang="en-US" sz="2800" b="1" dirty="0" smtClean="0"/>
              <a:t> viruses </a:t>
            </a:r>
            <a:r>
              <a:rPr lang="en-US" sz="2800" dirty="0" smtClean="0"/>
              <a:t>have been thought to be responsible for most of these infections, a variety of viruses are now considered to cause this condition. </a:t>
            </a:r>
          </a:p>
          <a:p>
            <a:r>
              <a:rPr lang="en-US" sz="2800" dirty="0" smtClean="0"/>
              <a:t>Diagnosis can be difficult, with a variety of studies, including </a:t>
            </a:r>
            <a:r>
              <a:rPr lang="en-US" sz="2800" b="1" dirty="0" smtClean="0"/>
              <a:t>myocardial biopsy</a:t>
            </a:r>
            <a:r>
              <a:rPr lang="en-US" sz="2800" dirty="0" smtClean="0"/>
              <a:t>, and </a:t>
            </a:r>
            <a:r>
              <a:rPr lang="en-US" sz="2800" b="1" dirty="0" smtClean="0"/>
              <a:t>polymerase chain reaction/reverse transcriptase-polymerase </a:t>
            </a:r>
            <a:r>
              <a:rPr lang="en-US" sz="2800" dirty="0" smtClean="0"/>
              <a:t>studies failing to demonstrate an infectious agent in some cases.</a:t>
            </a:r>
            <a:endParaRPr lang="en-US"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 Kawasaki disease</a:t>
            </a:r>
            <a:endParaRPr lang="en-US" dirty="0"/>
          </a:p>
        </p:txBody>
      </p:sp>
      <p:sp>
        <p:nvSpPr>
          <p:cNvPr id="4" name="Rectangle 3"/>
          <p:cNvSpPr/>
          <p:nvPr/>
        </p:nvSpPr>
        <p:spPr>
          <a:xfrm>
            <a:off x="838200" y="1371601"/>
            <a:ext cx="7467600" cy="3108543"/>
          </a:xfrm>
          <a:prstGeom prst="rect">
            <a:avLst/>
          </a:prstGeom>
        </p:spPr>
        <p:txBody>
          <a:bodyPr wrap="square">
            <a:spAutoFit/>
          </a:bodyPr>
          <a:lstStyle/>
          <a:p>
            <a:r>
              <a:rPr lang="en-US" sz="2800" dirty="0" smtClean="0"/>
              <a:t>It is a rare childhood illness that affects the </a:t>
            </a:r>
            <a:r>
              <a:rPr lang="en-US" sz="2800" b="1" dirty="0" smtClean="0"/>
              <a:t>blood  vessels can harm the coronary arteries</a:t>
            </a:r>
            <a:r>
              <a:rPr lang="en-US" sz="2800" dirty="0" smtClean="0"/>
              <a:t>, </a:t>
            </a:r>
          </a:p>
          <a:p>
            <a:endParaRPr lang="en-US" sz="2800" dirty="0" smtClean="0"/>
          </a:p>
          <a:p>
            <a:r>
              <a:rPr lang="en-US" sz="2800" dirty="0" smtClean="0"/>
              <a:t>which carry blood to the heart muscle The disease is most common in children ages 1 to 2 years and is less common in children older than age 8.</a:t>
            </a:r>
            <a:endParaRPr lang="en-US" sz="2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0" y="1066800"/>
            <a:ext cx="6096000" cy="3970318"/>
          </a:xfrm>
          <a:prstGeom prst="rect">
            <a:avLst/>
          </a:prstGeom>
        </p:spPr>
        <p:txBody>
          <a:bodyPr wrap="square">
            <a:spAutoFit/>
          </a:bodyPr>
          <a:lstStyle/>
          <a:p>
            <a:r>
              <a:rPr lang="en-US" sz="2800" dirty="0" smtClean="0"/>
              <a:t>Use of supplements such as</a:t>
            </a:r>
            <a:r>
              <a:rPr lang="en-US" sz="2800" b="1" dirty="0" smtClean="0"/>
              <a:t> </a:t>
            </a:r>
            <a:r>
              <a:rPr lang="en-US" sz="2800" b="1" dirty="0" err="1" smtClean="0"/>
              <a:t>ephedra</a:t>
            </a:r>
            <a:r>
              <a:rPr lang="en-US" sz="2800" b="1" dirty="0" smtClean="0"/>
              <a:t> or drugs such as anabolic steroids </a:t>
            </a:r>
            <a:r>
              <a:rPr lang="en-US" sz="2800" dirty="0" smtClean="0"/>
              <a:t>or Theses deaths are thought to be largely inferential because of the time between ingestion and the episode of sudden death.</a:t>
            </a:r>
          </a:p>
          <a:p>
            <a:endParaRPr lang="en-US" sz="2800" dirty="0" smtClean="0"/>
          </a:p>
          <a:p>
            <a:r>
              <a:rPr lang="en-US" sz="2800" dirty="0" smtClean="0"/>
              <a:t> </a:t>
            </a:r>
            <a:r>
              <a:rPr lang="en-US" sz="2800" b="1" dirty="0" smtClean="0"/>
              <a:t>Cocaine use is associated with a wide range of arrhythmias </a:t>
            </a:r>
            <a:endParaRPr lang="en-US" sz="2800"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458200" cy="609600"/>
          </a:xfrm>
        </p:spPr>
        <p:txBody>
          <a:bodyPr>
            <a:normAutofit fontScale="90000"/>
          </a:bodyPr>
          <a:lstStyle/>
          <a:p>
            <a:r>
              <a:rPr lang="en-US" dirty="0" smtClean="0"/>
              <a:t>Exercise-Induced Anaphylaxis </a:t>
            </a:r>
            <a:endParaRPr lang="en-US" dirty="0"/>
          </a:p>
        </p:txBody>
      </p:sp>
      <p:sp>
        <p:nvSpPr>
          <p:cNvPr id="3" name="Rectangle 2"/>
          <p:cNvSpPr/>
          <p:nvPr/>
        </p:nvSpPr>
        <p:spPr>
          <a:xfrm>
            <a:off x="152400" y="838200"/>
            <a:ext cx="8458200" cy="4832092"/>
          </a:xfrm>
          <a:prstGeom prst="rect">
            <a:avLst/>
          </a:prstGeom>
        </p:spPr>
        <p:txBody>
          <a:bodyPr wrap="square">
            <a:spAutoFit/>
          </a:bodyPr>
          <a:lstStyle/>
          <a:p>
            <a:r>
              <a:rPr lang="en-US" sz="2800" dirty="0" smtClean="0"/>
              <a:t>Exercise-induced anaphylaxis is a rare form of </a:t>
            </a:r>
            <a:r>
              <a:rPr lang="en-US" sz="2800" b="1" dirty="0" smtClean="0"/>
              <a:t>physical allergy </a:t>
            </a:r>
            <a:r>
              <a:rPr lang="en-US" sz="2800" dirty="0" smtClean="0"/>
              <a:t>that occurs </a:t>
            </a:r>
            <a:r>
              <a:rPr lang="en-US" sz="2800" b="1" dirty="0" smtClean="0"/>
              <a:t>during physical activity</a:t>
            </a:r>
            <a:r>
              <a:rPr lang="en-US" sz="2800" dirty="0" smtClean="0"/>
              <a:t>. </a:t>
            </a:r>
          </a:p>
          <a:p>
            <a:r>
              <a:rPr lang="en-US" sz="2800" dirty="0" smtClean="0"/>
              <a:t>It has become increasingly recognized in the past 30 years as more people participate in sports. </a:t>
            </a:r>
            <a:r>
              <a:rPr lang="en-US" sz="2800" b="1" dirty="0" smtClean="0"/>
              <a:t>Three major types </a:t>
            </a:r>
            <a:r>
              <a:rPr lang="en-US" sz="2800" dirty="0" smtClean="0"/>
              <a:t>of the condition are described:</a:t>
            </a:r>
          </a:p>
          <a:p>
            <a:endParaRPr lang="en-US" sz="2800" dirty="0" smtClean="0"/>
          </a:p>
          <a:p>
            <a:r>
              <a:rPr lang="en-US" sz="2800" dirty="0" smtClean="0"/>
              <a:t> </a:t>
            </a:r>
            <a:r>
              <a:rPr lang="en-US" sz="2800" b="1" dirty="0" smtClean="0"/>
              <a:t>(1) Cholinergic </a:t>
            </a:r>
            <a:r>
              <a:rPr lang="en-US" sz="2800" b="1" dirty="0" err="1" smtClean="0"/>
              <a:t>urticaria</a:t>
            </a:r>
            <a:r>
              <a:rPr lang="en-US" sz="2800" b="1" dirty="0" smtClean="0"/>
              <a:t> , </a:t>
            </a:r>
          </a:p>
          <a:p>
            <a:r>
              <a:rPr lang="en-US" sz="2800" b="1" dirty="0" smtClean="0"/>
              <a:t>(2) Classic exercise induced anaphylaxis</a:t>
            </a:r>
          </a:p>
          <a:p>
            <a:r>
              <a:rPr lang="en-US" sz="2800" b="1" dirty="0" smtClean="0"/>
              <a:t>(3) Variant type exercise-induced anaphylaxis</a:t>
            </a:r>
            <a:r>
              <a:rPr lang="en-US" sz="2800" dirty="0" smtClean="0"/>
              <a:t>. </a:t>
            </a:r>
          </a:p>
          <a:p>
            <a:endParaRPr lang="en-US" sz="2800" dirty="0" smtClean="0"/>
          </a:p>
          <a:p>
            <a:r>
              <a:rPr lang="en-US" sz="2800" dirty="0" smtClean="0"/>
              <a:t>These may occur separately or together..</a:t>
            </a:r>
            <a:endParaRPr lang="en-US" sz="2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685800"/>
          </a:xfrm>
        </p:spPr>
        <p:txBody>
          <a:bodyPr>
            <a:normAutofit fontScale="90000"/>
          </a:bodyPr>
          <a:lstStyle/>
          <a:p>
            <a:r>
              <a:rPr lang="en-US" b="1" dirty="0" smtClean="0"/>
              <a:t>Cholinergic </a:t>
            </a:r>
            <a:r>
              <a:rPr lang="en-US" b="1" dirty="0" err="1" smtClean="0"/>
              <a:t>urticaria</a:t>
            </a:r>
            <a:endParaRPr lang="en-US" dirty="0"/>
          </a:p>
        </p:txBody>
      </p:sp>
      <p:sp>
        <p:nvSpPr>
          <p:cNvPr id="3" name="Rectangle 2"/>
          <p:cNvSpPr/>
          <p:nvPr/>
        </p:nvSpPr>
        <p:spPr>
          <a:xfrm>
            <a:off x="152400" y="685800"/>
            <a:ext cx="8991600" cy="6124754"/>
          </a:xfrm>
          <a:prstGeom prst="rect">
            <a:avLst/>
          </a:prstGeom>
        </p:spPr>
        <p:txBody>
          <a:bodyPr wrap="square">
            <a:spAutoFit/>
          </a:bodyPr>
          <a:lstStyle/>
          <a:p>
            <a:r>
              <a:rPr lang="en-US" sz="2800" dirty="0" smtClean="0"/>
              <a:t>Cholinergic </a:t>
            </a:r>
            <a:r>
              <a:rPr lang="en-US" sz="2800" dirty="0" err="1" smtClean="0"/>
              <a:t>urticaria</a:t>
            </a:r>
            <a:r>
              <a:rPr lang="en-US" sz="2800" dirty="0" smtClean="0"/>
              <a:t> is a skin condition manifested by small (2–5 mm) </a:t>
            </a:r>
            <a:r>
              <a:rPr lang="en-US" sz="2800" dirty="0" err="1" smtClean="0"/>
              <a:t>punctate</a:t>
            </a:r>
            <a:r>
              <a:rPr lang="en-US" sz="2800" dirty="0" smtClean="0"/>
              <a:t> papules surrounded by an </a:t>
            </a:r>
            <a:r>
              <a:rPr lang="en-US" sz="2800" dirty="0" err="1" smtClean="0"/>
              <a:t>erythematous</a:t>
            </a:r>
            <a:r>
              <a:rPr lang="en-US" sz="2800" dirty="0" smtClean="0"/>
              <a:t> base usually occurring about</a:t>
            </a:r>
            <a:r>
              <a:rPr lang="en-US" sz="2800" b="1" dirty="0" smtClean="0"/>
              <a:t> 6 minutes into </a:t>
            </a:r>
            <a:r>
              <a:rPr lang="en-US" sz="2800" b="1" dirty="0" err="1" smtClean="0"/>
              <a:t>exercise</a:t>
            </a:r>
            <a:r>
              <a:rPr lang="en-US" sz="2800" dirty="0" err="1" smtClean="0"/>
              <a:t>.Lesions</a:t>
            </a:r>
            <a:r>
              <a:rPr lang="en-US" sz="2800" dirty="0" smtClean="0"/>
              <a:t> come on in response to exercise, warming, or emotional stress and generally begin on the chest and neck but may occur anywhere on the body. </a:t>
            </a:r>
            <a:r>
              <a:rPr lang="en-US" sz="2800" b="1" dirty="0" smtClean="0"/>
              <a:t>Increased </a:t>
            </a:r>
            <a:r>
              <a:rPr lang="en-US" sz="2800" b="1" dirty="0" err="1" smtClean="0"/>
              <a:t>lacrimation</a:t>
            </a:r>
            <a:r>
              <a:rPr lang="en-US" sz="2800" b="1" dirty="0" smtClean="0"/>
              <a:t>, salivation, and diarrhea may occur from cholinergic stimulation, and if the inciting stress persists, hives and </a:t>
            </a:r>
            <a:r>
              <a:rPr lang="en-US" sz="2800" b="1" dirty="0" err="1" smtClean="0"/>
              <a:t>angioedema</a:t>
            </a:r>
            <a:r>
              <a:rPr lang="en-US" sz="2800" b="1" dirty="0" smtClean="0"/>
              <a:t> may occur but vascular collapse is uncommon</a:t>
            </a:r>
            <a:r>
              <a:rPr lang="en-US" sz="2800" dirty="0" smtClean="0"/>
              <a:t>. Symptoms typically resolve in 2 to 4 hours. Onset typically occurs between 10 and 30 years of </a:t>
            </a:r>
            <a:r>
              <a:rPr lang="en-US" sz="2800" dirty="0" err="1" smtClean="0"/>
              <a:t>age.Diagnosis</a:t>
            </a:r>
            <a:r>
              <a:rPr lang="en-US" sz="2800" dirty="0" smtClean="0"/>
              <a:t> of exercise-induced </a:t>
            </a:r>
            <a:r>
              <a:rPr lang="en-US" sz="2800" dirty="0" err="1" smtClean="0"/>
              <a:t>urticaria</a:t>
            </a:r>
            <a:r>
              <a:rPr lang="en-US" sz="2800" dirty="0" smtClean="0"/>
              <a:t> can be made with the results of a </a:t>
            </a:r>
            <a:r>
              <a:rPr lang="en-US" sz="2800" b="1" dirty="0" err="1" smtClean="0"/>
              <a:t>methacholine</a:t>
            </a:r>
            <a:r>
              <a:rPr lang="en-US" sz="2800" b="1" dirty="0" smtClean="0"/>
              <a:t> skin test challenge</a:t>
            </a:r>
            <a:r>
              <a:rPr lang="en-US" sz="2800" dirty="0" smtClean="0"/>
              <a:t>.  This Test is designed to see if the patient’s bronchial tubes are unusually sensitive to a drug called </a:t>
            </a:r>
            <a:r>
              <a:rPr lang="en-US" sz="2800" dirty="0" err="1" smtClean="0"/>
              <a:t>methacholine</a:t>
            </a:r>
            <a:r>
              <a:rPr lang="en-US" sz="2800" dirty="0" smtClean="0"/>
              <a:t>.</a:t>
            </a:r>
            <a:endParaRPr lang="en-US"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7696200" cy="914400"/>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Sudden Death</a:t>
            </a:r>
            <a:br>
              <a:rPr lang="en-US" dirty="0" smtClean="0"/>
            </a:br>
            <a:r>
              <a:rPr lang="en-US" dirty="0" smtClean="0"/>
              <a:t/>
            </a:r>
            <a:br>
              <a:rPr lang="en-US" dirty="0" smtClean="0"/>
            </a:br>
            <a:r>
              <a:rPr lang="en-US" dirty="0" smtClean="0"/>
              <a:t/>
            </a:r>
            <a:br>
              <a:rPr lang="en-US" dirty="0" smtClean="0"/>
            </a:br>
            <a:endParaRPr lang="en-US" dirty="0"/>
          </a:p>
        </p:txBody>
      </p:sp>
      <p:sp>
        <p:nvSpPr>
          <p:cNvPr id="3" name="Rectangle 2"/>
          <p:cNvSpPr/>
          <p:nvPr/>
        </p:nvSpPr>
        <p:spPr>
          <a:xfrm>
            <a:off x="228600" y="152400"/>
            <a:ext cx="7848600" cy="2677656"/>
          </a:xfrm>
          <a:prstGeom prst="rect">
            <a:avLst/>
          </a:prstGeom>
        </p:spPr>
        <p:txBody>
          <a:bodyPr wrap="square">
            <a:spAutoFit/>
          </a:bodyPr>
          <a:lstStyle/>
          <a:p>
            <a:r>
              <a:rPr lang="en-US" sz="2800" dirty="0" smtClean="0"/>
              <a:t> Majority of cases of sudden death are related to </a:t>
            </a:r>
            <a:r>
              <a:rPr lang="en-US" sz="2800" b="1" dirty="0" smtClean="0"/>
              <a:t>undiagnosed cardiac conditions, pulmonary problems, hyperthermia , drug abuse , blunt chest trauma,  </a:t>
            </a:r>
            <a:r>
              <a:rPr lang="en-US" sz="2800" b="1" dirty="0" err="1" smtClean="0"/>
              <a:t>sarcoidosis</a:t>
            </a:r>
            <a:r>
              <a:rPr lang="en-US" sz="2800" b="1" dirty="0" smtClean="0"/>
              <a:t> , and exercise-induced anaphylaxis</a:t>
            </a:r>
            <a:r>
              <a:rPr lang="en-US" sz="2800" dirty="0" smtClean="0"/>
              <a:t>, among others, have also been reported as causes</a:t>
            </a:r>
            <a:endParaRPr lang="en-US" sz="2800" dirty="0"/>
          </a:p>
        </p:txBody>
      </p:sp>
      <p:pic>
        <p:nvPicPr>
          <p:cNvPr id="1026" name="Picture 2"/>
          <p:cNvPicPr>
            <a:picLocks noChangeAspect="1" noChangeArrowheads="1"/>
          </p:cNvPicPr>
          <p:nvPr/>
        </p:nvPicPr>
        <p:blipFill>
          <a:blip r:embed="rId2" cstate="print"/>
          <a:srcRect/>
          <a:stretch>
            <a:fillRect/>
          </a:stretch>
        </p:blipFill>
        <p:spPr bwMode="auto">
          <a:xfrm>
            <a:off x="457200" y="2847116"/>
            <a:ext cx="7467600" cy="373836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8406" y="0"/>
            <a:ext cx="8382000" cy="685800"/>
          </a:xfrm>
        </p:spPr>
        <p:txBody>
          <a:bodyPr>
            <a:normAutofit fontScale="90000"/>
          </a:bodyPr>
          <a:lstStyle/>
          <a:p>
            <a:r>
              <a:rPr lang="en-US" b="1" dirty="0" smtClean="0"/>
              <a:t>Classic exercise induced anaphylaxis</a:t>
            </a:r>
            <a:endParaRPr lang="en-US" dirty="0"/>
          </a:p>
        </p:txBody>
      </p:sp>
      <p:sp>
        <p:nvSpPr>
          <p:cNvPr id="3" name="Rectangle 2"/>
          <p:cNvSpPr/>
          <p:nvPr/>
        </p:nvSpPr>
        <p:spPr>
          <a:xfrm>
            <a:off x="268406" y="533400"/>
            <a:ext cx="8723194" cy="6353354"/>
          </a:xfrm>
          <a:prstGeom prst="rect">
            <a:avLst/>
          </a:prstGeom>
        </p:spPr>
        <p:txBody>
          <a:bodyPr wrap="square">
            <a:spAutoFit/>
          </a:bodyPr>
          <a:lstStyle/>
          <a:p>
            <a:r>
              <a:rPr lang="en-US" sz="2800" dirty="0" smtClean="0"/>
              <a:t> It is most commonly </a:t>
            </a:r>
            <a:r>
              <a:rPr lang="en-US" sz="2800" b="1" dirty="0" smtClean="0"/>
              <a:t>precipitated by running</a:t>
            </a:r>
            <a:r>
              <a:rPr lang="en-US" sz="2800" dirty="0" smtClean="0"/>
              <a:t>, but a variety of activities have been associated with its occurrence. Symptoms last from </a:t>
            </a:r>
            <a:r>
              <a:rPr lang="en-US" sz="2800" b="1" dirty="0" smtClean="0"/>
              <a:t>30 minutes to 4 hours </a:t>
            </a:r>
            <a:r>
              <a:rPr lang="en-US" sz="2800" dirty="0" smtClean="0"/>
              <a:t>after cessation of activity. Symptoms are not consistently reproducible, even in a laboratory situation. </a:t>
            </a:r>
          </a:p>
          <a:p>
            <a:r>
              <a:rPr lang="en-US" sz="2800" dirty="0" smtClean="0"/>
              <a:t>These patients present with systemic symptoms often in a sequence beginning with </a:t>
            </a:r>
            <a:r>
              <a:rPr lang="en-US" sz="2800" b="1" dirty="0" smtClean="0"/>
              <a:t>fatigue , generalized warmth , </a:t>
            </a:r>
            <a:r>
              <a:rPr lang="en-US" sz="2800" b="1" dirty="0" err="1" smtClean="0"/>
              <a:t>pruritus,and</a:t>
            </a:r>
            <a:r>
              <a:rPr lang="en-US" sz="2800" b="1" dirty="0" smtClean="0"/>
              <a:t> erythema that progresses to an urticarial eruption</a:t>
            </a:r>
            <a:r>
              <a:rPr lang="en-US" sz="2800" dirty="0" smtClean="0"/>
              <a:t>.</a:t>
            </a:r>
          </a:p>
          <a:p>
            <a:r>
              <a:rPr lang="en-US" sz="2800" dirty="0" smtClean="0"/>
              <a:t> Transient periods of lost consciousness occur in some patients, and a completely developed attack includes choking, </a:t>
            </a:r>
            <a:r>
              <a:rPr lang="en-US" sz="2800" dirty="0" err="1" smtClean="0"/>
              <a:t>stridor</a:t>
            </a:r>
            <a:r>
              <a:rPr lang="en-US" sz="2800" dirty="0" smtClean="0"/>
              <a:t>, and gastrointestinal </a:t>
            </a:r>
            <a:r>
              <a:rPr lang="en-US" sz="2800" dirty="0" err="1" smtClean="0"/>
              <a:t>colic,with</a:t>
            </a:r>
            <a:r>
              <a:rPr lang="en-US" sz="2800" dirty="0" smtClean="0"/>
              <a:t> nausea and vomiting.</a:t>
            </a:r>
            <a:endParaRPr lang="en-US" sz="28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endParaRPr lang="en-US" dirty="0"/>
          </a:p>
        </p:txBody>
      </p:sp>
      <p:sp>
        <p:nvSpPr>
          <p:cNvPr id="3" name="Rectangle 2"/>
          <p:cNvSpPr/>
          <p:nvPr/>
        </p:nvSpPr>
        <p:spPr>
          <a:xfrm>
            <a:off x="381000" y="1295400"/>
            <a:ext cx="7848600" cy="3970318"/>
          </a:xfrm>
          <a:prstGeom prst="rect">
            <a:avLst/>
          </a:prstGeom>
        </p:spPr>
        <p:txBody>
          <a:bodyPr wrap="square">
            <a:spAutoFit/>
          </a:bodyPr>
          <a:lstStyle/>
          <a:p>
            <a:r>
              <a:rPr lang="en-US" sz="2800" dirty="0" smtClean="0"/>
              <a:t>Skin manifestations will include hives ( </a:t>
            </a:r>
            <a:r>
              <a:rPr lang="en-US" sz="2800" dirty="0" err="1" smtClean="0"/>
              <a:t>erythematous</a:t>
            </a:r>
            <a:r>
              <a:rPr lang="en-US" sz="2800" dirty="0" smtClean="0"/>
              <a:t> lesions) 10 to 15 mm in  size. The diagnosis is most commonly made by history , but passive warming may help differentiate cholinergic  </a:t>
            </a:r>
            <a:r>
              <a:rPr lang="en-US" sz="2800" dirty="0" err="1" smtClean="0"/>
              <a:t>urticaria</a:t>
            </a:r>
            <a:r>
              <a:rPr lang="en-US" sz="2800" dirty="0" smtClean="0"/>
              <a:t>  from exercise-induced anaphylaxis, </a:t>
            </a:r>
          </a:p>
          <a:p>
            <a:endParaRPr lang="en-US" sz="2800" dirty="0" smtClean="0"/>
          </a:p>
          <a:p>
            <a:r>
              <a:rPr lang="en-US" sz="2800" dirty="0" smtClean="0"/>
              <a:t> </a:t>
            </a:r>
            <a:r>
              <a:rPr lang="en-US" sz="2800" b="1" dirty="0" smtClean="0"/>
              <a:t>Exercise challenge testing under controlled conditions </a:t>
            </a:r>
            <a:r>
              <a:rPr lang="en-US" sz="2800" dirty="0" smtClean="0"/>
              <a:t>also is used. Exercise challenge testing can be difficult because of variability of symptom occurrence. </a:t>
            </a:r>
            <a:endParaRPr lang="en-US" sz="2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0"/>
            <a:ext cx="7924800" cy="1219200"/>
          </a:xfrm>
        </p:spPr>
        <p:txBody>
          <a:bodyPr>
            <a:normAutofit fontScale="90000"/>
          </a:bodyPr>
          <a:lstStyle/>
          <a:p>
            <a:r>
              <a:rPr lang="en-US" b="1" dirty="0" smtClean="0"/>
              <a:t>Variant type exercise-induced anaphylaxis</a:t>
            </a:r>
            <a:r>
              <a:rPr lang="en-US" dirty="0" smtClean="0"/>
              <a:t>.</a:t>
            </a:r>
            <a:endParaRPr lang="en-US" dirty="0"/>
          </a:p>
        </p:txBody>
      </p:sp>
      <p:sp>
        <p:nvSpPr>
          <p:cNvPr id="3" name="Rectangle 2"/>
          <p:cNvSpPr/>
          <p:nvPr/>
        </p:nvSpPr>
        <p:spPr>
          <a:xfrm>
            <a:off x="381000" y="1371600"/>
            <a:ext cx="8077200" cy="3970318"/>
          </a:xfrm>
          <a:prstGeom prst="rect">
            <a:avLst/>
          </a:prstGeom>
        </p:spPr>
        <p:txBody>
          <a:bodyPr wrap="square">
            <a:spAutoFit/>
          </a:bodyPr>
          <a:lstStyle/>
          <a:p>
            <a:r>
              <a:rPr lang="en-US" sz="2800" dirty="0" smtClean="0"/>
              <a:t>It is the least common form of exercise-induced anaphylaxis. It is characterized by punctuate </a:t>
            </a:r>
            <a:r>
              <a:rPr lang="en-US" sz="2800" dirty="0" err="1" smtClean="0"/>
              <a:t>urticaria</a:t>
            </a:r>
            <a:r>
              <a:rPr lang="en-US" sz="2800" dirty="0" smtClean="0"/>
              <a:t> (2–4 mm) associated with exercise-induced vascular collapse. </a:t>
            </a:r>
          </a:p>
          <a:p>
            <a:r>
              <a:rPr lang="en-US" sz="2800" dirty="0" smtClean="0"/>
              <a:t>It is precipitated only by exercise and not by vascular warming. </a:t>
            </a:r>
          </a:p>
          <a:p>
            <a:endParaRPr lang="en-US" sz="2800" dirty="0" smtClean="0"/>
          </a:p>
          <a:p>
            <a:r>
              <a:rPr lang="en-US" sz="2800" dirty="0" smtClean="0"/>
              <a:t>Choking and </a:t>
            </a:r>
            <a:r>
              <a:rPr lang="en-US" sz="2800" dirty="0" err="1" smtClean="0"/>
              <a:t>stridor</a:t>
            </a:r>
            <a:r>
              <a:rPr lang="en-US" sz="2800" dirty="0" smtClean="0"/>
              <a:t> resulting from upper airway edema occur in some patients with exercise-induced anaphylaxis, but changes in pulmonary function are uncommon.</a:t>
            </a:r>
            <a:endParaRPr lang="en-US" sz="2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82000" cy="914401"/>
          </a:xfrm>
        </p:spPr>
        <p:txBody>
          <a:bodyPr>
            <a:normAutofit fontScale="90000"/>
          </a:bodyPr>
          <a:lstStyle/>
          <a:p>
            <a:r>
              <a:rPr lang="en-US" dirty="0" smtClean="0"/>
              <a:t>Treatment of exercise-induced anaphylaxis</a:t>
            </a:r>
            <a:endParaRPr lang="en-US" dirty="0"/>
          </a:p>
        </p:txBody>
      </p:sp>
      <p:sp>
        <p:nvSpPr>
          <p:cNvPr id="3" name="Rectangle 2"/>
          <p:cNvSpPr/>
          <p:nvPr/>
        </p:nvSpPr>
        <p:spPr>
          <a:xfrm>
            <a:off x="457200" y="1143001"/>
            <a:ext cx="8382000" cy="5693866"/>
          </a:xfrm>
          <a:prstGeom prst="rect">
            <a:avLst/>
          </a:prstGeom>
        </p:spPr>
        <p:txBody>
          <a:bodyPr wrap="square">
            <a:spAutoFit/>
          </a:bodyPr>
          <a:lstStyle/>
          <a:p>
            <a:r>
              <a:rPr lang="en-US" sz="2800" dirty="0" smtClean="0"/>
              <a:t>Treatment of exercise-induced anaphylaxis consists of </a:t>
            </a:r>
            <a:r>
              <a:rPr lang="en-US" sz="2800" b="1" dirty="0" smtClean="0"/>
              <a:t>subcutaneous epinephrine, intravenous (IV) fluid, oxygen, antihistamines, and airway maintenance</a:t>
            </a:r>
            <a:r>
              <a:rPr lang="en-US" sz="2800" dirty="0" smtClean="0"/>
              <a:t>. Once the athlete is stabilized, </a:t>
            </a:r>
            <a:r>
              <a:rPr lang="en-US" sz="2800" b="1" dirty="0" smtClean="0"/>
              <a:t>prophylactic use of antihistamines and  </a:t>
            </a:r>
            <a:r>
              <a:rPr lang="en-US" sz="2800" b="1" dirty="0" err="1" smtClean="0"/>
              <a:t>anticholinergic</a:t>
            </a:r>
            <a:r>
              <a:rPr lang="en-US" sz="2800" b="1" dirty="0" smtClean="0"/>
              <a:t> medications </a:t>
            </a:r>
            <a:r>
              <a:rPr lang="en-US" sz="2800" dirty="0" smtClean="0"/>
              <a:t>and a search for precipitating causes should be initiated. Exercising with a partner, quick availability of an </a:t>
            </a:r>
            <a:r>
              <a:rPr lang="en-US" sz="2800" b="1" dirty="0" err="1" smtClean="0"/>
              <a:t>autoinjector</a:t>
            </a:r>
            <a:r>
              <a:rPr lang="en-US" sz="2800" b="1" dirty="0" smtClean="0"/>
              <a:t> of epinephrine (such as an </a:t>
            </a:r>
            <a:r>
              <a:rPr lang="en-US" sz="2800" b="1" dirty="0" err="1" smtClean="0"/>
              <a:t>EpiPen</a:t>
            </a:r>
            <a:r>
              <a:rPr lang="en-US" sz="2800" b="1" dirty="0" smtClean="0"/>
              <a:t> </a:t>
            </a:r>
            <a:r>
              <a:rPr lang="en-US" sz="2800" dirty="0" smtClean="0"/>
              <a:t>), and patient education are highly advisable; patient education about the disease will also help to reduce the rate of recurrences. In the literature, </a:t>
            </a:r>
            <a:r>
              <a:rPr lang="en-US" sz="2800" b="1" dirty="0" smtClean="0"/>
              <a:t>only one death </a:t>
            </a:r>
            <a:r>
              <a:rPr lang="en-US" sz="2800" dirty="0" smtClean="0"/>
              <a:t>has been attributed to this disorder.</a:t>
            </a:r>
            <a:endParaRPr lang="en-US" sz="2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r>
              <a:rPr lang="en-US" dirty="0" smtClean="0"/>
              <a:t>Asthma</a:t>
            </a:r>
            <a:endParaRPr lang="en-US" dirty="0"/>
          </a:p>
        </p:txBody>
      </p:sp>
      <p:sp>
        <p:nvSpPr>
          <p:cNvPr id="3" name="Rectangle 2"/>
          <p:cNvSpPr/>
          <p:nvPr/>
        </p:nvSpPr>
        <p:spPr>
          <a:xfrm>
            <a:off x="762000" y="914400"/>
            <a:ext cx="7848600" cy="5693866"/>
          </a:xfrm>
          <a:prstGeom prst="rect">
            <a:avLst/>
          </a:prstGeom>
        </p:spPr>
        <p:txBody>
          <a:bodyPr wrap="square">
            <a:spAutoFit/>
          </a:bodyPr>
          <a:lstStyle/>
          <a:p>
            <a:r>
              <a:rPr lang="en-US" sz="2800" dirty="0" smtClean="0"/>
              <a:t>Asthma is a chronic inflammatory disorder of the airways associated with  </a:t>
            </a:r>
            <a:r>
              <a:rPr lang="en-US" sz="2800" dirty="0" err="1" smtClean="0"/>
              <a:t>hyperresponsiveness</a:t>
            </a:r>
            <a:r>
              <a:rPr lang="en-US" sz="2800" dirty="0" smtClean="0"/>
              <a:t> of the inflammatory system, reversible airflow limitation, and respiratory symptoms. It is the most common chronic lung disease. The prevalence of asthma is </a:t>
            </a:r>
            <a:r>
              <a:rPr lang="en-US" sz="2800" b="1" dirty="0" smtClean="0"/>
              <a:t>highest among African Americans </a:t>
            </a:r>
            <a:r>
              <a:rPr lang="en-US" sz="2800" dirty="0" smtClean="0"/>
              <a:t>and those living in low-income households.</a:t>
            </a:r>
          </a:p>
          <a:p>
            <a:r>
              <a:rPr lang="en-US" sz="2800" dirty="0" smtClean="0"/>
              <a:t> </a:t>
            </a:r>
            <a:r>
              <a:rPr lang="en-US" sz="2800" b="1" dirty="0" smtClean="0"/>
              <a:t>Signs and symptoms </a:t>
            </a:r>
            <a:r>
              <a:rPr lang="en-US" sz="2800" dirty="0" smtClean="0"/>
              <a:t>of an asthma attack include </a:t>
            </a:r>
            <a:r>
              <a:rPr lang="en-US" sz="2800" b="1" dirty="0" smtClean="0"/>
              <a:t>progressive increase in shortness of </a:t>
            </a:r>
            <a:r>
              <a:rPr lang="en-US" sz="2800" b="1" dirty="0" err="1" smtClean="0"/>
              <a:t>breath,coughing,wheezing,or</a:t>
            </a:r>
            <a:r>
              <a:rPr lang="en-US" sz="2800" b="1" dirty="0" smtClean="0"/>
              <a:t> chest tightness and a decrease in peak expiratory flow rate.</a:t>
            </a:r>
          </a:p>
          <a:p>
            <a:endParaRPr lang="en-US" sz="28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304800" y="304800"/>
            <a:ext cx="6096000" cy="4552739"/>
          </a:xfrm>
          <a:prstGeom prst="rect">
            <a:avLst/>
          </a:prstGeom>
          <a:noFill/>
          <a:ln w="9525">
            <a:noFill/>
            <a:miter lim="800000"/>
            <a:headEnd/>
            <a:tailEnd/>
          </a:ln>
        </p:spPr>
      </p:pic>
      <p:sp>
        <p:nvSpPr>
          <p:cNvPr id="4" name="Rectangle 3"/>
          <p:cNvSpPr/>
          <p:nvPr/>
        </p:nvSpPr>
        <p:spPr>
          <a:xfrm rot="10800000" flipV="1">
            <a:off x="685800" y="5102774"/>
            <a:ext cx="6172200" cy="1384995"/>
          </a:xfrm>
          <a:prstGeom prst="rect">
            <a:avLst/>
          </a:prstGeom>
        </p:spPr>
        <p:txBody>
          <a:bodyPr wrap="square">
            <a:spAutoFit/>
          </a:bodyPr>
          <a:lstStyle/>
          <a:p>
            <a:r>
              <a:rPr lang="en-US" sz="2800" dirty="0" smtClean="0"/>
              <a:t>Asthma triggers cause exacerbations by inducing airway inflammation, provoking acute </a:t>
            </a:r>
            <a:r>
              <a:rPr lang="en-US" sz="2800" dirty="0" err="1" smtClean="0"/>
              <a:t>bronchospasm</a:t>
            </a:r>
            <a:r>
              <a:rPr lang="en-US" sz="2800" dirty="0" smtClean="0"/>
              <a:t>.</a:t>
            </a:r>
            <a:endParaRPr lang="en-US" sz="28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152400" y="457200"/>
            <a:ext cx="5334000" cy="4138614"/>
          </a:xfrm>
          <a:prstGeom prst="rect">
            <a:avLst/>
          </a:prstGeom>
          <a:noFill/>
          <a:ln w="9525">
            <a:noFill/>
            <a:miter lim="800000"/>
            <a:headEnd/>
            <a:tailEnd/>
          </a:ln>
        </p:spPr>
      </p:pic>
      <p:sp>
        <p:nvSpPr>
          <p:cNvPr id="4" name="Rectangle 3"/>
          <p:cNvSpPr/>
          <p:nvPr/>
        </p:nvSpPr>
        <p:spPr>
          <a:xfrm>
            <a:off x="381000" y="4648200"/>
            <a:ext cx="7391400" cy="1815882"/>
          </a:xfrm>
          <a:prstGeom prst="rect">
            <a:avLst/>
          </a:prstGeom>
        </p:spPr>
        <p:txBody>
          <a:bodyPr wrap="square">
            <a:spAutoFit/>
          </a:bodyPr>
          <a:lstStyle/>
          <a:p>
            <a:r>
              <a:rPr lang="en-US" sz="2800" dirty="0" smtClean="0"/>
              <a:t>Allergen-induced </a:t>
            </a:r>
            <a:r>
              <a:rPr lang="en-US" sz="2800" dirty="0" err="1" smtClean="0"/>
              <a:t>bronchoconstriction</a:t>
            </a:r>
            <a:r>
              <a:rPr lang="en-US" sz="2800" dirty="0" smtClean="0"/>
              <a:t> results from the release from airway mast cells of mediators, including histamine, prostaglandins, and </a:t>
            </a:r>
            <a:r>
              <a:rPr lang="en-US" sz="2800" dirty="0" err="1" smtClean="0"/>
              <a:t>leukotrienes</a:t>
            </a:r>
            <a:r>
              <a:rPr lang="en-US" sz="2800" dirty="0" smtClean="0"/>
              <a:t>, that contract the smooth muscle.</a:t>
            </a:r>
            <a:endParaRPr lang="en-US" sz="28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457201" y="457199"/>
            <a:ext cx="7696200" cy="548640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r>
              <a:rPr lang="en-US" dirty="0" smtClean="0"/>
              <a:t>Progression of asthmatic attack</a:t>
            </a:r>
            <a:endParaRPr lang="en-US" dirty="0"/>
          </a:p>
        </p:txBody>
      </p:sp>
      <p:sp>
        <p:nvSpPr>
          <p:cNvPr id="3" name="Rectangle 2"/>
          <p:cNvSpPr/>
          <p:nvPr/>
        </p:nvSpPr>
        <p:spPr>
          <a:xfrm>
            <a:off x="762000" y="1447800"/>
            <a:ext cx="6934200" cy="4401205"/>
          </a:xfrm>
          <a:prstGeom prst="rect">
            <a:avLst/>
          </a:prstGeom>
        </p:spPr>
        <p:txBody>
          <a:bodyPr wrap="square">
            <a:spAutoFit/>
          </a:bodyPr>
          <a:lstStyle/>
          <a:p>
            <a:r>
              <a:rPr lang="en-US" sz="2800" dirty="0" smtClean="0"/>
              <a:t>Two different scenarios are involved in the progression of an asthma attack. </a:t>
            </a:r>
          </a:p>
          <a:p>
            <a:r>
              <a:rPr lang="en-US" sz="2800" dirty="0" smtClean="0"/>
              <a:t> In first scenario when airway inflammation is predominant, patients show a progressive (over many hours, days, or even weeks) clinical and functional deterioration.</a:t>
            </a:r>
          </a:p>
          <a:p>
            <a:endParaRPr lang="en-US" sz="2800" dirty="0" smtClean="0"/>
          </a:p>
          <a:p>
            <a:r>
              <a:rPr lang="en-US" sz="2800" dirty="0" smtClean="0"/>
              <a:t> This type of asthma progression is between 80% and 90% of all adults with acute asthma who present to the emergency department</a:t>
            </a:r>
            <a:endParaRPr lang="en-US" sz="28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1447800"/>
            <a:ext cx="7239000" cy="3970318"/>
          </a:xfrm>
          <a:prstGeom prst="rect">
            <a:avLst/>
          </a:prstGeom>
        </p:spPr>
        <p:txBody>
          <a:bodyPr wrap="square">
            <a:spAutoFit/>
          </a:bodyPr>
          <a:lstStyle/>
          <a:p>
            <a:r>
              <a:rPr lang="en-US" sz="2800" dirty="0" smtClean="0"/>
              <a:t> In the second scenario, </a:t>
            </a:r>
            <a:r>
              <a:rPr lang="en-US" sz="2800" dirty="0" err="1" smtClean="0"/>
              <a:t>bronchospasm</a:t>
            </a:r>
            <a:r>
              <a:rPr lang="en-US" sz="2800" dirty="0" smtClean="0"/>
              <a:t> is predominant and patients present with a sudden-onset asthma attack. </a:t>
            </a:r>
          </a:p>
          <a:p>
            <a:endParaRPr lang="en-US" sz="2800" dirty="0" smtClean="0"/>
          </a:p>
          <a:p>
            <a:r>
              <a:rPr lang="en-US" sz="2800" dirty="0" smtClean="0"/>
              <a:t>It is characterized by rapid development of airway obstruction in less than 3 to 6 hours after the onset of the attack. </a:t>
            </a:r>
          </a:p>
          <a:p>
            <a:r>
              <a:rPr lang="en-US" sz="2800" dirty="0" smtClean="0"/>
              <a:t>These patients show a more rapid and complete response to treatment.</a:t>
            </a:r>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dirty="0" smtClean="0"/>
              <a:t> Hypertrophic </a:t>
            </a:r>
            <a:r>
              <a:rPr lang="en-US" dirty="0" err="1" smtClean="0"/>
              <a:t>cardiomyopathy</a:t>
            </a:r>
            <a:endParaRPr lang="en-US" dirty="0"/>
          </a:p>
        </p:txBody>
      </p:sp>
      <p:sp>
        <p:nvSpPr>
          <p:cNvPr id="3" name="Rectangle 2"/>
          <p:cNvSpPr/>
          <p:nvPr/>
        </p:nvSpPr>
        <p:spPr>
          <a:xfrm>
            <a:off x="381000" y="1295400"/>
            <a:ext cx="8305800" cy="4908292"/>
          </a:xfrm>
          <a:prstGeom prst="rect">
            <a:avLst/>
          </a:prstGeom>
        </p:spPr>
        <p:txBody>
          <a:bodyPr wrap="square">
            <a:spAutoFit/>
          </a:bodyPr>
          <a:lstStyle/>
          <a:p>
            <a:r>
              <a:rPr lang="en-US" sz="2800" dirty="0" smtClean="0"/>
              <a:t> Hypertrophic </a:t>
            </a:r>
            <a:r>
              <a:rPr lang="en-US" sz="2800" dirty="0" err="1" smtClean="0"/>
              <a:t>cardiomyopathy</a:t>
            </a:r>
            <a:r>
              <a:rPr lang="en-US" sz="2800" dirty="0" smtClean="0"/>
              <a:t> is a congenital condition with an incidence of about </a:t>
            </a:r>
            <a:r>
              <a:rPr lang="en-US" sz="2800" b="1" dirty="0" smtClean="0"/>
              <a:t>1 in 500 persons </a:t>
            </a:r>
            <a:r>
              <a:rPr lang="en-US" sz="2800" dirty="0" smtClean="0"/>
              <a:t>in the general population. Hypertrophic </a:t>
            </a:r>
            <a:r>
              <a:rPr lang="en-US" sz="2800" dirty="0" err="1" smtClean="0"/>
              <a:t>cardiomyopathy</a:t>
            </a:r>
            <a:r>
              <a:rPr lang="en-US" sz="2800" dirty="0" smtClean="0"/>
              <a:t> is associated with </a:t>
            </a:r>
            <a:r>
              <a:rPr lang="en-US" sz="2800" b="1" dirty="0" smtClean="0"/>
              <a:t>impaired diastolic filling , decreased ventricular compliance, and impaired ventricular emptying resulting from hypertrophy of the </a:t>
            </a:r>
            <a:r>
              <a:rPr lang="en-US" sz="2800" b="1" dirty="0" err="1" smtClean="0"/>
              <a:t>interventricular</a:t>
            </a:r>
            <a:r>
              <a:rPr lang="en-US" sz="2800" b="1" dirty="0" smtClean="0"/>
              <a:t> septum and left ventricle</a:t>
            </a:r>
            <a:r>
              <a:rPr lang="en-US" sz="2800" dirty="0" smtClean="0"/>
              <a:t>. Electrocardiograms demonstrate </a:t>
            </a:r>
            <a:r>
              <a:rPr lang="en-US" sz="2800" b="1" dirty="0" smtClean="0"/>
              <a:t>ventricular hypertrophy and marked symmetrical T-wave inversion </a:t>
            </a:r>
            <a:r>
              <a:rPr lang="en-US" sz="2800" dirty="0" smtClean="0"/>
              <a:t>and can be an effective screening test, but an echocardiogram is a better test.</a:t>
            </a:r>
            <a:endParaRPr lang="en-US" sz="28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0"/>
            <a:ext cx="8229600" cy="5693866"/>
          </a:xfrm>
          <a:prstGeom prst="rect">
            <a:avLst/>
          </a:prstGeom>
        </p:spPr>
        <p:txBody>
          <a:bodyPr wrap="square">
            <a:spAutoFit/>
          </a:bodyPr>
          <a:lstStyle/>
          <a:p>
            <a:r>
              <a:rPr lang="en-US" sz="2800" dirty="0" smtClean="0"/>
              <a:t>An important sign that an athlete’s asthma is worsening is </a:t>
            </a:r>
            <a:r>
              <a:rPr lang="en-US" sz="2800" b="1" dirty="0" smtClean="0"/>
              <a:t>use of a quick relief rescue inhaler more than twice a week because of symptoms</a:t>
            </a:r>
            <a:r>
              <a:rPr lang="en-US" sz="2800" dirty="0" smtClean="0"/>
              <a:t>. </a:t>
            </a:r>
          </a:p>
          <a:p>
            <a:r>
              <a:rPr lang="en-US" sz="2800" dirty="0" smtClean="0"/>
              <a:t>Severe symptoms include </a:t>
            </a:r>
            <a:r>
              <a:rPr lang="en-US" sz="2800" b="1" dirty="0" err="1" smtClean="0"/>
              <a:t>pulsus</a:t>
            </a:r>
            <a:r>
              <a:rPr lang="en-US" sz="2800" b="1" dirty="0" smtClean="0"/>
              <a:t> </a:t>
            </a:r>
            <a:r>
              <a:rPr lang="en-US" sz="2800" b="1" dirty="0" err="1" smtClean="0"/>
              <a:t>paradoxus</a:t>
            </a:r>
            <a:r>
              <a:rPr lang="en-US" sz="2800" b="1" dirty="0" smtClean="0"/>
              <a:t> </a:t>
            </a:r>
            <a:r>
              <a:rPr lang="en-US" sz="2800" dirty="0" smtClean="0"/>
              <a:t>(a </a:t>
            </a:r>
            <a:r>
              <a:rPr lang="en-US" sz="2800" b="1" dirty="0" smtClean="0"/>
              <a:t>decrease in systolic blood pressure by at least 12 mmHg during inspiration</a:t>
            </a:r>
            <a:r>
              <a:rPr lang="en-US" sz="2800" dirty="0" smtClean="0"/>
              <a:t>), use of </a:t>
            </a:r>
            <a:r>
              <a:rPr lang="en-US" sz="2800" b="1" dirty="0" smtClean="0"/>
              <a:t>accessory muscles of inspiration (</a:t>
            </a:r>
            <a:r>
              <a:rPr lang="en-US" sz="2800" b="1" dirty="0" err="1" smtClean="0"/>
              <a:t>sternocleidomastoid</a:t>
            </a:r>
            <a:r>
              <a:rPr lang="en-US" sz="2800" b="1" dirty="0" smtClean="0"/>
              <a:t> muscles), diaphoresis, and inability to lie supine because of breathlessness</a:t>
            </a:r>
            <a:r>
              <a:rPr lang="en-US" sz="2800" dirty="0" smtClean="0"/>
              <a:t>.</a:t>
            </a:r>
          </a:p>
          <a:p>
            <a:endParaRPr lang="en-US" sz="2800" dirty="0" smtClean="0"/>
          </a:p>
          <a:p>
            <a:r>
              <a:rPr lang="en-US" sz="2800" dirty="0" smtClean="0"/>
              <a:t> If an athlete presents with any of these symptoms, it is the </a:t>
            </a:r>
            <a:r>
              <a:rPr lang="en-US" sz="2800" b="1" dirty="0" smtClean="0"/>
              <a:t>athletic trainer’s responsibility to quickly assess the severity of the attack</a:t>
            </a:r>
            <a:endParaRPr lang="en-US" sz="2800" b="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533400"/>
            <a:ext cx="8001000" cy="5262979"/>
          </a:xfrm>
          <a:prstGeom prst="rect">
            <a:avLst/>
          </a:prstGeom>
        </p:spPr>
        <p:txBody>
          <a:bodyPr wrap="square">
            <a:spAutoFit/>
          </a:bodyPr>
          <a:lstStyle/>
          <a:p>
            <a:r>
              <a:rPr lang="en-US" sz="2800" dirty="0" smtClean="0"/>
              <a:t>Particular attention should be given to the athlete’s </a:t>
            </a:r>
            <a:r>
              <a:rPr lang="en-US" sz="2800" b="1" dirty="0" smtClean="0"/>
              <a:t>general appearance </a:t>
            </a:r>
            <a:r>
              <a:rPr lang="en-US" sz="2800" dirty="0" smtClean="0"/>
              <a:t>.Those with the </a:t>
            </a:r>
            <a:r>
              <a:rPr lang="en-US" sz="2800" b="1" dirty="0" smtClean="0"/>
              <a:t>most severe </a:t>
            </a:r>
            <a:r>
              <a:rPr lang="en-US" sz="2800" dirty="0" smtClean="0"/>
              <a:t>conditions will be </a:t>
            </a:r>
            <a:r>
              <a:rPr lang="en-US" sz="2800" b="1" dirty="0" smtClean="0"/>
              <a:t>sitting upright</a:t>
            </a:r>
            <a:r>
              <a:rPr lang="en-US" sz="2800" dirty="0" smtClean="0"/>
              <a:t>. The use of </a:t>
            </a:r>
            <a:r>
              <a:rPr lang="en-US" sz="2800" b="1" dirty="0" smtClean="0"/>
              <a:t>accessory muscles </a:t>
            </a:r>
            <a:r>
              <a:rPr lang="en-US" sz="2800" dirty="0" smtClean="0"/>
              <a:t>can also be used as an indicator of severe obstruction.  The presence of </a:t>
            </a:r>
            <a:r>
              <a:rPr lang="en-US" sz="2800" b="1" dirty="0" err="1" smtClean="0"/>
              <a:t>sternocleidomastoid</a:t>
            </a:r>
            <a:r>
              <a:rPr lang="en-US" sz="2800" b="1" dirty="0" smtClean="0"/>
              <a:t> retractions or </a:t>
            </a:r>
            <a:r>
              <a:rPr lang="en-US" sz="2800" b="1" dirty="0" err="1" smtClean="0"/>
              <a:t>suprasternal</a:t>
            </a:r>
            <a:r>
              <a:rPr lang="en-US" sz="2800" b="1" dirty="0" smtClean="0"/>
              <a:t> retractions correlates </a:t>
            </a:r>
            <a:r>
              <a:rPr lang="en-US" sz="2800" dirty="0" smtClean="0"/>
              <a:t>well with severe impairment in lung function.</a:t>
            </a:r>
          </a:p>
          <a:p>
            <a:endParaRPr lang="en-US" sz="2800" dirty="0" smtClean="0"/>
          </a:p>
          <a:p>
            <a:r>
              <a:rPr lang="en-US" sz="2800" b="1" dirty="0" smtClean="0"/>
              <a:t> Respiratory rate (RR) &gt;30 breaths per minute, tachycardia &gt;120 beats per minute, or </a:t>
            </a:r>
            <a:r>
              <a:rPr lang="en-US" sz="2800" b="1" dirty="0" err="1" smtClean="0"/>
              <a:t>pulsus</a:t>
            </a:r>
            <a:r>
              <a:rPr lang="en-US" sz="2800" b="1" dirty="0" smtClean="0"/>
              <a:t> </a:t>
            </a:r>
            <a:r>
              <a:rPr lang="en-US" sz="2800" b="1" dirty="0" err="1" smtClean="0"/>
              <a:t>paradoxus</a:t>
            </a:r>
            <a:r>
              <a:rPr lang="en-US" sz="2800" b="1" dirty="0" smtClean="0"/>
              <a:t> &gt;12 mm Hg have also been described as vital signs of acute severe asthma</a:t>
            </a:r>
            <a:endParaRPr lang="en-US" sz="2800" b="1"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304800" y="93689"/>
            <a:ext cx="4572000" cy="5392711"/>
          </a:xfrm>
          <a:prstGeom prst="rect">
            <a:avLst/>
          </a:prstGeom>
          <a:noFill/>
          <a:ln w="9525">
            <a:noFill/>
            <a:miter lim="800000"/>
            <a:headEnd/>
            <a:tailEnd/>
          </a:ln>
        </p:spPr>
      </p:pic>
      <p:pic>
        <p:nvPicPr>
          <p:cNvPr id="4099" name="Picture 3"/>
          <p:cNvPicPr>
            <a:picLocks noChangeAspect="1" noChangeArrowheads="1"/>
          </p:cNvPicPr>
          <p:nvPr/>
        </p:nvPicPr>
        <p:blipFill>
          <a:blip r:embed="rId3" cstate="print"/>
          <a:srcRect/>
          <a:stretch>
            <a:fillRect/>
          </a:stretch>
        </p:blipFill>
        <p:spPr bwMode="auto">
          <a:xfrm>
            <a:off x="5257800" y="304800"/>
            <a:ext cx="3429001" cy="4973289"/>
          </a:xfrm>
          <a:prstGeom prst="rect">
            <a:avLst/>
          </a:prstGeom>
          <a:noFill/>
          <a:ln w="9525">
            <a:noFill/>
            <a:miter lim="800000"/>
            <a:headEnd/>
            <a:tailEnd/>
          </a:ln>
        </p:spPr>
      </p:pic>
      <p:sp>
        <p:nvSpPr>
          <p:cNvPr id="4" name="Rectangle 3"/>
          <p:cNvSpPr/>
          <p:nvPr/>
        </p:nvSpPr>
        <p:spPr>
          <a:xfrm>
            <a:off x="609600" y="5410201"/>
            <a:ext cx="7696200" cy="1384995"/>
          </a:xfrm>
          <a:prstGeom prst="rect">
            <a:avLst/>
          </a:prstGeom>
        </p:spPr>
        <p:txBody>
          <a:bodyPr wrap="square">
            <a:spAutoFit/>
          </a:bodyPr>
          <a:lstStyle/>
          <a:p>
            <a:r>
              <a:rPr lang="en-US" sz="2800" dirty="0" smtClean="0"/>
              <a:t>Athletic trainers and team physicians should be aware of an asthmatic athlete’s personal best peak expiratory flow readings.</a:t>
            </a:r>
            <a:endParaRPr lang="en-US" sz="2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cstate="print"/>
          <a:srcRect/>
          <a:stretch>
            <a:fillRect/>
          </a:stretch>
        </p:blipFill>
        <p:spPr bwMode="auto">
          <a:xfrm>
            <a:off x="533400" y="457200"/>
            <a:ext cx="8229600" cy="6172200"/>
          </a:xfrm>
          <a:prstGeom prst="rect">
            <a:avLst/>
          </a:prstGeom>
          <a:noFill/>
          <a:ln w="9525">
            <a:no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457200"/>
            <a:ext cx="8153400" cy="5693866"/>
          </a:xfrm>
          <a:prstGeom prst="rect">
            <a:avLst/>
          </a:prstGeom>
        </p:spPr>
        <p:txBody>
          <a:bodyPr wrap="square">
            <a:spAutoFit/>
          </a:bodyPr>
          <a:lstStyle/>
          <a:p>
            <a:r>
              <a:rPr lang="en-US" sz="2800" dirty="0" smtClean="0"/>
              <a:t>The primary goals of therapy for acute asthma are the rapid reversal of airflow obstruction and the </a:t>
            </a:r>
            <a:r>
              <a:rPr lang="en-US" sz="2800" b="1" dirty="0" smtClean="0"/>
              <a:t>correction, if necessary, of severe </a:t>
            </a:r>
            <a:r>
              <a:rPr lang="en-US" sz="2800" b="1" dirty="0" err="1" smtClean="0"/>
              <a:t>hypercapnia</a:t>
            </a:r>
            <a:r>
              <a:rPr lang="en-US" sz="2800" b="1" dirty="0" smtClean="0"/>
              <a:t> or hypoxemia. </a:t>
            </a:r>
          </a:p>
          <a:p>
            <a:endParaRPr lang="en-US" sz="2800" b="1" dirty="0" smtClean="0"/>
          </a:p>
          <a:p>
            <a:r>
              <a:rPr lang="en-US" sz="2800" b="1" dirty="0" smtClean="0"/>
              <a:t>Inhaled short-acting beta-2 agonists </a:t>
            </a:r>
            <a:r>
              <a:rPr lang="en-US" sz="2800" dirty="0" smtClean="0"/>
              <a:t>are the mainstay of </a:t>
            </a:r>
            <a:r>
              <a:rPr lang="en-US" sz="2800" b="1" dirty="0" smtClean="0"/>
              <a:t>emergent treatment of acute asthma exacerbations</a:t>
            </a:r>
            <a:r>
              <a:rPr lang="en-US" sz="2800" dirty="0" smtClean="0"/>
              <a:t>. </a:t>
            </a:r>
            <a:r>
              <a:rPr lang="en-US" sz="2800" b="1" dirty="0" err="1" smtClean="0"/>
              <a:t>Albuterol</a:t>
            </a:r>
            <a:r>
              <a:rPr lang="en-US" sz="2800" dirty="0" smtClean="0"/>
              <a:t> is the </a:t>
            </a:r>
            <a:r>
              <a:rPr lang="en-US" sz="2800" b="1" dirty="0" smtClean="0"/>
              <a:t>most widely used short-acting beta-2 agonist in the acute setting.</a:t>
            </a:r>
          </a:p>
          <a:p>
            <a:r>
              <a:rPr lang="en-US" sz="2800" dirty="0" smtClean="0"/>
              <a:t>Their onset of action is </a:t>
            </a:r>
            <a:r>
              <a:rPr lang="en-US" sz="2800" dirty="0" err="1" smtClean="0"/>
              <a:t>rapid,and</a:t>
            </a:r>
            <a:r>
              <a:rPr lang="en-US" sz="2800" dirty="0" smtClean="0"/>
              <a:t> their side effects are well tolerated. </a:t>
            </a:r>
            <a:r>
              <a:rPr lang="en-US" sz="2800" b="1" dirty="0" err="1" smtClean="0"/>
              <a:t>Albuterol</a:t>
            </a:r>
            <a:r>
              <a:rPr lang="en-US" sz="2800" b="1" dirty="0" smtClean="0"/>
              <a:t> has an onset of action of 5 minutes and duration of action of 6 hours. Other used drugs are </a:t>
            </a:r>
            <a:r>
              <a:rPr lang="en-US" sz="2800" b="1" dirty="0" err="1" smtClean="0"/>
              <a:t>metaproterenol</a:t>
            </a:r>
            <a:r>
              <a:rPr lang="en-US" sz="2800" b="1" dirty="0" smtClean="0"/>
              <a:t>, </a:t>
            </a:r>
            <a:r>
              <a:rPr lang="en-US" sz="2800" b="1" dirty="0" err="1" smtClean="0"/>
              <a:t>terbutaline</a:t>
            </a:r>
            <a:r>
              <a:rPr lang="en-US" sz="2800" b="1" dirty="0" smtClean="0"/>
              <a:t>, and </a:t>
            </a:r>
            <a:r>
              <a:rPr lang="en-US" sz="2800" b="1" dirty="0" err="1" smtClean="0"/>
              <a:t>fenoterol</a:t>
            </a:r>
            <a:r>
              <a:rPr lang="en-US" sz="2800" b="1" dirty="0" smtClean="0"/>
              <a:t>. </a:t>
            </a:r>
            <a:endParaRPr lang="en-US" sz="2800" b="1"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457201"/>
            <a:ext cx="8382000" cy="5262979"/>
          </a:xfrm>
          <a:prstGeom prst="rect">
            <a:avLst/>
          </a:prstGeom>
        </p:spPr>
        <p:txBody>
          <a:bodyPr wrap="square">
            <a:spAutoFit/>
          </a:bodyPr>
          <a:lstStyle/>
          <a:p>
            <a:r>
              <a:rPr lang="en-US" sz="2800" b="1" dirty="0" smtClean="0"/>
              <a:t>Long-acting beta-2 agonists cannot be recommended for emergency treatment </a:t>
            </a:r>
            <a:r>
              <a:rPr lang="en-US" sz="2800" dirty="0" smtClean="0"/>
              <a:t>because of their longer onset time for effectiveness. </a:t>
            </a:r>
          </a:p>
          <a:p>
            <a:endParaRPr lang="en-US" sz="2800" dirty="0" smtClean="0"/>
          </a:p>
          <a:p>
            <a:r>
              <a:rPr lang="en-US" sz="2800" b="1" dirty="0" smtClean="0"/>
              <a:t>The inhaled route </a:t>
            </a:r>
            <a:r>
              <a:rPr lang="en-US" sz="2800" dirty="0" smtClean="0"/>
              <a:t>has a faster onset and fewer adverse effects and is more effective than systemic routes (IV, oral medication in pill form, injection). </a:t>
            </a:r>
          </a:p>
          <a:p>
            <a:endParaRPr lang="en-US" sz="2800" dirty="0" smtClean="0"/>
          </a:p>
          <a:p>
            <a:endParaRPr lang="en-US" sz="2800" dirty="0" smtClean="0"/>
          </a:p>
          <a:p>
            <a:r>
              <a:rPr lang="en-US" sz="2800" dirty="0" smtClean="0"/>
              <a:t>Medication to be delivered by </a:t>
            </a:r>
            <a:r>
              <a:rPr lang="en-US" sz="2800" b="1" dirty="0" smtClean="0"/>
              <a:t>metered dose inhaler (MDI</a:t>
            </a:r>
            <a:r>
              <a:rPr lang="en-US" sz="2800" dirty="0" smtClean="0"/>
              <a:t>) </a:t>
            </a:r>
            <a:r>
              <a:rPr lang="en-US" sz="2800" b="1" dirty="0" smtClean="0"/>
              <a:t>with spacer </a:t>
            </a:r>
            <a:r>
              <a:rPr lang="en-US" sz="2800" dirty="0" smtClean="0"/>
              <a:t> or by nebulizer</a:t>
            </a:r>
          </a:p>
          <a:p>
            <a:endParaRPr lang="en-US" sz="28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81000"/>
            <a:ext cx="8305800" cy="4832092"/>
          </a:xfrm>
          <a:prstGeom prst="rect">
            <a:avLst/>
          </a:prstGeom>
        </p:spPr>
        <p:txBody>
          <a:bodyPr wrap="square">
            <a:spAutoFit/>
          </a:bodyPr>
          <a:lstStyle/>
          <a:p>
            <a:r>
              <a:rPr lang="en-US" sz="2800" dirty="0" smtClean="0"/>
              <a:t>Each beta-2 agonist treatment with an MDI and spacer takes 1 to 2 minutes as compared with 15 to 20 minutes for each treatment with a nebulizer.</a:t>
            </a:r>
          </a:p>
          <a:p>
            <a:endParaRPr lang="en-US" sz="2800" dirty="0" smtClean="0"/>
          </a:p>
          <a:p>
            <a:r>
              <a:rPr lang="en-US" sz="2800" dirty="0" smtClean="0"/>
              <a:t>It seems reasonable to conclude that the MDI plus spacer is the most efficient way to deliver high doses of bronchodilators to a patient with acute severe asthma. </a:t>
            </a:r>
          </a:p>
          <a:p>
            <a:endParaRPr lang="en-US" sz="2800" dirty="0" smtClean="0"/>
          </a:p>
          <a:p>
            <a:r>
              <a:rPr lang="en-US" sz="2800" dirty="0" smtClean="0"/>
              <a:t>Nebulizers generate a relatively large particle size in which up to 90% of the medication remains in the machine or is lost to the atmosphere from the expiratory port.</a:t>
            </a:r>
            <a:endParaRPr lang="en-US" sz="28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cstate="print"/>
          <a:srcRect/>
          <a:stretch>
            <a:fillRect/>
          </a:stretch>
        </p:blipFill>
        <p:spPr bwMode="auto">
          <a:xfrm>
            <a:off x="762000" y="762000"/>
            <a:ext cx="6477000" cy="5328198"/>
          </a:xfrm>
          <a:prstGeom prst="rect">
            <a:avLst/>
          </a:prstGeom>
          <a:noFill/>
          <a:ln w="9525">
            <a:noFill/>
            <a:miter lim="800000"/>
            <a:headEnd/>
            <a:tailEnd/>
          </a:ln>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685800"/>
            <a:ext cx="8229600" cy="5693866"/>
          </a:xfrm>
          <a:prstGeom prst="rect">
            <a:avLst/>
          </a:prstGeom>
        </p:spPr>
        <p:txBody>
          <a:bodyPr wrap="square">
            <a:spAutoFit/>
          </a:bodyPr>
          <a:lstStyle/>
          <a:p>
            <a:r>
              <a:rPr lang="en-US" sz="2800" dirty="0" smtClean="0"/>
              <a:t>Side effects of beta-2 agonists are dose dependent and can occur with all routes of </a:t>
            </a:r>
            <a:r>
              <a:rPr lang="en-US" sz="2800" dirty="0" err="1" smtClean="0"/>
              <a:t>administration.Inhaled</a:t>
            </a:r>
            <a:r>
              <a:rPr lang="en-US" sz="2800" dirty="0" smtClean="0"/>
              <a:t> administration is associated with the least frequency of side effects. Receptors on vascular smooth muscle result in tachycardia and tachyarrhythmia. </a:t>
            </a:r>
          </a:p>
          <a:p>
            <a:endParaRPr lang="en-US" sz="2800" dirty="0" smtClean="0"/>
          </a:p>
          <a:p>
            <a:r>
              <a:rPr lang="en-US" sz="2800" dirty="0" smtClean="0"/>
              <a:t>Those on skeletal muscle generate tremor and </a:t>
            </a:r>
            <a:r>
              <a:rPr lang="en-US" sz="2800" dirty="0" err="1" smtClean="0"/>
              <a:t>hypokalemia</a:t>
            </a:r>
            <a:r>
              <a:rPr lang="en-US" sz="2800" dirty="0" smtClean="0"/>
              <a:t> (as a result of potassium entry into muscle cells). </a:t>
            </a:r>
          </a:p>
          <a:p>
            <a:endParaRPr lang="en-US" sz="2800" dirty="0" smtClean="0"/>
          </a:p>
          <a:p>
            <a:r>
              <a:rPr lang="en-US" sz="2800" dirty="0" smtClean="0"/>
              <a:t>Lastly, cells involved in lipid and carbohydrate metabolism cause an increase in blood-free fatty acids, insulin, glucose, and </a:t>
            </a:r>
            <a:r>
              <a:rPr lang="en-US" sz="2800" dirty="0" err="1" smtClean="0"/>
              <a:t>pyruvate</a:t>
            </a:r>
            <a:r>
              <a:rPr lang="en-US" sz="2800" dirty="0" smtClean="0"/>
              <a:t>. The most common </a:t>
            </a:r>
            <a:r>
              <a:rPr lang="en-US" sz="2800" b="1" dirty="0" smtClean="0"/>
              <a:t>side effect seen after administration of beta-2 agonists is a fine tremor</a:t>
            </a:r>
            <a:r>
              <a:rPr lang="en-US" sz="2800" dirty="0" smtClean="0"/>
              <a:t>.</a:t>
            </a:r>
            <a:endParaRPr lang="en-US" sz="28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417415"/>
          </a:xfrm>
          <a:prstGeom prst="rect">
            <a:avLst/>
          </a:prstGeom>
        </p:spPr>
        <p:txBody>
          <a:bodyPr wrap="square">
            <a:spAutoFit/>
          </a:bodyPr>
          <a:lstStyle/>
          <a:p>
            <a:r>
              <a:rPr lang="en-US" sz="2800" dirty="0" smtClean="0"/>
              <a:t>The usual dosing is </a:t>
            </a:r>
            <a:r>
              <a:rPr lang="en-US" sz="2800" b="1" dirty="0" smtClean="0"/>
              <a:t>2 to 4 puffs delivered every 15 to 20 minutes for a total maximum of 3 doses</a:t>
            </a:r>
            <a:r>
              <a:rPr lang="en-US" sz="2800" dirty="0" smtClean="0"/>
              <a:t>. </a:t>
            </a:r>
            <a:r>
              <a:rPr lang="en-US" sz="2800" b="1" dirty="0" err="1" smtClean="0"/>
              <a:t>Bronchodilation</a:t>
            </a:r>
            <a:r>
              <a:rPr lang="en-US" sz="2800" b="1" dirty="0" smtClean="0"/>
              <a:t> </a:t>
            </a:r>
            <a:r>
              <a:rPr lang="en-US" sz="2800" dirty="0" smtClean="0"/>
              <a:t>can be achieved by </a:t>
            </a:r>
            <a:r>
              <a:rPr lang="en-US" sz="2800" b="1" dirty="0" smtClean="0"/>
              <a:t>high doses (6–12 puffs)</a:t>
            </a:r>
            <a:r>
              <a:rPr lang="en-US" sz="2800" dirty="0" smtClean="0"/>
              <a:t> of a beta-2 agonist by MDI with a spacer.</a:t>
            </a:r>
          </a:p>
          <a:p>
            <a:r>
              <a:rPr lang="en-US" sz="2800" dirty="0" smtClean="0"/>
              <a:t>The athlete’s peak flow should be measured just before and a few minutes following administration of each dosing.</a:t>
            </a:r>
          </a:p>
          <a:p>
            <a:r>
              <a:rPr lang="en-US" sz="2800" dirty="0" smtClean="0"/>
              <a:t> Current guidelines encourage institution of systemic </a:t>
            </a:r>
            <a:r>
              <a:rPr lang="en-US" sz="2800" b="1" dirty="0" smtClean="0"/>
              <a:t>corticosteroids </a:t>
            </a:r>
            <a:r>
              <a:rPr lang="en-US" sz="2800" dirty="0" smtClean="0"/>
              <a:t>as soon as i</a:t>
            </a:r>
            <a:r>
              <a:rPr lang="en-US" sz="2800" b="1" dirty="0" smtClean="0"/>
              <a:t>nsufficient improvement with beta agonist bronchodilators is identified</a:t>
            </a:r>
            <a:r>
              <a:rPr lang="en-US" sz="2800" dirty="0" smtClean="0"/>
              <a:t>. Patients in this category include those with the following: </a:t>
            </a:r>
            <a:r>
              <a:rPr lang="en-US" sz="2800" b="1" dirty="0" smtClean="0"/>
              <a:t>(1) less than 10% improvement in peak flow rates after the first dose of inhaled beta agonists, (2) an asthma attack that has developed despite daily or alternate day oral corticosteroids, and (3) a peak flow rate less than 70% of personal best after the initial hour of treatment</a:t>
            </a:r>
            <a:r>
              <a:rPr lang="en-US" sz="2800" dirty="0" smtClean="0"/>
              <a:t>. </a:t>
            </a:r>
            <a:endParaRPr 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Arrhythmogenic</a:t>
            </a:r>
            <a:r>
              <a:rPr lang="en-US" dirty="0" smtClean="0"/>
              <a:t> right ventricular dysplasia</a:t>
            </a:r>
            <a:endParaRPr lang="en-US" dirty="0"/>
          </a:p>
        </p:txBody>
      </p:sp>
      <p:sp>
        <p:nvSpPr>
          <p:cNvPr id="3" name="Rectangle 2"/>
          <p:cNvSpPr/>
          <p:nvPr/>
        </p:nvSpPr>
        <p:spPr>
          <a:xfrm>
            <a:off x="533400" y="1371600"/>
            <a:ext cx="7772400" cy="5262979"/>
          </a:xfrm>
          <a:prstGeom prst="rect">
            <a:avLst/>
          </a:prstGeom>
        </p:spPr>
        <p:txBody>
          <a:bodyPr wrap="square">
            <a:spAutoFit/>
          </a:bodyPr>
          <a:lstStyle/>
          <a:p>
            <a:r>
              <a:rPr lang="en-US" sz="2800" dirty="0" smtClean="0"/>
              <a:t>A genetic condition characterized by </a:t>
            </a:r>
            <a:r>
              <a:rPr lang="en-US" sz="2800" b="1" dirty="0" smtClean="0"/>
              <a:t>replacement of the myocardium by fat and fibrous tissue </a:t>
            </a:r>
            <a:r>
              <a:rPr lang="en-US" sz="2800" dirty="0" smtClean="0"/>
              <a:t>. The prevalence in the general population is estimated at </a:t>
            </a:r>
            <a:r>
              <a:rPr lang="en-US" sz="2800" b="1" dirty="0" smtClean="0"/>
              <a:t>1:5000,but in certain regions of Italy the incidence is as high as 0.4 to 0.8%.</a:t>
            </a:r>
            <a:r>
              <a:rPr lang="en-US" sz="2800" dirty="0" smtClean="0"/>
              <a:t>The disease is diagnosed in </a:t>
            </a:r>
            <a:r>
              <a:rPr lang="en-US" sz="2800" b="1" dirty="0" smtClean="0"/>
              <a:t>patients younger than 40 years 80% of the time</a:t>
            </a:r>
            <a:r>
              <a:rPr lang="en-US" sz="2800" dirty="0" smtClean="0"/>
              <a:t>. There is a genetic predisposition, although the true prevalence of the disease is unknown. The areas of fibrosis result in right ventricular arrhythmias during exercise. In Italy, it has been shown to be the most common disease leading to exercise induced cardiac death in athletes.</a:t>
            </a:r>
            <a:endParaRPr lang="en-US" sz="28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228600"/>
            <a:ext cx="6348207" cy="1815882"/>
          </a:xfrm>
          <a:prstGeom prst="rect">
            <a:avLst/>
          </a:prstGeom>
        </p:spPr>
        <p:txBody>
          <a:bodyPr wrap="square">
            <a:spAutoFit/>
          </a:bodyPr>
          <a:lstStyle/>
          <a:p>
            <a:r>
              <a:rPr lang="en-US" sz="2800" b="1" dirty="0" smtClean="0"/>
              <a:t>Prednisone </a:t>
            </a:r>
            <a:r>
              <a:rPr lang="en-US" sz="2800" dirty="0" smtClean="0"/>
              <a:t>, the most common oral   corticosteroid .The most common initial dose range given for teenagers and adults in an acute asthma exacerbation is </a:t>
            </a:r>
            <a:r>
              <a:rPr lang="en-US" sz="2800" b="1" dirty="0" smtClean="0"/>
              <a:t>5 to 60 mg. </a:t>
            </a:r>
            <a:endParaRPr lang="en-US" sz="2800" b="1" dirty="0"/>
          </a:p>
        </p:txBody>
      </p:sp>
      <p:pic>
        <p:nvPicPr>
          <p:cNvPr id="8194" name="Picture 2"/>
          <p:cNvPicPr>
            <a:picLocks noChangeAspect="1" noChangeArrowheads="1"/>
          </p:cNvPicPr>
          <p:nvPr/>
        </p:nvPicPr>
        <p:blipFill>
          <a:blip r:embed="rId2" cstate="print"/>
          <a:srcRect/>
          <a:stretch>
            <a:fillRect/>
          </a:stretch>
        </p:blipFill>
        <p:spPr bwMode="auto">
          <a:xfrm>
            <a:off x="838200" y="2185988"/>
            <a:ext cx="6248399" cy="4291012"/>
          </a:xfrm>
          <a:prstGeom prst="rect">
            <a:avLst/>
          </a:prstGeom>
          <a:noFill/>
          <a:ln w="9525">
            <a:noFill/>
            <a:miter lim="800000"/>
            <a:headEnd/>
            <a:tailEnd/>
          </a:ln>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cstate="print"/>
          <a:srcRect/>
          <a:stretch>
            <a:fillRect/>
          </a:stretch>
        </p:blipFill>
        <p:spPr bwMode="auto">
          <a:xfrm>
            <a:off x="1066800" y="152400"/>
            <a:ext cx="6172199" cy="6359401"/>
          </a:xfrm>
          <a:prstGeom prst="rect">
            <a:avLst/>
          </a:prstGeom>
          <a:noFill/>
          <a:ln w="9525">
            <a:noFill/>
            <a:miter lim="800000"/>
            <a:headEnd/>
            <a:tailEnd/>
          </a:ln>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cstate="print"/>
          <a:srcRect/>
          <a:stretch>
            <a:fillRect/>
          </a:stretch>
        </p:blipFill>
        <p:spPr bwMode="auto">
          <a:xfrm>
            <a:off x="1752600" y="0"/>
            <a:ext cx="5867400" cy="6521906"/>
          </a:xfrm>
          <a:prstGeom prst="rect">
            <a:avLst/>
          </a:prstGeom>
          <a:noFill/>
          <a:ln w="9525">
            <a:noFill/>
            <a:miter lim="800000"/>
            <a:headEnd/>
            <a:tailEnd/>
          </a:ln>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74638"/>
            <a:ext cx="7924800" cy="715962"/>
          </a:xfrm>
        </p:spPr>
        <p:txBody>
          <a:bodyPr>
            <a:normAutofit fontScale="90000"/>
          </a:bodyPr>
          <a:lstStyle/>
          <a:p>
            <a:r>
              <a:rPr lang="en-US" dirty="0" smtClean="0"/>
              <a:t>Diabetes mellitus</a:t>
            </a:r>
            <a:endParaRPr lang="en-US" dirty="0"/>
          </a:p>
        </p:txBody>
      </p:sp>
      <p:sp>
        <p:nvSpPr>
          <p:cNvPr id="3" name="Rectangle 2"/>
          <p:cNvSpPr/>
          <p:nvPr/>
        </p:nvSpPr>
        <p:spPr>
          <a:xfrm>
            <a:off x="457200" y="1143000"/>
            <a:ext cx="8001000" cy="4832092"/>
          </a:xfrm>
          <a:prstGeom prst="rect">
            <a:avLst/>
          </a:prstGeom>
        </p:spPr>
        <p:txBody>
          <a:bodyPr wrap="square">
            <a:spAutoFit/>
          </a:bodyPr>
          <a:lstStyle/>
          <a:p>
            <a:r>
              <a:rPr lang="en-US" sz="2800" dirty="0" smtClean="0"/>
              <a:t>Diabetes </a:t>
            </a:r>
            <a:r>
              <a:rPr lang="en-US" sz="2800" dirty="0" err="1" smtClean="0"/>
              <a:t>mellitusis</a:t>
            </a:r>
            <a:r>
              <a:rPr lang="en-US" sz="2800" dirty="0" smtClean="0"/>
              <a:t> a group of metabolic disorders resulting from </a:t>
            </a:r>
            <a:r>
              <a:rPr lang="en-US" sz="2800" b="1" dirty="0" smtClean="0"/>
              <a:t>defects in insulin </a:t>
            </a:r>
            <a:r>
              <a:rPr lang="en-US" sz="2800" b="1" dirty="0" err="1" smtClean="0"/>
              <a:t>secretion,action,or</a:t>
            </a:r>
            <a:r>
              <a:rPr lang="en-US" sz="2800" b="1" dirty="0" smtClean="0"/>
              <a:t> </a:t>
            </a:r>
            <a:r>
              <a:rPr lang="en-US" sz="2800" b="1" dirty="0" err="1" smtClean="0"/>
              <a:t>both</a:t>
            </a:r>
            <a:r>
              <a:rPr lang="en-US" sz="2800" dirty="0" err="1" smtClean="0"/>
              <a:t>.It</a:t>
            </a:r>
            <a:r>
              <a:rPr lang="en-US" sz="2800" dirty="0" smtClean="0"/>
              <a:t> is generally divided into four separate groups: (1) </a:t>
            </a:r>
            <a:r>
              <a:rPr lang="en-US" sz="2800" b="1" dirty="0" smtClean="0"/>
              <a:t>absolute insulin deficiency; (2) impaired insulin secretion and peripheral insulin resistance; (3) secondary to metabolic disorders, drugs, or other diseases; and (4) gestational diabetes</a:t>
            </a:r>
            <a:r>
              <a:rPr lang="en-US" sz="2800" dirty="0" smtClean="0"/>
              <a:t>. </a:t>
            </a:r>
          </a:p>
          <a:p>
            <a:r>
              <a:rPr lang="en-US" sz="2800" dirty="0" smtClean="0"/>
              <a:t>Historically, </a:t>
            </a:r>
            <a:r>
              <a:rPr lang="en-US" sz="2800" b="1" dirty="0" smtClean="0"/>
              <a:t>about 80% of patients have impaired insulin secretion and peripheral insulin resistance (type 2 diabetes</a:t>
            </a:r>
            <a:r>
              <a:rPr lang="en-US" sz="2800" dirty="0" smtClean="0"/>
              <a:t>), and about </a:t>
            </a:r>
            <a:r>
              <a:rPr lang="en-US" sz="2800" b="1" dirty="0" smtClean="0"/>
              <a:t>15% have insulin deficiency (type 1 diabetes)</a:t>
            </a:r>
            <a:endParaRPr lang="en-US" sz="2800" b="1"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533400"/>
            <a:ext cx="8001000" cy="6124754"/>
          </a:xfrm>
          <a:prstGeom prst="rect">
            <a:avLst/>
          </a:prstGeom>
        </p:spPr>
        <p:txBody>
          <a:bodyPr wrap="square">
            <a:spAutoFit/>
          </a:bodyPr>
          <a:lstStyle/>
          <a:p>
            <a:r>
              <a:rPr lang="en-US" sz="2800" dirty="0" smtClean="0"/>
              <a:t> In children, only </a:t>
            </a:r>
            <a:r>
              <a:rPr lang="en-US" sz="2800" b="1" dirty="0" smtClean="0"/>
              <a:t>2% to 3% </a:t>
            </a:r>
            <a:r>
              <a:rPr lang="en-US" sz="2800" dirty="0" smtClean="0"/>
              <a:t>of all diabetes was a result of </a:t>
            </a:r>
            <a:r>
              <a:rPr lang="en-US" sz="2800" b="1" dirty="0" smtClean="0"/>
              <a:t>impaired insulin secretion</a:t>
            </a:r>
            <a:r>
              <a:rPr lang="en-US" sz="2800" dirty="0" smtClean="0"/>
              <a:t>. </a:t>
            </a:r>
          </a:p>
          <a:p>
            <a:endParaRPr lang="en-US" sz="2800" dirty="0" smtClean="0"/>
          </a:p>
          <a:p>
            <a:r>
              <a:rPr lang="en-US" sz="2800" dirty="0" smtClean="0"/>
              <a:t>In the past 10 years, a 10-fold increase in the incidence of impaired insulin secretion has been reported in children. These children are predisposed to diabetes </a:t>
            </a:r>
            <a:r>
              <a:rPr lang="en-US" sz="2800" b="1" dirty="0" smtClean="0"/>
              <a:t>by being obese, leading a sedentary </a:t>
            </a:r>
            <a:r>
              <a:rPr lang="en-US" sz="2800" b="1" dirty="0" err="1" smtClean="0"/>
              <a:t>lifestyle,and</a:t>
            </a:r>
            <a:r>
              <a:rPr lang="en-US" sz="2800" b="1" dirty="0" smtClean="0"/>
              <a:t> eating a high-fat and low-fiber diet</a:t>
            </a:r>
            <a:r>
              <a:rPr lang="en-US" sz="2800" dirty="0" smtClean="0"/>
              <a:t>—risk factors not generally associated with athletics.</a:t>
            </a:r>
          </a:p>
          <a:p>
            <a:endParaRPr lang="en-US" sz="2800" dirty="0" smtClean="0"/>
          </a:p>
          <a:p>
            <a:r>
              <a:rPr lang="en-US" sz="2800" dirty="0" smtClean="0"/>
              <a:t> However, a </a:t>
            </a:r>
            <a:r>
              <a:rPr lang="en-US" sz="2800" b="1" dirty="0" smtClean="0"/>
              <a:t>genetic predisposition </a:t>
            </a:r>
            <a:r>
              <a:rPr lang="en-US" sz="2800" dirty="0" smtClean="0"/>
              <a:t>exists for some individuals. The average age of onset of </a:t>
            </a:r>
            <a:r>
              <a:rPr lang="en-US" sz="2800" b="1" dirty="0" smtClean="0"/>
              <a:t>these children is 12 to 14 years of age,</a:t>
            </a:r>
            <a:r>
              <a:rPr lang="en-US" sz="2800" dirty="0" smtClean="0"/>
              <a:t> and women are more often affected than men. </a:t>
            </a:r>
            <a:endParaRPr lang="en-US" sz="28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1"/>
            <a:ext cx="8763000" cy="6555641"/>
          </a:xfrm>
          <a:prstGeom prst="rect">
            <a:avLst/>
          </a:prstGeom>
        </p:spPr>
        <p:txBody>
          <a:bodyPr wrap="square">
            <a:spAutoFit/>
          </a:bodyPr>
          <a:lstStyle/>
          <a:p>
            <a:r>
              <a:rPr lang="en-US" sz="2800" dirty="0" smtClean="0"/>
              <a:t>The development of </a:t>
            </a:r>
            <a:r>
              <a:rPr lang="en-US" sz="2800" b="1" dirty="0" smtClean="0"/>
              <a:t>type 2 diabetes</a:t>
            </a:r>
            <a:r>
              <a:rPr lang="en-US" sz="2800" dirty="0" smtClean="0"/>
              <a:t>, and many adolescents will not have undergone screening, so the athletic trainer may see these patients before the diagnosis is established and may have to manage the initial difficulties with </a:t>
            </a:r>
            <a:r>
              <a:rPr lang="en-US" sz="2800" b="1" dirty="0" smtClean="0"/>
              <a:t>hypoglycemia, hyperglycemia, dehydration, and electrolyte imbalances with exercise when the disease first occurs. </a:t>
            </a:r>
            <a:r>
              <a:rPr lang="en-US" sz="2800" dirty="0" smtClean="0"/>
              <a:t>These athletes will often present with </a:t>
            </a:r>
            <a:r>
              <a:rPr lang="en-US" sz="2800" b="1" dirty="0" smtClean="0"/>
              <a:t>hyperglycemia; dehydration; and, in most cases, electrolyte imbalances</a:t>
            </a:r>
            <a:r>
              <a:rPr lang="en-US" sz="2800" dirty="0" smtClean="0"/>
              <a:t>. In almost all cases, they will require </a:t>
            </a:r>
            <a:r>
              <a:rPr lang="en-US" sz="2800" b="1" dirty="0" smtClean="0"/>
              <a:t>transport to an emergency room</a:t>
            </a:r>
            <a:r>
              <a:rPr lang="en-US" sz="2800" dirty="0" smtClean="0"/>
              <a:t>. Both the team physician and athletic trainer will want these athletes to be transferred to an emergency room for proper laboratory work, including </a:t>
            </a:r>
            <a:r>
              <a:rPr lang="en-US" sz="2800" b="1" dirty="0" smtClean="0"/>
              <a:t>glucose, </a:t>
            </a:r>
            <a:r>
              <a:rPr lang="en-US" sz="2800" b="1" dirty="0" err="1" smtClean="0"/>
              <a:t>electrolyte,blood</a:t>
            </a:r>
            <a:r>
              <a:rPr lang="en-US" sz="2800" b="1" dirty="0" smtClean="0"/>
              <a:t> urea </a:t>
            </a:r>
            <a:r>
              <a:rPr lang="en-US" sz="2800" b="1" dirty="0" err="1" smtClean="0"/>
              <a:t>nitrogen,and</a:t>
            </a:r>
            <a:r>
              <a:rPr lang="en-US" sz="2800" b="1" dirty="0" smtClean="0"/>
              <a:t> complete blood count levels</a:t>
            </a:r>
            <a:r>
              <a:rPr lang="en-US" sz="2800" dirty="0" smtClean="0"/>
              <a:t>. Appropriate management of uncontrolled diabetes requires transfer.</a:t>
            </a:r>
          </a:p>
          <a:p>
            <a:endParaRPr lang="en-US" sz="2800" b="1"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81000"/>
            <a:ext cx="7924800" cy="6124754"/>
          </a:xfrm>
          <a:prstGeom prst="rect">
            <a:avLst/>
          </a:prstGeom>
        </p:spPr>
        <p:txBody>
          <a:bodyPr wrap="square">
            <a:spAutoFit/>
          </a:bodyPr>
          <a:lstStyle/>
          <a:p>
            <a:r>
              <a:rPr lang="en-US" sz="2800" b="1" dirty="0" smtClean="0"/>
              <a:t>For all athletes with </a:t>
            </a:r>
            <a:r>
              <a:rPr lang="en-US" sz="2800" b="1" dirty="0" err="1" smtClean="0"/>
              <a:t>diabetes,the</a:t>
            </a:r>
            <a:r>
              <a:rPr lang="en-US" sz="2800" b="1" dirty="0" smtClean="0"/>
              <a:t> main risk of exercise is hypoglycemia</a:t>
            </a:r>
            <a:r>
              <a:rPr lang="en-US" sz="2800" dirty="0" smtClean="0"/>
              <a:t>.</a:t>
            </a:r>
          </a:p>
          <a:p>
            <a:r>
              <a:rPr lang="en-US" sz="2800" dirty="0" smtClean="0"/>
              <a:t>Paying attention to meal planning , providing carbohydrates during practices , and monitoring of glucose levels can prevent episodes.</a:t>
            </a:r>
          </a:p>
          <a:p>
            <a:r>
              <a:rPr lang="en-US" sz="2800" dirty="0" smtClean="0"/>
              <a:t>When episodes of hypoglycemia occur, having a ready source of </a:t>
            </a:r>
            <a:r>
              <a:rPr lang="en-US" sz="2800" b="1" dirty="0" smtClean="0"/>
              <a:t>carbohydrate minimizes complications</a:t>
            </a:r>
            <a:r>
              <a:rPr lang="en-US" sz="2800" dirty="0" smtClean="0"/>
              <a:t>.</a:t>
            </a:r>
          </a:p>
          <a:p>
            <a:endParaRPr lang="en-US" sz="2800" dirty="0" smtClean="0"/>
          </a:p>
          <a:p>
            <a:r>
              <a:rPr lang="en-US" sz="2800" dirty="0" smtClean="0"/>
              <a:t>Athletes who do not adequately dose themselves with insulin are at risk of developing hyperglycemia, and potentially </a:t>
            </a:r>
            <a:r>
              <a:rPr lang="en-US" sz="2800" b="1" dirty="0" smtClean="0"/>
              <a:t>diabetic </a:t>
            </a:r>
            <a:r>
              <a:rPr lang="en-US" sz="2800" b="1" dirty="0" err="1" smtClean="0"/>
              <a:t>ketoacidosis</a:t>
            </a:r>
            <a:r>
              <a:rPr lang="en-US" sz="2800" dirty="0" smtClean="0"/>
              <a:t>, provoking a medical emergency. </a:t>
            </a:r>
            <a:r>
              <a:rPr lang="en-US" sz="2800" b="1" dirty="0" smtClean="0"/>
              <a:t>Hyperglycemia</a:t>
            </a:r>
            <a:r>
              <a:rPr lang="en-US" sz="2800" dirty="0" smtClean="0"/>
              <a:t> predisposes the athlete to </a:t>
            </a:r>
            <a:r>
              <a:rPr lang="en-US" sz="2800" b="1" dirty="0" smtClean="0"/>
              <a:t>osmotic </a:t>
            </a:r>
            <a:r>
              <a:rPr lang="en-US" sz="2800" b="1" dirty="0" err="1" smtClean="0"/>
              <a:t>diuresis</a:t>
            </a:r>
            <a:r>
              <a:rPr lang="en-US" sz="2800" b="1" dirty="0" smtClean="0"/>
              <a:t> (</a:t>
            </a:r>
            <a:r>
              <a:rPr lang="en-US" sz="2800" dirty="0" smtClean="0"/>
              <a:t>increase of urination rate )</a:t>
            </a:r>
            <a:r>
              <a:rPr lang="en-US" sz="2800" b="1" dirty="0" smtClean="0"/>
              <a:t> and dehydration</a:t>
            </a:r>
            <a:endParaRPr lang="en-US" sz="2800" b="1"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0"/>
            <a:ext cx="8382000" cy="6124754"/>
          </a:xfrm>
          <a:prstGeom prst="rect">
            <a:avLst/>
          </a:prstGeom>
        </p:spPr>
        <p:txBody>
          <a:bodyPr wrap="square">
            <a:spAutoFit/>
          </a:bodyPr>
          <a:lstStyle/>
          <a:p>
            <a:r>
              <a:rPr lang="en-US" sz="2800" b="1" dirty="0" smtClean="0"/>
              <a:t>Diabetic </a:t>
            </a:r>
            <a:r>
              <a:rPr lang="en-US" sz="2800" b="1" dirty="0" err="1" smtClean="0"/>
              <a:t>ketoacidosis</a:t>
            </a:r>
            <a:r>
              <a:rPr lang="en-US" sz="2800" b="1" dirty="0" smtClean="0"/>
              <a:t> </a:t>
            </a:r>
            <a:r>
              <a:rPr lang="en-US" sz="2800" dirty="0" smtClean="0"/>
              <a:t>is a serious complication of diabetes that occurs when your </a:t>
            </a:r>
            <a:r>
              <a:rPr lang="en-US" sz="2800" b="1" dirty="0" smtClean="0"/>
              <a:t>body produces high levels of blood acids called </a:t>
            </a:r>
            <a:r>
              <a:rPr lang="en-US" sz="2800" b="1" dirty="0" err="1" smtClean="0"/>
              <a:t>ketones</a:t>
            </a:r>
            <a:r>
              <a:rPr lang="en-US" sz="2800" dirty="0" smtClean="0"/>
              <a:t>. Without enough insulin, your body begins to </a:t>
            </a:r>
            <a:r>
              <a:rPr lang="en-US" sz="2800" b="1" dirty="0" smtClean="0"/>
              <a:t>break down fat as fuel</a:t>
            </a:r>
            <a:r>
              <a:rPr lang="en-US" sz="2800" dirty="0" smtClean="0"/>
              <a:t>. This process produces a </a:t>
            </a:r>
            <a:r>
              <a:rPr lang="en-US" sz="2800" b="1" dirty="0" smtClean="0"/>
              <a:t>buildup of acids in the bloodstream called </a:t>
            </a:r>
            <a:r>
              <a:rPr lang="en-US" sz="2800" b="1" dirty="0" err="1" smtClean="0"/>
              <a:t>ketones</a:t>
            </a:r>
            <a:r>
              <a:rPr lang="en-US" sz="2800" dirty="0" smtClean="0"/>
              <a:t>, eventually leading to diabetic </a:t>
            </a:r>
            <a:r>
              <a:rPr lang="en-US" sz="2800" dirty="0" err="1" smtClean="0"/>
              <a:t>ketoacidosis</a:t>
            </a:r>
            <a:r>
              <a:rPr lang="en-US" sz="2800" dirty="0" smtClean="0"/>
              <a:t> if untreated. Diabetic </a:t>
            </a:r>
            <a:r>
              <a:rPr lang="en-US" sz="2800" dirty="0" err="1" smtClean="0"/>
              <a:t>ketoacidosis</a:t>
            </a:r>
            <a:r>
              <a:rPr lang="en-US" sz="2800" dirty="0" smtClean="0"/>
              <a:t> is a medical emergency and requires hospital admission for appropriate management. Clinically, diabetic </a:t>
            </a:r>
            <a:r>
              <a:rPr lang="en-US" sz="2800" dirty="0" err="1" smtClean="0"/>
              <a:t>ketoacidosis</a:t>
            </a:r>
            <a:r>
              <a:rPr lang="en-US" sz="2800" dirty="0" smtClean="0"/>
              <a:t> is most often seen in </a:t>
            </a:r>
            <a:r>
              <a:rPr lang="en-US" sz="2800" b="1" dirty="0" smtClean="0"/>
              <a:t>type 1 diabetes and often develops over a day or </a:t>
            </a:r>
            <a:r>
              <a:rPr lang="en-US" sz="2800" b="1" dirty="0" err="1" smtClean="0"/>
              <a:t>two</a:t>
            </a:r>
            <a:r>
              <a:rPr lang="en-US" sz="2800" dirty="0" err="1" smtClean="0"/>
              <a:t>.It</a:t>
            </a:r>
            <a:r>
              <a:rPr lang="en-US" sz="2800" dirty="0" smtClean="0"/>
              <a:t> often presents with </a:t>
            </a:r>
            <a:r>
              <a:rPr lang="en-US" sz="2800" b="1" dirty="0" err="1" smtClean="0"/>
              <a:t>polydipsia</a:t>
            </a:r>
            <a:r>
              <a:rPr lang="en-US" sz="2800" b="1" dirty="0" smtClean="0"/>
              <a:t> and </a:t>
            </a:r>
            <a:r>
              <a:rPr lang="en-US" sz="2800" b="1" dirty="0" err="1" smtClean="0"/>
              <a:t>polyuria</a:t>
            </a:r>
            <a:r>
              <a:rPr lang="en-US" sz="2800" b="1" dirty="0" smtClean="0"/>
              <a:t> </a:t>
            </a:r>
            <a:r>
              <a:rPr lang="en-US" sz="2800" dirty="0" smtClean="0"/>
              <a:t>and is associated with</a:t>
            </a:r>
            <a:r>
              <a:rPr lang="en-US" sz="2800" b="1" dirty="0" smtClean="0"/>
              <a:t> abdominal pain, nausea, and vomiting. Weight loss, </a:t>
            </a:r>
            <a:r>
              <a:rPr lang="en-US" sz="2800" b="1" dirty="0" err="1" smtClean="0"/>
              <a:t>weakness,and</a:t>
            </a:r>
            <a:r>
              <a:rPr lang="en-US" sz="2800" b="1" dirty="0" smtClean="0"/>
              <a:t> drowsiness are less frequent symptoms</a:t>
            </a:r>
            <a:r>
              <a:rPr lang="en-US" sz="2800" dirty="0" smtClean="0"/>
              <a:t>..</a:t>
            </a:r>
            <a:endParaRPr lang="en-US" sz="28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381001"/>
            <a:ext cx="8001000" cy="5262979"/>
          </a:xfrm>
          <a:prstGeom prst="rect">
            <a:avLst/>
          </a:prstGeom>
        </p:spPr>
        <p:txBody>
          <a:bodyPr wrap="square">
            <a:spAutoFit/>
          </a:bodyPr>
          <a:lstStyle/>
          <a:p>
            <a:r>
              <a:rPr lang="en-US" sz="2800" dirty="0" smtClean="0"/>
              <a:t>The management of diabetic </a:t>
            </a:r>
            <a:r>
              <a:rPr lang="en-US" sz="2800" dirty="0" err="1" smtClean="0"/>
              <a:t>ketoacidosis</a:t>
            </a:r>
            <a:r>
              <a:rPr lang="en-US" sz="2800" dirty="0" smtClean="0"/>
              <a:t> requires </a:t>
            </a:r>
            <a:r>
              <a:rPr lang="en-US" sz="2800" b="1" dirty="0" smtClean="0"/>
              <a:t>fluid and electrolyte therapy; insulin therapy.</a:t>
            </a:r>
          </a:p>
          <a:p>
            <a:endParaRPr lang="en-US" sz="2800" b="1" dirty="0" smtClean="0"/>
          </a:p>
          <a:p>
            <a:r>
              <a:rPr lang="en-US" sz="2800" b="1" dirty="0" smtClean="0"/>
              <a:t> </a:t>
            </a:r>
            <a:r>
              <a:rPr lang="en-US" sz="2800" dirty="0" smtClean="0"/>
              <a:t>The most common complications include </a:t>
            </a:r>
            <a:r>
              <a:rPr lang="en-US" sz="2800" b="1" dirty="0" smtClean="0"/>
              <a:t>cerebral edema, pulmonary edema, electrolyte imbalances, </a:t>
            </a:r>
            <a:r>
              <a:rPr lang="en-US" sz="2800" b="1" dirty="0" err="1" smtClean="0"/>
              <a:t>hyperchloremic</a:t>
            </a:r>
            <a:r>
              <a:rPr lang="en-US" sz="2800" b="1" dirty="0" smtClean="0"/>
              <a:t> metabolic acidosis(</a:t>
            </a:r>
            <a:r>
              <a:rPr lang="en-US" sz="2800" dirty="0" smtClean="0"/>
              <a:t>a decrease in plasma bicarbonate concentration, and an increase in plasma chloride concentration</a:t>
            </a:r>
            <a:r>
              <a:rPr lang="en-US" sz="2800" b="1" dirty="0" smtClean="0"/>
              <a:t> ) vascular thrombosis, and renal failure</a:t>
            </a:r>
            <a:r>
              <a:rPr lang="en-US" sz="2800" dirty="0" smtClean="0"/>
              <a:t>.</a:t>
            </a:r>
          </a:p>
          <a:p>
            <a:endParaRPr lang="en-US" sz="2800" dirty="0" smtClean="0"/>
          </a:p>
          <a:p>
            <a:r>
              <a:rPr lang="en-US" sz="2800" dirty="0" smtClean="0"/>
              <a:t>Any athlete with suspected diabetic </a:t>
            </a:r>
            <a:r>
              <a:rPr lang="en-US" sz="2800" dirty="0" err="1" smtClean="0"/>
              <a:t>ketoacidosis</a:t>
            </a:r>
            <a:r>
              <a:rPr lang="en-US" sz="2800" dirty="0" smtClean="0"/>
              <a:t> requires immediate transport to an emergency room. </a:t>
            </a:r>
            <a:endParaRPr lang="en-US" sz="28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8600"/>
            <a:ext cx="8001000" cy="5693866"/>
          </a:xfrm>
          <a:prstGeom prst="rect">
            <a:avLst/>
          </a:prstGeom>
        </p:spPr>
        <p:txBody>
          <a:bodyPr wrap="square">
            <a:spAutoFit/>
          </a:bodyPr>
          <a:lstStyle/>
          <a:p>
            <a:r>
              <a:rPr lang="en-US" sz="2800" dirty="0" smtClean="0"/>
              <a:t> </a:t>
            </a:r>
            <a:r>
              <a:rPr lang="en-US" sz="2800" b="1" dirty="0" smtClean="0"/>
              <a:t>Hyperglycemic </a:t>
            </a:r>
            <a:r>
              <a:rPr lang="en-US" sz="2800" b="1" dirty="0" err="1" smtClean="0"/>
              <a:t>hyperosmolar</a:t>
            </a:r>
            <a:r>
              <a:rPr lang="en-US" sz="2800" b="1" dirty="0" smtClean="0"/>
              <a:t> state </a:t>
            </a:r>
            <a:r>
              <a:rPr lang="en-US" sz="2800" dirty="0" smtClean="0"/>
              <a:t>is the other </a:t>
            </a:r>
            <a:r>
              <a:rPr lang="en-US" sz="2800" b="1" dirty="0" smtClean="0"/>
              <a:t>extreme in the spectrum of diabetic </a:t>
            </a:r>
            <a:r>
              <a:rPr lang="en-US" sz="2800" b="1" dirty="0" err="1" smtClean="0"/>
              <a:t>decompensation</a:t>
            </a:r>
            <a:r>
              <a:rPr lang="en-US" sz="2800" dirty="0" smtClean="0"/>
              <a:t>. </a:t>
            </a:r>
          </a:p>
          <a:p>
            <a:r>
              <a:rPr lang="en-US" sz="2800" dirty="0" smtClean="0"/>
              <a:t>Insulin deficiency results in hyperglycemia but not in </a:t>
            </a:r>
            <a:r>
              <a:rPr lang="en-US" sz="2800" dirty="0" err="1" smtClean="0"/>
              <a:t>ketone</a:t>
            </a:r>
            <a:r>
              <a:rPr lang="en-US" sz="2800" dirty="0" smtClean="0"/>
              <a:t> body production, and hyperglycemia and dehydration result. Higher mortality rate. </a:t>
            </a:r>
          </a:p>
          <a:p>
            <a:endParaRPr lang="en-US" sz="2800" dirty="0" smtClean="0"/>
          </a:p>
          <a:p>
            <a:r>
              <a:rPr lang="en-US" sz="2800" dirty="0" smtClean="0"/>
              <a:t>The hyperglycemic </a:t>
            </a:r>
            <a:r>
              <a:rPr lang="en-US" sz="2800" dirty="0" err="1" smtClean="0"/>
              <a:t>hyperosmolar</a:t>
            </a:r>
            <a:r>
              <a:rPr lang="en-US" sz="2800" dirty="0" smtClean="0"/>
              <a:t> state is more often seen in older </a:t>
            </a:r>
            <a:r>
              <a:rPr lang="en-US" sz="2800" b="1" dirty="0" smtClean="0"/>
              <a:t>patients with type 2 diabetes </a:t>
            </a:r>
            <a:r>
              <a:rPr lang="en-US" sz="2800" dirty="0" smtClean="0"/>
              <a:t>and often develops over weeks. </a:t>
            </a:r>
          </a:p>
          <a:p>
            <a:endParaRPr lang="en-US" sz="2800" dirty="0" smtClean="0"/>
          </a:p>
          <a:p>
            <a:r>
              <a:rPr lang="en-US" sz="2800" dirty="0" smtClean="0"/>
              <a:t>Management with </a:t>
            </a:r>
            <a:r>
              <a:rPr lang="en-US" sz="2800" b="1" dirty="0" smtClean="0"/>
              <a:t>insulin, fluids, and frequent monitoring is similar to diabetic </a:t>
            </a:r>
            <a:r>
              <a:rPr lang="en-US" sz="2800" b="1" dirty="0" err="1" smtClean="0"/>
              <a:t>ketoacidosis</a:t>
            </a:r>
            <a:endParaRPr lang="en-US" sz="28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1219200" y="54776"/>
            <a:ext cx="6248400" cy="642222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87362"/>
          </a:xfrm>
        </p:spPr>
        <p:txBody>
          <a:bodyPr>
            <a:normAutofit fontScale="90000"/>
          </a:bodyPr>
          <a:lstStyle/>
          <a:p>
            <a:r>
              <a:rPr lang="en-US" dirty="0" smtClean="0"/>
              <a:t>Mononucleosis</a:t>
            </a:r>
            <a:endParaRPr lang="en-US" dirty="0"/>
          </a:p>
        </p:txBody>
      </p:sp>
      <p:sp>
        <p:nvSpPr>
          <p:cNvPr id="3" name="Rectangle 2"/>
          <p:cNvSpPr/>
          <p:nvPr/>
        </p:nvSpPr>
        <p:spPr>
          <a:xfrm>
            <a:off x="228600" y="685800"/>
            <a:ext cx="8763000" cy="6124754"/>
          </a:xfrm>
          <a:prstGeom prst="rect">
            <a:avLst/>
          </a:prstGeom>
        </p:spPr>
        <p:txBody>
          <a:bodyPr wrap="square">
            <a:spAutoFit/>
          </a:bodyPr>
          <a:lstStyle/>
          <a:p>
            <a:r>
              <a:rPr lang="en-US" sz="2800" dirty="0" smtClean="0"/>
              <a:t>An abnormally high </a:t>
            </a:r>
            <a:r>
              <a:rPr lang="en-US" sz="2800" b="1" dirty="0" err="1" smtClean="0"/>
              <a:t>monocytes</a:t>
            </a:r>
            <a:r>
              <a:rPr lang="en-US" sz="2800" dirty="0" smtClean="0"/>
              <a:t> in the blood</a:t>
            </a:r>
            <a:r>
              <a:rPr lang="en-US" dirty="0" smtClean="0"/>
              <a:t>, </a:t>
            </a:r>
            <a:r>
              <a:rPr lang="en-US" sz="2800" dirty="0" smtClean="0"/>
              <a:t>The </a:t>
            </a:r>
            <a:r>
              <a:rPr lang="en-US" sz="2800" b="1" dirty="0" smtClean="0"/>
              <a:t>Epstein-Barr virus</a:t>
            </a:r>
            <a:r>
              <a:rPr lang="en-US" sz="2800" dirty="0" smtClean="0"/>
              <a:t> is the infectious agent in mononucleosis. Although most Epstein-Barr infections are </a:t>
            </a:r>
            <a:r>
              <a:rPr lang="en-US" sz="2800" b="1" dirty="0" smtClean="0"/>
              <a:t>asymptomatic</a:t>
            </a:r>
            <a:r>
              <a:rPr lang="en-US" sz="2800" dirty="0" smtClean="0"/>
              <a:t>, mononucleosis syndrome is most commonly seen in </a:t>
            </a:r>
            <a:r>
              <a:rPr lang="en-US" sz="2800" b="1" dirty="0" smtClean="0"/>
              <a:t>adolescents and young adults</a:t>
            </a:r>
            <a:r>
              <a:rPr lang="en-US" sz="2800" dirty="0" smtClean="0"/>
              <a:t>. Infectious mononucleosis is characterized by a prolonged </a:t>
            </a:r>
            <a:r>
              <a:rPr lang="en-US" sz="2800" b="1" dirty="0" smtClean="0"/>
              <a:t>incubation period of 30 to 50 days </a:t>
            </a:r>
            <a:r>
              <a:rPr lang="en-US" sz="2800" dirty="0" smtClean="0"/>
              <a:t>and an extremely wide array of clinical manifestations, with nearly every organ system in the body potentially being involved. Diagnosis of mononucleosis syndrome is usually made clinically by the presence of </a:t>
            </a:r>
            <a:r>
              <a:rPr lang="en-US" sz="2800" b="1" dirty="0" smtClean="0"/>
              <a:t>sore throat, fever, headache, </a:t>
            </a:r>
            <a:r>
              <a:rPr lang="en-US" sz="2800" b="1" dirty="0" err="1" smtClean="0"/>
              <a:t>lymphadenopathy</a:t>
            </a:r>
            <a:r>
              <a:rPr lang="en-US" sz="2800" b="1" dirty="0" smtClean="0"/>
              <a:t>, and malaise, associated with a complete blood count demonstrating a </a:t>
            </a:r>
            <a:r>
              <a:rPr lang="en-US" sz="2800" b="1" dirty="0" err="1" smtClean="0"/>
              <a:t>lymphocytosis</a:t>
            </a:r>
            <a:r>
              <a:rPr lang="en-US" sz="2800" b="1" dirty="0" smtClean="0"/>
              <a:t> and the presence of atypical lymphocytes making up greater than 10% of the total white blood cell count</a:t>
            </a:r>
            <a:endParaRPr lang="en-US" sz="2800" b="1"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0"/>
            <a:ext cx="4518285" cy="4302579"/>
          </a:xfrm>
          <a:prstGeom prst="rect">
            <a:avLst/>
          </a:prstGeom>
          <a:noFill/>
          <a:ln w="9525">
            <a:noFill/>
            <a:miter lim="800000"/>
            <a:headEnd/>
            <a:tailEnd/>
          </a:ln>
        </p:spPr>
      </p:pic>
      <p:sp>
        <p:nvSpPr>
          <p:cNvPr id="4" name="Rectangle 3"/>
          <p:cNvSpPr/>
          <p:nvPr/>
        </p:nvSpPr>
        <p:spPr>
          <a:xfrm>
            <a:off x="4800600" y="152400"/>
            <a:ext cx="4343400" cy="4401205"/>
          </a:xfrm>
          <a:prstGeom prst="rect">
            <a:avLst/>
          </a:prstGeom>
        </p:spPr>
        <p:txBody>
          <a:bodyPr wrap="square">
            <a:spAutoFit/>
          </a:bodyPr>
          <a:lstStyle/>
          <a:p>
            <a:r>
              <a:rPr lang="en-US" sz="2800" dirty="0" smtClean="0"/>
              <a:t>The </a:t>
            </a:r>
            <a:r>
              <a:rPr lang="en-US" sz="2800" b="1" dirty="0" err="1" smtClean="0"/>
              <a:t>heterophil</a:t>
            </a:r>
            <a:r>
              <a:rPr lang="en-US" sz="2800" b="1" dirty="0" smtClean="0"/>
              <a:t> antibody test, also known as the </a:t>
            </a:r>
            <a:r>
              <a:rPr lang="en-US" sz="2800" b="1" dirty="0" err="1" smtClean="0"/>
              <a:t>monospot</a:t>
            </a:r>
            <a:r>
              <a:rPr lang="en-US" sz="2800" dirty="0" smtClean="0"/>
              <a:t>, is positive in about </a:t>
            </a:r>
            <a:r>
              <a:rPr lang="en-US" sz="2800" b="1" dirty="0" smtClean="0"/>
              <a:t>90% of older children and young adults </a:t>
            </a:r>
            <a:r>
              <a:rPr lang="en-US" sz="2800" dirty="0" smtClean="0"/>
              <a:t>with the syndrome,</a:t>
            </a:r>
          </a:p>
          <a:p>
            <a:endParaRPr lang="en-US" sz="2800" dirty="0" smtClean="0"/>
          </a:p>
          <a:p>
            <a:r>
              <a:rPr lang="en-US" sz="2800" dirty="0" smtClean="0"/>
              <a:t> but the test is positive in only 60% at 2 weeks and 90% at 4 weeks after symptoms are note.</a:t>
            </a:r>
            <a:endParaRPr lang="en-US" sz="2800" dirty="0"/>
          </a:p>
        </p:txBody>
      </p:sp>
      <p:sp>
        <p:nvSpPr>
          <p:cNvPr id="5" name="Rectangle 4"/>
          <p:cNvSpPr/>
          <p:nvPr/>
        </p:nvSpPr>
        <p:spPr>
          <a:xfrm>
            <a:off x="457200" y="4800600"/>
            <a:ext cx="7315200" cy="1384995"/>
          </a:xfrm>
          <a:prstGeom prst="rect">
            <a:avLst/>
          </a:prstGeom>
        </p:spPr>
        <p:txBody>
          <a:bodyPr wrap="square">
            <a:spAutoFit/>
          </a:bodyPr>
          <a:lstStyle/>
          <a:p>
            <a:r>
              <a:rPr lang="en-US" sz="2800" dirty="0" smtClean="0"/>
              <a:t>Test is specific for </a:t>
            </a:r>
            <a:r>
              <a:rPr lang="en-US" sz="2800" b="1" dirty="0" smtClean="0"/>
              <a:t> </a:t>
            </a:r>
            <a:r>
              <a:rPr lang="en-US" sz="2800" b="1" dirty="0" err="1" smtClean="0"/>
              <a:t>heterophile</a:t>
            </a:r>
            <a:r>
              <a:rPr lang="en-US" sz="2800" b="1" dirty="0" smtClean="0"/>
              <a:t>  antibodies </a:t>
            </a:r>
            <a:r>
              <a:rPr lang="en-US" sz="2800" dirty="0" smtClean="0"/>
              <a:t>produced by the </a:t>
            </a:r>
            <a:r>
              <a:rPr lang="en-US" sz="2800" b="1" dirty="0" smtClean="0"/>
              <a:t>human immune system</a:t>
            </a:r>
            <a:r>
              <a:rPr lang="en-US" sz="2800" dirty="0" smtClean="0"/>
              <a:t> in response to EBV infection.</a:t>
            </a:r>
            <a:endParaRPr lang="en-US" sz="28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04800"/>
            <a:ext cx="7239000" cy="3970318"/>
          </a:xfrm>
          <a:prstGeom prst="rect">
            <a:avLst/>
          </a:prstGeom>
        </p:spPr>
        <p:txBody>
          <a:bodyPr wrap="square">
            <a:spAutoFit/>
          </a:bodyPr>
          <a:lstStyle/>
          <a:p>
            <a:r>
              <a:rPr lang="en-US" sz="2800" dirty="0" smtClean="0"/>
              <a:t>mononucleosis is associated with </a:t>
            </a:r>
            <a:r>
              <a:rPr lang="en-US" sz="2800" b="1" dirty="0" smtClean="0"/>
              <a:t>spontaneous rupture of the spleen</a:t>
            </a:r>
            <a:r>
              <a:rPr lang="en-US" sz="2800" dirty="0" smtClean="0"/>
              <a:t>,  diagnosis be made quickly . </a:t>
            </a:r>
          </a:p>
          <a:p>
            <a:endParaRPr lang="en-US" sz="2800" dirty="0" smtClean="0"/>
          </a:p>
          <a:p>
            <a:r>
              <a:rPr lang="en-US" sz="2800" dirty="0" smtClean="0"/>
              <a:t>In some </a:t>
            </a:r>
            <a:r>
              <a:rPr lang="en-US" sz="2800" dirty="0" err="1" smtClean="0"/>
              <a:t>cases,</a:t>
            </a:r>
            <a:r>
              <a:rPr lang="en-US" sz="2800" b="1" dirty="0" err="1" smtClean="0"/>
              <a:t>serologic</a:t>
            </a:r>
            <a:r>
              <a:rPr lang="en-US" sz="2800" b="1" dirty="0" smtClean="0"/>
              <a:t> testing </a:t>
            </a:r>
            <a:r>
              <a:rPr lang="en-US" sz="2800" dirty="0" smtClean="0"/>
              <a:t>should be performed.</a:t>
            </a:r>
          </a:p>
          <a:p>
            <a:endParaRPr lang="en-US" sz="2800" dirty="0" smtClean="0"/>
          </a:p>
          <a:p>
            <a:r>
              <a:rPr lang="en-US" sz="2800" dirty="0" smtClean="0"/>
              <a:t>The majority </a:t>
            </a:r>
            <a:r>
              <a:rPr lang="en-US" sz="2800" dirty="0" err="1" smtClean="0"/>
              <a:t>ofsplenic</a:t>
            </a:r>
            <a:r>
              <a:rPr lang="en-US" sz="2800" dirty="0" smtClean="0"/>
              <a:t> ruptures occur </a:t>
            </a:r>
            <a:r>
              <a:rPr lang="en-US" sz="2800" b="1" dirty="0" smtClean="0"/>
              <a:t>between day 4 and 21 of symptoms</a:t>
            </a:r>
            <a:r>
              <a:rPr lang="en-US" sz="2800" dirty="0" smtClean="0"/>
              <a:t>; holding the athlete until spleen size is normal is recommended.</a:t>
            </a:r>
            <a:endParaRPr lang="en-US" sz="2800"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7848600" cy="762000"/>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Sickle Cell Trait</a:t>
            </a:r>
            <a:endParaRPr lang="en-US" dirty="0"/>
          </a:p>
        </p:txBody>
      </p:sp>
      <p:sp>
        <p:nvSpPr>
          <p:cNvPr id="3" name="Rectangle 2"/>
          <p:cNvSpPr/>
          <p:nvPr/>
        </p:nvSpPr>
        <p:spPr>
          <a:xfrm>
            <a:off x="152400" y="762000"/>
            <a:ext cx="8991600" cy="5693866"/>
          </a:xfrm>
          <a:prstGeom prst="rect">
            <a:avLst/>
          </a:prstGeom>
        </p:spPr>
        <p:txBody>
          <a:bodyPr wrap="square">
            <a:spAutoFit/>
          </a:bodyPr>
          <a:lstStyle/>
          <a:p>
            <a:r>
              <a:rPr lang="en-US" sz="2800" dirty="0" smtClean="0"/>
              <a:t>Sickle cell trait means having one gene for a condition called sickle cell disease (SCD). </a:t>
            </a:r>
          </a:p>
          <a:p>
            <a:r>
              <a:rPr lang="en-US" sz="2800" dirty="0" smtClean="0"/>
              <a:t>sickle cell trait is generally </a:t>
            </a:r>
            <a:r>
              <a:rPr lang="en-US" sz="2800" b="1" dirty="0" smtClean="0"/>
              <a:t>considered benign</a:t>
            </a:r>
            <a:r>
              <a:rPr lang="en-US" sz="2800" dirty="0" smtClean="0"/>
              <a:t>, it has been associated with </a:t>
            </a:r>
            <a:r>
              <a:rPr lang="en-US" sz="2800" b="1" dirty="0" smtClean="0"/>
              <a:t>an increased risk of sudden death during exercise</a:t>
            </a:r>
            <a:r>
              <a:rPr lang="en-US" sz="2800" dirty="0" smtClean="0"/>
              <a:t>. Risk factors for athletes with sickle trait include heat, dehydration, altitude, and asthma. There is also increased risk of </a:t>
            </a:r>
            <a:r>
              <a:rPr lang="en-US" sz="2800" b="1" dirty="0" err="1" smtClean="0"/>
              <a:t>splenic</a:t>
            </a:r>
            <a:r>
              <a:rPr lang="en-US" sz="2800" b="1" dirty="0" smtClean="0"/>
              <a:t> infarction and </a:t>
            </a:r>
            <a:r>
              <a:rPr lang="en-US" sz="2800" b="1" dirty="0" err="1" smtClean="0"/>
              <a:t>rhabdomyolysis</a:t>
            </a:r>
            <a:r>
              <a:rPr lang="en-US" sz="2800" b="1" dirty="0" smtClean="0"/>
              <a:t>(rapid destruction of skeletal muscle resulting in leakage into the urine of the muscle protein </a:t>
            </a:r>
            <a:r>
              <a:rPr lang="en-US" sz="2800" b="1" dirty="0" err="1" smtClean="0"/>
              <a:t>myoglobin</a:t>
            </a:r>
            <a:r>
              <a:rPr lang="en-US" sz="2800" dirty="0" smtClean="0"/>
              <a:t>).Although screening is not recommended and </a:t>
            </a:r>
            <a:r>
              <a:rPr lang="en-US" sz="2800" b="1" dirty="0" smtClean="0"/>
              <a:t>high-level athletic activity is clearly possible</a:t>
            </a:r>
            <a:r>
              <a:rPr lang="en-US" sz="2800" dirty="0" smtClean="0"/>
              <a:t>, athletes with a history of collapse with exercise and sickle cell trait should be </a:t>
            </a:r>
            <a:r>
              <a:rPr lang="en-US" sz="2800" b="1" dirty="0" smtClean="0"/>
              <a:t>well hydrated and well monitored</a:t>
            </a:r>
            <a:r>
              <a:rPr lang="en-US" sz="2800" dirty="0" smtClean="0"/>
              <a:t>. Players may complain of cramp like pain in the legs and/or back.</a:t>
            </a:r>
            <a:endParaRPr lang="en-US" sz="28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r>
              <a:rPr lang="en-US" dirty="0" smtClean="0"/>
              <a:t>Hypertension</a:t>
            </a:r>
            <a:endParaRPr lang="en-US" dirty="0"/>
          </a:p>
        </p:txBody>
      </p:sp>
      <p:sp>
        <p:nvSpPr>
          <p:cNvPr id="3" name="Rectangle 2"/>
          <p:cNvSpPr/>
          <p:nvPr/>
        </p:nvSpPr>
        <p:spPr>
          <a:xfrm>
            <a:off x="609600" y="990601"/>
            <a:ext cx="6248400" cy="3108543"/>
          </a:xfrm>
          <a:prstGeom prst="rect">
            <a:avLst/>
          </a:prstGeom>
        </p:spPr>
        <p:txBody>
          <a:bodyPr wrap="square">
            <a:spAutoFit/>
          </a:bodyPr>
          <a:lstStyle/>
          <a:p>
            <a:r>
              <a:rPr lang="en-US" sz="2800" b="1" dirty="0" smtClean="0"/>
              <a:t>Pre hypertension </a:t>
            </a:r>
            <a:r>
              <a:rPr lang="en-US" sz="2800" dirty="0" smtClean="0"/>
              <a:t>: Systolic blood pressure (SBP) 120 to 139 or diastolic blood pressure (DBP) 80 to 89. </a:t>
            </a:r>
          </a:p>
          <a:p>
            <a:r>
              <a:rPr lang="en-US" sz="2800" b="1" dirty="0" smtClean="0"/>
              <a:t>Stage I HTN</a:t>
            </a:r>
            <a:r>
              <a:rPr lang="en-US" sz="2800" dirty="0" smtClean="0"/>
              <a:t>: SBP 140 to 159 or DBP 90 to 99 </a:t>
            </a:r>
          </a:p>
          <a:p>
            <a:r>
              <a:rPr lang="en-US" sz="2800" b="1" dirty="0" smtClean="0"/>
              <a:t>Stage II HTN</a:t>
            </a:r>
            <a:r>
              <a:rPr lang="en-US" sz="2800" dirty="0" smtClean="0"/>
              <a:t>: SBP 160 or DBP 100 </a:t>
            </a:r>
          </a:p>
          <a:p>
            <a:endParaRPr lang="en-US" sz="2800" dirty="0"/>
          </a:p>
        </p:txBody>
      </p:sp>
      <p:sp>
        <p:nvSpPr>
          <p:cNvPr id="4" name="Rectangle 3"/>
          <p:cNvSpPr/>
          <p:nvPr/>
        </p:nvSpPr>
        <p:spPr>
          <a:xfrm>
            <a:off x="533400" y="3505200"/>
            <a:ext cx="7315200" cy="2677656"/>
          </a:xfrm>
          <a:prstGeom prst="rect">
            <a:avLst/>
          </a:prstGeom>
        </p:spPr>
        <p:txBody>
          <a:bodyPr wrap="square">
            <a:spAutoFit/>
          </a:bodyPr>
          <a:lstStyle/>
          <a:p>
            <a:endParaRPr lang="en-US" sz="2800" dirty="0" smtClean="0"/>
          </a:p>
          <a:p>
            <a:r>
              <a:rPr lang="en-US" sz="2800" dirty="0" smtClean="0"/>
              <a:t> The sports medicine community needs to be aware of a potentially life-threatening spectrum of clinical presentations where uncontrolled BP can lead to progressive  </a:t>
            </a:r>
            <a:r>
              <a:rPr lang="en-US" sz="2800" b="1" dirty="0" smtClean="0"/>
              <a:t>target organ dysfunction (TOD)</a:t>
            </a:r>
            <a:r>
              <a:rPr lang="en-US" sz="2800" dirty="0" smtClean="0"/>
              <a:t> known as</a:t>
            </a:r>
            <a:r>
              <a:rPr lang="en-US" sz="2800" b="1" dirty="0" smtClean="0"/>
              <a:t> hypertensive crises. </a:t>
            </a:r>
            <a:endParaRPr lang="en-US" sz="2800" b="1"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533400"/>
            <a:ext cx="7772400" cy="5693866"/>
          </a:xfrm>
          <a:prstGeom prst="rect">
            <a:avLst/>
          </a:prstGeom>
        </p:spPr>
        <p:txBody>
          <a:bodyPr wrap="square">
            <a:spAutoFit/>
          </a:bodyPr>
          <a:lstStyle/>
          <a:p>
            <a:r>
              <a:rPr lang="en-US" sz="2800" b="1" dirty="0" smtClean="0"/>
              <a:t>Hypertensive Emergency -;</a:t>
            </a:r>
          </a:p>
          <a:p>
            <a:r>
              <a:rPr lang="en-US" sz="2800" dirty="0" smtClean="0"/>
              <a:t>Hypertensive emergencies represent severe HTN with acute impairment of the </a:t>
            </a:r>
            <a:r>
              <a:rPr lang="en-US" sz="2800" b="1" dirty="0" smtClean="0"/>
              <a:t>central nervous system (CNS),cardiovascular </a:t>
            </a:r>
            <a:r>
              <a:rPr lang="en-US" sz="2800" b="1" dirty="0" err="1" smtClean="0"/>
              <a:t>system,or</a:t>
            </a:r>
            <a:r>
              <a:rPr lang="en-US" sz="2800" b="1" dirty="0" smtClean="0"/>
              <a:t> the renal </a:t>
            </a:r>
            <a:r>
              <a:rPr lang="en-US" sz="2800" b="1" dirty="0" err="1" smtClean="0"/>
              <a:t>system</a:t>
            </a:r>
            <a:r>
              <a:rPr lang="en-US" sz="2800" dirty="0" err="1" smtClean="0"/>
              <a:t>.These</a:t>
            </a:r>
            <a:r>
              <a:rPr lang="en-US" sz="2800" dirty="0" smtClean="0"/>
              <a:t> are considered target organ systems because they are most directly affected by changes in BP. To prevent permanent damage to target organs, the BP should be </a:t>
            </a:r>
            <a:r>
              <a:rPr lang="en-US" sz="2800" b="1" dirty="0" smtClean="0"/>
              <a:t>lowered aggressively over minutes to hours.</a:t>
            </a:r>
          </a:p>
          <a:p>
            <a:endParaRPr lang="en-US" sz="2800" b="1" dirty="0" smtClean="0"/>
          </a:p>
          <a:p>
            <a:r>
              <a:rPr lang="en-US" sz="2800" b="1" dirty="0" smtClean="0"/>
              <a:t>Hypertensive Urgency-;</a:t>
            </a:r>
          </a:p>
          <a:p>
            <a:r>
              <a:rPr lang="en-US" sz="2800" b="1" dirty="0" smtClean="0"/>
              <a:t> </a:t>
            </a:r>
            <a:r>
              <a:rPr lang="en-US" sz="2800" dirty="0" smtClean="0"/>
              <a:t>Hypertensive urgency is defined as a severe elevation of BP without evidence of progressive </a:t>
            </a:r>
            <a:r>
              <a:rPr lang="en-US" sz="2800" dirty="0" err="1" smtClean="0"/>
              <a:t>TOD.These</a:t>
            </a:r>
            <a:r>
              <a:rPr lang="en-US" sz="2800" dirty="0" smtClean="0"/>
              <a:t> patients require </a:t>
            </a:r>
            <a:r>
              <a:rPr lang="en-US" sz="2800" b="1" dirty="0" smtClean="0"/>
              <a:t>BP control over several days to weeks</a:t>
            </a:r>
            <a:r>
              <a:rPr lang="en-US" sz="2800" dirty="0" smtClean="0"/>
              <a:t>.</a:t>
            </a:r>
            <a:endParaRPr lang="en-US" sz="2800"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81000"/>
            <a:ext cx="6324600" cy="1815882"/>
          </a:xfrm>
          <a:prstGeom prst="rect">
            <a:avLst/>
          </a:prstGeom>
        </p:spPr>
        <p:txBody>
          <a:bodyPr wrap="square">
            <a:spAutoFit/>
          </a:bodyPr>
          <a:lstStyle/>
          <a:p>
            <a:r>
              <a:rPr lang="en-US" sz="2800" dirty="0" smtClean="0"/>
              <a:t>20 mm Hg systolic or 10 mm diastolic increase in BP, the mortality rate from both </a:t>
            </a:r>
            <a:r>
              <a:rPr lang="en-US" sz="2800" b="1" dirty="0" smtClean="0"/>
              <a:t>ischemic heart disease and stroke doubles.</a:t>
            </a:r>
          </a:p>
          <a:p>
            <a:endParaRPr lang="en-US" sz="2800" b="1" dirty="0"/>
          </a:p>
        </p:txBody>
      </p:sp>
      <p:sp>
        <p:nvSpPr>
          <p:cNvPr id="3" name="Rectangle 2"/>
          <p:cNvSpPr/>
          <p:nvPr/>
        </p:nvSpPr>
        <p:spPr>
          <a:xfrm>
            <a:off x="533400" y="1905000"/>
            <a:ext cx="8077200" cy="3539430"/>
          </a:xfrm>
          <a:prstGeom prst="rect">
            <a:avLst/>
          </a:prstGeom>
        </p:spPr>
        <p:txBody>
          <a:bodyPr wrap="square">
            <a:spAutoFit/>
          </a:bodyPr>
          <a:lstStyle/>
          <a:p>
            <a:r>
              <a:rPr lang="en-US" sz="2800" b="1" dirty="0" smtClean="0"/>
              <a:t>Clinical Evaluation-;</a:t>
            </a:r>
          </a:p>
          <a:p>
            <a:r>
              <a:rPr lang="en-US" sz="2800" b="1" dirty="0" smtClean="0"/>
              <a:t>History-; </a:t>
            </a:r>
          </a:p>
          <a:p>
            <a:r>
              <a:rPr lang="en-US" sz="2800" b="1" dirty="0" smtClean="0"/>
              <a:t>Chest pain</a:t>
            </a:r>
            <a:r>
              <a:rPr lang="en-US" sz="2800" dirty="0" smtClean="0"/>
              <a:t>: myocardial ischemia or infarction </a:t>
            </a:r>
          </a:p>
          <a:p>
            <a:r>
              <a:rPr lang="en-US" sz="2800" dirty="0" smtClean="0"/>
              <a:t> </a:t>
            </a:r>
            <a:r>
              <a:rPr lang="en-US" sz="2800" b="1" dirty="0" smtClean="0"/>
              <a:t>Back pain</a:t>
            </a:r>
            <a:r>
              <a:rPr lang="en-US" sz="2800" dirty="0" smtClean="0"/>
              <a:t>: aortic dissection</a:t>
            </a:r>
          </a:p>
          <a:p>
            <a:r>
              <a:rPr lang="en-US" sz="2800" dirty="0" smtClean="0"/>
              <a:t> </a:t>
            </a:r>
            <a:r>
              <a:rPr lang="en-US" sz="2800" b="1" dirty="0" err="1" smtClean="0"/>
              <a:t>Dyspnea</a:t>
            </a:r>
            <a:r>
              <a:rPr lang="en-US" sz="2800" dirty="0" smtClean="0"/>
              <a:t>: pulmonary </a:t>
            </a:r>
            <a:r>
              <a:rPr lang="en-US" sz="2800" dirty="0" err="1" smtClean="0"/>
              <a:t>edema,congestive</a:t>
            </a:r>
            <a:r>
              <a:rPr lang="en-US" sz="2800" dirty="0" smtClean="0"/>
              <a:t> heart failure       </a:t>
            </a:r>
            <a:r>
              <a:rPr lang="en-US" sz="2800" b="1" dirty="0" smtClean="0"/>
              <a:t>Neurological symptoms</a:t>
            </a:r>
            <a:r>
              <a:rPr lang="en-US" sz="2800" dirty="0" smtClean="0"/>
              <a:t>: headache, nausea, vomiting, visual disturbances, altered level of consciousness (hypertensive encephalopathy), seizures</a:t>
            </a:r>
            <a:endParaRPr lang="en-US" sz="2800"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52400"/>
            <a:ext cx="4884807" cy="523220"/>
          </a:xfrm>
          <a:prstGeom prst="rect">
            <a:avLst/>
          </a:prstGeom>
        </p:spPr>
        <p:txBody>
          <a:bodyPr wrap="square">
            <a:spAutoFit/>
          </a:bodyPr>
          <a:lstStyle/>
          <a:p>
            <a:r>
              <a:rPr lang="en-US" sz="2800" b="1" dirty="0" smtClean="0"/>
              <a:t>Physical Examination </a:t>
            </a:r>
            <a:endParaRPr lang="en-US" sz="2800" b="1" dirty="0"/>
          </a:p>
        </p:txBody>
      </p:sp>
      <p:sp>
        <p:nvSpPr>
          <p:cNvPr id="3" name="Rectangle 2"/>
          <p:cNvSpPr/>
          <p:nvPr/>
        </p:nvSpPr>
        <p:spPr>
          <a:xfrm>
            <a:off x="457200" y="685801"/>
            <a:ext cx="8686800" cy="5262979"/>
          </a:xfrm>
          <a:prstGeom prst="rect">
            <a:avLst/>
          </a:prstGeom>
        </p:spPr>
        <p:txBody>
          <a:bodyPr wrap="square">
            <a:spAutoFit/>
          </a:bodyPr>
          <a:lstStyle/>
          <a:p>
            <a:r>
              <a:rPr lang="en-US" sz="2800" dirty="0" smtClean="0"/>
              <a:t>Vitals: levels 180/120 mm Hg usually associated with hypertensive crises. </a:t>
            </a:r>
          </a:p>
          <a:p>
            <a:r>
              <a:rPr lang="en-US" sz="2800" dirty="0" smtClean="0"/>
              <a:t>• BP should be measured in both the supine position and the standing position </a:t>
            </a:r>
          </a:p>
          <a:p>
            <a:r>
              <a:rPr lang="en-US" sz="2800" dirty="0" smtClean="0"/>
              <a:t>• BP should also be measured in both arms </a:t>
            </a:r>
          </a:p>
          <a:p>
            <a:r>
              <a:rPr lang="en-US" sz="2800" dirty="0" smtClean="0"/>
              <a:t>(a significant difference suggests an aortic dissection)</a:t>
            </a:r>
          </a:p>
          <a:p>
            <a:endParaRPr lang="en-US" sz="2800" dirty="0" smtClean="0"/>
          </a:p>
          <a:p>
            <a:r>
              <a:rPr lang="en-US" sz="2800" dirty="0" smtClean="0"/>
              <a:t> ■ Cardiovascular: evaluate for the presence of heart failure •Jugular venous distension</a:t>
            </a:r>
          </a:p>
          <a:p>
            <a:r>
              <a:rPr lang="en-US" sz="2800" dirty="0" smtClean="0"/>
              <a:t> • Crackles </a:t>
            </a:r>
          </a:p>
          <a:p>
            <a:endParaRPr lang="en-US" sz="2800" dirty="0" smtClean="0"/>
          </a:p>
          <a:p>
            <a:r>
              <a:rPr lang="en-US" sz="2800" dirty="0" smtClean="0"/>
              <a:t> ■ Abdomen: abdominal masses or bruits</a:t>
            </a:r>
            <a:endParaRPr lang="en-US" sz="2800"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r>
              <a:rPr lang="en-US" dirty="0" smtClean="0"/>
              <a:t>Treatment</a:t>
            </a:r>
            <a:endParaRPr lang="en-US" dirty="0"/>
          </a:p>
        </p:txBody>
      </p:sp>
      <p:sp>
        <p:nvSpPr>
          <p:cNvPr id="3" name="Rectangle 2"/>
          <p:cNvSpPr/>
          <p:nvPr/>
        </p:nvSpPr>
        <p:spPr>
          <a:xfrm>
            <a:off x="685800" y="914400"/>
            <a:ext cx="7696200" cy="5262979"/>
          </a:xfrm>
          <a:prstGeom prst="rect">
            <a:avLst/>
          </a:prstGeom>
        </p:spPr>
        <p:txBody>
          <a:bodyPr wrap="square">
            <a:spAutoFit/>
          </a:bodyPr>
          <a:lstStyle/>
          <a:p>
            <a:r>
              <a:rPr lang="en-US" sz="2800" dirty="0" smtClean="0"/>
              <a:t>Oral </a:t>
            </a:r>
            <a:r>
              <a:rPr lang="en-US" sz="2800" dirty="0" err="1" smtClean="0"/>
              <a:t>medicines,such</a:t>
            </a:r>
            <a:r>
              <a:rPr lang="en-US" sz="2800" dirty="0" smtClean="0"/>
              <a:t> as </a:t>
            </a:r>
            <a:r>
              <a:rPr lang="en-US" sz="2800" b="1" dirty="0" err="1" smtClean="0"/>
              <a:t>nifedipin</a:t>
            </a:r>
            <a:r>
              <a:rPr lang="en-US" sz="2800" dirty="0" err="1" smtClean="0"/>
              <a:t>e,in</a:t>
            </a:r>
            <a:r>
              <a:rPr lang="en-US" sz="2800" dirty="0" smtClean="0"/>
              <a:t> an effort to lower BP rapidly before </a:t>
            </a:r>
            <a:r>
              <a:rPr lang="en-US" sz="2800" dirty="0" err="1" smtClean="0"/>
              <a:t>discharge.This</a:t>
            </a:r>
            <a:r>
              <a:rPr lang="en-US" sz="2800" dirty="0" smtClean="0"/>
              <a:t> is not indicated and may be dangerous.</a:t>
            </a:r>
          </a:p>
          <a:p>
            <a:endParaRPr lang="en-US" sz="2800" dirty="0" smtClean="0"/>
          </a:p>
          <a:p>
            <a:r>
              <a:rPr lang="en-US" sz="2800" dirty="0" smtClean="0"/>
              <a:t> </a:t>
            </a:r>
            <a:r>
              <a:rPr lang="en-US" sz="2800" b="1" dirty="0" smtClean="0"/>
              <a:t>Target organ </a:t>
            </a:r>
            <a:r>
              <a:rPr lang="en-US" sz="2800" b="1" dirty="0" err="1" smtClean="0"/>
              <a:t>hypoperfusion</a:t>
            </a:r>
            <a:r>
              <a:rPr lang="en-US" sz="2800" b="1" dirty="0" smtClean="0"/>
              <a:t> </a:t>
            </a:r>
            <a:r>
              <a:rPr lang="en-US" sz="2800" dirty="0" smtClean="0"/>
              <a:t>may result leading to </a:t>
            </a:r>
            <a:r>
              <a:rPr lang="en-US" sz="2800" b="1" dirty="0" smtClean="0"/>
              <a:t>ischemia and infarction</a:t>
            </a:r>
            <a:r>
              <a:rPr lang="en-US" sz="2800" dirty="0" smtClean="0"/>
              <a:t>. MAP should be reduced by no more than 20% to 25% in the first hour of </a:t>
            </a:r>
            <a:r>
              <a:rPr lang="en-US" sz="2800" dirty="0" err="1" smtClean="0"/>
              <a:t>treatment.If</a:t>
            </a:r>
            <a:r>
              <a:rPr lang="en-US" sz="2800" dirty="0" smtClean="0"/>
              <a:t> the patient remains </a:t>
            </a:r>
            <a:r>
              <a:rPr lang="en-US" sz="2800" dirty="0" err="1" smtClean="0"/>
              <a:t>stable,the</a:t>
            </a:r>
            <a:r>
              <a:rPr lang="en-US" sz="2800" dirty="0" smtClean="0"/>
              <a:t> BP should then be lowered to 160/100 to 110 in the next 2 to 6 hours. </a:t>
            </a:r>
          </a:p>
          <a:p>
            <a:endParaRPr lang="en-US" sz="2800" dirty="0" smtClean="0"/>
          </a:p>
          <a:p>
            <a:r>
              <a:rPr lang="en-US" sz="2800" dirty="0" smtClean="0"/>
              <a:t>Continuous infusion of a short-acting IV antihypertensive agent</a:t>
            </a:r>
            <a:endParaRPr lang="en-US" sz="2800"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457200"/>
            <a:ext cx="6248400" cy="2677656"/>
          </a:xfrm>
          <a:prstGeom prst="rect">
            <a:avLst/>
          </a:prstGeom>
        </p:spPr>
        <p:txBody>
          <a:bodyPr wrap="square">
            <a:spAutoFit/>
          </a:bodyPr>
          <a:lstStyle/>
          <a:p>
            <a:r>
              <a:rPr lang="en-US" sz="2800" dirty="0" smtClean="0"/>
              <a:t>■ CNS • Level of consciousness </a:t>
            </a:r>
          </a:p>
          <a:p>
            <a:r>
              <a:rPr lang="en-US" sz="2800" dirty="0" smtClean="0"/>
              <a:t>• Visual fields </a:t>
            </a:r>
          </a:p>
          <a:p>
            <a:r>
              <a:rPr lang="en-US" sz="2800" dirty="0" smtClean="0"/>
              <a:t>• Focal neurological signs</a:t>
            </a:r>
          </a:p>
          <a:p>
            <a:r>
              <a:rPr lang="en-US" sz="2800" dirty="0" smtClean="0"/>
              <a:t> ■ </a:t>
            </a:r>
            <a:r>
              <a:rPr lang="en-US" sz="2800" dirty="0" err="1" smtClean="0"/>
              <a:t>Ear,nose,and</a:t>
            </a:r>
            <a:r>
              <a:rPr lang="en-US" sz="2800" dirty="0" smtClean="0"/>
              <a:t> throat: presence of new retinal </a:t>
            </a:r>
            <a:r>
              <a:rPr lang="en-US" sz="2800" dirty="0" err="1" smtClean="0"/>
              <a:t>hemorrhages,exudates,or</a:t>
            </a:r>
            <a:r>
              <a:rPr lang="en-US" sz="2800" dirty="0" smtClean="0"/>
              <a:t> </a:t>
            </a:r>
            <a:r>
              <a:rPr lang="en-US" sz="2800" dirty="0" err="1" smtClean="0"/>
              <a:t>papilledema</a:t>
            </a:r>
            <a:r>
              <a:rPr lang="en-US" sz="2800" dirty="0" smtClean="0"/>
              <a:t> suggests a hypertensive emergency</a:t>
            </a: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t>Coronary artery anomalies </a:t>
            </a:r>
            <a:endParaRPr lang="en-US" dirty="0"/>
          </a:p>
        </p:txBody>
      </p:sp>
      <p:sp>
        <p:nvSpPr>
          <p:cNvPr id="3" name="Rectangle 2"/>
          <p:cNvSpPr/>
          <p:nvPr/>
        </p:nvSpPr>
        <p:spPr>
          <a:xfrm>
            <a:off x="152400" y="838200"/>
            <a:ext cx="8991600" cy="5693866"/>
          </a:xfrm>
          <a:prstGeom prst="rect">
            <a:avLst/>
          </a:prstGeom>
        </p:spPr>
        <p:txBody>
          <a:bodyPr wrap="square">
            <a:spAutoFit/>
          </a:bodyPr>
          <a:lstStyle/>
          <a:p>
            <a:r>
              <a:rPr lang="en-US" sz="2800" dirty="0" smtClean="0"/>
              <a:t>Cause of sudden death in young athletes, although they are less frequently diagnosed than hypertrophic </a:t>
            </a:r>
            <a:r>
              <a:rPr lang="en-US" sz="2800" dirty="0" err="1" smtClean="0"/>
              <a:t>cardiomyopathy</a:t>
            </a:r>
            <a:r>
              <a:rPr lang="en-US" sz="2800" dirty="0" smtClean="0"/>
              <a:t> and </a:t>
            </a:r>
            <a:r>
              <a:rPr lang="en-US" sz="2800" dirty="0" err="1" smtClean="0"/>
              <a:t>arrhythmogenic</a:t>
            </a:r>
            <a:r>
              <a:rPr lang="en-US" sz="2800" dirty="0" smtClean="0"/>
              <a:t> right ventricular dysplasia.</a:t>
            </a:r>
          </a:p>
          <a:p>
            <a:r>
              <a:rPr lang="en-US" sz="2800" dirty="0" smtClean="0"/>
              <a:t>The majority of the recorded cases occurred </a:t>
            </a:r>
            <a:r>
              <a:rPr lang="en-US" sz="2800" b="1" dirty="0" smtClean="0"/>
              <a:t>in junior high school and high school athletes, with basketball and soccer being the most common sports of occurrence</a:t>
            </a:r>
            <a:r>
              <a:rPr lang="en-US" sz="2800" dirty="0" smtClean="0"/>
              <a:t>. </a:t>
            </a:r>
          </a:p>
          <a:p>
            <a:r>
              <a:rPr lang="en-US" sz="2800" dirty="0" smtClean="0"/>
              <a:t>The majority will die without prior symptoms, but </a:t>
            </a:r>
            <a:r>
              <a:rPr lang="en-US" sz="2800" b="1" dirty="0" smtClean="0"/>
              <a:t>syncope and chest pain will occur in a minority of cases and clearly should be evaluated with an angiogram </a:t>
            </a:r>
            <a:r>
              <a:rPr lang="en-US" sz="2800" dirty="0" smtClean="0"/>
              <a:t>because echocardiogram and electrocardiogram findings will not typically be present.</a:t>
            </a:r>
          </a:p>
          <a:p>
            <a:r>
              <a:rPr lang="en-US" sz="2800" dirty="0" smtClean="0"/>
              <a:t> </a:t>
            </a:r>
            <a:r>
              <a:rPr lang="en-US" sz="2800" b="1" dirty="0" smtClean="0"/>
              <a:t>Stress test results are positive </a:t>
            </a:r>
            <a:r>
              <a:rPr lang="en-US" sz="2800" dirty="0" smtClean="0"/>
              <a:t>in a minority of the athletes in these cases.</a:t>
            </a:r>
            <a:endParaRPr lang="en-US"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cstate="print"/>
          <a:srcRect/>
          <a:stretch>
            <a:fillRect/>
          </a:stretch>
        </p:blipFill>
        <p:spPr bwMode="auto">
          <a:xfrm>
            <a:off x="457200" y="0"/>
            <a:ext cx="7142978" cy="4191000"/>
          </a:xfrm>
          <a:prstGeom prst="rect">
            <a:avLst/>
          </a:prstGeom>
          <a:noFill/>
          <a:ln w="9525">
            <a:noFill/>
            <a:miter lim="800000"/>
            <a:headEnd/>
            <a:tailEnd/>
          </a:ln>
        </p:spPr>
      </p:pic>
      <p:sp>
        <p:nvSpPr>
          <p:cNvPr id="5" name="Rectangle 4"/>
          <p:cNvSpPr/>
          <p:nvPr/>
        </p:nvSpPr>
        <p:spPr>
          <a:xfrm>
            <a:off x="685800" y="4648200"/>
            <a:ext cx="6096000" cy="1815882"/>
          </a:xfrm>
          <a:prstGeom prst="rect">
            <a:avLst/>
          </a:prstGeom>
        </p:spPr>
        <p:txBody>
          <a:bodyPr wrap="square">
            <a:spAutoFit/>
          </a:bodyPr>
          <a:lstStyle/>
          <a:p>
            <a:r>
              <a:rPr lang="en-US" sz="2800" dirty="0" smtClean="0"/>
              <a:t>represent a group of athletes with </a:t>
            </a:r>
            <a:r>
              <a:rPr lang="en-US" sz="2800" b="1" dirty="0" smtClean="0"/>
              <a:t>structurally normal hearts but who are at increased risk of dying from cardiac arrhythmias </a:t>
            </a:r>
            <a:endParaRPr lang="en-US" sz="28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381000"/>
          </a:xfrm>
        </p:spPr>
        <p:txBody>
          <a:bodyPr>
            <a:normAutofit fontScale="90000"/>
          </a:bodyPr>
          <a:lstStyle/>
          <a:p>
            <a:r>
              <a:rPr lang="en-US" dirty="0" smtClean="0"/>
              <a:t> Long QT syndrome</a:t>
            </a:r>
            <a:endParaRPr lang="en-US" dirty="0"/>
          </a:p>
        </p:txBody>
      </p:sp>
      <p:sp>
        <p:nvSpPr>
          <p:cNvPr id="3" name="Rectangle 2"/>
          <p:cNvSpPr/>
          <p:nvPr/>
        </p:nvSpPr>
        <p:spPr>
          <a:xfrm>
            <a:off x="152400" y="914400"/>
            <a:ext cx="8839200" cy="5262979"/>
          </a:xfrm>
          <a:prstGeom prst="rect">
            <a:avLst/>
          </a:prstGeom>
        </p:spPr>
        <p:txBody>
          <a:bodyPr wrap="square">
            <a:spAutoFit/>
          </a:bodyPr>
          <a:lstStyle/>
          <a:p>
            <a:r>
              <a:rPr lang="en-US" sz="2800" dirty="0" smtClean="0"/>
              <a:t> Long QT syndrome can be </a:t>
            </a:r>
            <a:r>
              <a:rPr lang="en-US" sz="2800" b="1" dirty="0" smtClean="0"/>
              <a:t>acquired or inherited</a:t>
            </a:r>
            <a:r>
              <a:rPr lang="en-US" sz="2800" dirty="0" smtClean="0"/>
              <a:t>. It was initially thought that there were </a:t>
            </a:r>
            <a:r>
              <a:rPr lang="en-US" sz="2800" b="1" dirty="0" smtClean="0"/>
              <a:t>two inherited forms</a:t>
            </a:r>
            <a:r>
              <a:rPr lang="en-US" sz="2800" dirty="0" smtClean="0"/>
              <a:t>: </a:t>
            </a:r>
            <a:r>
              <a:rPr lang="en-US" sz="2800" b="1" dirty="0" err="1" smtClean="0"/>
              <a:t>autosomal</a:t>
            </a:r>
            <a:r>
              <a:rPr lang="en-US" sz="2800" b="1" dirty="0" smtClean="0"/>
              <a:t> dominant, the most common</a:t>
            </a:r>
            <a:r>
              <a:rPr lang="en-US" sz="2800" dirty="0" smtClean="0"/>
              <a:t>, and an </a:t>
            </a:r>
            <a:r>
              <a:rPr lang="en-US" sz="2800" b="1" dirty="0" err="1" smtClean="0"/>
              <a:t>autosomal</a:t>
            </a:r>
            <a:r>
              <a:rPr lang="en-US" sz="2800" b="1" dirty="0" smtClean="0"/>
              <a:t> recessive form associated with congenital deafness</a:t>
            </a:r>
            <a:r>
              <a:rPr lang="en-US" sz="2800" dirty="0" smtClean="0"/>
              <a:t>. </a:t>
            </a:r>
          </a:p>
          <a:p>
            <a:r>
              <a:rPr lang="en-US" sz="2800" dirty="0" smtClean="0"/>
              <a:t>The </a:t>
            </a:r>
            <a:r>
              <a:rPr lang="en-US" sz="2800" b="1" dirty="0" smtClean="0"/>
              <a:t>acquired forms are most frequently related to medication use or electrolyte imbalances—in particular, potassium and magnesium</a:t>
            </a:r>
            <a:r>
              <a:rPr lang="en-US" sz="2800" dirty="0" smtClean="0"/>
              <a:t>. </a:t>
            </a:r>
          </a:p>
          <a:p>
            <a:r>
              <a:rPr lang="en-US" sz="2800" dirty="0" smtClean="0"/>
              <a:t>The common feature of long QT syndrome </a:t>
            </a:r>
            <a:r>
              <a:rPr lang="en-US" sz="2800" b="1" dirty="0" smtClean="0"/>
              <a:t>is prolongation of cardiac </a:t>
            </a:r>
            <a:r>
              <a:rPr lang="en-US" sz="2800" b="1" dirty="0" err="1" smtClean="0"/>
              <a:t>repolarization</a:t>
            </a:r>
            <a:r>
              <a:rPr lang="en-US" sz="2800" b="1" dirty="0" smtClean="0"/>
              <a:t> </a:t>
            </a:r>
            <a:r>
              <a:rPr lang="en-US" sz="2800" dirty="0" smtClean="0"/>
              <a:t>. </a:t>
            </a:r>
            <a:r>
              <a:rPr lang="en-US" sz="2800" b="1" dirty="0" smtClean="0"/>
              <a:t>Competitive sports are discouraged </a:t>
            </a:r>
            <a:r>
              <a:rPr lang="en-US" sz="2800" dirty="0" smtClean="0"/>
              <a:t>for patients with this syndrome, but </a:t>
            </a:r>
            <a:r>
              <a:rPr lang="en-US" sz="2800" b="1" dirty="0" smtClean="0"/>
              <a:t>recreational activities are considered acceptable</a:t>
            </a:r>
            <a:endParaRPr lang="en-US" sz="28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153400" cy="1066800"/>
          </a:xfrm>
        </p:spPr>
        <p:txBody>
          <a:bodyPr>
            <a:normAutofit fontScale="90000"/>
          </a:bodyPr>
          <a:lstStyle/>
          <a:p>
            <a:r>
              <a:rPr lang="en-US" dirty="0" err="1" smtClean="0"/>
              <a:t>WolffParkinson</a:t>
            </a:r>
            <a:r>
              <a:rPr lang="en-US" dirty="0" smtClean="0"/>
              <a:t>-White (WPW) syndrome</a:t>
            </a:r>
            <a:endParaRPr lang="en-US" dirty="0"/>
          </a:p>
        </p:txBody>
      </p:sp>
      <p:sp>
        <p:nvSpPr>
          <p:cNvPr id="3" name="Rectangle 2"/>
          <p:cNvSpPr/>
          <p:nvPr/>
        </p:nvSpPr>
        <p:spPr>
          <a:xfrm>
            <a:off x="457200" y="1066800"/>
            <a:ext cx="8534400" cy="4832092"/>
          </a:xfrm>
          <a:prstGeom prst="rect">
            <a:avLst/>
          </a:prstGeom>
        </p:spPr>
        <p:txBody>
          <a:bodyPr wrap="square">
            <a:spAutoFit/>
          </a:bodyPr>
          <a:lstStyle/>
          <a:p>
            <a:r>
              <a:rPr lang="en-US" sz="2800" dirty="0" smtClean="0"/>
              <a:t>WPW syndrome is a </a:t>
            </a:r>
            <a:r>
              <a:rPr lang="en-US" sz="2800" b="1" dirty="0" smtClean="0"/>
              <a:t>congenital cardiac abnormality </a:t>
            </a:r>
            <a:r>
              <a:rPr lang="en-US" sz="2800" dirty="0" smtClean="0"/>
              <a:t>in which the </a:t>
            </a:r>
            <a:r>
              <a:rPr lang="en-US" sz="2800" b="1" dirty="0" smtClean="0"/>
              <a:t>ventricle of the heart receives electrical stimulation from accessory pathways from the atrium</a:t>
            </a:r>
            <a:r>
              <a:rPr lang="en-US" sz="2800" dirty="0" smtClean="0"/>
              <a:t>. These pathways can result in “pre-excitation,” a cardiac abnormality in which the ventricular myocardium receives </a:t>
            </a:r>
            <a:r>
              <a:rPr lang="en-US" sz="2800" b="1" dirty="0" smtClean="0"/>
              <a:t>electrical activation from the atrium prior to the normal conduction from the </a:t>
            </a:r>
            <a:r>
              <a:rPr lang="en-US" sz="2800" b="1" dirty="0" err="1" smtClean="0"/>
              <a:t>atrioventricular</a:t>
            </a:r>
            <a:r>
              <a:rPr lang="en-US" sz="2800" b="1" dirty="0" smtClean="0"/>
              <a:t>  (AV) node</a:t>
            </a:r>
            <a:r>
              <a:rPr lang="en-US" sz="2800" dirty="0" smtClean="0"/>
              <a:t>. WPW syndrome has been associated with syncope and has been considered a potential cause of sudden death in athletes. </a:t>
            </a:r>
          </a:p>
          <a:p>
            <a:r>
              <a:rPr lang="en-US" sz="2800" dirty="0" smtClean="0"/>
              <a:t>The diagnosis can be made on </a:t>
            </a:r>
            <a:r>
              <a:rPr lang="en-US" sz="2800" b="1" dirty="0" smtClean="0"/>
              <a:t>electrocardiogram</a:t>
            </a:r>
            <a:r>
              <a:rPr lang="en-US" sz="2800" b="1" i="1" dirty="0" smtClean="0"/>
              <a:t>.</a:t>
            </a:r>
            <a:r>
              <a:rPr lang="en-US" dirty="0" smtClean="0"/>
              <a:t>.</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816</TotalTime>
  <Words>3735</Words>
  <Application>Microsoft Office PowerPoint</Application>
  <PresentationFormat>On-screen Show (4:3)</PresentationFormat>
  <Paragraphs>201</Paragraphs>
  <Slides>59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59</vt:i4>
      </vt:variant>
    </vt:vector>
  </HeadingPairs>
  <TitlesOfParts>
    <vt:vector size="64" baseType="lpstr">
      <vt:lpstr>Calibri</vt:lpstr>
      <vt:lpstr>Franklin Gothic Book</vt:lpstr>
      <vt:lpstr>Perpetua</vt:lpstr>
      <vt:lpstr>Wingdings 2</vt:lpstr>
      <vt:lpstr>Equity</vt:lpstr>
      <vt:lpstr>Emergent General Medical Conditions </vt:lpstr>
      <vt:lpstr>   Sudden Death   </vt:lpstr>
      <vt:lpstr> Hypertrophic cardiomyopathy</vt:lpstr>
      <vt:lpstr>Arrhythmogenic right ventricular dysplasia</vt:lpstr>
      <vt:lpstr>PowerPoint Presentation</vt:lpstr>
      <vt:lpstr>Coronary artery anomalies </vt:lpstr>
      <vt:lpstr>PowerPoint Presentation</vt:lpstr>
      <vt:lpstr> Long QT syndrome</vt:lpstr>
      <vt:lpstr>WolffParkinson-White (WPW) syndrome</vt:lpstr>
      <vt:lpstr>WolffParkinson-White (WPW) syndrome</vt:lpstr>
      <vt:lpstr>Brugada syndrome</vt:lpstr>
      <vt:lpstr>Valvular heart disease </vt:lpstr>
      <vt:lpstr>Aortic stenosis </vt:lpstr>
      <vt:lpstr>Commotio cordis</vt:lpstr>
      <vt:lpstr>Viral  myocarditis </vt:lpstr>
      <vt:lpstr> Kawasaki disease</vt:lpstr>
      <vt:lpstr>PowerPoint Presentation</vt:lpstr>
      <vt:lpstr>Exercise-Induced Anaphylaxis </vt:lpstr>
      <vt:lpstr>Cholinergic urticaria</vt:lpstr>
      <vt:lpstr>Classic exercise induced anaphylaxis</vt:lpstr>
      <vt:lpstr>PowerPoint Presentation</vt:lpstr>
      <vt:lpstr>Variant type exercise-induced anaphylaxis.</vt:lpstr>
      <vt:lpstr>Treatment of exercise-induced anaphylaxis</vt:lpstr>
      <vt:lpstr>Asthma</vt:lpstr>
      <vt:lpstr>PowerPoint Presentation</vt:lpstr>
      <vt:lpstr>PowerPoint Presentation</vt:lpstr>
      <vt:lpstr>PowerPoint Presentation</vt:lpstr>
      <vt:lpstr>Progression of asthmatic attack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Diabetes mellitus</vt:lpstr>
      <vt:lpstr>PowerPoint Presentation</vt:lpstr>
      <vt:lpstr>PowerPoint Presentation</vt:lpstr>
      <vt:lpstr>PowerPoint Presentation</vt:lpstr>
      <vt:lpstr>PowerPoint Presentation</vt:lpstr>
      <vt:lpstr>PowerPoint Presentation</vt:lpstr>
      <vt:lpstr>PowerPoint Presentation</vt:lpstr>
      <vt:lpstr>Mononucleosis</vt:lpstr>
      <vt:lpstr>PowerPoint Presentation</vt:lpstr>
      <vt:lpstr>PowerPoint Presentation</vt:lpstr>
      <vt:lpstr>    Sickle Cell Trait</vt:lpstr>
      <vt:lpstr>Hypertension</vt:lpstr>
      <vt:lpstr>PowerPoint Presentation</vt:lpstr>
      <vt:lpstr>PowerPoint Presentation</vt:lpstr>
      <vt:lpstr>PowerPoint Presentation</vt:lpstr>
      <vt:lpstr>Treatment</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abdul munem</dc:creator>
  <cp:lastModifiedBy>Dr Waqas</cp:lastModifiedBy>
  <cp:revision>153</cp:revision>
  <dcterms:created xsi:type="dcterms:W3CDTF">2006-08-16T00:00:00Z</dcterms:created>
  <dcterms:modified xsi:type="dcterms:W3CDTF">2018-04-17T05:54:28Z</dcterms:modified>
</cp:coreProperties>
</file>