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1" r:id="rId1"/>
  </p:sldMasterIdLst>
  <p:sldIdLst>
    <p:sldId id="256" r:id="rId2"/>
    <p:sldId id="267" r:id="rId3"/>
    <p:sldId id="257" r:id="rId4"/>
    <p:sldId id="268" r:id="rId5"/>
    <p:sldId id="258" r:id="rId6"/>
    <p:sldId id="259" r:id="rId7"/>
    <p:sldId id="260" r:id="rId8"/>
    <p:sldId id="261" r:id="rId9"/>
    <p:sldId id="262" r:id="rId10"/>
    <p:sldId id="269" r:id="rId11"/>
    <p:sldId id="263" r:id="rId12"/>
    <p:sldId id="264" r:id="rId13"/>
    <p:sldId id="265"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1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ltLang="zh-CN"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smtClean="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AC27A5A-7290-4DE1-BA94-4BE8A8E57DCF}" type="slidenum">
              <a:rPr lang="en-US" smtClean="0"/>
              <a:pPr/>
              <a:t>‹#›</a:t>
            </a:fld>
            <a:endParaRPr lang="en-US" dirty="0"/>
          </a:p>
        </p:txBody>
      </p:sp>
    </p:spTree>
    <p:extLst>
      <p:ext uri="{BB962C8B-B14F-4D97-AF65-F5344CB8AC3E}">
        <p14:creationId xmlns:p14="http://schemas.microsoft.com/office/powerpoint/2010/main" val="31410800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ltLang="zh-CN"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3C633830-2244-49AE-BC4A-47F415C177C6}" type="datetimeFigureOut">
              <a:rPr lang="en-US" smtClean="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AC27A5A-7290-4DE1-BA94-4BE8A8E57DCF}" type="slidenum">
              <a:rPr lang="en-US" smtClean="0"/>
              <a:pPr/>
              <a:t>‹#›</a:t>
            </a:fld>
            <a:endParaRPr lang="en-US" dirty="0"/>
          </a:p>
        </p:txBody>
      </p:sp>
    </p:spTree>
    <p:extLst>
      <p:ext uri="{BB962C8B-B14F-4D97-AF65-F5344CB8AC3E}">
        <p14:creationId xmlns:p14="http://schemas.microsoft.com/office/powerpoint/2010/main" val="941798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ltLang="zh-CN"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ltLang="zh-CN"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3C633830-2244-49AE-BC4A-47F415C177C6}" type="datetimeFigureOut">
              <a:rPr lang="en-US" smtClean="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AC27A5A-7290-4DE1-BA94-4BE8A8E57DCF}"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85081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ltLang="zh-CN"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ltLang="zh-CN" smtClean="0"/>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smtClean="0"/>
              <a:pPr/>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AC27A5A-7290-4DE1-BA94-4BE8A8E57DCF}" type="slidenum">
              <a:rPr lang="en-US" smtClean="0"/>
              <a:pPr/>
              <a:t>‹#›</a:t>
            </a:fld>
            <a:endParaRPr lang="en-US" dirty="0"/>
          </a:p>
        </p:txBody>
      </p:sp>
    </p:spTree>
    <p:extLst>
      <p:ext uri="{BB962C8B-B14F-4D97-AF65-F5344CB8AC3E}">
        <p14:creationId xmlns:p14="http://schemas.microsoft.com/office/powerpoint/2010/main" val="2819458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ltLang="zh-CN"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ltLang="zh-CN"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ltLang="zh-CN" smtClean="0"/>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smtClean="0"/>
              <a:pPr/>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AC27A5A-7290-4DE1-BA94-4BE8A8E57DCF}"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922616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ltLang="zh-CN"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ltLang="zh-CN"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ltLang="zh-CN" smtClean="0"/>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smtClean="0"/>
              <a:pPr/>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AC27A5A-7290-4DE1-BA94-4BE8A8E57DCF}" type="slidenum">
              <a:rPr lang="en-US" smtClean="0"/>
              <a:pPr/>
              <a:t>‹#›</a:t>
            </a:fld>
            <a:endParaRPr lang="en-US" dirty="0"/>
          </a:p>
        </p:txBody>
      </p:sp>
    </p:spTree>
    <p:extLst>
      <p:ext uri="{BB962C8B-B14F-4D97-AF65-F5344CB8AC3E}">
        <p14:creationId xmlns:p14="http://schemas.microsoft.com/office/powerpoint/2010/main" val="298371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smtClean="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AC27A5A-7290-4DE1-BA94-4BE8A8E57DCF}" type="slidenum">
              <a:rPr lang="en-US" smtClean="0"/>
              <a:t>‹#›</a:t>
            </a:fld>
            <a:endParaRPr lang="en-US" dirty="0"/>
          </a:p>
        </p:txBody>
      </p:sp>
    </p:spTree>
    <p:extLst>
      <p:ext uri="{BB962C8B-B14F-4D97-AF65-F5344CB8AC3E}">
        <p14:creationId xmlns:p14="http://schemas.microsoft.com/office/powerpoint/2010/main" val="36317830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ltLang="zh-CN"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smtClean="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AC27A5A-7290-4DE1-BA94-4BE8A8E57DCF}" type="slidenum">
              <a:rPr lang="en-US" smtClean="0"/>
              <a:t>‹#›</a:t>
            </a:fld>
            <a:endParaRPr lang="en-US" dirty="0"/>
          </a:p>
        </p:txBody>
      </p:sp>
    </p:spTree>
    <p:extLst>
      <p:ext uri="{BB962C8B-B14F-4D97-AF65-F5344CB8AC3E}">
        <p14:creationId xmlns:p14="http://schemas.microsoft.com/office/powerpoint/2010/main" val="1827442806"/>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ltLang="zh-CN"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smtClean="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AC27A5A-7290-4DE1-BA94-4BE8A8E57DCF}" type="slidenum">
              <a:rPr lang="en-US" smtClean="0"/>
              <a:t>‹#›</a:t>
            </a:fld>
            <a:endParaRPr lang="en-US" dirty="0"/>
          </a:p>
        </p:txBody>
      </p:sp>
    </p:spTree>
    <p:extLst>
      <p:ext uri="{BB962C8B-B14F-4D97-AF65-F5344CB8AC3E}">
        <p14:creationId xmlns:p14="http://schemas.microsoft.com/office/powerpoint/2010/main" val="1521788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ltLang="zh-CN"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3C633830-2244-49AE-BC4A-47F415C177C6}" type="datetimeFigureOut">
              <a:rPr lang="en-US" smtClean="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AC27A5A-7290-4DE1-BA94-4BE8A8E57DCF}" type="slidenum">
              <a:rPr lang="en-US" smtClean="0"/>
              <a:pPr/>
              <a:t>‹#›</a:t>
            </a:fld>
            <a:endParaRPr lang="en-US" dirty="0"/>
          </a:p>
        </p:txBody>
      </p:sp>
    </p:spTree>
    <p:extLst>
      <p:ext uri="{BB962C8B-B14F-4D97-AF65-F5344CB8AC3E}">
        <p14:creationId xmlns:p14="http://schemas.microsoft.com/office/powerpoint/2010/main" val="2679495288"/>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zh-CN"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5" name="Date Placeholder 4"/>
          <p:cNvSpPr>
            <a:spLocks noGrp="1"/>
          </p:cNvSpPr>
          <p:nvPr>
            <p:ph type="dt" sz="half" idx="10"/>
          </p:nvPr>
        </p:nvSpPr>
        <p:spPr/>
        <p:txBody>
          <a:bodyPr/>
          <a:lstStyle/>
          <a:p>
            <a:fld id="{3C633830-2244-49AE-BC4A-47F415C177C6}" type="datetimeFigureOut">
              <a:rPr lang="en-US" smtClean="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AC27A5A-7290-4DE1-BA94-4BE8A8E57DCF}" type="slidenum">
              <a:rPr lang="en-US" smtClean="0"/>
              <a:t>‹#›</a:t>
            </a:fld>
            <a:endParaRPr lang="en-US" dirty="0"/>
          </a:p>
        </p:txBody>
      </p:sp>
    </p:spTree>
    <p:extLst>
      <p:ext uri="{BB962C8B-B14F-4D97-AF65-F5344CB8AC3E}">
        <p14:creationId xmlns:p14="http://schemas.microsoft.com/office/powerpoint/2010/main" val="1488523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ltLang="zh-CN"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7" name="Date Placeholder 6"/>
          <p:cNvSpPr>
            <a:spLocks noGrp="1"/>
          </p:cNvSpPr>
          <p:nvPr>
            <p:ph type="dt" sz="half" idx="10"/>
          </p:nvPr>
        </p:nvSpPr>
        <p:spPr/>
        <p:txBody>
          <a:bodyPr/>
          <a:lstStyle/>
          <a:p>
            <a:fld id="{3C633830-2244-49AE-BC4A-47F415C177C6}" type="datetimeFigureOut">
              <a:rPr lang="en-US" smtClean="0"/>
              <a:t>4/17/2020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AC27A5A-7290-4DE1-BA94-4BE8A8E57DCF}" type="slidenum">
              <a:rPr lang="en-US" smtClean="0"/>
              <a:t>‹#›</a:t>
            </a:fld>
            <a:endParaRPr lang="en-US" dirty="0"/>
          </a:p>
        </p:txBody>
      </p:sp>
    </p:spTree>
    <p:extLst>
      <p:ext uri="{BB962C8B-B14F-4D97-AF65-F5344CB8AC3E}">
        <p14:creationId xmlns:p14="http://schemas.microsoft.com/office/powerpoint/2010/main" val="2509414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dirty="0"/>
          </a:p>
        </p:txBody>
      </p:sp>
      <p:sp>
        <p:nvSpPr>
          <p:cNvPr id="3" name="Date Placeholder 2"/>
          <p:cNvSpPr>
            <a:spLocks noGrp="1"/>
          </p:cNvSpPr>
          <p:nvPr>
            <p:ph type="dt" sz="half" idx="10"/>
          </p:nvPr>
        </p:nvSpPr>
        <p:spPr/>
        <p:txBody>
          <a:bodyPr/>
          <a:lstStyle/>
          <a:p>
            <a:fld id="{3C633830-2244-49AE-BC4A-47F415C177C6}" type="datetimeFigureOut">
              <a:rPr lang="en-US" smtClean="0"/>
              <a:t>4/17/2020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AC27A5A-7290-4DE1-BA94-4BE8A8E57DCF}" type="slidenum">
              <a:rPr lang="en-US" smtClean="0"/>
              <a:t>‹#›</a:t>
            </a:fld>
            <a:endParaRPr lang="en-US" dirty="0"/>
          </a:p>
        </p:txBody>
      </p:sp>
    </p:spTree>
    <p:extLst>
      <p:ext uri="{BB962C8B-B14F-4D97-AF65-F5344CB8AC3E}">
        <p14:creationId xmlns:p14="http://schemas.microsoft.com/office/powerpoint/2010/main" val="2246346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633830-2244-49AE-BC4A-47F415C177C6}" type="datetimeFigureOut">
              <a:rPr lang="en-US" smtClean="0"/>
              <a:t>4/17/2020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AC27A5A-7290-4DE1-BA94-4BE8A8E57DCF}" type="slidenum">
              <a:rPr lang="en-US" smtClean="0"/>
              <a:t>‹#›</a:t>
            </a:fld>
            <a:endParaRPr lang="en-US" dirty="0"/>
          </a:p>
        </p:txBody>
      </p:sp>
    </p:spTree>
    <p:extLst>
      <p:ext uri="{BB962C8B-B14F-4D97-AF65-F5344CB8AC3E}">
        <p14:creationId xmlns:p14="http://schemas.microsoft.com/office/powerpoint/2010/main" val="868477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ltLang="zh-CN"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smtClean="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AC27A5A-7290-4DE1-BA94-4BE8A8E57DCF}" type="slidenum">
              <a:rPr lang="en-US" smtClean="0"/>
              <a:t>‹#›</a:t>
            </a:fld>
            <a:endParaRPr lang="en-US" dirty="0"/>
          </a:p>
        </p:txBody>
      </p:sp>
    </p:spTree>
    <p:extLst>
      <p:ext uri="{BB962C8B-B14F-4D97-AF65-F5344CB8AC3E}">
        <p14:creationId xmlns:p14="http://schemas.microsoft.com/office/powerpoint/2010/main" val="2513478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ltLang="zh-CN"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smtClean="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AC27A5A-7290-4DE1-BA94-4BE8A8E57DCF}" type="slidenum">
              <a:rPr lang="en-US" smtClean="0"/>
              <a:t>‹#›</a:t>
            </a:fld>
            <a:endParaRPr lang="en-US" dirty="0"/>
          </a:p>
        </p:txBody>
      </p:sp>
    </p:spTree>
    <p:extLst>
      <p:ext uri="{BB962C8B-B14F-4D97-AF65-F5344CB8AC3E}">
        <p14:creationId xmlns:p14="http://schemas.microsoft.com/office/powerpoint/2010/main" val="3870802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ltLang="zh-CN"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C633830-2244-49AE-BC4A-47F415C177C6}" type="datetimeFigureOut">
              <a:rPr lang="en-US" smtClean="0"/>
              <a:pPr/>
              <a:t>4/17/2020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AC27A5A-7290-4DE1-BA94-4BE8A8E57DCF}" type="slidenum">
              <a:rPr lang="en-US" smtClean="0"/>
              <a:pPr/>
              <a:t>‹#›</a:t>
            </a:fld>
            <a:endParaRPr lang="en-US" dirty="0"/>
          </a:p>
        </p:txBody>
      </p:sp>
    </p:spTree>
    <p:extLst>
      <p:ext uri="{BB962C8B-B14F-4D97-AF65-F5344CB8AC3E}">
        <p14:creationId xmlns:p14="http://schemas.microsoft.com/office/powerpoint/2010/main" val="233062821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C47ED7A-BF56-45F6-8482-CA2603C4FC3B}"/>
              </a:ext>
            </a:extLst>
          </p:cNvPr>
          <p:cNvSpPr>
            <a:spLocks noGrp="1"/>
          </p:cNvSpPr>
          <p:nvPr>
            <p:ph type="ctrTitle"/>
          </p:nvPr>
        </p:nvSpPr>
        <p:spPr>
          <a:xfrm>
            <a:off x="1088913" y="1143293"/>
            <a:ext cx="7034362" cy="1665221"/>
          </a:xfrm>
        </p:spPr>
        <p:txBody>
          <a:bodyPr>
            <a:normAutofit fontScale="90000"/>
          </a:bodyPr>
          <a:lstStyle/>
          <a:p>
            <a:pPr algn="ctr"/>
            <a:r>
              <a:rPr lang="en-US" sz="4000" b="1" dirty="0">
                <a:solidFill>
                  <a:schemeClr val="accent2">
                    <a:lumMod val="75000"/>
                  </a:schemeClr>
                </a:solidFill>
                <a:latin typeface="Times New Roman" panose="02020603050405020304" pitchFamily="18" charset="0"/>
                <a:cs typeface="Times New Roman" panose="02020603050405020304" pitchFamily="18" charset="0"/>
              </a:rPr>
              <a:t>Mobility and Dispersion Of Elements Under different Geochemical Environments</a:t>
            </a:r>
          </a:p>
        </p:txBody>
      </p:sp>
    </p:spTree>
    <p:extLst>
      <p:ext uri="{BB962C8B-B14F-4D97-AF65-F5344CB8AC3E}">
        <p14:creationId xmlns:p14="http://schemas.microsoft.com/office/powerpoint/2010/main" val="2512748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text on a white background&#10;&#10;Description generated with very high confidence">
            <a:extLst>
              <a:ext uri="{FF2B5EF4-FFF2-40B4-BE49-F238E27FC236}">
                <a16:creationId xmlns="" xmlns:a16="http://schemas.microsoft.com/office/drawing/2014/main" id="{7058344C-4E5F-4D12-A1C6-DE8A9D0FBF6E}"/>
              </a:ext>
            </a:extLst>
          </p:cNvPr>
          <p:cNvPicPr>
            <a:picLocks noChangeAspect="1"/>
          </p:cNvPicPr>
          <p:nvPr/>
        </p:nvPicPr>
        <p:blipFill>
          <a:blip r:embed="rId2"/>
          <a:stretch>
            <a:fillRect/>
          </a:stretch>
        </p:blipFill>
        <p:spPr>
          <a:xfrm>
            <a:off x="0" y="0"/>
            <a:ext cx="12191999" cy="6858000"/>
          </a:xfrm>
          <a:prstGeom prst="rect">
            <a:avLst/>
          </a:prstGeom>
        </p:spPr>
      </p:pic>
    </p:spTree>
    <p:extLst>
      <p:ext uri="{BB962C8B-B14F-4D97-AF65-F5344CB8AC3E}">
        <p14:creationId xmlns:p14="http://schemas.microsoft.com/office/powerpoint/2010/main" val="1344232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789971-4102-49CF-AB9E-EFF6E38B7E5B}"/>
              </a:ext>
            </a:extLst>
          </p:cNvPr>
          <p:cNvSpPr>
            <a:spLocks noGrp="1"/>
          </p:cNvSpPr>
          <p:nvPr>
            <p:ph type="ctrTitle"/>
          </p:nvPr>
        </p:nvSpPr>
        <p:spPr>
          <a:xfrm>
            <a:off x="1088912" y="466166"/>
            <a:ext cx="10618993" cy="910350"/>
          </a:xfrm>
        </p:spPr>
        <p:txBody>
          <a:bodyPr>
            <a:normAutofit/>
          </a:bodyPr>
          <a:lstStyle/>
          <a:p>
            <a:r>
              <a:rPr lang="en-US" sz="2800" b="1" i="0" dirty="0">
                <a:solidFill>
                  <a:schemeClr val="accent1"/>
                </a:solidFill>
                <a:latin typeface="Times New Roman" panose="02020603050405020304" pitchFamily="18" charset="0"/>
                <a:cs typeface="Times New Roman" panose="02020603050405020304" pitchFamily="18" charset="0"/>
              </a:rPr>
              <a:t>Dispersion of elements in primary and secondary environments</a:t>
            </a:r>
          </a:p>
        </p:txBody>
      </p:sp>
      <p:sp>
        <p:nvSpPr>
          <p:cNvPr id="3" name="Subtitle 2">
            <a:extLst>
              <a:ext uri="{FF2B5EF4-FFF2-40B4-BE49-F238E27FC236}">
                <a16:creationId xmlns="" xmlns:a16="http://schemas.microsoft.com/office/drawing/2014/main" id="{598ED6FD-8909-4786-B7C2-0A68236E4354}"/>
              </a:ext>
            </a:extLst>
          </p:cNvPr>
          <p:cNvSpPr>
            <a:spLocks noGrp="1"/>
          </p:cNvSpPr>
          <p:nvPr>
            <p:ph type="subTitle" idx="1"/>
          </p:nvPr>
        </p:nvSpPr>
        <p:spPr>
          <a:xfrm>
            <a:off x="1455174" y="1759975"/>
            <a:ext cx="10109296" cy="4748402"/>
          </a:xfrm>
        </p:spPr>
        <p:txBody>
          <a:bodyPr>
            <a:normAutofit fontScale="62500" lnSpcReduction="20000"/>
          </a:bodyPr>
          <a:lstStyle/>
          <a:p>
            <a:r>
              <a:rPr lang="en-US" sz="2900" dirty="0"/>
              <a:t>Elements are dispersed into the Primary and Secondary environments according to the following Contents.</a:t>
            </a:r>
          </a:p>
          <a:p>
            <a:pPr marL="342900" indent="-342900">
              <a:buFont typeface="Wingdings" panose="05000000000000000000" pitchFamily="2" charset="2"/>
              <a:buChar char="q"/>
            </a:pPr>
            <a:r>
              <a:rPr lang="en-US" sz="2900" b="1" i="0" dirty="0">
                <a:latin typeface="Times New Roman" panose="02020603050405020304" pitchFamily="18" charset="0"/>
                <a:cs typeface="Times New Roman" panose="02020603050405020304" pitchFamily="18" charset="0"/>
              </a:rPr>
              <a:t>Uranium….</a:t>
            </a:r>
          </a:p>
          <a:p>
            <a:r>
              <a:rPr lang="en-US" sz="2900" dirty="0"/>
              <a:t>   Uranium is the most abundant element by weight in the earth and earth’s crust. It is a lithophile element </a:t>
            </a:r>
          </a:p>
          <a:p>
            <a:r>
              <a:rPr lang="en-US" sz="2900" dirty="0"/>
              <a:t>1. Primary environment: high mobile; concentrates in late phases (granites, hydrothermal veins). </a:t>
            </a:r>
          </a:p>
          <a:p>
            <a:r>
              <a:rPr lang="en-US" sz="2900" dirty="0"/>
              <a:t>2. Secondary environment: highly mobile in oxidizing environment, especially in alkaline Earth metals.</a:t>
            </a:r>
          </a:p>
          <a:p>
            <a:pPr marL="342900" indent="-342900">
              <a:buFont typeface="Wingdings" panose="05000000000000000000" pitchFamily="2" charset="2"/>
              <a:buChar char="q"/>
            </a:pPr>
            <a:r>
              <a:rPr lang="en-US" sz="2900" b="1" i="0" dirty="0">
                <a:latin typeface="Times New Roman" panose="02020603050405020304" pitchFamily="18" charset="0"/>
                <a:cs typeface="Times New Roman" panose="02020603050405020304" pitchFamily="18" charset="0"/>
              </a:rPr>
              <a:t>Thorium….</a:t>
            </a:r>
          </a:p>
          <a:p>
            <a:r>
              <a:rPr lang="en-US" sz="2900" dirty="0"/>
              <a:t>Thorium is mainly lithophile element.  It occurs principally in necessary minerals of igneous rocks.</a:t>
            </a:r>
          </a:p>
          <a:p>
            <a:r>
              <a:rPr lang="en-US" sz="2900" dirty="0"/>
              <a:t>1.Primary environment: high mobile; concentrates in late phases (granites, hydrothermal veins).  </a:t>
            </a:r>
          </a:p>
          <a:p>
            <a:r>
              <a:rPr lang="en-US" sz="2900" dirty="0"/>
              <a:t>2. Secondary environment: only as clastic and detrital mineral phases in the heavy fractions of the soils, sediments etc.</a:t>
            </a:r>
          </a:p>
          <a:p>
            <a:endParaRPr lang="en-US" dirty="0"/>
          </a:p>
        </p:txBody>
      </p:sp>
    </p:spTree>
    <p:extLst>
      <p:ext uri="{BB962C8B-B14F-4D97-AF65-F5344CB8AC3E}">
        <p14:creationId xmlns:p14="http://schemas.microsoft.com/office/powerpoint/2010/main" val="8178135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092703-E564-41CD-B709-76E37E24AEBE}"/>
              </a:ext>
            </a:extLst>
          </p:cNvPr>
          <p:cNvSpPr>
            <a:spLocks noGrp="1"/>
          </p:cNvSpPr>
          <p:nvPr>
            <p:ph type="ctrTitle"/>
          </p:nvPr>
        </p:nvSpPr>
        <p:spPr>
          <a:xfrm>
            <a:off x="1088912" y="484095"/>
            <a:ext cx="10565205" cy="842681"/>
          </a:xfrm>
        </p:spPr>
        <p:txBody>
          <a:bodyPr>
            <a:normAutofit/>
          </a:bodyPr>
          <a:lstStyle/>
          <a:p>
            <a:r>
              <a:rPr lang="en-US" sz="2800" b="1" i="0" dirty="0">
                <a:solidFill>
                  <a:schemeClr val="accent1"/>
                </a:solidFill>
                <a:latin typeface="Times New Roman" panose="02020603050405020304" pitchFamily="18" charset="0"/>
                <a:cs typeface="Times New Roman" panose="02020603050405020304" pitchFamily="18" charset="0"/>
              </a:rPr>
              <a:t>Dispersion of elements in primary and secondary environments</a:t>
            </a:r>
          </a:p>
        </p:txBody>
      </p:sp>
      <p:sp>
        <p:nvSpPr>
          <p:cNvPr id="3" name="Subtitle 2">
            <a:extLst>
              <a:ext uri="{FF2B5EF4-FFF2-40B4-BE49-F238E27FC236}">
                <a16:creationId xmlns="" xmlns:a16="http://schemas.microsoft.com/office/drawing/2014/main" id="{5F830055-995B-48CE-B20D-EAE58667A241}"/>
              </a:ext>
            </a:extLst>
          </p:cNvPr>
          <p:cNvSpPr>
            <a:spLocks noGrp="1"/>
          </p:cNvSpPr>
          <p:nvPr>
            <p:ph type="subTitle" idx="1"/>
          </p:nvPr>
        </p:nvSpPr>
        <p:spPr>
          <a:xfrm>
            <a:off x="1474839" y="1326777"/>
            <a:ext cx="10179277" cy="4917504"/>
          </a:xfrm>
        </p:spPr>
        <p:txBody>
          <a:bodyPr>
            <a:normAutofit lnSpcReduction="10000"/>
          </a:bodyPr>
          <a:lstStyle/>
          <a:p>
            <a:pPr marL="342900" indent="-342900">
              <a:buFont typeface="Wingdings" panose="05000000000000000000" pitchFamily="2" charset="2"/>
              <a:buChar char="q"/>
            </a:pPr>
            <a:r>
              <a:rPr lang="en-US" sz="2400" b="1" i="0" dirty="0">
                <a:latin typeface="Times New Roman" panose="02020603050405020304" pitchFamily="18" charset="0"/>
                <a:cs typeface="Times New Roman" panose="02020603050405020304" pitchFamily="18" charset="0"/>
              </a:rPr>
              <a:t>Zinc…………</a:t>
            </a:r>
            <a:r>
              <a:rPr lang="en-US" dirty="0"/>
              <a:t>..</a:t>
            </a:r>
            <a:endParaRPr lang="en-US" sz="2400" dirty="0"/>
          </a:p>
          <a:p>
            <a:r>
              <a:rPr lang="en-US" sz="2400" dirty="0"/>
              <a:t> Zinc is a chalcophile element. It occurs in clay and organic matters.</a:t>
            </a:r>
          </a:p>
          <a:p>
            <a:r>
              <a:rPr lang="en-US" sz="2400" dirty="0"/>
              <a:t>1.Primary environment: in most igneous rocks Zn substitute in mineral structures; Zn ore deposits in igneous rocks are usually found associated with felsic rock.</a:t>
            </a:r>
          </a:p>
          <a:p>
            <a:r>
              <a:rPr lang="en-US" sz="2400" dirty="0"/>
              <a:t>2. Secondary environment: high in oxidizing environments.</a:t>
            </a:r>
          </a:p>
          <a:p>
            <a:pPr marL="342900" indent="-342900">
              <a:buFont typeface="Wingdings" panose="05000000000000000000" pitchFamily="2" charset="2"/>
              <a:buChar char="q"/>
            </a:pPr>
            <a:r>
              <a:rPr lang="en-US" sz="2400" b="1" i="0" dirty="0">
                <a:latin typeface="Times New Roman" panose="02020603050405020304" pitchFamily="18" charset="0"/>
                <a:cs typeface="Times New Roman" panose="02020603050405020304" pitchFamily="18" charset="0"/>
              </a:rPr>
              <a:t>Lead…….</a:t>
            </a:r>
          </a:p>
          <a:p>
            <a:r>
              <a:rPr lang="en-US" sz="2400" b="1" i="0" dirty="0">
                <a:latin typeface="Times New Roman" panose="02020603050405020304" pitchFamily="18" charset="0"/>
                <a:cs typeface="Times New Roman" panose="02020603050405020304" pitchFamily="18" charset="0"/>
              </a:rPr>
              <a:t> </a:t>
            </a:r>
            <a:r>
              <a:rPr lang="en-US" sz="2400" i="0" dirty="0" err="1">
                <a:latin typeface="Times New Roman" panose="02020603050405020304" pitchFamily="18" charset="0"/>
                <a:cs typeface="Times New Roman" panose="02020603050405020304" pitchFamily="18" charset="0"/>
              </a:rPr>
              <a:t>Pb</a:t>
            </a:r>
            <a:r>
              <a:rPr lang="en-US" sz="2400" i="0" dirty="0">
                <a:latin typeface="Times New Roman" panose="02020603050405020304" pitchFamily="18" charset="0"/>
                <a:cs typeface="Times New Roman" panose="02020603050405020304" pitchFamily="18" charset="0"/>
              </a:rPr>
              <a:t> is mainly chalcophile element. </a:t>
            </a:r>
            <a:r>
              <a:rPr lang="en-US" sz="2400" i="0" dirty="0" err="1">
                <a:latin typeface="Times New Roman" panose="02020603050405020304" pitchFamily="18" charset="0"/>
                <a:cs typeface="Times New Roman" panose="02020603050405020304" pitchFamily="18" charset="0"/>
              </a:rPr>
              <a:t>Pb</a:t>
            </a:r>
            <a:r>
              <a:rPr lang="en-US" sz="2400" i="0" dirty="0">
                <a:latin typeface="Times New Roman" panose="02020603050405020304" pitchFamily="18" charset="0"/>
                <a:cs typeface="Times New Roman" panose="02020603050405020304" pitchFamily="18" charset="0"/>
              </a:rPr>
              <a:t> has low mobility, restricted by tendency for the presence of  insoluble organic matter.</a:t>
            </a:r>
          </a:p>
          <a:p>
            <a:pPr marL="342900" indent="-342900">
              <a:buFont typeface="Wingdings" panose="05000000000000000000" pitchFamily="2" charset="2"/>
              <a:buChar char="q"/>
            </a:pPr>
            <a:r>
              <a:rPr lang="en-US" sz="2400" i="0" dirty="0">
                <a:latin typeface="Times New Roman" panose="02020603050405020304" pitchFamily="18" charset="0"/>
                <a:cs typeface="Times New Roman" panose="02020603050405020304" pitchFamily="18" charset="0"/>
              </a:rPr>
              <a:t>Other Elements are also dispersed into these environments like Nickle, Vanadium, Cobalt, Copper, Chromium and Arsenic.</a:t>
            </a:r>
          </a:p>
        </p:txBody>
      </p:sp>
    </p:spTree>
    <p:extLst>
      <p:ext uri="{BB962C8B-B14F-4D97-AF65-F5344CB8AC3E}">
        <p14:creationId xmlns:p14="http://schemas.microsoft.com/office/powerpoint/2010/main" val="18622928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6B5B4F2-82C1-401B-A54E-143A6AC47A25}"/>
              </a:ext>
            </a:extLst>
          </p:cNvPr>
          <p:cNvSpPr>
            <a:spLocks noGrp="1"/>
          </p:cNvSpPr>
          <p:nvPr>
            <p:ph type="ctrTitle"/>
          </p:nvPr>
        </p:nvSpPr>
        <p:spPr>
          <a:xfrm>
            <a:off x="1088912" y="663389"/>
            <a:ext cx="9650805" cy="654134"/>
          </a:xfrm>
        </p:spPr>
        <p:txBody>
          <a:bodyPr>
            <a:normAutofit/>
          </a:bodyPr>
          <a:lstStyle/>
          <a:p>
            <a:r>
              <a:rPr lang="en-US" sz="2800" b="1" i="0" dirty="0">
                <a:solidFill>
                  <a:schemeClr val="accent1"/>
                </a:solidFill>
                <a:latin typeface="Times New Roman" panose="02020603050405020304" pitchFamily="18" charset="0"/>
                <a:cs typeface="Times New Roman" panose="02020603050405020304" pitchFamily="18" charset="0"/>
              </a:rPr>
              <a:t>Geochemical cycle</a:t>
            </a:r>
          </a:p>
        </p:txBody>
      </p:sp>
      <p:sp>
        <p:nvSpPr>
          <p:cNvPr id="3" name="Subtitle 2">
            <a:extLst>
              <a:ext uri="{FF2B5EF4-FFF2-40B4-BE49-F238E27FC236}">
                <a16:creationId xmlns="" xmlns:a16="http://schemas.microsoft.com/office/drawing/2014/main" id="{4CAA0A85-EB01-4421-8778-F99FB8FF0EA1}"/>
              </a:ext>
            </a:extLst>
          </p:cNvPr>
          <p:cNvSpPr>
            <a:spLocks noGrp="1"/>
          </p:cNvSpPr>
          <p:nvPr>
            <p:ph type="subTitle" idx="1"/>
          </p:nvPr>
        </p:nvSpPr>
        <p:spPr>
          <a:xfrm>
            <a:off x="1592826" y="1661651"/>
            <a:ext cx="10168868" cy="4828795"/>
          </a:xfrm>
        </p:spPr>
        <p:txBody>
          <a:bodyPr>
            <a:normAutofit/>
          </a:bodyPr>
          <a:lstStyle/>
          <a:p>
            <a:pPr marL="342900" indent="-342900">
              <a:buFont typeface="Wingdings" panose="05000000000000000000" pitchFamily="2" charset="2"/>
              <a:buChar char="q"/>
            </a:pPr>
            <a:r>
              <a:rPr lang="en-US" sz="2000" dirty="0"/>
              <a:t>The movement of earth materials from one environment to another can be conveniently visualized in terms of a closed cycle  referred to as the geo chemical cycle .</a:t>
            </a:r>
          </a:p>
          <a:p>
            <a:pPr marL="342900" indent="-342900">
              <a:buFont typeface="Wingdings" panose="05000000000000000000" pitchFamily="2" charset="2"/>
              <a:buChar char="q"/>
            </a:pPr>
            <a:r>
              <a:rPr lang="en-US" sz="2000" dirty="0"/>
              <a:t> The geochemical cycle starting on the right hand side of the diagram and moving clockwise direction .</a:t>
            </a:r>
          </a:p>
          <a:p>
            <a:pPr marL="342900" indent="-342900">
              <a:buFont typeface="Wingdings" panose="05000000000000000000" pitchFamily="2" charset="2"/>
              <a:buChar char="q"/>
            </a:pPr>
            <a:r>
              <a:rPr lang="en-US" sz="2000" dirty="0"/>
              <a:t> Sedimentary rocks are metamorphosed as they are subjected to increasing temperature, pressure. When erosion brings the resulting suite of rocks into the surficial environment again, the component elements are relative solubility in water. redistributed by weathering agencies . A new series of sedimentary rocks is then deposited ,and the cycle is closed . The geochemical cycle therefore includes both deep seated process of metamorphism and igneous differentiation and the surficial process of weathering, erosion, transportation and sedimentation</a:t>
            </a:r>
          </a:p>
        </p:txBody>
      </p:sp>
    </p:spTree>
    <p:extLst>
      <p:ext uri="{BB962C8B-B14F-4D97-AF65-F5344CB8AC3E}">
        <p14:creationId xmlns:p14="http://schemas.microsoft.com/office/powerpoint/2010/main" val="29038646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73D716DC-D783-4EC7-96F5-481D0E626B0B}"/>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40177231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3112B8-106D-4938-9B84-6E3B1BC9D1DB}"/>
              </a:ext>
            </a:extLst>
          </p:cNvPr>
          <p:cNvSpPr>
            <a:spLocks noGrp="1"/>
          </p:cNvSpPr>
          <p:nvPr>
            <p:ph type="ctrTitle"/>
          </p:nvPr>
        </p:nvSpPr>
        <p:spPr>
          <a:xfrm>
            <a:off x="1799303" y="728871"/>
            <a:ext cx="2261420" cy="696806"/>
          </a:xfrm>
        </p:spPr>
        <p:txBody>
          <a:bodyPr>
            <a:normAutofit fontScale="90000"/>
          </a:bodyPr>
          <a:lstStyle/>
          <a:p>
            <a:pPr algn="ctr"/>
            <a:r>
              <a:rPr lang="en-US" sz="3600" b="1" i="0" dirty="0">
                <a:solidFill>
                  <a:schemeClr val="accent2">
                    <a:lumMod val="75000"/>
                  </a:schemeClr>
                </a:solidFill>
                <a:latin typeface="Times New Roman" panose="02020603050405020304" pitchFamily="18" charset="0"/>
                <a:cs typeface="Times New Roman" panose="02020603050405020304" pitchFamily="18" charset="0"/>
              </a:rPr>
              <a:t>            </a:t>
            </a:r>
            <a:r>
              <a:rPr lang="en-US" sz="4400" b="1" i="0" dirty="0" smtClean="0">
                <a:solidFill>
                  <a:schemeClr val="accent2">
                    <a:lumMod val="75000"/>
                  </a:schemeClr>
                </a:solidFill>
                <a:latin typeface="Times New Roman" panose="02020603050405020304" pitchFamily="18" charset="0"/>
                <a:cs typeface="Times New Roman" panose="02020603050405020304" pitchFamily="18" charset="0"/>
              </a:rPr>
              <a:t>contents</a:t>
            </a:r>
            <a:endParaRPr lang="en-US" sz="4400" b="1" i="0"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 xmlns:a16="http://schemas.microsoft.com/office/drawing/2014/main" id="{4FBA2064-AC08-44D8-B819-FF34E4D8E0DA}"/>
              </a:ext>
            </a:extLst>
          </p:cNvPr>
          <p:cNvSpPr>
            <a:spLocks noGrp="1"/>
          </p:cNvSpPr>
          <p:nvPr>
            <p:ph type="subTitle" idx="1"/>
          </p:nvPr>
        </p:nvSpPr>
        <p:spPr>
          <a:xfrm>
            <a:off x="1088913" y="1643271"/>
            <a:ext cx="9923643" cy="4354406"/>
          </a:xfrm>
        </p:spPr>
        <p:txBody>
          <a:bodyPr>
            <a:normAutofit/>
          </a:bodyPr>
          <a:lstStyle/>
          <a:p>
            <a:pPr marL="285750" indent="-28575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Mobility, Geochemical Mobility and Geochemical Dispersion</a:t>
            </a:r>
          </a:p>
          <a:p>
            <a:pPr marL="342900" indent="-3429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Geochemical Environments</a:t>
            </a:r>
          </a:p>
          <a:p>
            <a:pPr marL="342900" indent="-3429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Geochemical Mobility</a:t>
            </a:r>
          </a:p>
          <a:p>
            <a:pPr marL="342900" indent="-3429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Geochemical Dispersion</a:t>
            </a:r>
          </a:p>
          <a:p>
            <a:pPr marL="342900" indent="-3429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Dispersion of elements in Primary and Secondary Environments</a:t>
            </a:r>
          </a:p>
          <a:p>
            <a:pPr marL="342900" indent="-3429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Carbon Cycle</a:t>
            </a:r>
          </a:p>
        </p:txBody>
      </p:sp>
    </p:spTree>
    <p:extLst>
      <p:ext uri="{BB962C8B-B14F-4D97-AF65-F5344CB8AC3E}">
        <p14:creationId xmlns:p14="http://schemas.microsoft.com/office/powerpoint/2010/main" val="511884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BC86A93-53CE-4176-984E-4BB1ED46A2EE}"/>
              </a:ext>
            </a:extLst>
          </p:cNvPr>
          <p:cNvSpPr>
            <a:spLocks noGrp="1"/>
          </p:cNvSpPr>
          <p:nvPr>
            <p:ph type="ctrTitle"/>
          </p:nvPr>
        </p:nvSpPr>
        <p:spPr>
          <a:xfrm>
            <a:off x="1088914" y="326520"/>
            <a:ext cx="9002144" cy="1023582"/>
          </a:xfrm>
        </p:spPr>
        <p:txBody>
          <a:bodyPr>
            <a:normAutofit fontScale="90000"/>
          </a:bodyPr>
          <a:lstStyle/>
          <a:p>
            <a:r>
              <a:rPr lang="en-US" dirty="0"/>
              <a:t>																				</a:t>
            </a:r>
            <a:r>
              <a:rPr lang="en-US" altLang="zh-CN" b="1" dirty="0">
                <a:latin typeface="Times New Roman" panose="02020603050405020304" pitchFamily="18" charset="0"/>
                <a:cs typeface="Times New Roman" panose="02020603050405020304" pitchFamily="18" charset="0"/>
              </a:rPr>
              <a:t> </a:t>
            </a:r>
            <a:r>
              <a:rPr lang="en-US" altLang="zh-CN" b="1" dirty="0">
                <a:solidFill>
                  <a:schemeClr val="accent1"/>
                </a:solidFill>
                <a:latin typeface="Times New Roman" panose="02020603050405020304" pitchFamily="18" charset="0"/>
                <a:cs typeface="Times New Roman" panose="02020603050405020304" pitchFamily="18" charset="0"/>
              </a:rPr>
              <a:t>Mobility </a:t>
            </a:r>
            <a:r>
              <a:rPr lang="en-US" dirty="0"/>
              <a:t>						</a:t>
            </a:r>
          </a:p>
        </p:txBody>
      </p:sp>
      <p:sp>
        <p:nvSpPr>
          <p:cNvPr id="3" name="Subtitle 2">
            <a:extLst>
              <a:ext uri="{FF2B5EF4-FFF2-40B4-BE49-F238E27FC236}">
                <a16:creationId xmlns="" xmlns:a16="http://schemas.microsoft.com/office/drawing/2014/main" id="{D8A8EFA2-D07A-4475-958C-6B748A981738}"/>
              </a:ext>
            </a:extLst>
          </p:cNvPr>
          <p:cNvSpPr>
            <a:spLocks noGrp="1"/>
          </p:cNvSpPr>
          <p:nvPr>
            <p:ph type="subTitle" idx="1"/>
          </p:nvPr>
        </p:nvSpPr>
        <p:spPr>
          <a:xfrm>
            <a:off x="1710813" y="1494503"/>
            <a:ext cx="9222657" cy="4709652"/>
          </a:xfrm>
        </p:spPr>
        <p:txBody>
          <a:bodyPr>
            <a:normAutofit fontScale="92500"/>
          </a:bodyPr>
          <a:lstStyle/>
          <a:p>
            <a:r>
              <a:rPr lang="en-US" sz="2400" dirty="0"/>
              <a:t>The Capacity for elements, ions and the molecules to move from one compartment of soil to another is called as Mobility.</a:t>
            </a:r>
          </a:p>
          <a:p>
            <a:endParaRPr lang="en-US" dirty="0"/>
          </a:p>
          <a:p>
            <a:r>
              <a:rPr lang="en-US" sz="2400" b="1" i="0" dirty="0">
                <a:latin typeface="Times New Roman" panose="02020603050405020304" pitchFamily="18" charset="0"/>
                <a:cs typeface="Times New Roman" panose="02020603050405020304" pitchFamily="18" charset="0"/>
              </a:rPr>
              <a:t>Geochemical Mobility</a:t>
            </a:r>
          </a:p>
          <a:p>
            <a:r>
              <a:rPr lang="en-US" sz="2400" i="0" dirty="0">
                <a:cs typeface="Times New Roman" panose="02020603050405020304" pitchFamily="18" charset="0"/>
              </a:rPr>
              <a:t>The Mobility of elements to control their transport and their availability to take part in the Geochemical reactions.</a:t>
            </a:r>
          </a:p>
          <a:p>
            <a:endParaRPr lang="en-US" sz="2400" b="1" i="0" dirty="0">
              <a:latin typeface="Times New Roman" panose="02020603050405020304" pitchFamily="18" charset="0"/>
              <a:cs typeface="Times New Roman" panose="02020603050405020304" pitchFamily="18" charset="0"/>
            </a:endParaRPr>
          </a:p>
          <a:p>
            <a:r>
              <a:rPr lang="en-US" sz="2400" b="1" i="0" dirty="0">
                <a:latin typeface="Times New Roman" panose="02020603050405020304" pitchFamily="18" charset="0"/>
                <a:cs typeface="Times New Roman" panose="02020603050405020304" pitchFamily="18" charset="0"/>
              </a:rPr>
              <a:t>Geochemical Dispersion</a:t>
            </a:r>
          </a:p>
          <a:p>
            <a:r>
              <a:rPr lang="en-US" sz="2400" i="0" dirty="0">
                <a:cs typeface="Times New Roman" panose="02020603050405020304" pitchFamily="18" charset="0"/>
              </a:rPr>
              <a:t>The movement of elements below the Earth Surface by Metamorphic and magmatic resulting in the formation of Igneous and Metamorphic Rocks is called as Geochemical Dispersion.</a:t>
            </a:r>
          </a:p>
        </p:txBody>
      </p:sp>
    </p:spTree>
    <p:extLst>
      <p:ext uri="{BB962C8B-B14F-4D97-AF65-F5344CB8AC3E}">
        <p14:creationId xmlns:p14="http://schemas.microsoft.com/office/powerpoint/2010/main" val="2525096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ell phone&#10;&#10;Description generated with very high confidence">
            <a:extLst>
              <a:ext uri="{FF2B5EF4-FFF2-40B4-BE49-F238E27FC236}">
                <a16:creationId xmlns="" xmlns:a16="http://schemas.microsoft.com/office/drawing/2014/main" id="{D978B17E-E75B-41B2-B135-B805AD0805DE}"/>
              </a:ext>
            </a:extLst>
          </p:cNvPr>
          <p:cNvPicPr>
            <a:picLocks noChangeAspect="1"/>
          </p:cNvPicPr>
          <p:nvPr/>
        </p:nvPicPr>
        <p:blipFill>
          <a:blip r:embed="rId2"/>
          <a:stretch>
            <a:fillRect/>
          </a:stretch>
        </p:blipFill>
        <p:spPr>
          <a:xfrm>
            <a:off x="0" y="0"/>
            <a:ext cx="12198626" cy="6858000"/>
          </a:xfrm>
          <a:prstGeom prst="rect">
            <a:avLst/>
          </a:prstGeom>
        </p:spPr>
      </p:pic>
    </p:spTree>
    <p:extLst>
      <p:ext uri="{BB962C8B-B14F-4D97-AF65-F5344CB8AC3E}">
        <p14:creationId xmlns:p14="http://schemas.microsoft.com/office/powerpoint/2010/main" val="41050709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0CFEEE8-57C3-4742-BB37-A4AAF2C05942}"/>
              </a:ext>
            </a:extLst>
          </p:cNvPr>
          <p:cNvSpPr>
            <a:spLocks noGrp="1"/>
          </p:cNvSpPr>
          <p:nvPr>
            <p:ph type="ctrTitle"/>
          </p:nvPr>
        </p:nvSpPr>
        <p:spPr>
          <a:xfrm>
            <a:off x="1088913" y="313900"/>
            <a:ext cx="8901248" cy="865971"/>
          </a:xfrm>
        </p:spPr>
        <p:txBody>
          <a:bodyPr>
            <a:normAutofit/>
          </a:bodyPr>
          <a:lstStyle/>
          <a:p>
            <a:r>
              <a:rPr lang="en-US" sz="3200" b="1" i="0" dirty="0">
                <a:solidFill>
                  <a:schemeClr val="accent1"/>
                </a:solidFill>
                <a:latin typeface="Times New Roman" panose="02020603050405020304" pitchFamily="18" charset="0"/>
                <a:cs typeface="Times New Roman" panose="02020603050405020304" pitchFamily="18" charset="0"/>
              </a:rPr>
              <a:t>Geochemical Environments</a:t>
            </a:r>
          </a:p>
        </p:txBody>
      </p:sp>
      <p:sp>
        <p:nvSpPr>
          <p:cNvPr id="3" name="Subtitle 2">
            <a:extLst>
              <a:ext uri="{FF2B5EF4-FFF2-40B4-BE49-F238E27FC236}">
                <a16:creationId xmlns="" xmlns:a16="http://schemas.microsoft.com/office/drawing/2014/main" id="{30D048FE-00A3-443E-9288-12ED23E10A91}"/>
              </a:ext>
            </a:extLst>
          </p:cNvPr>
          <p:cNvSpPr>
            <a:spLocks noGrp="1"/>
          </p:cNvSpPr>
          <p:nvPr>
            <p:ph type="subTitle" idx="1"/>
          </p:nvPr>
        </p:nvSpPr>
        <p:spPr>
          <a:xfrm>
            <a:off x="1088913" y="1681316"/>
            <a:ext cx="10332121" cy="4562168"/>
          </a:xfrm>
        </p:spPr>
        <p:txBody>
          <a:bodyPr>
            <a:noAutofit/>
          </a:bodyPr>
          <a:lstStyle/>
          <a:p>
            <a:pPr marL="342900" indent="-342900" algn="just">
              <a:buFont typeface="Wingdings" panose="05000000000000000000" pitchFamily="2" charset="2"/>
              <a:buChar char="q"/>
            </a:pPr>
            <a:r>
              <a:rPr lang="en-US" dirty="0"/>
              <a:t>Earth is a dynamic system in which materials move from one place to another and change in composition by a variety of  geological process like melting , crystallization, erosion, dissolution, precipitation </a:t>
            </a:r>
            <a:r>
              <a:rPr lang="en-US" dirty="0" err="1"/>
              <a:t>etc</a:t>
            </a:r>
            <a:r>
              <a:rPr lang="en-US" dirty="0"/>
              <a:t>…</a:t>
            </a:r>
          </a:p>
          <a:p>
            <a:pPr marL="342900" indent="-342900" algn="just">
              <a:buFont typeface="Wingdings" panose="05000000000000000000" pitchFamily="2" charset="2"/>
              <a:buChar char="q"/>
            </a:pPr>
            <a:r>
              <a:rPr lang="en-US" dirty="0"/>
              <a:t> Geochemical environment of the earth can be broadly classified into 2 Types.      </a:t>
            </a:r>
            <a:r>
              <a:rPr lang="en-US" dirty="0" smtClean="0"/>
              <a:t>1.Deep </a:t>
            </a:r>
            <a:r>
              <a:rPr lang="en-US" dirty="0"/>
              <a:t>seated </a:t>
            </a:r>
            <a:r>
              <a:rPr lang="en-US" dirty="0" smtClean="0"/>
              <a:t>environment</a:t>
            </a:r>
          </a:p>
          <a:p>
            <a:pPr algn="just"/>
            <a:r>
              <a:rPr lang="en-US" dirty="0"/>
              <a:t> </a:t>
            </a:r>
            <a:r>
              <a:rPr lang="en-US" dirty="0" smtClean="0"/>
              <a:t>    2</a:t>
            </a:r>
            <a:r>
              <a:rPr lang="en-US" dirty="0"/>
              <a:t>. surficial environment </a:t>
            </a:r>
          </a:p>
          <a:p>
            <a:pPr marL="342900" indent="-342900" algn="just">
              <a:buFont typeface="Wingdings" panose="05000000000000000000" pitchFamily="2" charset="2"/>
              <a:buChar char="q"/>
            </a:pPr>
            <a:r>
              <a:rPr lang="en-US" dirty="0"/>
              <a:t>The </a:t>
            </a:r>
            <a:r>
              <a:rPr lang="en-US" b="1" i="0" dirty="0"/>
              <a:t>Deep seated</a:t>
            </a:r>
            <a:r>
              <a:rPr lang="en-US" dirty="0"/>
              <a:t> environments extends downwards from the lower levels of circulating meteoric water to the deepest level at which normal rocks can be formed. It is an environment of high temperature and pressure, restricted circulation of  fluids, and relatively low free oxygen content.</a:t>
            </a:r>
          </a:p>
          <a:p>
            <a:pPr marL="342900" indent="-342900" algn="just">
              <a:buFont typeface="Wingdings" panose="05000000000000000000" pitchFamily="2" charset="2"/>
              <a:buChar char="q"/>
            </a:pPr>
            <a:r>
              <a:rPr lang="en-US" dirty="0"/>
              <a:t>The </a:t>
            </a:r>
            <a:r>
              <a:rPr lang="en-US" b="1" i="0" dirty="0"/>
              <a:t>Surficial environment</a:t>
            </a:r>
            <a:r>
              <a:rPr lang="en-US" dirty="0"/>
              <a:t> is characterized by  the process of weathering, erosion, and sedimentation at the surface of the earth. It is characterized by low temperatures, nearly constant low pressure, free movement of solutions, and abundant free oxygen, water, and CO2.</a:t>
            </a:r>
          </a:p>
        </p:txBody>
      </p:sp>
    </p:spTree>
    <p:extLst>
      <p:ext uri="{BB962C8B-B14F-4D97-AF65-F5344CB8AC3E}">
        <p14:creationId xmlns:p14="http://schemas.microsoft.com/office/powerpoint/2010/main" val="3276477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1FE596-ABD3-46C3-B32F-CC8142584A11}"/>
              </a:ext>
            </a:extLst>
          </p:cNvPr>
          <p:cNvSpPr>
            <a:spLocks noGrp="1"/>
          </p:cNvSpPr>
          <p:nvPr>
            <p:ph type="ctrTitle"/>
          </p:nvPr>
        </p:nvSpPr>
        <p:spPr>
          <a:xfrm>
            <a:off x="1088912" y="519952"/>
            <a:ext cx="10744499" cy="659919"/>
          </a:xfrm>
        </p:spPr>
        <p:txBody>
          <a:bodyPr>
            <a:normAutofit/>
          </a:bodyPr>
          <a:lstStyle/>
          <a:p>
            <a:r>
              <a:rPr lang="en-US" sz="3200" b="1" i="0" dirty="0">
                <a:solidFill>
                  <a:schemeClr val="accent1"/>
                </a:solidFill>
                <a:latin typeface="Times New Roman" panose="02020603050405020304" pitchFamily="18" charset="0"/>
                <a:cs typeface="Times New Roman" panose="02020603050405020304" pitchFamily="18" charset="0"/>
              </a:rPr>
              <a:t>Geochemical Mobility</a:t>
            </a:r>
          </a:p>
        </p:txBody>
      </p:sp>
      <p:sp>
        <p:nvSpPr>
          <p:cNvPr id="3" name="Subtitle 2">
            <a:extLst>
              <a:ext uri="{FF2B5EF4-FFF2-40B4-BE49-F238E27FC236}">
                <a16:creationId xmlns="" xmlns:a16="http://schemas.microsoft.com/office/drawing/2014/main" id="{58D024BD-1A8C-4E9A-8C50-08CF271B0C05}"/>
              </a:ext>
            </a:extLst>
          </p:cNvPr>
          <p:cNvSpPr>
            <a:spLocks noGrp="1"/>
          </p:cNvSpPr>
          <p:nvPr>
            <p:ph type="subTitle" idx="1"/>
          </p:nvPr>
        </p:nvSpPr>
        <p:spPr>
          <a:xfrm>
            <a:off x="1088913" y="1474839"/>
            <a:ext cx="10887934" cy="4827638"/>
          </a:xfrm>
        </p:spPr>
        <p:txBody>
          <a:bodyPr>
            <a:normAutofit lnSpcReduction="10000"/>
          </a:bodyPr>
          <a:lstStyle/>
          <a:p>
            <a:pPr marL="457200" indent="-457200">
              <a:buFont typeface="Wingdings" panose="05000000000000000000" pitchFamily="2" charset="2"/>
              <a:buChar char="q"/>
            </a:pPr>
            <a:r>
              <a:rPr lang="en-US" sz="2200" dirty="0"/>
              <a:t>Fundamentally, the response of an element to dispersion process is governed by its mobility, that is the ease with which it may be move in any given environment .</a:t>
            </a:r>
          </a:p>
          <a:p>
            <a:pPr marL="457200" indent="-457200">
              <a:buFont typeface="Wingdings" panose="05000000000000000000" pitchFamily="2" charset="2"/>
              <a:buChar char="q"/>
            </a:pPr>
            <a:r>
              <a:rPr lang="en-US" sz="2200" dirty="0"/>
              <a:t>Mobility depends upon the mechanical properties and factors such as the viscosity of magmas and solutions, size, shape  and density of clastic grains.</a:t>
            </a:r>
          </a:p>
          <a:p>
            <a:pPr marL="457200" indent="-457200">
              <a:buFont typeface="Wingdings" panose="05000000000000000000" pitchFamily="2" charset="2"/>
              <a:buChar char="q"/>
            </a:pPr>
            <a:r>
              <a:rPr lang="en-US" sz="2200" dirty="0"/>
              <a:t>Prime factors are the changes in relative stability of the various coexisting fluid  (mobile) and crystalline (immobile) phases that result from changes in the environmental condition.</a:t>
            </a:r>
          </a:p>
          <a:p>
            <a:pPr marL="457200" indent="-457200">
              <a:buFont typeface="Wingdings" panose="05000000000000000000" pitchFamily="2" charset="2"/>
              <a:buChar char="q"/>
            </a:pPr>
            <a:r>
              <a:rPr lang="en-US" sz="2200" dirty="0"/>
              <a:t>In crystallization of magmas ,the constituents that can not be accommodated in the lattice structures of stable rock forming minerals are concentrated in mobile residual fluid.</a:t>
            </a:r>
          </a:p>
          <a:p>
            <a:pPr marL="457200" indent="-457200">
              <a:buFont typeface="Wingdings" panose="05000000000000000000" pitchFamily="2" charset="2"/>
              <a:buChar char="q"/>
            </a:pPr>
            <a:r>
              <a:rPr lang="en-US" sz="2200" dirty="0"/>
              <a:t>At high P-T the hydrous minerals of sedimentary rocks becomes unstable and water is released to become principal constituent of the mobile phase.</a:t>
            </a:r>
          </a:p>
          <a:p>
            <a:pPr marL="457200" indent="-457200">
              <a:buFont typeface="Wingdings" panose="05000000000000000000" pitchFamily="2" charset="2"/>
              <a:buChar char="q"/>
            </a:pPr>
            <a:endParaRPr lang="en-US" sz="2400" dirty="0"/>
          </a:p>
          <a:p>
            <a:pPr marL="457200" indent="-457200">
              <a:buFont typeface="Wingdings" panose="05000000000000000000" pitchFamily="2" charset="2"/>
              <a:buChar char="q"/>
            </a:pPr>
            <a:endParaRPr lang="en-US" sz="2400" dirty="0"/>
          </a:p>
          <a:p>
            <a:pPr marL="457200" indent="-457200">
              <a:buFont typeface="Wingdings" panose="05000000000000000000" pitchFamily="2" charset="2"/>
              <a:buChar char="q"/>
            </a:pPr>
            <a:endParaRPr lang="en-US" sz="2400" dirty="0"/>
          </a:p>
        </p:txBody>
      </p:sp>
    </p:spTree>
    <p:extLst>
      <p:ext uri="{BB962C8B-B14F-4D97-AF65-F5344CB8AC3E}">
        <p14:creationId xmlns:p14="http://schemas.microsoft.com/office/powerpoint/2010/main" val="3618159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A89469-0FDA-4DF4-9548-3FA2EA557E6A}"/>
              </a:ext>
            </a:extLst>
          </p:cNvPr>
          <p:cNvSpPr>
            <a:spLocks noGrp="1"/>
          </p:cNvSpPr>
          <p:nvPr>
            <p:ph type="ctrTitle"/>
          </p:nvPr>
        </p:nvSpPr>
        <p:spPr>
          <a:xfrm>
            <a:off x="1088913" y="537882"/>
            <a:ext cx="10636922" cy="769808"/>
          </a:xfrm>
        </p:spPr>
        <p:txBody>
          <a:bodyPr>
            <a:normAutofit/>
          </a:bodyPr>
          <a:lstStyle/>
          <a:p>
            <a:r>
              <a:rPr lang="en-US" sz="2400" b="1" i="0" dirty="0">
                <a:solidFill>
                  <a:schemeClr val="accent1"/>
                </a:solidFill>
                <a:latin typeface="Times New Roman" panose="02020603050405020304" pitchFamily="18" charset="0"/>
                <a:cs typeface="Times New Roman" panose="02020603050405020304" pitchFamily="18" charset="0"/>
              </a:rPr>
              <a:t>Geochemical Mobility</a:t>
            </a:r>
          </a:p>
        </p:txBody>
      </p:sp>
      <p:sp>
        <p:nvSpPr>
          <p:cNvPr id="3" name="Subtitle 2">
            <a:extLst>
              <a:ext uri="{FF2B5EF4-FFF2-40B4-BE49-F238E27FC236}">
                <a16:creationId xmlns="" xmlns:a16="http://schemas.microsoft.com/office/drawing/2014/main" id="{90817A8B-CEAB-45EF-B867-00DAAB1EE2A5}"/>
              </a:ext>
            </a:extLst>
          </p:cNvPr>
          <p:cNvSpPr>
            <a:spLocks noGrp="1"/>
          </p:cNvSpPr>
          <p:nvPr>
            <p:ph type="subTitle" idx="1"/>
          </p:nvPr>
        </p:nvSpPr>
        <p:spPr>
          <a:xfrm>
            <a:off x="1088913" y="1559859"/>
            <a:ext cx="10636921" cy="4684421"/>
          </a:xfrm>
        </p:spPr>
        <p:txBody>
          <a:bodyPr>
            <a:normAutofit/>
          </a:bodyPr>
          <a:lstStyle/>
          <a:p>
            <a:pPr marL="342900" indent="-342900">
              <a:buFont typeface="Wingdings" panose="05000000000000000000" pitchFamily="2" charset="2"/>
              <a:buChar char="q"/>
            </a:pPr>
            <a:r>
              <a:rPr lang="en-US" sz="2400" dirty="0"/>
              <a:t>The occurrence of an element as a characteristic constituents of deposits formed from fluids of various kinds, either vapor, supercritical solutions or normal aqueous  solutions may also be an indication of their  mobility.</a:t>
            </a:r>
          </a:p>
          <a:p>
            <a:pPr marL="342900" indent="-342900">
              <a:buFont typeface="Wingdings" panose="05000000000000000000" pitchFamily="2" charset="2"/>
              <a:buChar char="q"/>
            </a:pPr>
            <a:r>
              <a:rPr lang="en-US" sz="2400" dirty="0"/>
              <a:t> Elements of complex pegmatites, hydrothermal vein deposits, juvenile water, and gaseous state.</a:t>
            </a:r>
          </a:p>
          <a:p>
            <a:pPr marL="342900" indent="-342900">
              <a:buFont typeface="Wingdings" panose="05000000000000000000" pitchFamily="2" charset="2"/>
              <a:buChar char="q"/>
            </a:pPr>
            <a:endParaRPr lang="en-US" sz="2400" dirty="0"/>
          </a:p>
        </p:txBody>
      </p:sp>
      <p:graphicFrame>
        <p:nvGraphicFramePr>
          <p:cNvPr id="5" name="Table 4">
            <a:extLst>
              <a:ext uri="{FF2B5EF4-FFF2-40B4-BE49-F238E27FC236}">
                <a16:creationId xmlns="" xmlns:a16="http://schemas.microsoft.com/office/drawing/2014/main" id="{38A10FA6-E9DF-4929-AB95-5A17B749AF34}"/>
              </a:ext>
            </a:extLst>
          </p:cNvPr>
          <p:cNvGraphicFramePr>
            <a:graphicFrameLocks noGrp="1"/>
          </p:cNvGraphicFramePr>
          <p:nvPr>
            <p:extLst>
              <p:ext uri="{D42A27DB-BD31-4B8C-83A1-F6EECF244321}">
                <p14:modId xmlns:p14="http://schemas.microsoft.com/office/powerpoint/2010/main" val="3268072638"/>
              </p:ext>
            </p:extLst>
          </p:nvPr>
        </p:nvGraphicFramePr>
        <p:xfrm>
          <a:off x="1541931" y="4178710"/>
          <a:ext cx="9807387" cy="2065570"/>
        </p:xfrm>
        <a:graphic>
          <a:graphicData uri="http://schemas.openxmlformats.org/drawingml/2006/table">
            <a:tbl>
              <a:tblPr firstRow="1" bandRow="1">
                <a:tableStyleId>{5C22544A-7EE6-4342-B048-85BDC9FD1C3A}</a:tableStyleId>
              </a:tblPr>
              <a:tblGrid>
                <a:gridCol w="3269129">
                  <a:extLst>
                    <a:ext uri="{9D8B030D-6E8A-4147-A177-3AD203B41FA5}">
                      <a16:colId xmlns="" xmlns:a16="http://schemas.microsoft.com/office/drawing/2014/main" val="509892736"/>
                    </a:ext>
                  </a:extLst>
                </a:gridCol>
                <a:gridCol w="3269129">
                  <a:extLst>
                    <a:ext uri="{9D8B030D-6E8A-4147-A177-3AD203B41FA5}">
                      <a16:colId xmlns="" xmlns:a16="http://schemas.microsoft.com/office/drawing/2014/main" val="2564900246"/>
                    </a:ext>
                  </a:extLst>
                </a:gridCol>
                <a:gridCol w="3269129">
                  <a:extLst>
                    <a:ext uri="{9D8B030D-6E8A-4147-A177-3AD203B41FA5}">
                      <a16:colId xmlns="" xmlns:a16="http://schemas.microsoft.com/office/drawing/2014/main" val="2903147621"/>
                    </a:ext>
                  </a:extLst>
                </a:gridCol>
              </a:tblGrid>
              <a:tr h="408574">
                <a:tc>
                  <a:txBody>
                    <a:bodyPr/>
                    <a:lstStyle/>
                    <a:p>
                      <a:r>
                        <a:rPr lang="en-US" dirty="0"/>
                        <a:t>Relatively Mobile</a:t>
                      </a:r>
                    </a:p>
                  </a:txBody>
                  <a:tcPr/>
                </a:tc>
                <a:tc>
                  <a:txBody>
                    <a:bodyPr/>
                    <a:lstStyle/>
                    <a:p>
                      <a:r>
                        <a:rPr lang="en-US" dirty="0"/>
                        <a:t>Major Elements</a:t>
                      </a:r>
                    </a:p>
                  </a:txBody>
                  <a:tcPr/>
                </a:tc>
                <a:tc>
                  <a:txBody>
                    <a:bodyPr/>
                    <a:lstStyle/>
                    <a:p>
                      <a:r>
                        <a:rPr lang="en-US" dirty="0"/>
                        <a:t>Minor Elements</a:t>
                      </a:r>
                    </a:p>
                  </a:txBody>
                  <a:tcPr/>
                </a:tc>
                <a:extLst>
                  <a:ext uri="{0D108BD9-81ED-4DB2-BD59-A6C34878D82A}">
                    <a16:rowId xmlns="" xmlns:a16="http://schemas.microsoft.com/office/drawing/2014/main" val="3956805959"/>
                  </a:ext>
                </a:extLst>
              </a:tr>
              <a:tr h="414249">
                <a:tc>
                  <a:txBody>
                    <a:bodyPr/>
                    <a:lstStyle/>
                    <a:p>
                      <a:r>
                        <a:rPr lang="en-US" dirty="0"/>
                        <a:t>Very Mobile</a:t>
                      </a:r>
                    </a:p>
                  </a:txBody>
                  <a:tcPr/>
                </a:tc>
                <a:tc>
                  <a:txBody>
                    <a:bodyPr/>
                    <a:lstStyle/>
                    <a:p>
                      <a:r>
                        <a:rPr lang="en-US" dirty="0"/>
                        <a:t>S, Cl</a:t>
                      </a:r>
                    </a:p>
                  </a:txBody>
                  <a:tcPr/>
                </a:tc>
                <a:tc>
                  <a:txBody>
                    <a:bodyPr/>
                    <a:lstStyle/>
                    <a:p>
                      <a:r>
                        <a:rPr lang="en-US" dirty="0"/>
                        <a:t>B, Iodine</a:t>
                      </a:r>
                    </a:p>
                  </a:txBody>
                  <a:tcPr/>
                </a:tc>
                <a:extLst>
                  <a:ext uri="{0D108BD9-81ED-4DB2-BD59-A6C34878D82A}">
                    <a16:rowId xmlns="" xmlns:a16="http://schemas.microsoft.com/office/drawing/2014/main" val="1847886531"/>
                  </a:ext>
                </a:extLst>
              </a:tr>
              <a:tr h="414249">
                <a:tc>
                  <a:txBody>
                    <a:bodyPr/>
                    <a:lstStyle/>
                    <a:p>
                      <a:r>
                        <a:rPr lang="en-US" dirty="0"/>
                        <a:t>Moderately Mobile</a:t>
                      </a:r>
                    </a:p>
                  </a:txBody>
                  <a:tcPr/>
                </a:tc>
                <a:tc>
                  <a:txBody>
                    <a:bodyPr/>
                    <a:lstStyle/>
                    <a:p>
                      <a:r>
                        <a:rPr lang="en-US" dirty="0"/>
                        <a:t>Ca, Mg, k</a:t>
                      </a:r>
                    </a:p>
                  </a:txBody>
                  <a:tcPr/>
                </a:tc>
                <a:tc>
                  <a:txBody>
                    <a:bodyPr/>
                    <a:lstStyle/>
                    <a:p>
                      <a:r>
                        <a:rPr lang="en-US" dirty="0"/>
                        <a:t>Zn, Ba, U</a:t>
                      </a:r>
                    </a:p>
                  </a:txBody>
                  <a:tcPr/>
                </a:tc>
                <a:extLst>
                  <a:ext uri="{0D108BD9-81ED-4DB2-BD59-A6C34878D82A}">
                    <a16:rowId xmlns="" xmlns:a16="http://schemas.microsoft.com/office/drawing/2014/main" val="1643061662"/>
                  </a:ext>
                </a:extLst>
              </a:tr>
              <a:tr h="414249">
                <a:tc>
                  <a:txBody>
                    <a:bodyPr/>
                    <a:lstStyle/>
                    <a:p>
                      <a:r>
                        <a:rPr lang="en-US" dirty="0"/>
                        <a:t>Moderately Immobile</a:t>
                      </a:r>
                    </a:p>
                  </a:txBody>
                  <a:tcPr/>
                </a:tc>
                <a:tc>
                  <a:txBody>
                    <a:bodyPr/>
                    <a:lstStyle/>
                    <a:p>
                      <a:r>
                        <a:rPr lang="en-US" dirty="0"/>
                        <a:t>Si, </a:t>
                      </a:r>
                      <a:r>
                        <a:rPr lang="en-US" dirty="0" err="1"/>
                        <a:t>Mn</a:t>
                      </a:r>
                      <a:endParaRPr lang="en-US" dirty="0"/>
                    </a:p>
                  </a:txBody>
                  <a:tcPr/>
                </a:tc>
                <a:tc>
                  <a:txBody>
                    <a:bodyPr/>
                    <a:lstStyle/>
                    <a:p>
                      <a:r>
                        <a:rPr lang="en-US" dirty="0"/>
                        <a:t>Ni, Co, Cu, </a:t>
                      </a:r>
                      <a:r>
                        <a:rPr lang="en-US" dirty="0" err="1"/>
                        <a:t>Pb</a:t>
                      </a:r>
                      <a:endParaRPr lang="en-US" dirty="0"/>
                    </a:p>
                  </a:txBody>
                  <a:tcPr/>
                </a:tc>
                <a:extLst>
                  <a:ext uri="{0D108BD9-81ED-4DB2-BD59-A6C34878D82A}">
                    <a16:rowId xmlns="" xmlns:a16="http://schemas.microsoft.com/office/drawing/2014/main" val="993217630"/>
                  </a:ext>
                </a:extLst>
              </a:tr>
              <a:tr h="414249">
                <a:tc>
                  <a:txBody>
                    <a:bodyPr/>
                    <a:lstStyle/>
                    <a:p>
                      <a:r>
                        <a:rPr lang="en-US" dirty="0"/>
                        <a:t>Very Immobile</a:t>
                      </a:r>
                    </a:p>
                  </a:txBody>
                  <a:tcPr/>
                </a:tc>
                <a:tc>
                  <a:txBody>
                    <a:bodyPr/>
                    <a:lstStyle/>
                    <a:p>
                      <a:r>
                        <a:rPr lang="en-US" dirty="0"/>
                        <a:t>Fe, Al, </a:t>
                      </a:r>
                      <a:r>
                        <a:rPr lang="en-US" dirty="0" err="1"/>
                        <a:t>Ti</a:t>
                      </a:r>
                      <a:endParaRPr lang="en-US" dirty="0"/>
                    </a:p>
                  </a:txBody>
                  <a:tcPr/>
                </a:tc>
                <a:tc>
                  <a:txBody>
                    <a:bodyPr/>
                    <a:lstStyle/>
                    <a:p>
                      <a:r>
                        <a:rPr lang="en-US" dirty="0"/>
                        <a:t>Cr, Rare Earth Elements</a:t>
                      </a:r>
                    </a:p>
                  </a:txBody>
                  <a:tcPr/>
                </a:tc>
                <a:extLst>
                  <a:ext uri="{0D108BD9-81ED-4DB2-BD59-A6C34878D82A}">
                    <a16:rowId xmlns="" xmlns:a16="http://schemas.microsoft.com/office/drawing/2014/main" val="3164094814"/>
                  </a:ext>
                </a:extLst>
              </a:tr>
            </a:tbl>
          </a:graphicData>
        </a:graphic>
      </p:graphicFrame>
    </p:spTree>
    <p:extLst>
      <p:ext uri="{BB962C8B-B14F-4D97-AF65-F5344CB8AC3E}">
        <p14:creationId xmlns:p14="http://schemas.microsoft.com/office/powerpoint/2010/main" val="8594835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D09FA0-93E0-4CEC-8EE1-96B7D85ED372}"/>
              </a:ext>
            </a:extLst>
          </p:cNvPr>
          <p:cNvSpPr>
            <a:spLocks noGrp="1"/>
          </p:cNvSpPr>
          <p:nvPr>
            <p:ph type="ctrTitle"/>
          </p:nvPr>
        </p:nvSpPr>
        <p:spPr>
          <a:xfrm>
            <a:off x="1088913" y="502024"/>
            <a:ext cx="9794240" cy="746673"/>
          </a:xfrm>
        </p:spPr>
        <p:txBody>
          <a:bodyPr>
            <a:normAutofit/>
          </a:bodyPr>
          <a:lstStyle/>
          <a:p>
            <a:r>
              <a:rPr lang="en-US" sz="3200" b="1" i="0" dirty="0">
                <a:solidFill>
                  <a:schemeClr val="accent1"/>
                </a:solidFill>
                <a:latin typeface="Times New Roman" panose="02020603050405020304" pitchFamily="18" charset="0"/>
                <a:cs typeface="Times New Roman" panose="02020603050405020304" pitchFamily="18" charset="0"/>
              </a:rPr>
              <a:t>Geochemical Dispersion</a:t>
            </a:r>
          </a:p>
        </p:txBody>
      </p:sp>
      <p:sp>
        <p:nvSpPr>
          <p:cNvPr id="3" name="Subtitle 2">
            <a:extLst>
              <a:ext uri="{FF2B5EF4-FFF2-40B4-BE49-F238E27FC236}">
                <a16:creationId xmlns="" xmlns:a16="http://schemas.microsoft.com/office/drawing/2014/main" id="{ECCAA75E-FC54-4520-9922-58E17F9B321B}"/>
              </a:ext>
            </a:extLst>
          </p:cNvPr>
          <p:cNvSpPr>
            <a:spLocks noGrp="1"/>
          </p:cNvSpPr>
          <p:nvPr>
            <p:ph type="subTitle" idx="1"/>
          </p:nvPr>
        </p:nvSpPr>
        <p:spPr>
          <a:xfrm>
            <a:off x="1088914" y="1710813"/>
            <a:ext cx="10547274" cy="4444181"/>
          </a:xfrm>
        </p:spPr>
        <p:txBody>
          <a:bodyPr>
            <a:normAutofit/>
          </a:bodyPr>
          <a:lstStyle/>
          <a:p>
            <a:pPr marL="342900" indent="-342900">
              <a:buFont typeface="Wingdings" panose="05000000000000000000" pitchFamily="2" charset="2"/>
              <a:buChar char="q"/>
            </a:pPr>
            <a:r>
              <a:rPr lang="en-US" sz="2000" dirty="0"/>
              <a:t>Any material on the earth is constantly subjected to transformation as process through different environment in the geochemical cycle.</a:t>
            </a:r>
          </a:p>
          <a:p>
            <a:pPr marL="342900" indent="-342900">
              <a:buFont typeface="Wingdings" panose="05000000000000000000" pitchFamily="2" charset="2"/>
              <a:buChar char="q"/>
            </a:pPr>
            <a:r>
              <a:rPr lang="en-US" sz="2000" dirty="0"/>
              <a:t>The process in  which atoms and particles move  to new locations and geochemical environment is referred to as geochemical dispersion.</a:t>
            </a:r>
          </a:p>
          <a:p>
            <a:pPr marL="342900" indent="-342900">
              <a:buFont typeface="Wingdings" panose="05000000000000000000" pitchFamily="2" charset="2"/>
              <a:buChar char="q"/>
            </a:pPr>
            <a:r>
              <a:rPr lang="en-US" sz="2000" dirty="0"/>
              <a:t>Geochemical dispersion may occur by mechanical   process  or even chemical and biological factors .</a:t>
            </a:r>
          </a:p>
          <a:p>
            <a:pPr marL="342900" indent="-342900">
              <a:buFont typeface="Wingdings" panose="05000000000000000000" pitchFamily="2" charset="2"/>
              <a:buChar char="q"/>
            </a:pPr>
            <a:r>
              <a:rPr lang="en-US" sz="2000" dirty="0"/>
              <a:t>The response of an elements to dispersion depends on its mobility that is how easily it can be  dispersed .</a:t>
            </a:r>
          </a:p>
          <a:p>
            <a:pPr marL="342900" indent="-342900">
              <a:buFont typeface="Wingdings" panose="05000000000000000000" pitchFamily="2" charset="2"/>
              <a:buChar char="q"/>
            </a:pPr>
            <a:r>
              <a:rPr lang="en-US" sz="2000" dirty="0"/>
              <a:t>Geochemical dispersion is generally identified by Geochemical Models which provide the elements associations, Geochemical anomalies ,exploration procedures , analysis and interpretations.  </a:t>
            </a:r>
          </a:p>
          <a:p>
            <a:pPr marL="342900" indent="-342900">
              <a:buFont typeface="Wingdings" panose="05000000000000000000" pitchFamily="2" charset="2"/>
              <a:buChar char="q"/>
            </a:pPr>
            <a:endParaRPr lang="en-US" sz="2400" dirty="0"/>
          </a:p>
        </p:txBody>
      </p:sp>
    </p:spTree>
    <p:extLst>
      <p:ext uri="{BB962C8B-B14F-4D97-AF65-F5344CB8AC3E}">
        <p14:creationId xmlns:p14="http://schemas.microsoft.com/office/powerpoint/2010/main" val="1766817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872AC4-10B6-472F-8A01-85D1C701A00C}"/>
              </a:ext>
            </a:extLst>
          </p:cNvPr>
          <p:cNvSpPr>
            <a:spLocks noGrp="1"/>
          </p:cNvSpPr>
          <p:nvPr>
            <p:ph type="ctrTitle"/>
          </p:nvPr>
        </p:nvSpPr>
        <p:spPr>
          <a:xfrm>
            <a:off x="1088913" y="519954"/>
            <a:ext cx="10206616" cy="650086"/>
          </a:xfrm>
        </p:spPr>
        <p:txBody>
          <a:bodyPr>
            <a:normAutofit/>
          </a:bodyPr>
          <a:lstStyle/>
          <a:p>
            <a:r>
              <a:rPr lang="en-US" sz="2400" b="1" i="0" dirty="0">
                <a:solidFill>
                  <a:schemeClr val="accent1"/>
                </a:solidFill>
                <a:latin typeface="Times New Roman" panose="02020603050405020304" pitchFamily="18" charset="0"/>
                <a:cs typeface="Times New Roman" panose="02020603050405020304" pitchFamily="18" charset="0"/>
              </a:rPr>
              <a:t>Geochemical Dispersion</a:t>
            </a:r>
          </a:p>
        </p:txBody>
      </p:sp>
      <p:sp>
        <p:nvSpPr>
          <p:cNvPr id="3" name="Subtitle 2">
            <a:extLst>
              <a:ext uri="{FF2B5EF4-FFF2-40B4-BE49-F238E27FC236}">
                <a16:creationId xmlns="" xmlns:a16="http://schemas.microsoft.com/office/drawing/2014/main" id="{D192CFBA-191B-489A-84A8-3D37A52B24F4}"/>
              </a:ext>
            </a:extLst>
          </p:cNvPr>
          <p:cNvSpPr>
            <a:spLocks noGrp="1"/>
          </p:cNvSpPr>
          <p:nvPr>
            <p:ph type="subTitle" idx="1"/>
          </p:nvPr>
        </p:nvSpPr>
        <p:spPr>
          <a:xfrm>
            <a:off x="1612490" y="1288026"/>
            <a:ext cx="9987838" cy="4956254"/>
          </a:xfrm>
        </p:spPr>
        <p:txBody>
          <a:bodyPr>
            <a:normAutofit/>
          </a:bodyPr>
          <a:lstStyle/>
          <a:p>
            <a:pPr marL="342900" indent="-342900">
              <a:buFont typeface="Wingdings" panose="05000000000000000000" pitchFamily="2" charset="2"/>
              <a:buChar char="q"/>
            </a:pPr>
            <a:r>
              <a:rPr lang="en-US" sz="2000" dirty="0"/>
              <a:t>Dispersion may be either deep-seated or surficial, according to the geochemical environment, in which it occurs, and primary or secondary, according to whether it occurs during the formation of the ore deposit or during a later stage.</a:t>
            </a:r>
          </a:p>
          <a:p>
            <a:pPr marL="342900" indent="-342900">
              <a:buFont typeface="Wingdings" panose="05000000000000000000" pitchFamily="2" charset="2"/>
              <a:buChar char="q"/>
            </a:pPr>
            <a:r>
              <a:rPr lang="en-US" sz="2000" dirty="0"/>
              <a:t> There are two types of dispersions.</a:t>
            </a:r>
          </a:p>
          <a:p>
            <a:pPr marL="342900" indent="-342900">
              <a:buFont typeface="Wingdings" panose="05000000000000000000" pitchFamily="2" charset="2"/>
              <a:buChar char="q"/>
            </a:pPr>
            <a:r>
              <a:rPr lang="en-US" sz="2000" dirty="0"/>
              <a:t> 1. Primary dispersion - occurs in the deep-seated environment.</a:t>
            </a:r>
          </a:p>
          <a:p>
            <a:pPr marL="342900" indent="-342900">
              <a:buFont typeface="Wingdings" panose="05000000000000000000" pitchFamily="2" charset="2"/>
              <a:buChar char="q"/>
            </a:pPr>
            <a:r>
              <a:rPr lang="en-US" sz="2000" dirty="0"/>
              <a:t> 2. Secondary dispersion – occurs in the surficial environment. </a:t>
            </a:r>
          </a:p>
          <a:p>
            <a:pPr marL="342900" indent="-342900">
              <a:buFont typeface="Wingdings" panose="05000000000000000000" pitchFamily="2" charset="2"/>
              <a:buChar char="q"/>
            </a:pPr>
            <a:r>
              <a:rPr lang="en-US" sz="2000" dirty="0"/>
              <a:t>Primary dispersion includes all processes leading to emplacement of elements during the formation of an ore deposit, no matter how the orebody was formed. </a:t>
            </a:r>
          </a:p>
          <a:p>
            <a:pPr marL="342900" indent="-342900">
              <a:buFont typeface="Wingdings" panose="05000000000000000000" pitchFamily="2" charset="2"/>
              <a:buChar char="q"/>
            </a:pPr>
            <a:r>
              <a:rPr lang="en-US" sz="2000" dirty="0"/>
              <a:t>Secondary dispersion applies to the redistribution of the primary patterns by any later process, usually in the surface environment.</a:t>
            </a:r>
          </a:p>
        </p:txBody>
      </p:sp>
    </p:spTree>
    <p:extLst>
      <p:ext uri="{BB962C8B-B14F-4D97-AF65-F5344CB8AC3E}">
        <p14:creationId xmlns:p14="http://schemas.microsoft.com/office/powerpoint/2010/main" val="3168623869"/>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25</TotalTime>
  <Words>1114</Words>
  <Application>Microsoft Office PowerPoint</Application>
  <PresentationFormat>Widescreen</PresentationFormat>
  <Paragraphs>82</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幼圆</vt:lpstr>
      <vt:lpstr>Arial</vt:lpstr>
      <vt:lpstr>Century Gothic</vt:lpstr>
      <vt:lpstr>Times New Roman</vt:lpstr>
      <vt:lpstr>Wingdings</vt:lpstr>
      <vt:lpstr>Wingdings 3</vt:lpstr>
      <vt:lpstr>Wisp</vt:lpstr>
      <vt:lpstr>Mobility and Dispersion Of Elements Under different Geochemical Environments</vt:lpstr>
      <vt:lpstr>            contents</vt:lpstr>
      <vt:lpstr>                     Mobility       </vt:lpstr>
      <vt:lpstr>PowerPoint Presentation</vt:lpstr>
      <vt:lpstr>Geochemical Environments</vt:lpstr>
      <vt:lpstr>Geochemical Mobility</vt:lpstr>
      <vt:lpstr>Geochemical Mobility</vt:lpstr>
      <vt:lpstr>Geochemical Dispersion</vt:lpstr>
      <vt:lpstr>Geochemical Dispersion</vt:lpstr>
      <vt:lpstr>PowerPoint Presentation</vt:lpstr>
      <vt:lpstr>Dispersion of elements in primary and secondary environments</vt:lpstr>
      <vt:lpstr>Dispersion of elements in primary and secondary environments</vt:lpstr>
      <vt:lpstr>Geochemical cycle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Mobility and Dispersion Of Elements Under different Geochemical Environments</dc:title>
  <dc:creator>MUHAMMAD HARRIS KHAN</dc:creator>
  <cp:lastModifiedBy>Shamim Akhtar Dr</cp:lastModifiedBy>
  <cp:revision>26</cp:revision>
  <dcterms:created xsi:type="dcterms:W3CDTF">2019-04-14T08:57:05Z</dcterms:created>
  <dcterms:modified xsi:type="dcterms:W3CDTF">2020-04-16T23:03:23Z</dcterms:modified>
</cp:coreProperties>
</file>