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7" r:id="rId4"/>
    <p:sldId id="269" r:id="rId5"/>
    <p:sldId id="270" r:id="rId6"/>
    <p:sldId id="258" r:id="rId7"/>
    <p:sldId id="266" r:id="rId8"/>
    <p:sldId id="259" r:id="rId9"/>
    <p:sldId id="273" r:id="rId10"/>
    <p:sldId id="260" r:id="rId11"/>
    <p:sldId id="272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96F37B-46FA-4F41-83BB-75AD0B168EA7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22E1E3-C3D8-4723-A249-14498DE30CB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"/>
            <a:ext cx="7772400" cy="68579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/>
              <a:t>VENOUS THROMBOEMBOLISM</a:t>
            </a:r>
            <a:endParaRPr lang="en-US" sz="49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609600"/>
            <a:ext cx="8610600" cy="59436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Definition.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/>
              <a:t>Venous thromboembolism refers to the presence of deep vein 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/>
              <a:t>   thrombosis or  pulmonary embolism.</a:t>
            </a:r>
          </a:p>
          <a:p>
            <a:pPr algn="l">
              <a:buFont typeface="Wingdings" pitchFamily="2" charset="2"/>
              <a:buChar char="q"/>
            </a:pPr>
            <a:r>
              <a:rPr lang="en-US" sz="2800" b="1" dirty="0" smtClean="0"/>
              <a:t>APA syndrome.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/>
              <a:t>Presence of at least one clinical and one laboratory criterion</a:t>
            </a:r>
            <a:r>
              <a:rPr lang="en-US" sz="2000" dirty="0" smtClean="0"/>
              <a:t>.</a:t>
            </a:r>
          </a:p>
          <a:p>
            <a:pPr algn="l">
              <a:buFont typeface="Wingdings" pitchFamily="2" charset="2"/>
              <a:buChar char="q"/>
            </a:pPr>
            <a:r>
              <a:rPr lang="en-US" sz="2800" b="1" dirty="0" smtClean="0"/>
              <a:t>Clinical criteria.</a:t>
            </a:r>
          </a:p>
          <a:p>
            <a:pPr algn="l"/>
            <a:r>
              <a:rPr lang="en-US" sz="2400" dirty="0" smtClean="0"/>
              <a:t>A</a:t>
            </a:r>
            <a:r>
              <a:rPr lang="en-US" sz="2000" dirty="0" smtClean="0"/>
              <a:t>.</a:t>
            </a:r>
            <a:r>
              <a:rPr lang="en-US" sz="2400" dirty="0" smtClean="0"/>
              <a:t> Arterial or venous thrombosis in any tissue or organ.</a:t>
            </a:r>
          </a:p>
          <a:p>
            <a:pPr algn="l"/>
            <a:r>
              <a:rPr lang="en-US" sz="2400" dirty="0" smtClean="0"/>
              <a:t>B. Pregnancy morbidities.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/>
              <a:t>Unexplained late fetal death.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/>
              <a:t>Premature birth complicated by eclampsia preeclampsia or </a:t>
            </a:r>
          </a:p>
          <a:p>
            <a:pPr algn="l"/>
            <a:r>
              <a:rPr lang="en-US" sz="2400" dirty="0" smtClean="0"/>
              <a:t>  placental insufficiency. 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/>
              <a:t>At least three unexplained consecutive spontaneous abortions.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1600" dirty="0" smtClean="0"/>
              <a:t>   </a:t>
            </a:r>
          </a:p>
          <a:p>
            <a:pPr algn="l"/>
            <a:r>
              <a:rPr lang="en-US" sz="1600" dirty="0" smtClean="0"/>
              <a:t> 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77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800" b="1" dirty="0" smtClean="0"/>
              <a:t>Diagnostic testing.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/>
              <a:t> </a:t>
            </a:r>
            <a:r>
              <a:rPr lang="en-US" sz="2800" b="1" dirty="0" smtClean="0"/>
              <a:t>Laboratory testing.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D-</a:t>
            </a:r>
            <a:r>
              <a:rPr lang="en-US" sz="2400" dirty="0" err="1" smtClean="0"/>
              <a:t>dimers</a:t>
            </a:r>
            <a:r>
              <a:rPr lang="en-US" sz="2400" dirty="0" smtClean="0"/>
              <a:t>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Proteing</a:t>
            </a:r>
            <a:r>
              <a:rPr lang="en-US" sz="2400" dirty="0" smtClean="0"/>
              <a:t> C activity.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Anticardiolipin antibody.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400" dirty="0" smtClean="0"/>
              <a:t>Β</a:t>
            </a:r>
            <a:r>
              <a:rPr lang="en-US" sz="2400" dirty="0" smtClean="0"/>
              <a:t>2-glycoprotein-1.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b="1" dirty="0" smtClean="0"/>
              <a:t>DVT-Specific Testing.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Lower extremity venous compression </a:t>
            </a:r>
            <a:r>
              <a:rPr lang="en-US" sz="2400" dirty="0" err="1" smtClean="0"/>
              <a:t>ultrasonography</a:t>
            </a:r>
            <a:r>
              <a:rPr lang="en-US" sz="2400" dirty="0" smtClean="0"/>
              <a:t>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Venography</a:t>
            </a:r>
            <a:r>
              <a:rPr lang="en-US" sz="2400" dirty="0" smtClean="0"/>
              <a:t>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Mangetic</a:t>
            </a:r>
            <a:r>
              <a:rPr lang="en-US" sz="2400" dirty="0" smtClean="0"/>
              <a:t> resonance imaging (MRI).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CT </a:t>
            </a:r>
            <a:r>
              <a:rPr lang="en-US" sz="2400" dirty="0" err="1" smtClean="0"/>
              <a:t>venography</a:t>
            </a:r>
            <a:r>
              <a:rPr lang="en-US" sz="2400" dirty="0" smtClean="0"/>
              <a:t> testing for DVT.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534400" cy="64770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500" b="1" dirty="0" smtClean="0"/>
              <a:t>PE specific testing.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200" dirty="0" smtClean="0"/>
              <a:t>Electrocardiography.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200" dirty="0" err="1" smtClean="0"/>
              <a:t>Troponin</a:t>
            </a:r>
            <a:r>
              <a:rPr lang="en-US" sz="2200" dirty="0" smtClean="0"/>
              <a:t> .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200" dirty="0" smtClean="0"/>
              <a:t>BNP levels.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200" dirty="0" smtClean="0"/>
              <a:t>Blood gases.</a:t>
            </a:r>
          </a:p>
          <a:p>
            <a:pPr algn="l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200" dirty="0" smtClean="0"/>
              <a:t>Chest radiography. 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§"/>
            </a:pPr>
            <a:r>
              <a:rPr lang="en-US" dirty="0" smtClean="0"/>
              <a:t>Contrast enhanced spiral (helical) chest CT.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§"/>
            </a:pPr>
            <a:r>
              <a:rPr lang="en-US" dirty="0" smtClean="0"/>
              <a:t>V/Q scanning.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§"/>
            </a:pPr>
            <a:r>
              <a:rPr lang="en-US" dirty="0" smtClean="0"/>
              <a:t>Magnetic resonance angiography (MRA).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§"/>
            </a:pPr>
            <a:r>
              <a:rPr lang="en-US" dirty="0" smtClean="0"/>
              <a:t>Pulmonary angiography (PA).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§"/>
            </a:pPr>
            <a:r>
              <a:rPr lang="en-US" dirty="0" smtClean="0"/>
              <a:t>Echocardiography.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§"/>
            </a:pPr>
            <a:endParaRPr lang="en-US" sz="2400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152400"/>
            <a:ext cx="8305800" cy="6400800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800" b="1" dirty="0" smtClean="0"/>
              <a:t>Treatment.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b="1" dirty="0" err="1" smtClean="0"/>
              <a:t>Parenteral</a:t>
            </a:r>
            <a:r>
              <a:rPr lang="en-US" sz="2800" b="1" dirty="0" smtClean="0"/>
              <a:t> anticoagulation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IV or SC UFH 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SC LMWH 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SC </a:t>
            </a:r>
            <a:r>
              <a:rPr lang="en-US" sz="2400" smtClean="0"/>
              <a:t>pentasacharide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fondaparinux</a:t>
            </a:r>
            <a:r>
              <a:rPr lang="en-US" sz="2400" dirty="0" smtClean="0"/>
              <a:t>)</a:t>
            </a:r>
          </a:p>
          <a:p>
            <a:pPr algn="l">
              <a:lnSpc>
                <a:spcPct val="150000"/>
              </a:lnSpc>
            </a:pPr>
            <a:endParaRPr lang="en-US" sz="2400" dirty="0" smtClean="0"/>
          </a:p>
          <a:p>
            <a:pPr algn="l">
              <a:buFont typeface="Wingdings" pitchFamily="2" charset="2"/>
              <a:buChar char="q"/>
            </a:pPr>
            <a:r>
              <a:rPr lang="en-US" sz="3000" b="1" dirty="0" smtClean="0"/>
              <a:t>Oral anticoagulants.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b="1" dirty="0" err="1" smtClean="0"/>
              <a:t>Warfarin</a:t>
            </a:r>
            <a:r>
              <a:rPr lang="en-US" sz="2800" b="1" dirty="0" smtClean="0"/>
              <a:t>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b="1" dirty="0" smtClean="0"/>
              <a:t>Thrombolytic therapy.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Streptokinase. Tissue </a:t>
            </a:r>
            <a:r>
              <a:rPr lang="en-US" sz="2400" dirty="0" err="1" smtClean="0"/>
              <a:t>plasminogen</a:t>
            </a:r>
            <a:r>
              <a:rPr lang="en-US" sz="2400" dirty="0" smtClean="0"/>
              <a:t> activator.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100" dirty="0" smtClean="0"/>
              <a:t>IVC filters.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100" dirty="0" smtClean="0"/>
              <a:t>Catheter </a:t>
            </a:r>
            <a:r>
              <a:rPr lang="en-US" sz="3100" dirty="0" err="1" smtClean="0"/>
              <a:t>embolectomy</a:t>
            </a:r>
            <a:r>
              <a:rPr lang="en-US" sz="3100" dirty="0" smtClean="0"/>
              <a:t>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100" dirty="0" smtClean="0"/>
              <a:t>Surgical </a:t>
            </a:r>
            <a:r>
              <a:rPr lang="en-US" sz="3100" dirty="0" err="1" smtClean="0"/>
              <a:t>embolectomy</a:t>
            </a:r>
            <a:r>
              <a:rPr lang="en-US" sz="3100" dirty="0" smtClean="0"/>
              <a:t>.</a:t>
            </a:r>
          </a:p>
          <a:p>
            <a:endParaRPr lang="en-US" sz="2400" dirty="0" smtClean="0"/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 smtClean="0"/>
          </a:p>
          <a:p>
            <a:pPr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800" b="1" dirty="0" smtClean="0"/>
              <a:t>Laboratory criteria.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b="1" dirty="0" smtClean="0"/>
              <a:t>Persistent detection of autoantibodies.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Lupus anticoagulant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Anticardiolipin antibody.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400" dirty="0" smtClean="0"/>
              <a:t>Β</a:t>
            </a:r>
            <a:r>
              <a:rPr lang="en-US" sz="2400" dirty="0" smtClean="0"/>
              <a:t>2-glycoprotein-1 antibodies.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763000" cy="6324600"/>
          </a:xfrm>
        </p:spPr>
        <p:txBody>
          <a:bodyPr>
            <a:normAutofit fontScale="92500"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800" b="1" dirty="0" smtClean="0"/>
              <a:t>Classification.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§"/>
            </a:pPr>
            <a:r>
              <a:rPr lang="en-US" dirty="0" smtClean="0"/>
              <a:t>Deep or superficial.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§"/>
            </a:pPr>
            <a:r>
              <a:rPr lang="en-US" dirty="0" smtClean="0"/>
              <a:t>Proximal or distal.</a:t>
            </a:r>
          </a:p>
          <a:p>
            <a:pPr algn="l">
              <a:lnSpc>
                <a:spcPct val="160000"/>
              </a:lnSpc>
              <a:buFont typeface="Wingdings" pitchFamily="2" charset="2"/>
              <a:buChar char="q"/>
            </a:pPr>
            <a:r>
              <a:rPr lang="en-US" sz="2800" b="1" dirty="0" smtClean="0"/>
              <a:t>Epidemiology.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50% of patients with proximal lower extremity DVT</a:t>
            </a:r>
          </a:p>
          <a:p>
            <a:pPr algn="l">
              <a:lnSpc>
                <a:spcPct val="150000"/>
              </a:lnSpc>
            </a:pPr>
            <a:r>
              <a:rPr lang="en-US" dirty="0" smtClean="0"/>
              <a:t>  develop PE.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DVTs that occur in upper extremities, often secondary to an </a:t>
            </a:r>
          </a:p>
          <a:p>
            <a:pPr algn="l">
              <a:lnSpc>
                <a:spcPct val="150000"/>
              </a:lnSpc>
            </a:pPr>
            <a:r>
              <a:rPr lang="en-US" dirty="0" smtClean="0"/>
              <a:t>   indwelling catheter may also cause PE.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DVT may occur concomitantly with superficial</a:t>
            </a:r>
          </a:p>
          <a:p>
            <a:pPr algn="l">
              <a:lnSpc>
                <a:spcPct val="150000"/>
              </a:lnSpc>
            </a:pPr>
            <a:r>
              <a:rPr lang="en-US" dirty="0" smtClean="0"/>
              <a:t>   thrombophlebitis.</a:t>
            </a:r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382000" cy="6172200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3300" b="1" dirty="0" smtClean="0"/>
              <a:t>Etiology.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3100" dirty="0" smtClean="0"/>
              <a:t>Prolonged immobilization.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Trauma.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Surgery.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Other major illnesses.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Hypercoagulable states.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Malignancy.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err="1" smtClean="0"/>
              <a:t>Nephrotic</a:t>
            </a:r>
            <a:r>
              <a:rPr lang="en-US" sz="2800" dirty="0" smtClean="0"/>
              <a:t> syndrome 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Estrogen use.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Pregnancy.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Both HIT and APA syndrome.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153400" cy="63246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000" b="1" dirty="0" smtClean="0"/>
              <a:t>Superficial thrombophlebitis</a:t>
            </a:r>
            <a:r>
              <a:rPr lang="en-US" dirty="0" smtClean="0"/>
              <a:t> 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Varicose veins.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Trauma.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Infection.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Hypercoagulable disorders.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Sickle cell disease.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Marrow fat embolism.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Amniotic  fluid embolism. 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Pulmonary artery sarcoma.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Fibrosing mediastinitis.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800" b="1" dirty="0" smtClean="0"/>
              <a:t>Risk factors.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/>
              <a:t>Deficiencies of the natural anticoagulants protein C, Protein S,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/>
              <a:t>   </a:t>
            </a:r>
            <a:r>
              <a:rPr lang="en-US" sz="2400" dirty="0" err="1" smtClean="0"/>
              <a:t>Antithrombin</a:t>
            </a:r>
            <a:r>
              <a:rPr lang="en-US" sz="2400" dirty="0" smtClean="0"/>
              <a:t>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err="1" smtClean="0"/>
              <a:t>Dysfibrinogenemia</a:t>
            </a:r>
            <a:r>
              <a:rPr lang="en-US" sz="2400" dirty="0" smtClean="0"/>
              <a:t>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err="1" smtClean="0"/>
              <a:t>Hyperhomocysteinemia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/>
              <a:t>Cavernous sinus thrombosis mesenteric vein thrombosis or portal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  vein thrombosis may be the initial presentation of paroxysmal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  nocturnal </a:t>
            </a:r>
            <a:r>
              <a:rPr lang="en-US" sz="2400" dirty="0" err="1" smtClean="0"/>
              <a:t>hemoglobinuria</a:t>
            </a:r>
            <a:r>
              <a:rPr lang="en-US" sz="2400" dirty="0" smtClean="0"/>
              <a:t> (PNH) or  myeloproliferative disorders.</a:t>
            </a:r>
          </a:p>
          <a:p>
            <a:pPr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04800"/>
            <a:ext cx="9144000" cy="6324600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000" b="1" dirty="0" smtClean="0"/>
              <a:t>Prevention.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Identifying patients at high risk of </a:t>
            </a:r>
            <a:r>
              <a:rPr lang="en-US" sz="2800" dirty="0" err="1" smtClean="0"/>
              <a:t>thromboembolism</a:t>
            </a:r>
            <a:r>
              <a:rPr lang="en-US" sz="2800" dirty="0" smtClean="0"/>
              <a:t> and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/>
              <a:t>   instituting prophylactic measures.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q"/>
            </a:pPr>
            <a:r>
              <a:rPr lang="en-US" sz="3000" b="1" dirty="0" smtClean="0"/>
              <a:t>Diagnosis.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§"/>
            </a:pPr>
            <a:r>
              <a:rPr lang="en-US" b="1" dirty="0" smtClean="0"/>
              <a:t>C</a:t>
            </a:r>
            <a:r>
              <a:rPr lang="en-US" dirty="0" smtClean="0"/>
              <a:t>linical presentation.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Pain and edema in the affected extremity.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Superficial thrombophlebitis.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PE. 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/>
              <a:t> PE may produce shortness of breath chest pain hypoxemia  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/>
              <a:t> </a:t>
            </a:r>
            <a:r>
              <a:rPr lang="en-US" sz="2800" dirty="0" err="1" smtClean="0"/>
              <a:t>hemoptysis</a:t>
            </a:r>
            <a:r>
              <a:rPr lang="en-US" sz="2800" dirty="0" smtClean="0"/>
              <a:t> pleural rub new right sided heart failure and </a:t>
            </a:r>
          </a:p>
          <a:p>
            <a:pPr algn="l">
              <a:lnSpc>
                <a:spcPct val="150000"/>
              </a:lnSpc>
            </a:pPr>
            <a:r>
              <a:rPr lang="en-US" sz="2800" smtClean="0"/>
              <a:t> </a:t>
            </a:r>
            <a:r>
              <a:rPr lang="en-US" sz="2800" dirty="0" smtClean="0"/>
              <a:t>tachycardia.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endParaRPr lang="en-US" sz="2800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458200" cy="65532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b="1" dirty="0" smtClean="0"/>
              <a:t>Differential diagnosis of leg swelling.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Baker </a:t>
            </a:r>
            <a:r>
              <a:rPr lang="en-US" dirty="0" smtClean="0"/>
              <a:t>cyst</a:t>
            </a:r>
            <a:r>
              <a:rPr lang="en-US" dirty="0" smtClean="0"/>
              <a:t>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Hematoma.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Venous insufficiency.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/>
              <a:t>Postphlebitic</a:t>
            </a:r>
            <a:r>
              <a:rPr lang="en-US" dirty="0" smtClean="0"/>
              <a:t> syndrome.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/>
              <a:t>Lymphedema</a:t>
            </a:r>
            <a:r>
              <a:rPr lang="en-US" dirty="0" smtClean="0"/>
              <a:t>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Sarcoma.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Arterial aneurysm.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/>
              <a:t>Myositis</a:t>
            </a:r>
            <a:r>
              <a:rPr lang="en-US" dirty="0" smtClean="0"/>
              <a:t>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/>
              <a:t>Cellulitis</a:t>
            </a:r>
            <a:r>
              <a:rPr lang="en-US" dirty="0" smtClean="0"/>
              <a:t>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Rupture of the medial head of the </a:t>
            </a:r>
            <a:r>
              <a:rPr lang="en-US" dirty="0" err="1" smtClean="0"/>
              <a:t>gastrocnemius</a:t>
            </a:r>
            <a:r>
              <a:rPr lang="en-US" dirty="0" smtClean="0"/>
              <a:t>. 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Abscess.</a:t>
            </a:r>
          </a:p>
          <a:p>
            <a:pPr algn="l"/>
            <a:endParaRPr lang="en-US" dirty="0" smtClean="0"/>
          </a:p>
          <a:p>
            <a:pPr algn="l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0000" lnSpcReduction="20000"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4000" b="1" dirty="0" smtClean="0"/>
              <a:t>Symmetric bilateral lower extremity edema.</a:t>
            </a:r>
          </a:p>
          <a:p>
            <a:pPr algn="l">
              <a:lnSpc>
                <a:spcPct val="170000"/>
              </a:lnSpc>
            </a:pPr>
            <a:r>
              <a:rPr lang="en-US" sz="3100" dirty="0" smtClean="0"/>
              <a:t>  Suggests the presence of heart, renal or liver failure rather than a  DVT.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4000" b="1" dirty="0" smtClean="0"/>
              <a:t>Differential diagnosis of symptoms and signs   of PE.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400" dirty="0" smtClean="0"/>
              <a:t>Dissecting </a:t>
            </a:r>
            <a:r>
              <a:rPr lang="en-US" sz="3400" dirty="0" smtClean="0"/>
              <a:t>aortic aneurysm</a:t>
            </a:r>
            <a:r>
              <a:rPr lang="en-US" sz="3400" dirty="0" smtClean="0"/>
              <a:t>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400" dirty="0" smtClean="0"/>
              <a:t>Pneumonia.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400" dirty="0" smtClean="0"/>
              <a:t>Acute bronchitis.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400" dirty="0" err="1" smtClean="0"/>
              <a:t>Broncho</a:t>
            </a:r>
            <a:r>
              <a:rPr lang="en-US" sz="3400" dirty="0" smtClean="0"/>
              <a:t> carcinoma. 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400" dirty="0" smtClean="0"/>
              <a:t>Pericardial or </a:t>
            </a:r>
            <a:r>
              <a:rPr lang="en-US" sz="3400" dirty="0" smtClean="0"/>
              <a:t>pleural disease.</a:t>
            </a:r>
            <a:endParaRPr lang="en-US" sz="3400" dirty="0" smtClean="0"/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400" dirty="0" smtClean="0"/>
              <a:t>Heart failure.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400" dirty="0" err="1" smtClean="0"/>
              <a:t>Costochondritis</a:t>
            </a:r>
            <a:r>
              <a:rPr lang="en-US" sz="3400" dirty="0" smtClean="0"/>
              <a:t> 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400" dirty="0" smtClean="0"/>
              <a:t>Myocardial ischemia.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420</TotalTime>
  <Words>533</Words>
  <Application>Microsoft Office PowerPoint</Application>
  <PresentationFormat>On-screen Show (4:3)</PresentationFormat>
  <Paragraphs>131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  VENOUS THROMBOEMBOLISM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MALIK</dc:creator>
  <cp:lastModifiedBy>MALIK</cp:lastModifiedBy>
  <cp:revision>111</cp:revision>
  <dcterms:created xsi:type="dcterms:W3CDTF">2013-06-04T12:43:42Z</dcterms:created>
  <dcterms:modified xsi:type="dcterms:W3CDTF">2016-09-18T18:48:27Z</dcterms:modified>
</cp:coreProperties>
</file>