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94" r:id="rId4"/>
    <p:sldId id="260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2" r:id="rId13"/>
    <p:sldId id="283" r:id="rId14"/>
    <p:sldId id="265" r:id="rId15"/>
    <p:sldId id="266" r:id="rId16"/>
    <p:sldId id="279" r:id="rId17"/>
    <p:sldId id="268" r:id="rId18"/>
    <p:sldId id="281" r:id="rId19"/>
    <p:sldId id="28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579"/>
  </p:normalViewPr>
  <p:slideViewPr>
    <p:cSldViewPr snapToGrid="0" snapToObjects="1">
      <p:cViewPr varScale="1">
        <p:scale>
          <a:sx n="74" d="100"/>
          <a:sy n="74" d="100"/>
        </p:scale>
        <p:origin x="-5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Introduction to Genetics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 of Genetics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835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Cytogenetics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Deals with the physical basis of heredity (cell)</a:t>
            </a:r>
          </a:p>
          <a:p>
            <a:r>
              <a:rPr lang="en-US" dirty="0">
                <a:solidFill>
                  <a:srgbClr val="FF0000"/>
                </a:solidFill>
              </a:rPr>
              <a:t>Population Genetics</a:t>
            </a:r>
          </a:p>
          <a:p>
            <a:pPr marL="457200" lvl="1" indent="0">
              <a:buNone/>
            </a:pPr>
            <a:r>
              <a:rPr lang="en-US" dirty="0"/>
              <a:t>Deals with the transmission of traits with a large group of individuals with a passage of time</a:t>
            </a:r>
          </a:p>
          <a:p>
            <a:r>
              <a:rPr lang="en-US" dirty="0">
                <a:solidFill>
                  <a:srgbClr val="FF0000"/>
                </a:solidFill>
              </a:rPr>
              <a:t>Molecular Genetics</a:t>
            </a:r>
          </a:p>
          <a:p>
            <a:pPr marL="457200" lvl="1" indent="0">
              <a:buNone/>
            </a:pPr>
            <a:r>
              <a:rPr lang="en-US" dirty="0"/>
              <a:t>Chemical basis of heredity</a:t>
            </a:r>
          </a:p>
          <a:p>
            <a:pPr marL="457200" lvl="1" indent="0">
              <a:buNone/>
            </a:pPr>
            <a:r>
              <a:rPr lang="en-US" dirty="0"/>
              <a:t>Advanced field of genetics</a:t>
            </a:r>
          </a:p>
          <a:p>
            <a:r>
              <a:rPr lang="en-US" dirty="0">
                <a:solidFill>
                  <a:srgbClr val="FF0000"/>
                </a:solidFill>
              </a:rPr>
              <a:t>Genomics</a:t>
            </a:r>
          </a:p>
          <a:p>
            <a:pPr marL="457200" lvl="1" indent="0">
              <a:buNone/>
            </a:pPr>
            <a:r>
              <a:rPr lang="en-US" dirty="0"/>
              <a:t>The branch of genetics concerned with the structure, function, evolution, and mapping of genomes of an organism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1071154"/>
            <a:ext cx="11286309" cy="560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 and control of various means of improving human heredity characters has been termed as “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Eugenics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Positive Eugenics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concerned with the enrichment of human populations by facilitating an increase or at least guarding against decrease in favorable traits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Negative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Eugenics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attempts to curtail defective heredity traits by limiting or preventing their reproduction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400" dirty="0">
                <a:solidFill>
                  <a:srgbClr val="FF0000"/>
                </a:solidFill>
              </a:rPr>
              <a:t>Eugenics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266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Nutrogenomics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Study of effect of different nutrients or nutrition on gene expression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Behavioral </a:t>
            </a:r>
            <a:r>
              <a:rPr lang="en-US" dirty="0">
                <a:solidFill>
                  <a:srgbClr val="FF0000"/>
                </a:solidFill>
              </a:rPr>
              <a:t>Genetics</a:t>
            </a:r>
          </a:p>
          <a:p>
            <a:pPr marL="457200" lvl="1" indent="0">
              <a:buNone/>
            </a:pPr>
            <a:r>
              <a:rPr lang="en-US" sz="2800" dirty="0"/>
              <a:t>Study of the behavior of an organism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Genetic Engineering</a:t>
            </a:r>
          </a:p>
          <a:p>
            <a:pPr marL="457200" lvl="1" indent="0" algn="just">
              <a:buNone/>
            </a:pPr>
            <a:r>
              <a:rPr lang="en-US" sz="2800" dirty="0"/>
              <a:t>Genetic engineering (GE) is the modification of an organism's genetic composition by artificial means, often involving the transfer of specific traits, or genes, from one organism into a plant or animal of an entirely different species.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2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70107" y="3159534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Application of the Genetics</a:t>
            </a:r>
          </a:p>
        </p:txBody>
      </p:sp>
    </p:spTree>
    <p:extLst>
      <p:ext uri="{BB962C8B-B14F-4D97-AF65-F5344CB8AC3E}">
        <p14:creationId xmlns:p14="http://schemas.microsoft.com/office/powerpoint/2010/main" val="242543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6441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Human &amp;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Society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849086"/>
            <a:ext cx="11325497" cy="6008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estimation of about 2000 genetics diseases in humans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diseases and abnormalities have genetic basis,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Hemophilia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type of diabetics,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Hemolytic icterus (an anemia),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form of deafness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Blindness (some types)</a:t>
            </a: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914400"/>
            <a:ext cx="11299371" cy="572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Recognition of these inherited nature is important for anticipation of their future possible occurrence in given family so that preventive measures can be taken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Chromosomal analysis can be used to detect a large no. of abnormalities in fetus, newborn, child and adult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endParaRPr lang="en-US" sz="3200" i="1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i="1" dirty="0">
                <a:solidFill>
                  <a:srgbClr val="FF0000"/>
                </a:solidFill>
              </a:rPr>
              <a:t>Amniocentesis</a:t>
            </a:r>
            <a:r>
              <a:rPr lang="en-US" sz="3200" dirty="0">
                <a:solidFill>
                  <a:srgbClr val="0000FF"/>
                </a:solidFill>
              </a:rPr>
              <a:t> - amniotic fluid and fetal cells taken from pregnant women are analyzed for genetic disorders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914400"/>
            <a:ext cx="11377749" cy="56954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Genetics can be used in prevention of non-infectious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abnormalities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</a:t>
            </a:r>
            <a:r>
              <a:rPr lang="en-US" sz="3600" dirty="0">
                <a:solidFill>
                  <a:srgbClr val="0000FF"/>
                </a:solidFill>
              </a:rPr>
              <a:t>.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Xanthoma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Tuberosum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characterized by appearance of numerous nodules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tumors in the body and may involve then heart or blood vessels some time with fatal results</a:t>
            </a:r>
          </a:p>
          <a:p>
            <a:pPr algn="just">
              <a:spcBef>
                <a:spcPts val="1000"/>
              </a:spcBef>
              <a:defRPr/>
            </a:pPr>
            <a:r>
              <a:rPr lang="en-US" sz="3600" dirty="0">
                <a:solidFill>
                  <a:srgbClr val="0000FF"/>
                </a:solidFill>
              </a:rPr>
              <a:t>These nodules develop due to an excess of cholesterol in the blood</a:t>
            </a:r>
          </a:p>
          <a:p>
            <a:pPr algn="just">
              <a:spcBef>
                <a:spcPts val="1000"/>
              </a:spcBef>
              <a:defRPr/>
            </a:pPr>
            <a:endParaRPr lang="en-US" sz="3600" dirty="0">
              <a:solidFill>
                <a:srgbClr val="0000FF"/>
              </a:solidFill>
            </a:endParaRPr>
          </a:p>
          <a:p>
            <a:pPr algn="just">
              <a:spcBef>
                <a:spcPts val="1000"/>
              </a:spcBef>
              <a:defRPr/>
            </a:pPr>
            <a:r>
              <a:rPr lang="en-US" sz="3600" dirty="0">
                <a:solidFill>
                  <a:srgbClr val="0000FF"/>
                </a:solidFill>
              </a:rPr>
              <a:t>If the patient knows then what can somebody do ?</a:t>
            </a:r>
          </a:p>
          <a:p>
            <a:pPr algn="just">
              <a:spcBef>
                <a:spcPts val="1000"/>
              </a:spcBef>
              <a:defRPr/>
            </a:pPr>
            <a:r>
              <a:rPr lang="en-US" sz="3600" dirty="0">
                <a:solidFill>
                  <a:srgbClr val="0000FF"/>
                </a:solidFill>
              </a:rPr>
              <a:t>Avoid cholesterol in diet and can check after intervals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defRPr/>
            </a:pP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Genetic Counseling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1143000"/>
            <a:ext cx="11129554" cy="4983163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process by which patients or relatives at risk of a disorder that may be hereditary are advised of the consequences of the disorder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600" dirty="0">
              <a:solidFill>
                <a:srgbClr val="0000FF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probability of developing or transmitting it, and of the ways in which this may be prevented, avoided or ameliorated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3600" dirty="0">
                <a:solidFill>
                  <a:srgbClr val="FF0000"/>
                </a:solidFill>
              </a:rPr>
              <a:t>Genetic education and pre-marital medical tests can play a role reduce genetic abnormalities in humans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25758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36469"/>
            <a:ext cx="11430000" cy="5368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 clinical tests can be carried out on heterozygotes for many hereditary disorders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obtaining such information on both potential parents the risk of producing an afflicted offspring can be estimated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 histories may indicate a high risk of genetic diseases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Such tests are now available for most cytological and over 70 other heredity anomalies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Amniocentesis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3048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Potentials of Genetic Counseling</a:t>
            </a: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</a:t>
            </a: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….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1136470"/>
            <a:ext cx="11351623" cy="5473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case of abnormal infant, family may opt for termination of pregnancy if law permits (involves moral and religious considerations)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Families may decide to forego having children of their own and rely upon adoption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such a way many tragedies can be avoided</a:t>
            </a: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60260" y="68574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Genetics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2999"/>
            <a:ext cx="10881360" cy="551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science that deals with the study of heredity and variation</a:t>
            </a:r>
          </a:p>
          <a:p>
            <a:r>
              <a:rPr lang="en-US" dirty="0"/>
              <a:t>Word GENETICS came from Genesis meaning beginning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HEREDITY:	Transmission of traits from parents to offspring</a:t>
            </a:r>
          </a:p>
          <a:p>
            <a:pPr marL="0" indent="0">
              <a:buNone/>
            </a:pPr>
            <a:r>
              <a:rPr lang="en-US" dirty="0"/>
              <a:t>VARIATION:	Dissimilarities / differences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Applications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1219200"/>
            <a:ext cx="11207931" cy="5325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court cases rely o geneticists for valuable testimony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 of disputed parentage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Baby mix up in hospitals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Custody of children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Estate inheritance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 are some of the legal problems on which courts may turn for scientific solutions</a:t>
            </a: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60260" y="68574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2999"/>
            <a:ext cx="10881360" cy="551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Involves the study of structure and function of genes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600" dirty="0">
              <a:solidFill>
                <a:srgbClr val="0000FF"/>
              </a:solidFill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Differences in organisms are due to differences in genes which have result from </a:t>
            </a:r>
          </a:p>
          <a:p>
            <a:pPr marL="1028700" lvl="1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Evolutionary process of mutation</a:t>
            </a:r>
          </a:p>
          <a:p>
            <a:pPr marL="1028700" lvl="1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Genetic recombination</a:t>
            </a:r>
          </a:p>
          <a:p>
            <a:pPr marL="1028700" lvl="1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Selection</a:t>
            </a:r>
          </a:p>
        </p:txBody>
      </p:sp>
    </p:spTree>
    <p:extLst>
      <p:ext uri="{BB962C8B-B14F-4D97-AF65-F5344CB8AC3E}">
        <p14:creationId xmlns:p14="http://schemas.microsoft.com/office/powerpoint/2010/main" val="231901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990600"/>
            <a:ext cx="11443064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Genetic information directs</a:t>
            </a:r>
          </a:p>
          <a:p>
            <a:pPr marL="1028700" lvl="1" indent="-5715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Cellular functions</a:t>
            </a:r>
          </a:p>
          <a:p>
            <a:pPr marL="1028700" lvl="1" indent="-5715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Determines an organism’s external appearance</a:t>
            </a:r>
          </a:p>
          <a:p>
            <a:pPr marL="1028700" lvl="1" indent="-5715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Links generations in every species</a:t>
            </a:r>
            <a:endParaRPr lang="en-US" sz="3200" dirty="0">
              <a:solidFill>
                <a:srgbClr val="0000FF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Knowledge of genetic concepts also helps us to understand other disciplines of biology like;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Molecular biology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Cell biology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Physiology 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Evolution etc.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Charles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pangenesis</a:t>
            </a:r>
          </a:p>
          <a:p>
            <a:r>
              <a:rPr lang="en-US" dirty="0"/>
              <a:t>Pangenesis ?</a:t>
            </a:r>
          </a:p>
          <a:p>
            <a:endParaRPr lang="en-US" dirty="0"/>
          </a:p>
          <a:p>
            <a:pPr algn="just"/>
            <a:r>
              <a:rPr lang="en-US" dirty="0"/>
              <a:t>It is a hypothetical mechanism (1868) for heredity, in which he proposed that each part of the body continually emitted its own type of small organic particles called </a:t>
            </a:r>
            <a:r>
              <a:rPr lang="en-US" dirty="0" err="1"/>
              <a:t>gemmules</a:t>
            </a:r>
            <a:r>
              <a:rPr lang="en-US" dirty="0"/>
              <a:t> that aggregated in the gonads, contributing heritable information to the gametes</a:t>
            </a:r>
          </a:p>
        </p:txBody>
      </p:sp>
    </p:spTree>
    <p:extLst>
      <p:ext uri="{BB962C8B-B14F-4D97-AF65-F5344CB8AC3E}">
        <p14:creationId xmlns:p14="http://schemas.microsoft.com/office/powerpoint/2010/main" val="312561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ome\Desktop\introduction-to-genetics-6-7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34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ome\Desktop\Mendel+used+7+traits+in+his+initial+testing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45" y="0"/>
            <a:ext cx="115652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6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duplicated the work of Mendel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Around 1854, Mendel began to research the transmission of hereditary traits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Hugo de </a:t>
            </a:r>
            <a:r>
              <a:rPr lang="en-US" dirty="0" err="1"/>
              <a:t>Vries</a:t>
            </a:r>
            <a:r>
              <a:rPr lang="en-US" dirty="0"/>
              <a:t>, Carl </a:t>
            </a:r>
            <a:r>
              <a:rPr lang="en-US" dirty="0" err="1"/>
              <a:t>Correns</a:t>
            </a:r>
            <a:r>
              <a:rPr lang="en-US" dirty="0"/>
              <a:t> and Erich von </a:t>
            </a:r>
            <a:r>
              <a:rPr lang="en-US" dirty="0" err="1"/>
              <a:t>Tschermak-Seysenegg</a:t>
            </a:r>
            <a:r>
              <a:rPr lang="en-US" dirty="0"/>
              <a:t> each independently duplicated Mendel's experiments and results in 1900, finding out after the fact, allegedly, that both the data and the general theory had been published in 1866 by Mendel</a:t>
            </a:r>
          </a:p>
        </p:txBody>
      </p:sp>
    </p:spTree>
    <p:extLst>
      <p:ext uri="{BB962C8B-B14F-4D97-AF65-F5344CB8AC3E}">
        <p14:creationId xmlns:p14="http://schemas.microsoft.com/office/powerpoint/2010/main" val="53073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71"/>
            <a:ext cx="10515600" cy="935641"/>
          </a:xfrm>
        </p:spPr>
        <p:txBody>
          <a:bodyPr/>
          <a:lstStyle/>
          <a:p>
            <a:r>
              <a:rPr lang="en-US" dirty="0"/>
              <a:t>DNA and Genomic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789053"/>
          </a:xfrm>
        </p:spPr>
        <p:txBody>
          <a:bodyPr>
            <a:normAutofit/>
          </a:bodyPr>
          <a:lstStyle/>
          <a:p>
            <a:r>
              <a:rPr lang="en-US" dirty="0"/>
              <a:t>1944: The Avery–MacLeod–McCarty experiment isolates DNA as the genetic material (at that time called transforming principle)</a:t>
            </a:r>
          </a:p>
          <a:p>
            <a:r>
              <a:rPr lang="en-US" dirty="0"/>
              <a:t>1950: Erwin Chargaff determined the pairing method of nitrogenous bases</a:t>
            </a:r>
          </a:p>
          <a:p>
            <a:r>
              <a:rPr lang="en-US" dirty="0"/>
              <a:t>1952: an X-ray diffraction image of DNA taken by Raymond Gosling, a student supervised by Rosalind Franklin</a:t>
            </a:r>
          </a:p>
          <a:p>
            <a:r>
              <a:rPr lang="en-US" dirty="0"/>
              <a:t>1953: DNA structure is resolved to be a double helix by Rosalind Franklin, James Watson and Francis Crick</a:t>
            </a:r>
          </a:p>
          <a:p>
            <a:r>
              <a:rPr lang="en-US" dirty="0"/>
              <a:t>1972: Walter </a:t>
            </a:r>
            <a:r>
              <a:rPr lang="en-US" dirty="0" err="1"/>
              <a:t>Fiers</a:t>
            </a:r>
            <a:r>
              <a:rPr lang="en-US" dirty="0"/>
              <a:t> and his team were the first to determine the sequence of a gene: the gene for bacteriophage coat protein</a:t>
            </a:r>
          </a:p>
          <a:p>
            <a:r>
              <a:rPr lang="en-US" dirty="0"/>
              <a:t>2001: First draft sequences of the human genome are released by human genome project</a:t>
            </a:r>
          </a:p>
        </p:txBody>
      </p:sp>
    </p:spTree>
    <p:extLst>
      <p:ext uri="{BB962C8B-B14F-4D97-AF65-F5344CB8AC3E}">
        <p14:creationId xmlns:p14="http://schemas.microsoft.com/office/powerpoint/2010/main" val="406794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1408</Words>
  <Application>Microsoft Office PowerPoint</Application>
  <PresentationFormat>Custom</PresentationFormat>
  <Paragraphs>418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Charles Darwin</vt:lpstr>
      <vt:lpstr>PowerPoint Presentation</vt:lpstr>
      <vt:lpstr>PowerPoint Presentation</vt:lpstr>
      <vt:lpstr>Who duplicated the work of Mendel</vt:lpstr>
      <vt:lpstr>DNA and Genomic Era</vt:lpstr>
      <vt:lpstr>Branches of Genetics</vt:lpstr>
      <vt:lpstr>PowerPoint Presentation</vt:lpstr>
      <vt:lpstr>Conti…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44</cp:revision>
  <dcterms:created xsi:type="dcterms:W3CDTF">2016-12-10T05:11:52Z</dcterms:created>
  <dcterms:modified xsi:type="dcterms:W3CDTF">2020-03-31T08:19:29Z</dcterms:modified>
</cp:coreProperties>
</file>