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D79660-F655-458D-88AF-996C445182A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0C44D2-8D8D-4B5F-A6C6-6211F08D8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5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Arrangment</a:t>
            </a:r>
            <a:r>
              <a:rPr lang="en-US" dirty="0" smtClean="0"/>
              <a:t> of stomata: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 monocot=parallel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dicot</a:t>
            </a:r>
            <a:r>
              <a:rPr lang="en-US" dirty="0" smtClean="0"/>
              <a:t>=</a:t>
            </a:r>
            <a:r>
              <a:rPr lang="en-US" dirty="0" err="1" smtClean="0"/>
              <a:t>irragular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33909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3448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Opening and closing of stomata: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Opening and closing of stomata takes place due to change in </a:t>
            </a:r>
            <a:r>
              <a:rPr lang="en-US" dirty="0" err="1" smtClean="0"/>
              <a:t>turgor</a:t>
            </a:r>
            <a:r>
              <a:rPr lang="en-US" dirty="0" smtClean="0"/>
              <a:t> pressure of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During the day time water from subsidiary cells enter into guard cells making the guard cells fully  turgid and stomata opens.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During night time water from guard cells enters the subsidiary cells and as a result guard cells become flaccid due to decrease in </a:t>
            </a:r>
            <a:r>
              <a:rPr lang="en-US" dirty="0" err="1" smtClean="0"/>
              <a:t>turgor</a:t>
            </a:r>
            <a:r>
              <a:rPr lang="en-US" dirty="0" smtClean="0"/>
              <a:t> pressure and the stomata close.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Opening of stomata depends upon following conditions: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Presence of light.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Decrease in starch content of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 concentration of </a:t>
            </a:r>
            <a:r>
              <a:rPr lang="en-US" dirty="0" err="1" smtClean="0"/>
              <a:t>malic</a:t>
            </a:r>
            <a:r>
              <a:rPr lang="en-US" dirty="0" smtClean="0"/>
              <a:t> acid in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Influx of k+ ions in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Efflux of H+ from guard cells.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of stomata during day time: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co2 concentration in or around guard cells.</a:t>
            </a:r>
          </a:p>
          <a:p>
            <a:r>
              <a:rPr lang="en-US" dirty="0" smtClean="0"/>
              <a:t>High pH in guard cells.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turgor</a:t>
            </a:r>
            <a:r>
              <a:rPr lang="en-US" dirty="0" smtClean="0"/>
              <a:t> pressure in guard cells due to endosmosis.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Closing of stomata depends on following conditions: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Absence of light.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Decreased  concentration of </a:t>
            </a:r>
            <a:r>
              <a:rPr lang="en-US" dirty="0" err="1" smtClean="0"/>
              <a:t>malic</a:t>
            </a:r>
            <a:r>
              <a:rPr lang="en-US" dirty="0" smtClean="0"/>
              <a:t> acid in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Efflux of k+ ions from guard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Acid medium of the cell sap in guard cells.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of stomata in the absence of light: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concentration of co2 in or around the guard cells.</a:t>
            </a:r>
          </a:p>
          <a:p>
            <a:r>
              <a:rPr lang="en-US" dirty="0" smtClean="0"/>
              <a:t>Presence of plant growth inhibiting </a:t>
            </a:r>
            <a:r>
              <a:rPr lang="en-US" dirty="0" err="1" smtClean="0"/>
              <a:t>harmone</a:t>
            </a:r>
            <a:r>
              <a:rPr lang="en-US" dirty="0" smtClean="0"/>
              <a:t> </a:t>
            </a:r>
            <a:r>
              <a:rPr lang="en-US" dirty="0" err="1" smtClean="0"/>
              <a:t>abscissic</a:t>
            </a:r>
            <a:r>
              <a:rPr lang="en-US" dirty="0" smtClean="0"/>
              <a:t> acid.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Light.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Temprature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Co2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Water content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affecting </a:t>
            </a:r>
            <a:r>
              <a:rPr lang="en-US" dirty="0" err="1" smtClean="0"/>
              <a:t>stomatal</a:t>
            </a:r>
            <a:r>
              <a:rPr lang="en-US" dirty="0" smtClean="0"/>
              <a:t>  movement: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Stomata of most plant open in the day and close at night ,while CAM plant are just the opposite.</a:t>
            </a:r>
          </a:p>
          <a:p>
            <a:r>
              <a:rPr lang="en-US" dirty="0" smtClean="0"/>
              <a:t>Stomata opening are sensitive to red light and blue light, blue light is more effective, it stimulates opening by a blue light receptor : </a:t>
            </a:r>
            <a:r>
              <a:rPr lang="en-US" dirty="0" err="1" smtClean="0"/>
              <a:t>zeaxanthin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light has direct effect on </a:t>
            </a:r>
            <a:r>
              <a:rPr lang="en-US" dirty="0" err="1" smtClean="0"/>
              <a:t>stomatal</a:t>
            </a:r>
            <a:r>
              <a:rPr lang="en-US" dirty="0" smtClean="0"/>
              <a:t> opening.</a:t>
            </a:r>
          </a:p>
          <a:p>
            <a:r>
              <a:rPr lang="en-US" dirty="0" smtClean="0"/>
              <a:t>At low </a:t>
            </a:r>
            <a:r>
              <a:rPr lang="en-US" dirty="0" err="1" smtClean="0"/>
              <a:t>fluence</a:t>
            </a:r>
            <a:r>
              <a:rPr lang="en-US" dirty="0" smtClean="0"/>
              <a:t> rate ,blue light causes </a:t>
            </a:r>
            <a:r>
              <a:rPr lang="en-US" dirty="0" err="1" smtClean="0"/>
              <a:t>stomatal</a:t>
            </a:r>
            <a:r>
              <a:rPr lang="en-US" dirty="0" smtClean="0"/>
              <a:t> opening, but not red light.</a:t>
            </a:r>
          </a:p>
          <a:p>
            <a:r>
              <a:rPr lang="en-US" dirty="0" smtClean="0"/>
              <a:t>At high </a:t>
            </a:r>
            <a:r>
              <a:rPr lang="en-US" dirty="0" err="1" smtClean="0"/>
              <a:t>fluence</a:t>
            </a:r>
            <a:r>
              <a:rPr lang="en-US" dirty="0" smtClean="0"/>
              <a:t> rate ,</a:t>
            </a:r>
            <a:r>
              <a:rPr lang="en-US" dirty="0" err="1" smtClean="0"/>
              <a:t>stomatal</a:t>
            </a:r>
            <a:r>
              <a:rPr lang="en-US" dirty="0" smtClean="0"/>
              <a:t> opening under blue light is consistently higher than under red light.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Stomata open with rise in temperature and  close at lower temperature as light and temperature are directly related.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Higher temperature also cause </a:t>
            </a:r>
            <a:r>
              <a:rPr lang="en-US" dirty="0" err="1" smtClean="0"/>
              <a:t>stomatal</a:t>
            </a:r>
            <a:r>
              <a:rPr lang="en-US" dirty="0" smtClean="0"/>
              <a:t> closure.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Temprature</a:t>
            </a:r>
            <a:r>
              <a:rPr lang="en-US" dirty="0" smtClean="0"/>
              <a:t>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5638800"/>
          </a:xfrm>
        </p:spPr>
        <p:txBody>
          <a:bodyPr/>
          <a:lstStyle/>
          <a:p>
            <a:pPr algn="l"/>
            <a:r>
              <a:rPr lang="en-US" dirty="0" smtClean="0"/>
              <a:t>Key Contents: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Stomata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 of Stomata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Opening and Closing of Stomata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 affecting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stomatal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movement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guard cells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Arrangement of stomata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regulation in Stomata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co2 concentration promotes </a:t>
            </a:r>
            <a:r>
              <a:rPr lang="en-US" dirty="0" err="1" smtClean="0"/>
              <a:t>stomatal</a:t>
            </a:r>
            <a:r>
              <a:rPr lang="en-US" dirty="0" smtClean="0"/>
              <a:t> </a:t>
            </a:r>
            <a:r>
              <a:rPr lang="en-US" dirty="0" err="1" smtClean="0"/>
              <a:t>opening,while</a:t>
            </a:r>
            <a:r>
              <a:rPr lang="en-US" dirty="0" smtClean="0"/>
              <a:t> high co2 </a:t>
            </a:r>
            <a:r>
              <a:rPr lang="en-US" dirty="0" err="1" smtClean="0"/>
              <a:t>concentraion</a:t>
            </a:r>
            <a:r>
              <a:rPr lang="en-US" dirty="0" smtClean="0"/>
              <a:t> inhibits </a:t>
            </a:r>
            <a:r>
              <a:rPr lang="en-US" dirty="0" err="1" smtClean="0"/>
              <a:t>stomatal</a:t>
            </a:r>
            <a:r>
              <a:rPr lang="en-US" dirty="0" smtClean="0"/>
              <a:t> opening.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Co2 conc. decreases =&gt;stomata open=&gt;to uptake more co2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Co2 </a:t>
            </a:r>
            <a:r>
              <a:rPr lang="en-US" dirty="0" err="1" smtClean="0"/>
              <a:t>conc.increases</a:t>
            </a:r>
            <a:r>
              <a:rPr lang="en-US" dirty="0" smtClean="0"/>
              <a:t> =&gt;stomata close</a:t>
            </a:r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Co2: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responsible  for causing changes in the </a:t>
            </a:r>
            <a:r>
              <a:rPr lang="en-US" dirty="0" err="1" smtClean="0"/>
              <a:t>turgor</a:t>
            </a:r>
            <a:r>
              <a:rPr lang="en-US" dirty="0" smtClean="0"/>
              <a:t> of the guard </a:t>
            </a:r>
            <a:r>
              <a:rPr lang="en-US" dirty="0" err="1" smtClean="0"/>
              <a:t>cells.Guard</a:t>
            </a:r>
            <a:r>
              <a:rPr lang="en-US" dirty="0" smtClean="0"/>
              <a:t> cells become flaccid on losing water and stomata close. </a:t>
            </a:r>
          </a:p>
          <a:p>
            <a:r>
              <a:rPr lang="en-US" dirty="0" smtClean="0"/>
              <a:t>When guard cells become fully turgid with water then stomata open.</a:t>
            </a:r>
          </a:p>
          <a:p>
            <a:r>
              <a:rPr lang="en-US" dirty="0" smtClean="0"/>
              <a:t>At night, no photosynthesis,</a:t>
            </a:r>
          </a:p>
          <a:p>
            <a:pPr>
              <a:buNone/>
            </a:pPr>
            <a:r>
              <a:rPr lang="en-US" dirty="0" smtClean="0"/>
              <a:t>Stomata close, preventing unnecessary lose of water.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regulation in stomata: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Sunny morning ,photosynthesis is demanding supply of water is abundant.</a:t>
            </a:r>
          </a:p>
          <a:p>
            <a:pPr>
              <a:buNone/>
            </a:pPr>
            <a:r>
              <a:rPr lang="en-US" sz="4000" dirty="0" smtClean="0"/>
              <a:t>Hydro passive closure: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Water loss from the guard cells exceeds the rate of movement into the guard cells=&gt;decreases in the </a:t>
            </a:r>
            <a:r>
              <a:rPr lang="en-US" dirty="0" err="1" smtClean="0"/>
              <a:t>tugidity</a:t>
            </a:r>
            <a:r>
              <a:rPr lang="en-US" dirty="0" smtClean="0"/>
              <a:t> of guard cells=&gt;stomata closure.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 (</a:t>
            </a:r>
            <a:r>
              <a:rPr lang="en-US" dirty="0" err="1" smtClean="0"/>
              <a:t>abscisic</a:t>
            </a:r>
            <a:r>
              <a:rPr lang="en-US" dirty="0" smtClean="0"/>
              <a:t> acid)referred to as an anti </a:t>
            </a:r>
            <a:r>
              <a:rPr lang="en-US" dirty="0" err="1" smtClean="0"/>
              <a:t>transpirant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Plant sense water deficit =&gt;ABA is released into the </a:t>
            </a:r>
            <a:r>
              <a:rPr lang="en-US" dirty="0" err="1" smtClean="0"/>
              <a:t>apoplast</a:t>
            </a:r>
            <a:r>
              <a:rPr lang="en-US" dirty="0" smtClean="0"/>
              <a:t> and then transferred to the guard cells=&gt;stomata close=&gt;ABA </a:t>
            </a:r>
            <a:r>
              <a:rPr lang="en-US" dirty="0" err="1" smtClean="0"/>
              <a:t>conc.is</a:t>
            </a:r>
            <a:r>
              <a:rPr lang="en-US" dirty="0" smtClean="0"/>
              <a:t> increased =&gt;more stomata close.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active closure: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127125"/>
            <a:ext cx="6800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stomata?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Stomata are pores in a plants skin through which water and gases are exchanged between the plants and atmosphere.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68008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Structure of Stomata:</a:t>
            </a:r>
          </a:p>
          <a:p>
            <a:pPr>
              <a:buNone/>
            </a:pPr>
            <a:r>
              <a:rPr lang="en-US" dirty="0" smtClean="0"/>
              <a:t>They constitutes three parts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Cell pore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Guard cell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Subsidiary cell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Cell pore: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Pore present on leaf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Help in </a:t>
            </a:r>
            <a:r>
              <a:rPr lang="en-US" dirty="0" err="1" smtClean="0"/>
              <a:t>gasseous</a:t>
            </a:r>
            <a:r>
              <a:rPr lang="en-US" dirty="0" smtClean="0"/>
              <a:t> exchange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Transpiration occur by this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2514600"/>
            <a:ext cx="6829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Guard cell: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Specialized cell surrounds </a:t>
            </a:r>
            <a:r>
              <a:rPr lang="en-US" dirty="0" err="1" smtClean="0"/>
              <a:t>stomatal</a:t>
            </a:r>
            <a:r>
              <a:rPr lang="en-US" dirty="0" smtClean="0"/>
              <a:t> pore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Always present in pair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Helping stomata in opening and closing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6829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Subsidiary cell: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are type of epidermal cell which are associated with guard cell.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They are morphologically different from guard cell also called Accessory cell.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95600"/>
            <a:ext cx="6791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Stomatal</a:t>
            </a:r>
            <a:r>
              <a:rPr lang="en-US" dirty="0" smtClean="0"/>
              <a:t> Apparatus: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Stomatal</a:t>
            </a:r>
            <a:r>
              <a:rPr lang="en-US" dirty="0" smtClean="0"/>
              <a:t> pore, guard cell and subsidiary cell </a:t>
            </a:r>
            <a:r>
              <a:rPr lang="en-US" dirty="0" err="1" smtClean="0"/>
              <a:t>togather</a:t>
            </a:r>
            <a:r>
              <a:rPr lang="en-US" dirty="0" smtClean="0"/>
              <a:t> called </a:t>
            </a:r>
            <a:r>
              <a:rPr lang="en-US" dirty="0" err="1" smtClean="0"/>
              <a:t>stomatal</a:t>
            </a:r>
            <a:r>
              <a:rPr lang="en-US" dirty="0" smtClean="0"/>
              <a:t> apparatus.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7913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guard 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 err="1" smtClean="0"/>
              <a:t>dicot</a:t>
            </a:r>
            <a:r>
              <a:rPr lang="en-US" dirty="0" smtClean="0"/>
              <a:t> leaf=kidney shape.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 monocot leaf=</a:t>
            </a:r>
            <a:r>
              <a:rPr lang="en-US" dirty="0" err="1" smtClean="0"/>
              <a:t>dum</a:t>
            </a:r>
            <a:r>
              <a:rPr lang="en-US" dirty="0" smtClean="0"/>
              <a:t> bell shape.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514601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3186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702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Types of guard cell</vt:lpstr>
      <vt:lpstr>Arrangment of stomata:</vt:lpstr>
      <vt:lpstr>Slide 11</vt:lpstr>
      <vt:lpstr>Opening of stomata during day time:</vt:lpstr>
      <vt:lpstr>Con……</vt:lpstr>
      <vt:lpstr>Closing of stomata in the absence of light:</vt:lpstr>
      <vt:lpstr>Con…….</vt:lpstr>
      <vt:lpstr>Factor affecting stomatal  movement:</vt:lpstr>
      <vt:lpstr>Light </vt:lpstr>
      <vt:lpstr>Con……</vt:lpstr>
      <vt:lpstr>Temprature :</vt:lpstr>
      <vt:lpstr>Co2:</vt:lpstr>
      <vt:lpstr>Water regulation in stomata:</vt:lpstr>
      <vt:lpstr>Con…</vt:lpstr>
      <vt:lpstr>Hydro active closure: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Aqsa Muzaffar</dc:creator>
  <cp:lastModifiedBy>BASHARAT MAHMOOD</cp:lastModifiedBy>
  <cp:revision>3</cp:revision>
  <dcterms:created xsi:type="dcterms:W3CDTF">2019-02-13T16:55:54Z</dcterms:created>
  <dcterms:modified xsi:type="dcterms:W3CDTF">2020-05-08T05:55:11Z</dcterms:modified>
</cp:coreProperties>
</file>