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75" r:id="rId3"/>
    <p:sldId id="269" r:id="rId4"/>
    <p:sldId id="273" r:id="rId5"/>
    <p:sldId id="274" r:id="rId6"/>
    <p:sldId id="272"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70"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1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1160449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1481384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707982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40367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2936334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400695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1753601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261689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4242278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782062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C7BAA0-6EE2-4AFC-A8DF-04FD4C1A6B33}" type="datetimeFigureOut">
              <a:rPr lang="en-US" smtClean="0"/>
              <a:t>7/12/2017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DD105DD-1B84-4332-82EA-A3F46267840E}" type="slidenum">
              <a:rPr lang="en-US" smtClean="0"/>
              <a:t>‹#›</a:t>
            </a:fld>
            <a:endParaRPr lang="en-US" dirty="0"/>
          </a:p>
        </p:txBody>
      </p:sp>
    </p:spTree>
    <p:extLst>
      <p:ext uri="{BB962C8B-B14F-4D97-AF65-F5344CB8AC3E}">
        <p14:creationId xmlns:p14="http://schemas.microsoft.com/office/powerpoint/2010/main" val="1686326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C7BAA0-6EE2-4AFC-A8DF-04FD4C1A6B33}" type="datetimeFigureOut">
              <a:rPr lang="en-US" smtClean="0"/>
              <a:t>7/12/2017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D105DD-1B84-4332-82EA-A3F46267840E}" type="slidenum">
              <a:rPr lang="en-US" smtClean="0"/>
              <a:t>‹#›</a:t>
            </a:fld>
            <a:endParaRPr lang="en-US" dirty="0"/>
          </a:p>
        </p:txBody>
      </p:sp>
    </p:spTree>
    <p:extLst>
      <p:ext uri="{BB962C8B-B14F-4D97-AF65-F5344CB8AC3E}">
        <p14:creationId xmlns:p14="http://schemas.microsoft.com/office/powerpoint/2010/main" val="197886316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tx1">
                    <a:lumMod val="95000"/>
                    <a:lumOff val="5000"/>
                  </a:schemeClr>
                </a:solidFill>
              </a:rPr>
              <a:t>POLICIES TO REDUCE POVERTY</a:t>
            </a:r>
            <a:endParaRPr lang="en-US" b="1" dirty="0">
              <a:solidFill>
                <a:schemeClr val="tx1">
                  <a:lumMod val="95000"/>
                  <a:lumOff val="5000"/>
                </a:schemeClr>
              </a:solidFill>
            </a:endParaRPr>
          </a:p>
        </p:txBody>
      </p:sp>
      <p:sp>
        <p:nvSpPr>
          <p:cNvPr id="3" name="Subtitle 2"/>
          <p:cNvSpPr>
            <a:spLocks noGrp="1"/>
          </p:cNvSpPr>
          <p:nvPr>
            <p:ph type="subTitle" idx="1"/>
          </p:nvPr>
        </p:nvSpPr>
        <p:spPr>
          <a:xfrm>
            <a:off x="4267200" y="5029200"/>
            <a:ext cx="4572000" cy="1600200"/>
          </a:xfrm>
        </p:spPr>
        <p:txBody>
          <a:bodyPr>
            <a:normAutofit fontScale="92500" lnSpcReduction="10000"/>
          </a:bodyPr>
          <a:lstStyle/>
          <a:p>
            <a:r>
              <a:rPr lang="en-US" b="1" dirty="0" smtClean="0">
                <a:solidFill>
                  <a:schemeClr val="tx1">
                    <a:lumMod val="95000"/>
                    <a:lumOff val="5000"/>
                  </a:schemeClr>
                </a:solidFill>
              </a:rPr>
              <a:t>Presented by:</a:t>
            </a:r>
          </a:p>
          <a:p>
            <a:r>
              <a:rPr lang="en-US" b="1" dirty="0" smtClean="0">
                <a:solidFill>
                  <a:schemeClr val="tx1">
                    <a:lumMod val="95000"/>
                    <a:lumOff val="5000"/>
                  </a:schemeClr>
                </a:solidFill>
              </a:rPr>
              <a:t>Madiha shabber-</a:t>
            </a:r>
            <a:r>
              <a:rPr lang="en-US" b="1" dirty="0" smtClean="0">
                <a:solidFill>
                  <a:schemeClr val="tx1">
                    <a:lumMod val="95000"/>
                    <a:lumOff val="5000"/>
                  </a:schemeClr>
                </a:solidFill>
                <a:sym typeface="Wingdings" pitchFamily="2" charset="2"/>
              </a:rPr>
              <a:t>(</a:t>
            </a:r>
            <a:r>
              <a:rPr lang="en-US" b="1" dirty="0" smtClean="0">
                <a:solidFill>
                  <a:schemeClr val="tx1">
                    <a:lumMod val="95000"/>
                    <a:lumOff val="5000"/>
                  </a:schemeClr>
                </a:solidFill>
              </a:rPr>
              <a:t>07)</a:t>
            </a:r>
          </a:p>
          <a:p>
            <a:r>
              <a:rPr lang="en-US" b="1" dirty="0" smtClean="0">
                <a:solidFill>
                  <a:schemeClr val="tx1">
                    <a:lumMod val="95000"/>
                    <a:lumOff val="5000"/>
                  </a:schemeClr>
                </a:solidFill>
              </a:rPr>
              <a:t>Zartashia Ijaz-(19)</a:t>
            </a:r>
          </a:p>
          <a:p>
            <a:endParaRPr lang="en-US" b="1" dirty="0" smtClean="0">
              <a:solidFill>
                <a:schemeClr val="tx1">
                  <a:lumMod val="95000"/>
                  <a:lumOff val="5000"/>
                </a:schemeClr>
              </a:solidFill>
            </a:endParaRPr>
          </a:p>
          <a:p>
            <a:endParaRPr lang="en-US" dirty="0"/>
          </a:p>
        </p:txBody>
      </p:sp>
    </p:spTree>
    <p:extLst>
      <p:ext uri="{BB962C8B-B14F-4D97-AF65-F5344CB8AC3E}">
        <p14:creationId xmlns:p14="http://schemas.microsoft.com/office/powerpoint/2010/main" val="13606981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66800"/>
          </a:xfrm>
        </p:spPr>
        <p:txBody>
          <a:bodyPr/>
          <a:lstStyle/>
          <a:p>
            <a:r>
              <a:rPr lang="en-US" b="1" dirty="0" smtClean="0">
                <a:solidFill>
                  <a:srgbClr val="C00000"/>
                </a:solidFill>
              </a:rPr>
              <a:t>2-EMPOWERMENT</a:t>
            </a:r>
            <a:endParaRPr lang="en-US" b="1" dirty="0">
              <a:solidFill>
                <a:srgbClr val="C00000"/>
              </a:solidFill>
            </a:endParaRPr>
          </a:p>
        </p:txBody>
      </p:sp>
      <p:sp>
        <p:nvSpPr>
          <p:cNvPr id="3" name="Content Placeholder 2"/>
          <p:cNvSpPr>
            <a:spLocks noGrp="1"/>
          </p:cNvSpPr>
          <p:nvPr>
            <p:ph idx="1"/>
          </p:nvPr>
        </p:nvSpPr>
        <p:spPr>
          <a:xfrm>
            <a:off x="0" y="1066800"/>
            <a:ext cx="9144000" cy="5791200"/>
          </a:xfrm>
        </p:spPr>
        <p:txBody>
          <a:bodyPr>
            <a:normAutofit fontScale="25000" lnSpcReduction="20000"/>
          </a:bodyPr>
          <a:lstStyle/>
          <a:p>
            <a:pPr>
              <a:buFont typeface="Wingdings" pitchFamily="2" charset="2"/>
              <a:buChar char="Ø"/>
            </a:pPr>
            <a:r>
              <a:rPr lang="en-US" sz="9600" dirty="0"/>
              <a:t>The World Bank </a:t>
            </a:r>
            <a:r>
              <a:rPr lang="en-US" sz="9600" dirty="0" smtClean="0"/>
              <a:t> define </a:t>
            </a:r>
            <a:r>
              <a:rPr lang="en-US" sz="9600" dirty="0"/>
              <a:t>empowerment as “the</a:t>
            </a:r>
            <a:br>
              <a:rPr lang="en-US" sz="9600" dirty="0"/>
            </a:br>
            <a:r>
              <a:rPr lang="en-US" sz="9600" dirty="0"/>
              <a:t>expansion of assets and capabilities of poor people to participate in, negotiate </a:t>
            </a:r>
            <a:r>
              <a:rPr lang="en-US" sz="9600" dirty="0" smtClean="0"/>
              <a:t>with, influence, </a:t>
            </a:r>
            <a:r>
              <a:rPr lang="en-US" sz="9600" dirty="0"/>
              <a:t>control, and hold accountable institutions that affect their lives” (</a:t>
            </a:r>
            <a:r>
              <a:rPr lang="en-US" sz="9600" dirty="0" smtClean="0"/>
              <a:t>World Bank 2002).</a:t>
            </a:r>
          </a:p>
          <a:p>
            <a:pPr>
              <a:buFont typeface="Wingdings" pitchFamily="2" charset="2"/>
              <a:buChar char="Ø"/>
            </a:pPr>
            <a:r>
              <a:rPr lang="en-US" sz="9600" dirty="0"/>
              <a:t>The Bank sees the </a:t>
            </a:r>
            <a:r>
              <a:rPr lang="en-US" sz="9600" dirty="0">
                <a:solidFill>
                  <a:schemeClr val="tx1">
                    <a:lumMod val="95000"/>
                    <a:lumOff val="5000"/>
                  </a:schemeClr>
                </a:solidFill>
              </a:rPr>
              <a:t>four major elements </a:t>
            </a:r>
            <a:r>
              <a:rPr lang="en-US" sz="9600" dirty="0" smtClean="0">
                <a:solidFill>
                  <a:schemeClr val="tx1">
                    <a:lumMod val="95000"/>
                    <a:lumOff val="5000"/>
                  </a:schemeClr>
                </a:solidFill>
              </a:rPr>
              <a:t>of empowerment </a:t>
            </a:r>
            <a:r>
              <a:rPr lang="en-US" sz="9600" dirty="0">
                <a:solidFill>
                  <a:schemeClr val="tx1">
                    <a:lumMod val="95000"/>
                    <a:lumOff val="5000"/>
                  </a:schemeClr>
                </a:solidFill>
              </a:rPr>
              <a:t>as </a:t>
            </a:r>
          </a:p>
          <a:p>
            <a:pPr marL="0" indent="0">
              <a:buNone/>
            </a:pPr>
            <a:r>
              <a:rPr lang="en-US" sz="9600" b="1" dirty="0" smtClean="0">
                <a:solidFill>
                  <a:srgbClr val="C00000"/>
                </a:solidFill>
              </a:rPr>
              <a:t>a)Access to information</a:t>
            </a:r>
          </a:p>
          <a:p>
            <a:pPr marL="0" indent="0">
              <a:buNone/>
            </a:pPr>
            <a:r>
              <a:rPr lang="en-US" sz="9600" dirty="0"/>
              <a:t>To improve </a:t>
            </a:r>
            <a:r>
              <a:rPr lang="en-US" sz="9600" i="1" dirty="0"/>
              <a:t>access to information</a:t>
            </a:r>
            <a:r>
              <a:rPr lang="en-US" sz="9600" dirty="0"/>
              <a:t>, encourage the development of the media. </a:t>
            </a:r>
            <a:r>
              <a:rPr lang="en-US" sz="9600" dirty="0" smtClean="0"/>
              <a:t>For instance</a:t>
            </a:r>
            <a:r>
              <a:rPr lang="en-US" sz="9600" dirty="0"/>
              <a:t>, Besley and Burgess (2002) show that there is a robust </a:t>
            </a:r>
            <a:r>
              <a:rPr lang="en-US" sz="9600" dirty="0" smtClean="0"/>
              <a:t>link between media </a:t>
            </a:r>
            <a:r>
              <a:rPr lang="en-US" sz="9600" dirty="0"/>
              <a:t>development and government responsiveness in India; states with </a:t>
            </a:r>
            <a:r>
              <a:rPr lang="en-US" sz="9600" dirty="0" smtClean="0"/>
              <a:t>higher newspaper </a:t>
            </a:r>
            <a:r>
              <a:rPr lang="en-US" sz="9600" dirty="0"/>
              <a:t>circulation also undertake more extensive relief efforts in the wake </a:t>
            </a:r>
            <a:r>
              <a:rPr lang="en-US" sz="9600" dirty="0" smtClean="0"/>
              <a:t>of natural disasters.</a:t>
            </a:r>
          </a:p>
          <a:p>
            <a:pPr marL="0" indent="0">
              <a:buNone/>
            </a:pPr>
            <a:r>
              <a:rPr lang="en-US" sz="9600" b="1" dirty="0" smtClean="0">
                <a:solidFill>
                  <a:srgbClr val="C00000"/>
                </a:solidFill>
              </a:rPr>
              <a:t>b)</a:t>
            </a:r>
            <a:r>
              <a:rPr lang="en-US" sz="9600" b="1" i="1" dirty="0" smtClean="0">
                <a:solidFill>
                  <a:srgbClr val="C00000"/>
                </a:solidFill>
              </a:rPr>
              <a:t>Participation </a:t>
            </a:r>
            <a:r>
              <a:rPr lang="en-US" sz="9600" b="1" i="1" dirty="0">
                <a:solidFill>
                  <a:srgbClr val="C00000"/>
                </a:solidFill>
              </a:rPr>
              <a:t>and </a:t>
            </a:r>
            <a:r>
              <a:rPr lang="en-US" sz="9600" b="1" i="1" dirty="0" smtClean="0">
                <a:solidFill>
                  <a:srgbClr val="C00000"/>
                </a:solidFill>
              </a:rPr>
              <a:t>inclusion</a:t>
            </a:r>
          </a:p>
          <a:p>
            <a:pPr marL="0" indent="0">
              <a:buNone/>
            </a:pPr>
            <a:r>
              <a:rPr lang="en-US" sz="9600" dirty="0"/>
              <a:t>To increase </a:t>
            </a:r>
            <a:r>
              <a:rPr lang="en-US" sz="9600" i="1" dirty="0"/>
              <a:t>participation and inclusion</a:t>
            </a:r>
            <a:r>
              <a:rPr lang="en-US" sz="9600" dirty="0"/>
              <a:t>, it helps to institutionalize </a:t>
            </a:r>
            <a:r>
              <a:rPr lang="en-US" sz="9600" dirty="0" smtClean="0"/>
              <a:t>transparent, democratic, </a:t>
            </a:r>
            <a:r>
              <a:rPr lang="en-US" sz="9600" dirty="0"/>
              <a:t>and participatory mechanisms for making decisions and </a:t>
            </a:r>
            <a:r>
              <a:rPr lang="en-US" sz="9600" dirty="0" smtClean="0"/>
              <a:t>monitoring </a:t>
            </a:r>
            <a:r>
              <a:rPr lang="en-US" sz="9600" dirty="0"/>
              <a:t>implementation. In this context, it may also be useful to provide legal </a:t>
            </a:r>
            <a:r>
              <a:rPr lang="en-US" sz="9600" dirty="0" smtClean="0"/>
              <a:t>assistance to </a:t>
            </a:r>
            <a:r>
              <a:rPr lang="en-US" sz="9600" dirty="0"/>
              <a:t>poor people who usually have limited access to the legal system</a:t>
            </a:r>
            <a:r>
              <a:rPr lang="en-US" sz="7400" dirty="0"/>
              <a:t>.</a:t>
            </a:r>
            <a:br>
              <a:rPr lang="en-US" sz="7400" dirty="0"/>
            </a:br>
            <a:r>
              <a:rPr lang="en-US" sz="7400" dirty="0"/>
              <a:t/>
            </a:r>
            <a:br>
              <a:rPr lang="en-US" sz="7400" dirty="0"/>
            </a:br>
            <a:endParaRPr lang="en-US" sz="7400" b="1" i="1" dirty="0" smtClean="0">
              <a:solidFill>
                <a:srgbClr val="C00000"/>
              </a:solidFill>
            </a:endParaRPr>
          </a:p>
          <a:p>
            <a:pPr marL="0" indent="0">
              <a:buNone/>
            </a:pPr>
            <a:r>
              <a:rPr lang="en-US" dirty="0"/>
              <a:t/>
            </a:r>
            <a:br>
              <a:rPr lang="en-US" dirty="0"/>
            </a:br>
            <a:r>
              <a:rPr lang="en-US" dirty="0"/>
              <a:t/>
            </a:r>
            <a:br>
              <a:rPr lang="en-US" dirty="0"/>
            </a:br>
            <a:endParaRPr lang="en-US" b="1" dirty="0" smtClean="0">
              <a:solidFill>
                <a:srgbClr val="C00000"/>
              </a:solidFill>
            </a:endParaRPr>
          </a:p>
          <a:p>
            <a:pPr marL="0" indent="0">
              <a:buNone/>
            </a:pP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918292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C00000"/>
                </a:solidFill>
              </a:rPr>
              <a:t>Continue…..</a:t>
            </a:r>
            <a:endParaRPr lang="en-US" dirty="0">
              <a:solidFill>
                <a:srgbClr val="C00000"/>
              </a:solidFill>
            </a:endParaRPr>
          </a:p>
        </p:txBody>
      </p:sp>
      <p:sp>
        <p:nvSpPr>
          <p:cNvPr id="3" name="Content Placeholder 2"/>
          <p:cNvSpPr>
            <a:spLocks noGrp="1"/>
          </p:cNvSpPr>
          <p:nvPr>
            <p:ph idx="1"/>
          </p:nvPr>
        </p:nvSpPr>
        <p:spPr>
          <a:xfrm>
            <a:off x="0" y="914400"/>
            <a:ext cx="9144000" cy="5943600"/>
          </a:xfrm>
        </p:spPr>
        <p:txBody>
          <a:bodyPr>
            <a:normAutofit fontScale="47500" lnSpcReduction="20000"/>
          </a:bodyPr>
          <a:lstStyle/>
          <a:p>
            <a:pPr marL="0" indent="0">
              <a:buNone/>
            </a:pPr>
            <a:r>
              <a:rPr lang="en-US" sz="7600" b="1" dirty="0" smtClean="0">
                <a:solidFill>
                  <a:srgbClr val="C00000"/>
                </a:solidFill>
              </a:rPr>
              <a:t>c)</a:t>
            </a:r>
            <a:r>
              <a:rPr lang="en-US" sz="7600" b="1" i="1" dirty="0" smtClean="0">
                <a:solidFill>
                  <a:srgbClr val="C00000"/>
                </a:solidFill>
              </a:rPr>
              <a:t>Accountability </a:t>
            </a:r>
          </a:p>
          <a:p>
            <a:pPr marL="0" indent="0">
              <a:buNone/>
            </a:pPr>
            <a:r>
              <a:rPr lang="en-US" sz="5100" i="1" dirty="0"/>
              <a:t>Accountability </a:t>
            </a:r>
            <a:r>
              <a:rPr lang="en-US" sz="5100" dirty="0"/>
              <a:t>is increased by strengthening the mechanisms used to monitor </a:t>
            </a:r>
            <a:r>
              <a:rPr lang="en-US" sz="5100" dirty="0" smtClean="0"/>
              <a:t>the performance </a:t>
            </a:r>
            <a:r>
              <a:rPr lang="en-US" sz="5100" dirty="0"/>
              <a:t>of public administrations and by providing access to budgetary information and participatory mechanisms. There are many possible ways to do this</a:t>
            </a:r>
            <a:r>
              <a:rPr lang="en-US" sz="5100" dirty="0" smtClean="0"/>
              <a:t>:</a:t>
            </a:r>
          </a:p>
          <a:p>
            <a:pPr>
              <a:buFont typeface="Wingdings" pitchFamily="2" charset="2"/>
              <a:buChar char="Ø"/>
            </a:pPr>
            <a:r>
              <a:rPr lang="en-US" sz="5100" dirty="0"/>
              <a:t>Publication of complete and timely budgetary information</a:t>
            </a:r>
            <a:r>
              <a:rPr lang="en-US" sz="5100" dirty="0" smtClean="0"/>
              <a:t>.</a:t>
            </a:r>
          </a:p>
          <a:p>
            <a:pPr>
              <a:buFont typeface="Wingdings" pitchFamily="2" charset="2"/>
              <a:buChar char="Ø"/>
            </a:pPr>
            <a:r>
              <a:rPr lang="en-US" sz="5100" dirty="0"/>
              <a:t>Institutional and Governance </a:t>
            </a:r>
            <a:r>
              <a:rPr lang="en-US" sz="5100" dirty="0" smtClean="0"/>
              <a:t>Reviews.</a:t>
            </a:r>
          </a:p>
          <a:p>
            <a:pPr>
              <a:buFont typeface="Wingdings" pitchFamily="2" charset="2"/>
              <a:buChar char="Ø"/>
            </a:pPr>
            <a:r>
              <a:rPr lang="en-US" sz="5100" dirty="0"/>
              <a:t>Citizen Report </a:t>
            </a:r>
            <a:r>
              <a:rPr lang="en-US" sz="5100" dirty="0" smtClean="0"/>
              <a:t>Cards.</a:t>
            </a:r>
          </a:p>
          <a:p>
            <a:pPr>
              <a:buFont typeface="Wingdings" pitchFamily="2" charset="2"/>
              <a:buChar char="Ø"/>
            </a:pPr>
            <a:r>
              <a:rPr lang="en-US" sz="5100" dirty="0"/>
              <a:t>World Bank Corruption </a:t>
            </a:r>
            <a:r>
              <a:rPr lang="en-US" sz="5100" dirty="0" smtClean="0"/>
              <a:t>Surveys.</a:t>
            </a:r>
          </a:p>
          <a:p>
            <a:pPr>
              <a:buFont typeface="Wingdings" pitchFamily="2" charset="2"/>
              <a:buChar char="Ø"/>
            </a:pPr>
            <a:r>
              <a:rPr lang="en-US" sz="5100" dirty="0"/>
              <a:t>Public Expenditure Tracking </a:t>
            </a:r>
            <a:r>
              <a:rPr lang="en-US" sz="5100" dirty="0" smtClean="0"/>
              <a:t>Surveys.</a:t>
            </a:r>
          </a:p>
          <a:p>
            <a:pPr>
              <a:buFont typeface="Wingdings" pitchFamily="2" charset="2"/>
              <a:buChar char="Ø"/>
            </a:pPr>
            <a:r>
              <a:rPr lang="en-US" sz="5100" dirty="0"/>
              <a:t>Private Enterprise Surveys of the Business </a:t>
            </a:r>
            <a:r>
              <a:rPr lang="en-US" sz="5100" dirty="0" smtClean="0"/>
              <a:t>Environment, and investors road maps.</a:t>
            </a:r>
          </a:p>
          <a:p>
            <a:pPr>
              <a:buFont typeface="Wingdings" pitchFamily="2" charset="2"/>
              <a:buChar char="Ø"/>
            </a:pPr>
            <a:r>
              <a:rPr lang="en-US" sz="5100" dirty="0"/>
              <a:t>Participatory Poverty </a:t>
            </a:r>
            <a:r>
              <a:rPr lang="en-US" sz="5100" dirty="0" smtClean="0"/>
              <a:t>Assessments</a:t>
            </a:r>
            <a:r>
              <a:rPr lang="en-US" sz="2000" dirty="0" smtClean="0"/>
              <a:t>.</a:t>
            </a:r>
            <a:r>
              <a:rPr lang="en-US" sz="2000" dirty="0"/>
              <a:t/>
            </a:r>
            <a:br>
              <a:rPr lang="en-US" sz="20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dirty="0"/>
              <a:t/>
            </a:r>
            <a:br>
              <a:rPr lang="en-US" dirty="0"/>
            </a:br>
            <a:endParaRPr lang="en-US" dirty="0"/>
          </a:p>
        </p:txBody>
      </p:sp>
    </p:spTree>
    <p:extLst>
      <p:ext uri="{BB962C8B-B14F-4D97-AF65-F5344CB8AC3E}">
        <p14:creationId xmlns:p14="http://schemas.microsoft.com/office/powerpoint/2010/main" val="599170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7467600" cy="685800"/>
          </a:xfrm>
        </p:spPr>
        <p:txBody>
          <a:bodyPr>
            <a:normAutofit fontScale="90000"/>
          </a:bodyPr>
          <a:lstStyle/>
          <a:p>
            <a:r>
              <a:rPr lang="en-US" b="1" dirty="0" smtClean="0">
                <a:solidFill>
                  <a:srgbClr val="C00000"/>
                </a:solidFill>
              </a:rPr>
              <a:t>d)</a:t>
            </a:r>
            <a:r>
              <a:rPr lang="en-US" b="1" i="1" dirty="0" smtClean="0">
                <a:solidFill>
                  <a:srgbClr val="C00000"/>
                </a:solidFill>
              </a:rPr>
              <a:t>Local organizational capacity</a:t>
            </a:r>
            <a:br>
              <a:rPr lang="en-US" b="1" i="1" dirty="0" smtClean="0">
                <a:solidFill>
                  <a:srgbClr val="C00000"/>
                </a:solidFill>
              </a:rPr>
            </a:br>
            <a:endParaRPr lang="en-US" dirty="0"/>
          </a:p>
        </p:txBody>
      </p:sp>
      <p:sp>
        <p:nvSpPr>
          <p:cNvPr id="3" name="Content Placeholder 2"/>
          <p:cNvSpPr>
            <a:spLocks noGrp="1"/>
          </p:cNvSpPr>
          <p:nvPr>
            <p:ph idx="1"/>
          </p:nvPr>
        </p:nvSpPr>
        <p:spPr>
          <a:xfrm>
            <a:off x="0" y="685800"/>
            <a:ext cx="9144000" cy="6172200"/>
          </a:xfrm>
        </p:spPr>
        <p:txBody>
          <a:bodyPr>
            <a:noAutofit/>
          </a:bodyPr>
          <a:lstStyle/>
          <a:p>
            <a:pPr>
              <a:buFont typeface="Wingdings" pitchFamily="2" charset="2"/>
              <a:buChar char="Ø"/>
            </a:pPr>
            <a:r>
              <a:rPr lang="en-US" sz="2400" dirty="0" smtClean="0"/>
              <a:t>To </a:t>
            </a:r>
            <a:r>
              <a:rPr lang="en-US" sz="2400" dirty="0"/>
              <a:t>increase </a:t>
            </a:r>
            <a:r>
              <a:rPr lang="en-US" sz="2400" i="1" dirty="0"/>
              <a:t>local organizational capacity</a:t>
            </a:r>
            <a:r>
              <a:rPr lang="en-US" sz="2400" dirty="0"/>
              <a:t>, it helps to do the following</a:t>
            </a:r>
            <a:r>
              <a:rPr lang="en-US" sz="2400" dirty="0" smtClean="0"/>
              <a:t>:</a:t>
            </a:r>
          </a:p>
          <a:p>
            <a:pPr>
              <a:buFont typeface="Wingdings" pitchFamily="2" charset="2"/>
              <a:buChar char="Ø"/>
            </a:pPr>
            <a:r>
              <a:rPr lang="en-US" sz="2400" dirty="0" smtClean="0"/>
              <a:t>Promote </a:t>
            </a:r>
            <a:r>
              <a:rPr lang="en-US" sz="2400" dirty="0"/>
              <a:t>decentralization and community development to enhance the control that poor people and their communities have over the services to </a:t>
            </a:r>
            <a:r>
              <a:rPr lang="en-US" sz="2400" dirty="0" smtClean="0"/>
              <a:t>which they </a:t>
            </a:r>
            <a:r>
              <a:rPr lang="en-US" sz="2400" dirty="0"/>
              <a:t>are entitled. Decentralization needs to be combined with effective participation and monitoring mechanisms</a:t>
            </a:r>
            <a:r>
              <a:rPr lang="en-US" sz="2400" dirty="0" smtClean="0"/>
              <a:t>.</a:t>
            </a:r>
          </a:p>
          <a:p>
            <a:pPr>
              <a:buFont typeface="Wingdings" pitchFamily="2" charset="2"/>
              <a:buChar char="Ø"/>
            </a:pPr>
            <a:r>
              <a:rPr lang="en-US" sz="2400" dirty="0" smtClean="0"/>
              <a:t>Promote </a:t>
            </a:r>
            <a:r>
              <a:rPr lang="en-US" sz="2400" dirty="0"/>
              <a:t>gender equality by promoting women’s representation in </a:t>
            </a:r>
            <a:r>
              <a:rPr lang="en-US" sz="2400" dirty="0" smtClean="0"/>
              <a:t>decision making </a:t>
            </a:r>
            <a:r>
              <a:rPr lang="en-US" sz="2400" dirty="0"/>
              <a:t>and providing special assistance for women’s productive </a:t>
            </a:r>
            <a:r>
              <a:rPr lang="en-US" sz="2400" dirty="0" smtClean="0"/>
              <a:t>activities.</a:t>
            </a:r>
          </a:p>
          <a:p>
            <a:pPr>
              <a:buFont typeface="Wingdings" pitchFamily="2" charset="2"/>
              <a:buChar char="Ø"/>
            </a:pPr>
            <a:r>
              <a:rPr lang="en-US" sz="2400" dirty="0" smtClean="0"/>
              <a:t>Tackle </a:t>
            </a:r>
            <a:r>
              <a:rPr lang="en-US" sz="2400" dirty="0"/>
              <a:t>social structures and institutions that are obstacles to the </a:t>
            </a:r>
            <a:r>
              <a:rPr lang="en-US" sz="2400" dirty="0" smtClean="0"/>
              <a:t>upward mobility </a:t>
            </a:r>
            <a:r>
              <a:rPr lang="en-US" sz="2400" dirty="0"/>
              <a:t>of poor people by fostering debate over exclusionary practices </a:t>
            </a:r>
            <a:r>
              <a:rPr lang="en-US" sz="2400" dirty="0" smtClean="0"/>
              <a:t>and supporting </a:t>
            </a:r>
            <a:r>
              <a:rPr lang="en-US" sz="2400" dirty="0"/>
              <a:t>the participation of the socially excluded in political </a:t>
            </a:r>
            <a:r>
              <a:rPr lang="en-US" sz="2400" dirty="0" smtClean="0"/>
              <a:t>processes.</a:t>
            </a:r>
            <a:endParaRPr lang="en-US" sz="2400" dirty="0"/>
          </a:p>
          <a:p>
            <a:pPr>
              <a:buFont typeface="Wingdings" pitchFamily="2" charset="2"/>
              <a:buChar char="Ø"/>
            </a:pPr>
            <a:r>
              <a:rPr lang="en-US" sz="2400" dirty="0" smtClean="0"/>
              <a:t>Support </a:t>
            </a:r>
            <a:r>
              <a:rPr lang="en-US" sz="2400" dirty="0"/>
              <a:t>poor people’s social capital by assisting networks of poor people </a:t>
            </a:r>
            <a:r>
              <a:rPr lang="en-US" sz="2400" dirty="0" smtClean="0"/>
              <a:t>to engage </a:t>
            </a:r>
            <a:r>
              <a:rPr lang="en-US" sz="2400" dirty="0"/>
              <a:t>with market and nonmarket institutions to strengthen their </a:t>
            </a:r>
            <a:r>
              <a:rPr lang="en-US" sz="2400" dirty="0" smtClean="0"/>
              <a:t>influence over </a:t>
            </a:r>
            <a:r>
              <a:rPr lang="en-US" sz="2400" dirty="0"/>
              <a:t>policy.</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3165003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fontScale="90000"/>
          </a:bodyPr>
          <a:lstStyle/>
          <a:p>
            <a:r>
              <a:rPr lang="en-US" sz="4900" b="1" dirty="0" smtClean="0">
                <a:solidFill>
                  <a:srgbClr val="C00000"/>
                </a:solidFill>
              </a:rPr>
              <a:t>3-Income </a:t>
            </a:r>
            <a:r>
              <a:rPr lang="en-US" sz="4900" b="1" dirty="0">
                <a:solidFill>
                  <a:srgbClr val="C00000"/>
                </a:solidFill>
              </a:rPr>
              <a:t>Security</a:t>
            </a:r>
            <a:r>
              <a:rPr lang="en-US" dirty="0"/>
              <a:t/>
            </a:r>
            <a:br>
              <a:rPr lang="en-US" dirty="0"/>
            </a:br>
            <a:endParaRPr lang="en-US" dirty="0"/>
          </a:p>
        </p:txBody>
      </p:sp>
      <p:sp>
        <p:nvSpPr>
          <p:cNvPr id="3" name="Content Placeholder 2"/>
          <p:cNvSpPr>
            <a:spLocks noGrp="1"/>
          </p:cNvSpPr>
          <p:nvPr>
            <p:ph idx="1"/>
          </p:nvPr>
        </p:nvSpPr>
        <p:spPr>
          <a:xfrm>
            <a:off x="0" y="762000"/>
            <a:ext cx="9144000" cy="6096000"/>
          </a:xfrm>
        </p:spPr>
        <p:txBody>
          <a:bodyPr>
            <a:normAutofit fontScale="40000" lnSpcReduction="20000"/>
          </a:bodyPr>
          <a:lstStyle/>
          <a:p>
            <a:pPr>
              <a:buFont typeface="Wingdings" pitchFamily="2" charset="2"/>
              <a:buChar char="Ø"/>
            </a:pPr>
            <a:r>
              <a:rPr lang="en-US" sz="6000" dirty="0"/>
              <a:t>Poor people are exposed to a wide array of risks that make them vulnerable </a:t>
            </a:r>
            <a:r>
              <a:rPr lang="en-US" sz="6000" dirty="0" smtClean="0"/>
              <a:t>to income </a:t>
            </a:r>
            <a:r>
              <a:rPr lang="en-US" sz="6000" dirty="0"/>
              <a:t>shocks and losses of well-being. </a:t>
            </a:r>
            <a:endParaRPr lang="en-US" sz="6000" dirty="0" smtClean="0"/>
          </a:p>
          <a:p>
            <a:pPr>
              <a:buFont typeface="Wingdings" pitchFamily="2" charset="2"/>
              <a:buChar char="Ø"/>
            </a:pPr>
            <a:r>
              <a:rPr lang="en-US" sz="6000" dirty="0"/>
              <a:t>Reducing poor people’s vulnerability to </a:t>
            </a:r>
            <a:r>
              <a:rPr lang="en-US" sz="6000" dirty="0" smtClean="0"/>
              <a:t>ill health</a:t>
            </a:r>
            <a:r>
              <a:rPr lang="en-US" sz="6000" dirty="0"/>
              <a:t>, economic shocks, natural disasters, and violence enhances well-being on </a:t>
            </a:r>
            <a:r>
              <a:rPr lang="en-US" sz="6000" dirty="0" smtClean="0"/>
              <a:t>its own </a:t>
            </a:r>
            <a:r>
              <a:rPr lang="en-US" sz="6000" dirty="0"/>
              <a:t>and encourages investment in human capital and in higher-risk, </a:t>
            </a:r>
            <a:r>
              <a:rPr lang="en-US" sz="6000" dirty="0" smtClean="0"/>
              <a:t>higher-return activities </a:t>
            </a:r>
            <a:r>
              <a:rPr lang="en-US" sz="6000" dirty="0"/>
              <a:t>as well</a:t>
            </a:r>
            <a:r>
              <a:rPr lang="en-US" sz="6000" dirty="0" smtClean="0"/>
              <a:t>.</a:t>
            </a:r>
          </a:p>
          <a:p>
            <a:pPr>
              <a:buFont typeface="Wingdings" pitchFamily="2" charset="2"/>
              <a:buChar char="Ø"/>
            </a:pPr>
            <a:r>
              <a:rPr lang="en-US" sz="6000" dirty="0"/>
              <a:t>Households and communities respond to their risk exposures through diversification of assets and sources of income, and through various types of </a:t>
            </a:r>
            <a:r>
              <a:rPr lang="en-US" sz="6000" dirty="0" smtClean="0"/>
              <a:t>self-insurance and </a:t>
            </a:r>
            <a:r>
              <a:rPr lang="en-US" sz="6000" dirty="0"/>
              <a:t>networks of mutual insurance </a:t>
            </a:r>
            <a:r>
              <a:rPr lang="en-US" sz="6000" dirty="0" smtClean="0"/>
              <a:t>mechanism.e.g some </a:t>
            </a:r>
            <a:r>
              <a:rPr lang="en-US" sz="6000" dirty="0"/>
              <a:t>family </a:t>
            </a:r>
            <a:r>
              <a:rPr lang="en-US" sz="6000" dirty="0" smtClean="0"/>
              <a:t>members may </a:t>
            </a:r>
            <a:r>
              <a:rPr lang="en-US" sz="6000" dirty="0"/>
              <a:t>travel to cities to seek work, sending remittances </a:t>
            </a:r>
            <a:r>
              <a:rPr lang="en-US" sz="6000" dirty="0" smtClean="0"/>
              <a:t>home,</a:t>
            </a:r>
            <a:r>
              <a:rPr lang="en-US" sz="6000" dirty="0"/>
              <a:t> farmers may store grain from one season to the next, in </a:t>
            </a:r>
            <a:r>
              <a:rPr lang="en-US" sz="6000" dirty="0" smtClean="0"/>
              <a:t>case crops fail,</a:t>
            </a:r>
            <a:r>
              <a:rPr lang="en-US" sz="6000" dirty="0"/>
              <a:t> some very poor rural women </a:t>
            </a:r>
            <a:r>
              <a:rPr lang="en-US" sz="6000" dirty="0" smtClean="0"/>
              <a:t>wear large </a:t>
            </a:r>
            <a:r>
              <a:rPr lang="en-US" sz="6000" dirty="0"/>
              <a:t>gold </a:t>
            </a:r>
            <a:r>
              <a:rPr lang="en-US" sz="6000" dirty="0" smtClean="0"/>
              <a:t>ornaments.</a:t>
            </a:r>
          </a:p>
          <a:p>
            <a:pPr>
              <a:buFont typeface="Wingdings" pitchFamily="2" charset="2"/>
              <a:buChar char="Ø"/>
            </a:pPr>
            <a:r>
              <a:rPr lang="en-US" sz="6000" dirty="0" smtClean="0"/>
              <a:t>Large </a:t>
            </a:r>
            <a:r>
              <a:rPr lang="en-US" sz="6000" dirty="0"/>
              <a:t>adverse shocks—economic crises and natural disasters—cause poor </a:t>
            </a:r>
            <a:r>
              <a:rPr lang="en-US" sz="6000" dirty="0" smtClean="0"/>
              <a:t>people to suffer </a:t>
            </a:r>
            <a:r>
              <a:rPr lang="en-US" sz="6000" dirty="0"/>
              <a:t>not only in the short run. Such shocks undercut the ability of the poor </a:t>
            </a:r>
            <a:r>
              <a:rPr lang="en-US" sz="6000" dirty="0" smtClean="0"/>
              <a:t>to move </a:t>
            </a:r>
            <a:r>
              <a:rPr lang="en-US" sz="6000" dirty="0"/>
              <a:t>out of poverty in the long run as well, by depleting their human and </a:t>
            </a:r>
            <a:r>
              <a:rPr lang="en-US" sz="6000" dirty="0" smtClean="0"/>
              <a:t>physical assets</a:t>
            </a:r>
            <a:r>
              <a:rPr lang="en-US" sz="6000" dirty="0"/>
              <a:t>, which depletion may be irreversible.</a:t>
            </a:r>
            <a:br>
              <a:rPr lang="en-US" sz="6000" dirty="0"/>
            </a:br>
            <a:r>
              <a:rPr lang="en-US" sz="2600" dirty="0"/>
              <a:t/>
            </a:r>
            <a:br>
              <a:rPr lang="en-US" sz="2600" dirty="0"/>
            </a:b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11982112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solidFill>
                  <a:srgbClr val="C00000"/>
                </a:solidFill>
              </a:rPr>
              <a:t>Continue…….</a:t>
            </a:r>
            <a:endParaRPr lang="en-US" dirty="0">
              <a:solidFill>
                <a:srgbClr val="C00000"/>
              </a:solidFill>
            </a:endParaRPr>
          </a:p>
        </p:txBody>
      </p:sp>
      <p:sp>
        <p:nvSpPr>
          <p:cNvPr id="3" name="Content Placeholder 2"/>
          <p:cNvSpPr>
            <a:spLocks noGrp="1"/>
          </p:cNvSpPr>
          <p:nvPr>
            <p:ph idx="1"/>
          </p:nvPr>
        </p:nvSpPr>
        <p:spPr>
          <a:xfrm>
            <a:off x="76200" y="914400"/>
            <a:ext cx="9067800" cy="5943600"/>
          </a:xfrm>
        </p:spPr>
        <p:txBody>
          <a:bodyPr>
            <a:normAutofit fontScale="92500" lnSpcReduction="20000"/>
          </a:bodyPr>
          <a:lstStyle/>
          <a:p>
            <a:pPr marL="0" indent="0">
              <a:buNone/>
            </a:pPr>
            <a:r>
              <a:rPr lang="en-US" sz="2600" dirty="0"/>
              <a:t>National programs to manage </a:t>
            </a:r>
            <a:r>
              <a:rPr lang="en-US" sz="2600" dirty="0" smtClean="0"/>
              <a:t>economy wide </a:t>
            </a:r>
            <a:r>
              <a:rPr lang="en-US" sz="2600" dirty="0"/>
              <a:t>shocks and effective </a:t>
            </a:r>
            <a:r>
              <a:rPr lang="en-US" sz="2600" dirty="0" smtClean="0"/>
              <a:t>mechanisms to </a:t>
            </a:r>
            <a:r>
              <a:rPr lang="en-US" sz="2600" dirty="0"/>
              <a:t>reduce the risks faced by poor people, as well as to help them cope with </a:t>
            </a:r>
            <a:r>
              <a:rPr lang="en-US" sz="2600" dirty="0" smtClean="0"/>
              <a:t>adverse shocks </a:t>
            </a:r>
            <a:r>
              <a:rPr lang="en-US" sz="2600" dirty="0"/>
              <a:t>when they occur, are </a:t>
            </a:r>
            <a:r>
              <a:rPr lang="en-US" sz="2600" dirty="0" smtClean="0"/>
              <a:t>useful. </a:t>
            </a:r>
            <a:r>
              <a:rPr lang="en-US" sz="2600" dirty="0" smtClean="0">
                <a:solidFill>
                  <a:srgbClr val="C00000"/>
                </a:solidFill>
              </a:rPr>
              <a:t>Appropriate </a:t>
            </a:r>
            <a:r>
              <a:rPr lang="en-US" sz="2600" dirty="0">
                <a:solidFill>
                  <a:srgbClr val="C00000"/>
                </a:solidFill>
              </a:rPr>
              <a:t>measures might include </a:t>
            </a:r>
            <a:r>
              <a:rPr lang="en-US" sz="2600" dirty="0" smtClean="0">
                <a:solidFill>
                  <a:srgbClr val="C00000"/>
                </a:solidFill>
              </a:rPr>
              <a:t>the following</a:t>
            </a:r>
            <a:r>
              <a:rPr lang="en-US" sz="2600" dirty="0" smtClean="0"/>
              <a:t>,</a:t>
            </a:r>
          </a:p>
          <a:p>
            <a:pPr>
              <a:buFont typeface="Wingdings" pitchFamily="2" charset="2"/>
              <a:buChar char="Ø"/>
            </a:pPr>
            <a:r>
              <a:rPr lang="en-US" sz="2600" b="1" dirty="0">
                <a:solidFill>
                  <a:srgbClr val="C00000"/>
                </a:solidFill>
              </a:rPr>
              <a:t>Formulating programs </a:t>
            </a:r>
            <a:r>
              <a:rPr lang="en-US" sz="2600" dirty="0"/>
              <a:t>to help poor people manage risk. Micro-insurance programs, public works programs, and food transfer programs may be mixed </a:t>
            </a:r>
            <a:r>
              <a:rPr lang="en-US" sz="2600" dirty="0" smtClean="0"/>
              <a:t>with other </a:t>
            </a:r>
            <a:r>
              <a:rPr lang="en-US" sz="2600" dirty="0"/>
              <a:t>mechanisms to deliver effective risk </a:t>
            </a:r>
            <a:r>
              <a:rPr lang="en-US" sz="2600" dirty="0" smtClean="0"/>
              <a:t>management.</a:t>
            </a:r>
            <a:endParaRPr lang="en-US" sz="2600" dirty="0"/>
          </a:p>
          <a:p>
            <a:pPr>
              <a:buFont typeface="Wingdings" pitchFamily="2" charset="2"/>
              <a:buChar char="Ø"/>
            </a:pPr>
            <a:r>
              <a:rPr lang="en-US" sz="2600" b="1" dirty="0" smtClean="0">
                <a:solidFill>
                  <a:srgbClr val="C00000"/>
                </a:solidFill>
              </a:rPr>
              <a:t>Developing </a:t>
            </a:r>
            <a:r>
              <a:rPr lang="en-US" sz="2600" b="1" dirty="0">
                <a:solidFill>
                  <a:srgbClr val="C00000"/>
                </a:solidFill>
              </a:rPr>
              <a:t>national programs </a:t>
            </a:r>
            <a:r>
              <a:rPr lang="en-US" sz="2600" dirty="0"/>
              <a:t>to prevent and respond to macro </a:t>
            </a:r>
            <a:r>
              <a:rPr lang="en-US" sz="2600" dirty="0" smtClean="0"/>
              <a:t>shocks—financial </a:t>
            </a:r>
            <a:r>
              <a:rPr lang="en-US" sz="2600" dirty="0"/>
              <a:t>or </a:t>
            </a:r>
            <a:r>
              <a:rPr lang="en-US" sz="2600" dirty="0" smtClean="0"/>
              <a:t>natural.</a:t>
            </a:r>
            <a:endParaRPr lang="en-US" sz="2600" dirty="0"/>
          </a:p>
          <a:p>
            <a:pPr>
              <a:buFont typeface="Wingdings" pitchFamily="2" charset="2"/>
              <a:buChar char="Ø"/>
            </a:pPr>
            <a:r>
              <a:rPr lang="en-US" sz="2600" b="1" dirty="0" smtClean="0">
                <a:solidFill>
                  <a:srgbClr val="C00000"/>
                </a:solidFill>
              </a:rPr>
              <a:t>Supporting </a:t>
            </a:r>
            <a:r>
              <a:rPr lang="en-US" sz="2600" b="1" dirty="0">
                <a:solidFill>
                  <a:srgbClr val="C00000"/>
                </a:solidFill>
              </a:rPr>
              <a:t>minority rights </a:t>
            </a:r>
            <a:r>
              <a:rPr lang="en-US" sz="2600" dirty="0"/>
              <a:t>and providing the institutional basis for </a:t>
            </a:r>
            <a:r>
              <a:rPr lang="en-US" sz="2600" dirty="0" smtClean="0"/>
              <a:t>peaceful conflict </a:t>
            </a:r>
            <a:r>
              <a:rPr lang="en-US" sz="2600" dirty="0"/>
              <a:t>resolution, to help prevent civil conflict and mobilize more resource </a:t>
            </a:r>
            <a:r>
              <a:rPr lang="en-US" sz="2600" dirty="0" smtClean="0"/>
              <a:t>into productive </a:t>
            </a:r>
            <a:r>
              <a:rPr lang="en-US" sz="2600" dirty="0"/>
              <a:t>activities</a:t>
            </a:r>
            <a:r>
              <a:rPr lang="en-US" sz="2600" dirty="0" smtClean="0"/>
              <a:t>.</a:t>
            </a:r>
          </a:p>
          <a:p>
            <a:pPr>
              <a:buFont typeface="Wingdings" pitchFamily="2" charset="2"/>
              <a:buChar char="Ø"/>
            </a:pPr>
            <a:r>
              <a:rPr lang="en-US" sz="2600" b="1" dirty="0">
                <a:solidFill>
                  <a:srgbClr val="C00000"/>
                </a:solidFill>
              </a:rPr>
              <a:t>Tackling health problems</a:t>
            </a:r>
            <a:r>
              <a:rPr lang="en-US" sz="2600" dirty="0"/>
              <a:t>, including widespread illnesses such as malaria </a:t>
            </a:r>
            <a:r>
              <a:rPr lang="en-US" sz="2600" dirty="0" smtClean="0"/>
              <a:t>and tuberculosis</a:t>
            </a:r>
            <a:r>
              <a:rPr lang="en-US" sz="2600" dirty="0"/>
              <a:t>, as well as moderately common but serious conditions such </a:t>
            </a:r>
            <a:r>
              <a:rPr lang="en-US" sz="2600" dirty="0" smtClean="0"/>
              <a:t>as  HIV/AIDS.</a:t>
            </a:r>
            <a:r>
              <a:rPr lang="en-US" sz="2600" dirty="0"/>
              <a:t/>
            </a:r>
            <a:br>
              <a:rPr lang="en-US" sz="2600" dirty="0"/>
            </a:br>
            <a:r>
              <a:rPr lang="en-US" sz="2600" dirty="0"/>
              <a:t/>
            </a:r>
            <a:br>
              <a:rPr lang="en-US" sz="2600" dirty="0"/>
            </a:br>
            <a:r>
              <a:rPr lang="en-US" sz="2400" dirty="0"/>
              <a:t/>
            </a:r>
            <a:br>
              <a:rPr lang="en-US" sz="2400" dirty="0"/>
            </a:br>
            <a:endParaRPr lang="en-US" sz="2400" dirty="0"/>
          </a:p>
        </p:txBody>
      </p:sp>
    </p:spTree>
    <p:extLst>
      <p:ext uri="{BB962C8B-B14F-4D97-AF65-F5344CB8AC3E}">
        <p14:creationId xmlns:p14="http://schemas.microsoft.com/office/powerpoint/2010/main" val="788471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WORLD BANK APPROCH</a:t>
            </a:r>
            <a:endParaRPr lang="en-US" b="1" dirty="0">
              <a:solidFill>
                <a:srgbClr val="C00000"/>
              </a:solidFill>
            </a:endParaRPr>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a:buFont typeface="Wingdings" pitchFamily="2" charset="2"/>
              <a:buChar char="Ø"/>
            </a:pPr>
            <a:r>
              <a:rPr lang="en-US" sz="2600" dirty="0"/>
              <a:t>The World Bank (2000, 40) argues for a </a:t>
            </a:r>
            <a:r>
              <a:rPr lang="en-US" sz="2600" dirty="0" smtClean="0"/>
              <a:t>modular approach,                                                                        </a:t>
            </a:r>
          </a:p>
          <a:p>
            <a:pPr>
              <a:buFont typeface="Wingdings" pitchFamily="2" charset="2"/>
              <a:buChar char="Ø"/>
            </a:pPr>
            <a:r>
              <a:rPr lang="en-US" sz="2600" dirty="0" smtClean="0"/>
              <a:t>“</a:t>
            </a:r>
            <a:r>
              <a:rPr lang="en-US" sz="2600" dirty="0"/>
              <a:t>with </a:t>
            </a:r>
            <a:r>
              <a:rPr lang="en-US" sz="2600" dirty="0" smtClean="0"/>
              <a:t>different schemes </a:t>
            </a:r>
            <a:r>
              <a:rPr lang="en-US" sz="2600" dirty="0"/>
              <a:t>to cover different types of risk and different groups of the population,” </a:t>
            </a:r>
            <a:r>
              <a:rPr lang="en-US" sz="2600" dirty="0" smtClean="0"/>
              <a:t>                      </a:t>
            </a:r>
          </a:p>
          <a:p>
            <a:pPr>
              <a:buFont typeface="Wingdings" pitchFamily="2" charset="2"/>
              <a:buChar char="Ø"/>
            </a:pPr>
            <a:r>
              <a:rPr lang="en-US" sz="2600" dirty="0" smtClean="0"/>
              <a:t> where </a:t>
            </a:r>
            <a:r>
              <a:rPr lang="en-US" sz="2600" dirty="0"/>
              <a:t>“the tools include health insurance, old age assistance and pensions, unemployment insurance, workfare programs, social funds, microfinance programs, </a:t>
            </a:r>
            <a:r>
              <a:rPr lang="en-US" sz="2600" dirty="0" smtClean="0"/>
              <a:t>and cash </a:t>
            </a:r>
            <a:r>
              <a:rPr lang="en-US" sz="2600" dirty="0"/>
              <a:t>transfers</a:t>
            </a:r>
            <a:r>
              <a:rPr lang="en-US" sz="2600" dirty="0" smtClean="0"/>
              <a:t>.”                                                                         </a:t>
            </a:r>
          </a:p>
          <a:p>
            <a:pPr>
              <a:buFont typeface="Wingdings" pitchFamily="2" charset="2"/>
              <a:buChar char="Ø"/>
            </a:pPr>
            <a:r>
              <a:rPr lang="en-US" sz="2600" dirty="0" smtClean="0"/>
              <a:t>These </a:t>
            </a:r>
            <a:r>
              <a:rPr lang="en-US" sz="2600" dirty="0"/>
              <a:t>safety nets should not only support immediate </a:t>
            </a:r>
            <a:r>
              <a:rPr lang="en-US" sz="2600" dirty="0" smtClean="0"/>
              <a:t>consumption needs</a:t>
            </a:r>
            <a:r>
              <a:rPr lang="en-US" sz="2600" dirty="0"/>
              <a:t>, but </a:t>
            </a:r>
            <a:r>
              <a:rPr lang="en-US" sz="2600" dirty="0" smtClean="0"/>
              <a:t>also “</a:t>
            </a:r>
            <a:r>
              <a:rPr lang="en-US" sz="2600" dirty="0"/>
              <a:t>protect the accumulation of human, physical, and social assets </a:t>
            </a:r>
            <a:r>
              <a:rPr lang="en-US" sz="2600" dirty="0" smtClean="0"/>
              <a:t>by poor people</a:t>
            </a:r>
            <a:r>
              <a:rPr lang="en-US" sz="2600" dirty="0" smtClean="0">
                <a:solidFill>
                  <a:schemeClr val="tx1">
                    <a:lumMod val="95000"/>
                    <a:lumOff val="5000"/>
                  </a:schemeClr>
                </a:solidFill>
              </a:rPr>
              <a:t>”</a:t>
            </a:r>
            <a:r>
              <a:rPr lang="en-US" sz="2600" dirty="0" smtClean="0"/>
              <a:t>.</a:t>
            </a:r>
          </a:p>
          <a:p>
            <a:pPr>
              <a:buFont typeface="Wingdings" pitchFamily="2" charset="2"/>
              <a:buChar char="Ø"/>
            </a:pPr>
            <a:r>
              <a:rPr lang="en-US" sz="2600" dirty="0"/>
              <a:t>There is no simple, universal blueprint for implementing this strategy for </a:t>
            </a:r>
            <a:r>
              <a:rPr lang="en-US" sz="2600" dirty="0" smtClean="0"/>
              <a:t>poverty alleviation </a:t>
            </a:r>
            <a:r>
              <a:rPr lang="en-US" sz="2600" dirty="0"/>
              <a:t>and reduction. Each country needs to prepare its own mix of </a:t>
            </a:r>
            <a:r>
              <a:rPr lang="en-US" sz="2600" dirty="0" smtClean="0"/>
              <a:t>policies, reflecting </a:t>
            </a:r>
            <a:r>
              <a:rPr lang="en-US" sz="2600" dirty="0"/>
              <a:t>national priorities and local realities.</a:t>
            </a:r>
            <a:br>
              <a:rPr lang="en-US" sz="2600" dirty="0"/>
            </a:br>
            <a:endParaRPr lang="en-US" sz="2600" dirty="0" smtClean="0"/>
          </a:p>
          <a:p>
            <a:pPr marL="0" indent="0">
              <a:buNone/>
            </a:pPr>
            <a:r>
              <a:rPr lang="en-US" sz="2400" dirty="0"/>
              <a:t/>
            </a:r>
            <a:br>
              <a:rPr lang="en-US" sz="2400" dirty="0"/>
            </a:br>
            <a:endParaRPr lang="en-US" sz="2400" dirty="0"/>
          </a:p>
        </p:txBody>
      </p:sp>
    </p:spTree>
    <p:extLst>
      <p:ext uri="{BB962C8B-B14F-4D97-AF65-F5344CB8AC3E}">
        <p14:creationId xmlns:p14="http://schemas.microsoft.com/office/powerpoint/2010/main" val="1148239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Policies for poverty reduction in Pakistan</a:t>
            </a:r>
            <a:endParaRPr lang="en-US" b="1" dirty="0">
              <a:solidFill>
                <a:srgbClr val="C00000"/>
              </a:solidFill>
            </a:endParaRPr>
          </a:p>
        </p:txBody>
      </p:sp>
      <p:sp>
        <p:nvSpPr>
          <p:cNvPr id="3" name="Content Placeholder 2"/>
          <p:cNvSpPr>
            <a:spLocks noGrp="1"/>
          </p:cNvSpPr>
          <p:nvPr>
            <p:ph idx="1"/>
          </p:nvPr>
        </p:nvSpPr>
        <p:spPr>
          <a:xfrm>
            <a:off x="0" y="1600200"/>
            <a:ext cx="9144000" cy="5257800"/>
          </a:xfrm>
        </p:spPr>
        <p:txBody>
          <a:bodyPr>
            <a:normAutofit fontScale="77500" lnSpcReduction="20000"/>
          </a:bodyPr>
          <a:lstStyle/>
          <a:p>
            <a:pPr marL="0" indent="0">
              <a:buNone/>
            </a:pPr>
            <a:r>
              <a:rPr lang="en-US" sz="3100" dirty="0"/>
              <a:t>Poverty depends upon growth and inequality. Growth must lead to reduction </a:t>
            </a:r>
            <a:r>
              <a:rPr lang="en-US" sz="3100" dirty="0" smtClean="0"/>
              <a:t>in poverty </a:t>
            </a:r>
            <a:r>
              <a:rPr lang="en-US" sz="3100" dirty="0"/>
              <a:t>provided that inequality did not rise. If during the growth </a:t>
            </a:r>
            <a:r>
              <a:rPr lang="en-US" sz="3100" dirty="0" smtClean="0"/>
              <a:t>process inequality </a:t>
            </a:r>
            <a:r>
              <a:rPr lang="en-US" sz="3100" dirty="0"/>
              <a:t>increases, a part or in extreme case whole reduction in poverty </a:t>
            </a:r>
            <a:r>
              <a:rPr lang="en-US" sz="3100" dirty="0" smtClean="0"/>
              <a:t>caused by growth </a:t>
            </a:r>
            <a:r>
              <a:rPr lang="en-US" sz="3100" dirty="0"/>
              <a:t>is offset. Thus, for the reduction of incidence, depth and severity </a:t>
            </a:r>
            <a:r>
              <a:rPr lang="en-US" sz="3100" dirty="0" smtClean="0"/>
              <a:t>of poverty</a:t>
            </a:r>
            <a:r>
              <a:rPr lang="en-US" sz="3100" dirty="0"/>
              <a:t>, poverty equivalent growth rate should be increased instead of </a:t>
            </a:r>
            <a:r>
              <a:rPr lang="en-US" sz="3100" dirty="0" smtClean="0"/>
              <a:t>increasing the </a:t>
            </a:r>
            <a:r>
              <a:rPr lang="en-US" sz="3100" dirty="0"/>
              <a:t>growth rate per se. For increasing the poverty equivalent growth rate, on </a:t>
            </a:r>
            <a:r>
              <a:rPr lang="en-US" sz="3100" dirty="0" smtClean="0"/>
              <a:t>the one </a:t>
            </a:r>
            <a:r>
              <a:rPr lang="en-US" sz="3100" dirty="0"/>
              <a:t>hand growth rate be increased and on the other hand, inequality </a:t>
            </a:r>
            <a:r>
              <a:rPr lang="en-US" sz="3100" dirty="0" smtClean="0"/>
              <a:t>concurrently be decreased.                                                                                                                  In </a:t>
            </a:r>
            <a:r>
              <a:rPr lang="en-US" sz="3100" dirty="0"/>
              <a:t>this connection following suggestions are presented</a:t>
            </a:r>
            <a:r>
              <a:rPr lang="en-US" sz="3100" dirty="0" smtClean="0"/>
              <a:t>:</a:t>
            </a:r>
          </a:p>
          <a:p>
            <a:pPr>
              <a:buFont typeface="Wingdings" pitchFamily="2" charset="2"/>
              <a:buChar char="Ø"/>
            </a:pPr>
            <a:r>
              <a:rPr lang="en-US" sz="3100" dirty="0" smtClean="0"/>
              <a:t>As </a:t>
            </a:r>
            <a:r>
              <a:rPr lang="en-US" sz="3100" dirty="0"/>
              <a:t>majority of population is living in rural area and poverty is higher here, </a:t>
            </a:r>
            <a:r>
              <a:rPr lang="en-US" sz="3100" dirty="0" smtClean="0"/>
              <a:t>so </a:t>
            </a:r>
            <a:r>
              <a:rPr lang="en-US" sz="3100" b="1" dirty="0" smtClean="0">
                <a:solidFill>
                  <a:srgbClr val="C00000"/>
                </a:solidFill>
              </a:rPr>
              <a:t>policies </a:t>
            </a:r>
            <a:r>
              <a:rPr lang="en-US" sz="3100" b="1" dirty="0">
                <a:solidFill>
                  <a:srgbClr val="C00000"/>
                </a:solidFill>
              </a:rPr>
              <a:t>to </a:t>
            </a:r>
            <a:r>
              <a:rPr lang="en-US" sz="3100" b="1" dirty="0" smtClean="0">
                <a:solidFill>
                  <a:srgbClr val="C00000"/>
                </a:solidFill>
              </a:rPr>
              <a:t>promote agriculture </a:t>
            </a:r>
            <a:r>
              <a:rPr lang="en-US" sz="3100" b="1" dirty="0">
                <a:solidFill>
                  <a:srgbClr val="C00000"/>
                </a:solidFill>
              </a:rPr>
              <a:t>growth </a:t>
            </a:r>
            <a:r>
              <a:rPr lang="en-US" sz="3100" dirty="0"/>
              <a:t>should form an important part </a:t>
            </a:r>
            <a:r>
              <a:rPr lang="en-US" sz="3100" dirty="0" smtClean="0"/>
              <a:t>of poverty </a:t>
            </a:r>
            <a:r>
              <a:rPr lang="en-US" sz="3100" dirty="0"/>
              <a:t>alleviation </a:t>
            </a:r>
            <a:r>
              <a:rPr lang="en-US" sz="3100" dirty="0" smtClean="0"/>
              <a:t>strategy.</a:t>
            </a:r>
          </a:p>
          <a:p>
            <a:pPr>
              <a:buFont typeface="Wingdings" pitchFamily="2" charset="2"/>
              <a:buChar char="Ø"/>
            </a:pPr>
            <a:r>
              <a:rPr lang="en-US" sz="3100" b="1" dirty="0" smtClean="0">
                <a:solidFill>
                  <a:srgbClr val="C00000"/>
                </a:solidFill>
              </a:rPr>
              <a:t>Agro-based </a:t>
            </a:r>
            <a:r>
              <a:rPr lang="en-US" sz="3100" b="1" dirty="0">
                <a:solidFill>
                  <a:srgbClr val="C00000"/>
                </a:solidFill>
              </a:rPr>
              <a:t>industries </a:t>
            </a:r>
            <a:r>
              <a:rPr lang="en-US" sz="3100" dirty="0"/>
              <a:t>should be encouraged for their set </a:t>
            </a:r>
            <a:r>
              <a:rPr lang="en-US" sz="3100" dirty="0" smtClean="0"/>
              <a:t>up</a:t>
            </a:r>
            <a:r>
              <a:rPr lang="en-US" sz="3100" dirty="0"/>
              <a:t/>
            </a:r>
            <a:br>
              <a:rPr lang="en-US" sz="3100" dirty="0"/>
            </a:br>
            <a:r>
              <a:rPr lang="en-US" sz="3100" dirty="0"/>
              <a:t/>
            </a:r>
            <a:br>
              <a:rPr lang="en-US" sz="3100" dirty="0"/>
            </a:br>
            <a:r>
              <a:rPr lang="en-US" dirty="0"/>
              <a:t/>
            </a:r>
            <a:br>
              <a:rPr lang="en-US" dirty="0"/>
            </a:br>
            <a:endParaRPr lang="en-US" dirty="0"/>
          </a:p>
        </p:txBody>
      </p:sp>
    </p:spTree>
    <p:extLst>
      <p:ext uri="{BB962C8B-B14F-4D97-AF65-F5344CB8AC3E}">
        <p14:creationId xmlns:p14="http://schemas.microsoft.com/office/powerpoint/2010/main" val="3071542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solidFill>
                  <a:srgbClr val="C00000"/>
                </a:solidFill>
              </a:rPr>
              <a:t>POLICIES</a:t>
            </a:r>
            <a:r>
              <a:rPr lang="en-US" dirty="0" smtClean="0"/>
              <a:t> </a:t>
            </a:r>
            <a:endParaRPr lang="en-US" dirty="0"/>
          </a:p>
        </p:txBody>
      </p:sp>
      <p:sp>
        <p:nvSpPr>
          <p:cNvPr id="3" name="Content Placeholder 2"/>
          <p:cNvSpPr>
            <a:spLocks noGrp="1"/>
          </p:cNvSpPr>
          <p:nvPr>
            <p:ph idx="1"/>
          </p:nvPr>
        </p:nvSpPr>
        <p:spPr>
          <a:xfrm>
            <a:off x="0" y="914400"/>
            <a:ext cx="9144000" cy="5943600"/>
          </a:xfrm>
        </p:spPr>
        <p:txBody>
          <a:bodyPr>
            <a:normAutofit fontScale="85000" lnSpcReduction="20000"/>
          </a:bodyPr>
          <a:lstStyle/>
          <a:p>
            <a:pPr>
              <a:buFont typeface="Wingdings" pitchFamily="2" charset="2"/>
              <a:buChar char="Ø"/>
            </a:pPr>
            <a:r>
              <a:rPr lang="en-US" sz="2800" dirty="0" smtClean="0"/>
              <a:t>Live </a:t>
            </a:r>
            <a:r>
              <a:rPr lang="en-US" sz="2800" dirty="0"/>
              <a:t>stock serves as social security for the chronically poor households, </a:t>
            </a:r>
            <a:r>
              <a:rPr lang="en-US" sz="2800" b="1" dirty="0" smtClean="0">
                <a:solidFill>
                  <a:srgbClr val="C00000"/>
                </a:solidFill>
              </a:rPr>
              <a:t>Live stock </a:t>
            </a:r>
            <a:r>
              <a:rPr lang="en-US" sz="2800" b="1" dirty="0">
                <a:solidFill>
                  <a:srgbClr val="C00000"/>
                </a:solidFill>
              </a:rPr>
              <a:t>development</a:t>
            </a:r>
            <a:r>
              <a:rPr lang="en-US" sz="2800" dirty="0"/>
              <a:t> can give impetus to the poverty reduction </a:t>
            </a:r>
            <a:r>
              <a:rPr lang="en-US" sz="2800" dirty="0" smtClean="0"/>
              <a:t>derive.</a:t>
            </a:r>
          </a:p>
          <a:p>
            <a:pPr>
              <a:buFont typeface="Wingdings" pitchFamily="2" charset="2"/>
              <a:buChar char="Ø"/>
            </a:pPr>
            <a:r>
              <a:rPr lang="en-US" sz="2800" b="1" dirty="0" smtClean="0">
                <a:solidFill>
                  <a:srgbClr val="C00000"/>
                </a:solidFill>
              </a:rPr>
              <a:t>Public </a:t>
            </a:r>
            <a:r>
              <a:rPr lang="en-US" sz="2800" b="1" dirty="0">
                <a:solidFill>
                  <a:srgbClr val="C00000"/>
                </a:solidFill>
              </a:rPr>
              <a:t>works programs </a:t>
            </a:r>
            <a:r>
              <a:rPr lang="en-US" sz="2800" dirty="0"/>
              <a:t>should be initiated, particularly in rural areas to </a:t>
            </a:r>
            <a:r>
              <a:rPr lang="en-US" sz="2800" dirty="0" smtClean="0"/>
              <a:t>provide social </a:t>
            </a:r>
            <a:r>
              <a:rPr lang="en-US" sz="2800" dirty="0"/>
              <a:t>protection to the </a:t>
            </a:r>
            <a:r>
              <a:rPr lang="en-US" sz="2800" dirty="0" smtClean="0"/>
              <a:t>poor.</a:t>
            </a:r>
          </a:p>
          <a:p>
            <a:pPr>
              <a:buFont typeface="Wingdings" pitchFamily="2" charset="2"/>
              <a:buChar char="Ø"/>
            </a:pPr>
            <a:r>
              <a:rPr lang="en-US" sz="2800" dirty="0" smtClean="0"/>
              <a:t>Setting </a:t>
            </a:r>
            <a:r>
              <a:rPr lang="en-US" sz="2800" dirty="0"/>
              <a:t>up and development of </a:t>
            </a:r>
            <a:r>
              <a:rPr lang="en-US" sz="2800" b="1" dirty="0">
                <a:solidFill>
                  <a:srgbClr val="C00000"/>
                </a:solidFill>
              </a:rPr>
              <a:t>effective safety nets </a:t>
            </a:r>
            <a:r>
              <a:rPr lang="en-US" sz="2800" dirty="0"/>
              <a:t>for the </a:t>
            </a:r>
            <a:r>
              <a:rPr lang="en-US" sz="2800" dirty="0" smtClean="0"/>
              <a:t>poor.</a:t>
            </a:r>
          </a:p>
          <a:p>
            <a:pPr>
              <a:buFont typeface="Wingdings" pitchFamily="2" charset="2"/>
              <a:buChar char="Ø"/>
            </a:pPr>
            <a:r>
              <a:rPr lang="en-US" sz="2800" b="1" dirty="0" smtClean="0">
                <a:solidFill>
                  <a:srgbClr val="C00000"/>
                </a:solidFill>
              </a:rPr>
              <a:t>Education</a:t>
            </a:r>
            <a:r>
              <a:rPr lang="en-US" sz="2800" dirty="0" smtClean="0"/>
              <a:t> </a:t>
            </a:r>
            <a:r>
              <a:rPr lang="en-US" sz="2800" dirty="0"/>
              <a:t>is very important factor for the reduction of poverty. Free </a:t>
            </a:r>
            <a:r>
              <a:rPr lang="en-US" sz="2800" dirty="0" smtClean="0"/>
              <a:t>education for </a:t>
            </a:r>
            <a:r>
              <a:rPr lang="en-US" sz="2800" dirty="0"/>
              <a:t>those who are unable to afford the expenses, with special attention </a:t>
            </a:r>
            <a:r>
              <a:rPr lang="en-US" sz="2800" dirty="0" smtClean="0"/>
              <a:t>to vocational </a:t>
            </a:r>
            <a:r>
              <a:rPr lang="en-US" sz="2800" dirty="0"/>
              <a:t>education should be </a:t>
            </a:r>
            <a:r>
              <a:rPr lang="en-US" sz="2800" dirty="0" smtClean="0"/>
              <a:t>provided.</a:t>
            </a:r>
          </a:p>
          <a:p>
            <a:pPr>
              <a:buFont typeface="Wingdings" pitchFamily="2" charset="2"/>
              <a:buChar char="Ø"/>
            </a:pPr>
            <a:r>
              <a:rPr lang="en-US" sz="2800" b="1" dirty="0" smtClean="0">
                <a:solidFill>
                  <a:srgbClr val="C00000"/>
                </a:solidFill>
              </a:rPr>
              <a:t>Illiteracy </a:t>
            </a:r>
            <a:r>
              <a:rPr lang="en-US" sz="2800" dirty="0"/>
              <a:t>should be </a:t>
            </a:r>
            <a:r>
              <a:rPr lang="en-US" sz="2800" dirty="0" smtClean="0"/>
              <a:t>reduced.</a:t>
            </a:r>
          </a:p>
          <a:p>
            <a:pPr>
              <a:buFont typeface="Wingdings" pitchFamily="2" charset="2"/>
              <a:buChar char="Ø"/>
            </a:pPr>
            <a:r>
              <a:rPr lang="en-US" sz="2800" b="1" dirty="0" smtClean="0">
                <a:solidFill>
                  <a:srgbClr val="C00000"/>
                </a:solidFill>
              </a:rPr>
              <a:t>Broad-based </a:t>
            </a:r>
            <a:r>
              <a:rPr lang="en-US" sz="2800" b="1" dirty="0">
                <a:solidFill>
                  <a:srgbClr val="C00000"/>
                </a:solidFill>
              </a:rPr>
              <a:t>overseas employment strategy </a:t>
            </a:r>
            <a:r>
              <a:rPr lang="en-US" sz="2800" dirty="0"/>
              <a:t>should be designed, so that </a:t>
            </a:r>
            <a:r>
              <a:rPr lang="en-US" sz="2800" dirty="0" smtClean="0"/>
              <a:t>foreign remittances </a:t>
            </a:r>
            <a:r>
              <a:rPr lang="en-US" sz="2800" dirty="0"/>
              <a:t>could be increased. It would have dual effect; in one place it </a:t>
            </a:r>
            <a:r>
              <a:rPr lang="en-US" sz="2800" dirty="0" smtClean="0"/>
              <a:t>will improve </a:t>
            </a:r>
            <a:r>
              <a:rPr lang="en-US" sz="2800" dirty="0"/>
              <a:t>balance of payment and on the other place it will result in reduction </a:t>
            </a:r>
            <a:r>
              <a:rPr lang="en-US" sz="2800" dirty="0" smtClean="0"/>
              <a:t>in poverty </a:t>
            </a:r>
            <a:r>
              <a:rPr lang="en-US" sz="2800" dirty="0"/>
              <a:t>and </a:t>
            </a:r>
            <a:r>
              <a:rPr lang="en-US" sz="2800" dirty="0" smtClean="0"/>
              <a:t>inequality.</a:t>
            </a:r>
          </a:p>
          <a:p>
            <a:pPr>
              <a:buFont typeface="Wingdings" pitchFamily="2" charset="2"/>
              <a:buChar char="Ø"/>
            </a:pPr>
            <a:r>
              <a:rPr lang="en-US" sz="2800" dirty="0" smtClean="0"/>
              <a:t>Land </a:t>
            </a:r>
            <a:r>
              <a:rPr lang="en-US" sz="2800" dirty="0"/>
              <a:t>also play important role to reduce poverty. Thus </a:t>
            </a:r>
            <a:r>
              <a:rPr lang="en-US" sz="2800" b="1" dirty="0">
                <a:solidFill>
                  <a:srgbClr val="C00000"/>
                </a:solidFill>
              </a:rPr>
              <a:t>land reforms</a:t>
            </a:r>
            <a:r>
              <a:rPr lang="en-US" sz="2800" dirty="0"/>
              <a:t/>
            </a:r>
            <a:br>
              <a:rPr lang="en-US" sz="2800" dirty="0"/>
            </a:br>
            <a:r>
              <a:rPr lang="en-US" sz="2800" dirty="0"/>
              <a:t>should be implemented in letter and spirit</a:t>
            </a:r>
            <a:r>
              <a:rPr lang="en-US" sz="2600" dirty="0"/>
              <a:t>.</a:t>
            </a:r>
            <a:br>
              <a:rPr lang="en-US" sz="2600" dirty="0"/>
            </a:b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7208551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dirty="0" smtClean="0">
                <a:solidFill>
                  <a:srgbClr val="C00000"/>
                </a:solidFill>
              </a:rPr>
              <a:t>POLICIES</a:t>
            </a:r>
            <a:endParaRPr lang="en-US" b="1" dirty="0">
              <a:solidFill>
                <a:srgbClr val="C00000"/>
              </a:solidFill>
            </a:endParaRPr>
          </a:p>
        </p:txBody>
      </p:sp>
      <p:sp>
        <p:nvSpPr>
          <p:cNvPr id="3" name="Content Placeholder 2"/>
          <p:cNvSpPr>
            <a:spLocks noGrp="1"/>
          </p:cNvSpPr>
          <p:nvPr>
            <p:ph idx="1"/>
          </p:nvPr>
        </p:nvSpPr>
        <p:spPr>
          <a:xfrm>
            <a:off x="76200" y="762000"/>
            <a:ext cx="9067800" cy="6096000"/>
          </a:xfrm>
        </p:spPr>
        <p:txBody>
          <a:bodyPr>
            <a:noAutofit/>
          </a:bodyPr>
          <a:lstStyle/>
          <a:p>
            <a:pPr>
              <a:buFont typeface="Wingdings" pitchFamily="2" charset="2"/>
              <a:buChar char="Ø"/>
            </a:pPr>
            <a:r>
              <a:rPr lang="en-US" sz="2000" b="1" dirty="0" smtClean="0">
                <a:solidFill>
                  <a:srgbClr val="C00000"/>
                </a:solidFill>
              </a:rPr>
              <a:t>Reduction </a:t>
            </a:r>
            <a:r>
              <a:rPr lang="en-US" sz="2000" b="1" dirty="0">
                <a:solidFill>
                  <a:srgbClr val="C00000"/>
                </a:solidFill>
              </a:rPr>
              <a:t>of dependency ratio </a:t>
            </a:r>
            <a:r>
              <a:rPr lang="en-US" sz="2000" dirty="0"/>
              <a:t>can play an important role in the reduction </a:t>
            </a:r>
            <a:r>
              <a:rPr lang="en-US" sz="2000" dirty="0" smtClean="0"/>
              <a:t>of poverty</a:t>
            </a:r>
            <a:r>
              <a:rPr lang="en-US" sz="2000" dirty="0"/>
              <a:t>. In order to reduce dependency ratio, on the one side household </a:t>
            </a:r>
            <a:r>
              <a:rPr lang="en-US" sz="2000" dirty="0" smtClean="0"/>
              <a:t>size be </a:t>
            </a:r>
            <a:r>
              <a:rPr lang="en-US" sz="2000" dirty="0"/>
              <a:t>decreased and on the other side more jobs are created so that more </a:t>
            </a:r>
            <a:r>
              <a:rPr lang="en-US" sz="2000" dirty="0" smtClean="0"/>
              <a:t>persons are </a:t>
            </a:r>
            <a:r>
              <a:rPr lang="en-US" sz="2000" dirty="0"/>
              <a:t>able to get jobs and become earner. In this way poverty can be reduced</a:t>
            </a:r>
            <a:r>
              <a:rPr lang="en-US" sz="2000" dirty="0" smtClean="0"/>
              <a:t>.</a:t>
            </a:r>
          </a:p>
          <a:p>
            <a:pPr>
              <a:buFont typeface="Wingdings" pitchFamily="2" charset="2"/>
              <a:buChar char="Ø"/>
            </a:pPr>
            <a:r>
              <a:rPr lang="en-US" sz="2000" dirty="0" smtClean="0"/>
              <a:t> </a:t>
            </a:r>
            <a:r>
              <a:rPr lang="en-US" sz="2000" dirty="0"/>
              <a:t>For the </a:t>
            </a:r>
            <a:r>
              <a:rPr lang="en-US" sz="2000" b="1" dirty="0">
                <a:solidFill>
                  <a:srgbClr val="C00000"/>
                </a:solidFill>
              </a:rPr>
              <a:t>reduction of size of household</a:t>
            </a:r>
            <a:r>
              <a:rPr lang="en-US" sz="2000" dirty="0"/>
              <a:t>, family planning should </a:t>
            </a:r>
            <a:r>
              <a:rPr lang="en-US" sz="2000" dirty="0" smtClean="0"/>
              <a:t>be promoted </a:t>
            </a:r>
            <a:r>
              <a:rPr lang="en-US" sz="2000" dirty="0"/>
              <a:t>especially in poor families. It has been found </a:t>
            </a:r>
            <a:r>
              <a:rPr lang="en-US" sz="2000" dirty="0" smtClean="0"/>
              <a:t>that household </a:t>
            </a:r>
            <a:r>
              <a:rPr lang="en-US" sz="2000" dirty="0"/>
              <a:t>size </a:t>
            </a:r>
            <a:r>
              <a:rPr lang="en-US" sz="2000" dirty="0" smtClean="0"/>
              <a:t>gets smaller </a:t>
            </a:r>
            <a:r>
              <a:rPr lang="en-US" sz="2000" dirty="0"/>
              <a:t>and smaller as the household gets richer and </a:t>
            </a:r>
            <a:r>
              <a:rPr lang="en-US" sz="2000" dirty="0" smtClean="0"/>
              <a:t>richer.</a:t>
            </a:r>
          </a:p>
          <a:p>
            <a:pPr>
              <a:buFont typeface="Wingdings" pitchFamily="2" charset="2"/>
              <a:buChar char="Ø"/>
            </a:pPr>
            <a:r>
              <a:rPr lang="en-US" sz="2000" b="1" dirty="0" smtClean="0">
                <a:solidFill>
                  <a:srgbClr val="C00000"/>
                </a:solidFill>
              </a:rPr>
              <a:t>Ordinary </a:t>
            </a:r>
            <a:r>
              <a:rPr lang="en-US" sz="2000" b="1" dirty="0">
                <a:solidFill>
                  <a:srgbClr val="C00000"/>
                </a:solidFill>
              </a:rPr>
              <a:t>least squares regression </a:t>
            </a:r>
            <a:r>
              <a:rPr lang="en-US" sz="2000" dirty="0"/>
              <a:t>of welfare indicator (expenditure) </a:t>
            </a:r>
            <a:r>
              <a:rPr lang="en-US" sz="2000" dirty="0" smtClean="0"/>
              <a:t>on appropriate </a:t>
            </a:r>
            <a:r>
              <a:rPr lang="en-US" sz="2000" dirty="0"/>
              <a:t>variables, instead of categorical regression- logit and </a:t>
            </a:r>
            <a:r>
              <a:rPr lang="en-US" sz="2000" dirty="0" smtClean="0"/>
              <a:t>probit models</a:t>
            </a:r>
            <a:r>
              <a:rPr lang="en-US" sz="2000" dirty="0"/>
              <a:t>, should be estimated to analyze the determinants of poverty. </a:t>
            </a:r>
            <a:r>
              <a:rPr lang="en-US" sz="2000" dirty="0" smtClean="0"/>
              <a:t>These 131 models </a:t>
            </a:r>
            <a:r>
              <a:rPr lang="en-US" sz="2000" dirty="0"/>
              <a:t>use full information available. Under these models, hypotheses can </a:t>
            </a:r>
            <a:r>
              <a:rPr lang="en-US" sz="2000" dirty="0" smtClean="0"/>
              <a:t>be tested </a:t>
            </a:r>
            <a:r>
              <a:rPr lang="en-US" sz="2000" dirty="0"/>
              <a:t>which is not possible under categorical </a:t>
            </a:r>
            <a:r>
              <a:rPr lang="en-US" sz="2000" dirty="0" smtClean="0"/>
              <a:t>regressions.</a:t>
            </a:r>
          </a:p>
          <a:p>
            <a:pPr>
              <a:buFont typeface="Wingdings" pitchFamily="2" charset="2"/>
              <a:buChar char="Ø"/>
            </a:pPr>
            <a:r>
              <a:rPr lang="en-US" sz="2000" b="1" dirty="0" smtClean="0">
                <a:solidFill>
                  <a:srgbClr val="C00000"/>
                </a:solidFill>
              </a:rPr>
              <a:t>Random/fixed </a:t>
            </a:r>
            <a:r>
              <a:rPr lang="en-US" sz="2000" b="1" dirty="0">
                <a:solidFill>
                  <a:srgbClr val="C00000"/>
                </a:solidFill>
              </a:rPr>
              <a:t>effect model </a:t>
            </a:r>
            <a:r>
              <a:rPr lang="en-US" sz="2000" dirty="0"/>
              <a:t>which one is more suitable on the basis </a:t>
            </a:r>
            <a:r>
              <a:rPr lang="en-US" sz="2000" dirty="0" smtClean="0"/>
              <a:t>of appropriate </a:t>
            </a:r>
            <a:r>
              <a:rPr lang="en-US" sz="2000" dirty="0"/>
              <a:t>tests instead of running a simply Ordinary Least Squares </a:t>
            </a:r>
            <a:r>
              <a:rPr lang="en-US" sz="2000" dirty="0" smtClean="0"/>
              <a:t>regression should </a:t>
            </a:r>
            <a:r>
              <a:rPr lang="en-US" sz="2000" dirty="0"/>
              <a:t>be used to find the long run relationship among poverty, </a:t>
            </a:r>
            <a:r>
              <a:rPr lang="en-US" sz="2000" dirty="0" smtClean="0"/>
              <a:t>income inequality </a:t>
            </a:r>
            <a:r>
              <a:rPr lang="en-US" sz="2000" dirty="0"/>
              <a:t>and growth in the context of Pakistan where there are differences </a:t>
            </a:r>
            <a:r>
              <a:rPr lang="en-US" sz="2000" dirty="0" smtClean="0"/>
              <a:t>in rural/urban </a:t>
            </a:r>
            <a:r>
              <a:rPr lang="en-US" sz="2000" dirty="0"/>
              <a:t>and in </a:t>
            </a:r>
            <a:r>
              <a:rPr lang="en-US" sz="2000" dirty="0" smtClean="0"/>
              <a:t>provinces.</a:t>
            </a:r>
          </a:p>
          <a:p>
            <a:pPr>
              <a:buFont typeface="Wingdings" pitchFamily="2" charset="2"/>
              <a:buChar char="Ø"/>
            </a:pPr>
            <a:r>
              <a:rPr lang="en-US" sz="2000" dirty="0" smtClean="0"/>
              <a:t>cheema(2010)</a:t>
            </a:r>
            <a:r>
              <a:rPr lang="en-US" sz="2000" dirty="0"/>
              <a:t/>
            </a:r>
            <a:br>
              <a:rPr lang="en-US" sz="2000" dirty="0"/>
            </a:br>
            <a:endParaRPr lang="en-US" sz="2000" dirty="0"/>
          </a:p>
        </p:txBody>
      </p:sp>
    </p:spTree>
    <p:extLst>
      <p:ext uri="{BB962C8B-B14F-4D97-AF65-F5344CB8AC3E}">
        <p14:creationId xmlns:p14="http://schemas.microsoft.com/office/powerpoint/2010/main" val="38107885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Examples of PRP in Pakistan</a:t>
            </a:r>
            <a:endParaRPr lang="en-US" b="1" dirty="0">
              <a:solidFill>
                <a:srgbClr val="C00000"/>
              </a:solidFill>
            </a:endParaRPr>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Ø"/>
            </a:pPr>
            <a:r>
              <a:rPr lang="en-US" dirty="0" smtClean="0"/>
              <a:t>Benazir income support program </a:t>
            </a:r>
          </a:p>
          <a:p>
            <a:pPr>
              <a:buFont typeface="Wingdings" pitchFamily="2" charset="2"/>
              <a:buChar char="Ø"/>
            </a:pPr>
            <a:r>
              <a:rPr lang="en-US" dirty="0" smtClean="0"/>
              <a:t>Emergency relief packages</a:t>
            </a:r>
          </a:p>
          <a:p>
            <a:pPr>
              <a:buFont typeface="Wingdings" pitchFamily="2" charset="2"/>
              <a:buChar char="Ø"/>
            </a:pPr>
            <a:r>
              <a:rPr lang="en-US" dirty="0" smtClean="0"/>
              <a:t>Health insurance</a:t>
            </a:r>
          </a:p>
          <a:p>
            <a:pPr>
              <a:buFont typeface="Wingdings" pitchFamily="2" charset="2"/>
              <a:buChar char="Ø"/>
            </a:pPr>
            <a:r>
              <a:rPr lang="en-US" dirty="0" smtClean="0"/>
              <a:t>Peoples work program  </a:t>
            </a:r>
          </a:p>
          <a:p>
            <a:pPr>
              <a:buFont typeface="Wingdings" pitchFamily="2" charset="2"/>
              <a:buChar char="Ø"/>
            </a:pPr>
            <a:r>
              <a:rPr lang="en-US" dirty="0" smtClean="0"/>
              <a:t>Pakistan bait-ul-mall (PBM)</a:t>
            </a:r>
          </a:p>
          <a:p>
            <a:pPr>
              <a:buFont typeface="Wingdings" pitchFamily="2" charset="2"/>
              <a:buChar char="Ø"/>
            </a:pPr>
            <a:r>
              <a:rPr lang="en-US" dirty="0" smtClean="0"/>
              <a:t>Employs old age benefit institution(EOBI)</a:t>
            </a:r>
          </a:p>
          <a:p>
            <a:pPr>
              <a:buFont typeface="Wingdings" pitchFamily="2" charset="2"/>
              <a:buChar char="Ø"/>
            </a:pPr>
            <a:r>
              <a:rPr lang="en-US" dirty="0" smtClean="0"/>
              <a:t>Zakat</a:t>
            </a:r>
          </a:p>
          <a:p>
            <a:pPr>
              <a:buFont typeface="Wingdings" pitchFamily="2" charset="2"/>
              <a:buChar char="Ø"/>
            </a:pPr>
            <a:endParaRPr lang="en-US" dirty="0" smtClean="0"/>
          </a:p>
          <a:p>
            <a:pPr>
              <a:buFont typeface="Wingdings" pitchFamily="2" charset="2"/>
              <a:buChar char="Ø"/>
            </a:pPr>
            <a:endParaRPr lang="en-US" dirty="0"/>
          </a:p>
        </p:txBody>
      </p:sp>
    </p:spTree>
    <p:extLst>
      <p:ext uri="{BB962C8B-B14F-4D97-AF65-F5344CB8AC3E}">
        <p14:creationId xmlns:p14="http://schemas.microsoft.com/office/powerpoint/2010/main" val="1897374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Contents</a:t>
            </a:r>
            <a:endParaRPr lang="en-US" b="1" dirty="0">
              <a:solidFill>
                <a:srgbClr val="C00000"/>
              </a:solidFill>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 Poverty</a:t>
            </a:r>
          </a:p>
          <a:p>
            <a:pPr>
              <a:buFont typeface="Wingdings" pitchFamily="2" charset="2"/>
              <a:buChar char="Ø"/>
            </a:pPr>
            <a:r>
              <a:rPr lang="en-US" dirty="0" smtClean="0"/>
              <a:t>Is growth good for poor's?</a:t>
            </a:r>
          </a:p>
          <a:p>
            <a:pPr>
              <a:buFont typeface="Wingdings" pitchFamily="2" charset="2"/>
              <a:buChar char="Ø"/>
            </a:pPr>
            <a:r>
              <a:rPr lang="en-US" dirty="0" smtClean="0"/>
              <a:t>Pro-poor growth</a:t>
            </a:r>
          </a:p>
          <a:p>
            <a:pPr>
              <a:buFont typeface="Wingdings" pitchFamily="2" charset="2"/>
              <a:buChar char="Ø"/>
            </a:pPr>
            <a:r>
              <a:rPr lang="en-US" dirty="0" smtClean="0"/>
              <a:t>Antipoverty activities</a:t>
            </a:r>
          </a:p>
          <a:p>
            <a:pPr marL="0" indent="0">
              <a:buNone/>
            </a:pPr>
            <a:r>
              <a:rPr lang="en-US" dirty="0" smtClean="0"/>
              <a:t>1-Opportunity</a:t>
            </a:r>
          </a:p>
          <a:p>
            <a:pPr marL="0" indent="0">
              <a:buNone/>
            </a:pPr>
            <a:r>
              <a:rPr lang="en-US" dirty="0" smtClean="0"/>
              <a:t>2-Empowerment</a:t>
            </a:r>
          </a:p>
          <a:p>
            <a:pPr marL="0" indent="0">
              <a:buNone/>
            </a:pPr>
            <a:r>
              <a:rPr lang="en-US" dirty="0" smtClean="0"/>
              <a:t>3-Income security</a:t>
            </a:r>
          </a:p>
          <a:p>
            <a:pPr>
              <a:buFont typeface="Wingdings" pitchFamily="2" charset="2"/>
              <a:buChar char="Ø"/>
            </a:pPr>
            <a:r>
              <a:rPr lang="en-US" dirty="0" smtClean="0"/>
              <a:t>Policies to reduce poverty in Pakistan</a:t>
            </a:r>
          </a:p>
          <a:p>
            <a:pPr>
              <a:buFont typeface="Wingdings" pitchFamily="2" charset="2"/>
              <a:buChar char="Ø"/>
            </a:pPr>
            <a:endParaRPr lang="en-US" dirty="0" smtClean="0"/>
          </a:p>
          <a:p>
            <a:pPr>
              <a:buFont typeface="Wingdings" pitchFamily="2" charset="2"/>
              <a:buChar char="Ø"/>
            </a:pPr>
            <a:endParaRPr lang="en-US" dirty="0"/>
          </a:p>
        </p:txBody>
      </p:sp>
    </p:spTree>
    <p:extLst>
      <p:ext uri="{BB962C8B-B14F-4D97-AF65-F5344CB8AC3E}">
        <p14:creationId xmlns:p14="http://schemas.microsoft.com/office/powerpoint/2010/main" val="4281170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10" y="0"/>
            <a:ext cx="9165609" cy="6858000"/>
          </a:xfrm>
          <a:prstGeom prst="rect">
            <a:avLst/>
          </a:prstGeom>
        </p:spPr>
      </p:pic>
    </p:spTree>
    <p:extLst>
      <p:ext uri="{BB962C8B-B14F-4D97-AF65-F5344CB8AC3E}">
        <p14:creationId xmlns:p14="http://schemas.microsoft.com/office/powerpoint/2010/main" val="33617593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POVERTY</a:t>
            </a:r>
            <a:endParaRPr lang="en-US" b="1" dirty="0">
              <a:solidFill>
                <a:srgbClr val="C00000"/>
              </a:solidFill>
            </a:endParaRPr>
          </a:p>
        </p:txBody>
      </p:sp>
      <p:sp>
        <p:nvSpPr>
          <p:cNvPr id="3" name="Content Placeholder 2"/>
          <p:cNvSpPr>
            <a:spLocks noGrp="1"/>
          </p:cNvSpPr>
          <p:nvPr>
            <p:ph idx="1"/>
          </p:nvPr>
        </p:nvSpPr>
        <p:spPr>
          <a:xfrm>
            <a:off x="0" y="1600200"/>
            <a:ext cx="9144000" cy="5257800"/>
          </a:xfrm>
        </p:spPr>
        <p:txBody>
          <a:bodyPr/>
          <a:lstStyle/>
          <a:p>
            <a:pPr>
              <a:buFont typeface="Wingdings" pitchFamily="2" charset="2"/>
              <a:buChar char="Ø"/>
            </a:pPr>
            <a:r>
              <a:rPr lang="en-US" sz="2800" dirty="0" smtClean="0"/>
              <a:t>Poverty is “pronounced deprivation in well-being.” </a:t>
            </a:r>
          </a:p>
          <a:p>
            <a:pPr>
              <a:buFont typeface="Wingdings" pitchFamily="2" charset="2"/>
              <a:buChar char="Ø"/>
            </a:pPr>
            <a:r>
              <a:rPr lang="en-US" sz="2800" dirty="0" smtClean="0"/>
              <a:t>The conventional view links well-being primarily to command over commodities, so the poor are those who do not have enough income or consumption to put them above some adequate minimum threshold.</a:t>
            </a:r>
          </a:p>
          <a:p>
            <a:pPr>
              <a:buFont typeface="Wingdings" pitchFamily="2" charset="2"/>
              <a:buChar char="Ø"/>
            </a:pPr>
            <a:r>
              <a:rPr lang="en-US" sz="2800" dirty="0" smtClean="0"/>
              <a:t>Poverty may also be tied to a specific type of consumption; for example, people could be house poor or food poor or health poor.</a:t>
            </a:r>
          </a:p>
          <a:p>
            <a:pPr>
              <a:buFont typeface="Wingdings" pitchFamily="2" charset="2"/>
              <a:buChar char="Ø"/>
            </a:pPr>
            <a:r>
              <a:rPr lang="en-US" sz="2800" dirty="0" smtClean="0"/>
              <a:t>The broadest approach to well-being (and poverty) focuses on the capability of  the individual to function in society</a:t>
            </a:r>
            <a:r>
              <a:rPr lang="en-US" sz="2400" dirty="0" smtClean="0"/>
              <a:t>.</a:t>
            </a:r>
          </a:p>
          <a:p>
            <a:pPr>
              <a:buFont typeface="Wingdings" pitchFamily="2" charset="2"/>
              <a:buChar char="Ø"/>
            </a:pPr>
            <a:endParaRPr lang="en-US" sz="2400" dirty="0" smtClean="0"/>
          </a:p>
          <a:p>
            <a:endParaRPr lang="en-US" dirty="0"/>
          </a:p>
        </p:txBody>
      </p:sp>
    </p:spTree>
    <p:extLst>
      <p:ext uri="{BB962C8B-B14F-4D97-AF65-F5344CB8AC3E}">
        <p14:creationId xmlns:p14="http://schemas.microsoft.com/office/powerpoint/2010/main" val="944752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solidFill>
                  <a:srgbClr val="C00000"/>
                </a:solidFill>
              </a:rPr>
              <a:t>Is growth good for the poor?</a:t>
            </a:r>
            <a:endParaRPr lang="en-US" b="1" dirty="0">
              <a:solidFill>
                <a:srgbClr val="C00000"/>
              </a:solidFill>
            </a:endParaRPr>
          </a:p>
        </p:txBody>
      </p:sp>
      <p:sp>
        <p:nvSpPr>
          <p:cNvPr id="3" name="Content Placeholder 2"/>
          <p:cNvSpPr>
            <a:spLocks noGrp="1"/>
          </p:cNvSpPr>
          <p:nvPr>
            <p:ph idx="1"/>
          </p:nvPr>
        </p:nvSpPr>
        <p:spPr>
          <a:xfrm>
            <a:off x="0" y="762000"/>
            <a:ext cx="9144000" cy="6096000"/>
          </a:xfrm>
        </p:spPr>
        <p:txBody>
          <a:bodyPr>
            <a:noAutofit/>
          </a:bodyPr>
          <a:lstStyle/>
          <a:p>
            <a:pPr>
              <a:buFont typeface="Wingdings" pitchFamily="2" charset="2"/>
              <a:buChar char="Ø"/>
            </a:pPr>
            <a:r>
              <a:rPr lang="en-US" sz="2000" dirty="0"/>
              <a:t>Few economists doubt that economic growth is necessary for the long-term </a:t>
            </a:r>
            <a:r>
              <a:rPr lang="en-US" sz="2000" dirty="0" smtClean="0"/>
              <a:t>reduction of poverty</a:t>
            </a:r>
            <a:r>
              <a:rPr lang="en-US" sz="2000" dirty="0"/>
              <a:t> </a:t>
            </a:r>
            <a:r>
              <a:rPr lang="en-US" sz="2000" dirty="0" smtClean="0"/>
              <a:t>and how close is the link between two.</a:t>
            </a:r>
          </a:p>
          <a:p>
            <a:pPr>
              <a:buFont typeface="Wingdings" pitchFamily="2" charset="2"/>
              <a:buChar char="Ø"/>
            </a:pPr>
            <a:r>
              <a:rPr lang="en-US" sz="2000" dirty="0"/>
              <a:t>David Dollar and Aart Kraay have addressed the problem directly, in a paper entitled </a:t>
            </a:r>
            <a:r>
              <a:rPr lang="en-US" sz="2000" b="1" dirty="0">
                <a:solidFill>
                  <a:srgbClr val="C00000"/>
                </a:solidFill>
              </a:rPr>
              <a:t>“Growth is Good for the Poor” (Dollar and Kraay 2002</a:t>
            </a:r>
            <a:r>
              <a:rPr lang="en-US" sz="2000" dirty="0"/>
              <a:t>).</a:t>
            </a:r>
          </a:p>
          <a:p>
            <a:pPr>
              <a:buFont typeface="Wingdings" pitchFamily="2" charset="2"/>
              <a:buChar char="Ø"/>
            </a:pPr>
            <a:r>
              <a:rPr lang="en-US" sz="2000" dirty="0"/>
              <a:t>They gathered information on the per capita incomes of the poor (defined as those in the bottom quintile of the income distribution) and on overall per capita income. </a:t>
            </a:r>
          </a:p>
          <a:p>
            <a:pPr>
              <a:buFont typeface="Wingdings" pitchFamily="2" charset="2"/>
              <a:buChar char="Ø"/>
            </a:pPr>
            <a:r>
              <a:rPr lang="en-US" sz="2000" dirty="0"/>
              <a:t>The data come from </a:t>
            </a:r>
            <a:r>
              <a:rPr lang="en-US" sz="2000" b="1" dirty="0">
                <a:solidFill>
                  <a:srgbClr val="C00000"/>
                </a:solidFill>
              </a:rPr>
              <a:t>137 countries </a:t>
            </a:r>
            <a:r>
              <a:rPr lang="en-US" sz="2000" dirty="0"/>
              <a:t>over the period </a:t>
            </a:r>
            <a:r>
              <a:rPr lang="en-US" sz="2000" b="1" dirty="0">
                <a:solidFill>
                  <a:srgbClr val="C00000"/>
                </a:solidFill>
              </a:rPr>
              <a:t>1950–99</a:t>
            </a:r>
            <a:r>
              <a:rPr lang="en-US" sz="2000" dirty="0"/>
              <a:t>. Dollar and Kraay were able to piece together 418 “episodes”—periods with an interval of at least five years during which it was possible to measure changes in the income of the poor and of the country overall</a:t>
            </a:r>
            <a:r>
              <a:rPr lang="en-US" sz="2000" dirty="0" smtClean="0"/>
              <a:t>.</a:t>
            </a:r>
          </a:p>
          <a:p>
            <a:pPr>
              <a:buFont typeface="Wingdings" pitchFamily="2" charset="2"/>
              <a:buChar char="Ø"/>
            </a:pPr>
            <a:r>
              <a:rPr lang="en-US" sz="2000" b="1" dirty="0" smtClean="0">
                <a:solidFill>
                  <a:srgbClr val="C00000"/>
                </a:solidFill>
              </a:rPr>
              <a:t>Results:</a:t>
            </a:r>
            <a:endParaRPr lang="en-US" sz="2000" b="1" dirty="0">
              <a:solidFill>
                <a:srgbClr val="C00000"/>
              </a:solidFill>
            </a:endParaRPr>
          </a:p>
          <a:p>
            <a:pPr>
              <a:buFont typeface="Wingdings" pitchFamily="2" charset="2"/>
              <a:buChar char="Ø"/>
            </a:pPr>
            <a:r>
              <a:rPr lang="en-US" sz="2000" dirty="0"/>
              <a:t>There is a very strong link between economic growth and poverty reduction; Dollar</a:t>
            </a:r>
            <a:br>
              <a:rPr lang="en-US" sz="2000" dirty="0"/>
            </a:br>
            <a:r>
              <a:rPr lang="en-US" sz="2000" dirty="0"/>
              <a:t>and Kraay (2002) found, </a:t>
            </a:r>
            <a:r>
              <a:rPr lang="en-US" sz="2000" dirty="0" smtClean="0"/>
              <a:t> </a:t>
            </a:r>
            <a:r>
              <a:rPr lang="en-US" sz="2000" dirty="0"/>
              <a:t>that a 1 percent increase in per capita income is associated with a 1 percent increase in the incomes of the poor. The relationship is robust and has not changed over time. Although a number of policy variables, as measured by economic openness, the rule of law, and fiscal discipline, appear to boost economic growth, they do not have a discernible independent effect on the incomes of the poor.</a:t>
            </a:r>
            <a:br>
              <a:rPr lang="en-US" sz="2000" dirty="0"/>
            </a:br>
            <a:r>
              <a:rPr lang="en-US" sz="2000" dirty="0"/>
              <a:t/>
            </a:r>
            <a:br>
              <a:rPr lang="en-US" sz="2000" dirty="0"/>
            </a:br>
            <a:endParaRPr lang="en-US" sz="2000" dirty="0" smtClean="0"/>
          </a:p>
          <a:p>
            <a:pPr marL="0" indent="0">
              <a:buNone/>
            </a:pPr>
            <a:endParaRPr lang="en-US" sz="2000" dirty="0" smtClean="0"/>
          </a:p>
          <a:p>
            <a:pPr marL="0" indent="0">
              <a:buNone/>
            </a:pPr>
            <a:r>
              <a:rPr lang="en-US" sz="2000" dirty="0"/>
              <a:t/>
            </a:r>
            <a:br>
              <a:rPr lang="en-US" sz="2000" dirty="0"/>
            </a:br>
            <a:r>
              <a:rPr lang="en-US" sz="2000" dirty="0"/>
              <a:t/>
            </a:r>
            <a:br>
              <a:rPr lang="en-US" sz="2000" dirty="0"/>
            </a:br>
            <a:r>
              <a:rPr lang="en-US" sz="2000" dirty="0"/>
              <a:t/>
            </a:r>
            <a:br>
              <a:rPr lang="en-US" sz="2000" dirty="0"/>
            </a:br>
            <a:r>
              <a:rPr lang="en-US" sz="2000" dirty="0"/>
              <a:t/>
            </a:r>
            <a:br>
              <a:rPr lang="en-US" sz="2000" dirty="0"/>
            </a:br>
            <a:endParaRPr lang="en-US" sz="2000" dirty="0"/>
          </a:p>
        </p:txBody>
      </p:sp>
    </p:spTree>
    <p:extLst>
      <p:ext uri="{BB962C8B-B14F-4D97-AF65-F5344CB8AC3E}">
        <p14:creationId xmlns:p14="http://schemas.microsoft.com/office/powerpoint/2010/main" val="1063977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dirty="0" smtClean="0">
                <a:solidFill>
                  <a:srgbClr val="C00000"/>
                </a:solidFill>
              </a:rPr>
              <a:t>Results &amp; interpretations</a:t>
            </a:r>
            <a:endParaRPr lang="en-US" b="1" dirty="0">
              <a:solidFill>
                <a:srgbClr val="C00000"/>
              </a:solidFill>
            </a:endParaRPr>
          </a:p>
        </p:txBody>
      </p:sp>
      <p:sp>
        <p:nvSpPr>
          <p:cNvPr id="3" name="Content Placeholder 2"/>
          <p:cNvSpPr>
            <a:spLocks noGrp="1"/>
          </p:cNvSpPr>
          <p:nvPr>
            <p:ph idx="1"/>
          </p:nvPr>
        </p:nvSpPr>
        <p:spPr>
          <a:xfrm>
            <a:off x="0" y="838200"/>
            <a:ext cx="9144000" cy="6019800"/>
          </a:xfrm>
        </p:spPr>
        <p:txBody>
          <a:bodyPr>
            <a:normAutofit fontScale="25000" lnSpcReduction="20000"/>
          </a:bodyPr>
          <a:lstStyle/>
          <a:p>
            <a:pPr>
              <a:buFont typeface="Wingdings" pitchFamily="2" charset="2"/>
              <a:buChar char="Ø"/>
            </a:pPr>
            <a:r>
              <a:rPr lang="en-US" sz="8000" dirty="0"/>
              <a:t>They </a:t>
            </a:r>
            <a:r>
              <a:rPr lang="en-US" sz="8000" dirty="0" smtClean="0"/>
              <a:t> </a:t>
            </a:r>
            <a:r>
              <a:rPr lang="en-US" sz="8000" dirty="0"/>
              <a:t>regressed the log of per capita income of the poor (ln(poor)) on </a:t>
            </a:r>
            <a:r>
              <a:rPr lang="en-US" sz="8000" dirty="0" smtClean="0"/>
              <a:t>overall per </a:t>
            </a:r>
            <a:r>
              <a:rPr lang="en-US" sz="8000" dirty="0"/>
              <a:t>capita income (ln(inc)) and </a:t>
            </a:r>
            <a:r>
              <a:rPr lang="en-US" sz="8000" dirty="0" smtClean="0"/>
              <a:t>got;</a:t>
            </a:r>
          </a:p>
          <a:p>
            <a:pPr marL="0" indent="0">
              <a:buNone/>
            </a:pPr>
            <a:r>
              <a:rPr lang="en-US" sz="8000" b="1" dirty="0">
                <a:solidFill>
                  <a:srgbClr val="C00000"/>
                </a:solidFill>
              </a:rPr>
              <a:t> </a:t>
            </a:r>
            <a:r>
              <a:rPr lang="en-US" sz="8000" b="1" dirty="0" smtClean="0">
                <a:solidFill>
                  <a:srgbClr val="C00000"/>
                </a:solidFill>
              </a:rPr>
              <a:t>                                                                                                                                                                           		ln(poor</a:t>
            </a:r>
            <a:r>
              <a:rPr lang="en-US" sz="8000" b="1" dirty="0">
                <a:solidFill>
                  <a:srgbClr val="C00000"/>
                </a:solidFill>
              </a:rPr>
              <a:t>) = 1.07 ln(inc) –1.77. R</a:t>
            </a:r>
            <a:r>
              <a:rPr lang="en-US" sz="8000" b="1" baseline="30000" dirty="0">
                <a:solidFill>
                  <a:srgbClr val="C00000"/>
                </a:solidFill>
              </a:rPr>
              <a:t>2 </a:t>
            </a:r>
            <a:r>
              <a:rPr lang="en-US" sz="8000" b="1" dirty="0">
                <a:solidFill>
                  <a:srgbClr val="C00000"/>
                </a:solidFill>
              </a:rPr>
              <a:t>= 0.88</a:t>
            </a:r>
            <a:endParaRPr lang="en-US" sz="8000" b="1" dirty="0" smtClean="0">
              <a:solidFill>
                <a:srgbClr val="C00000"/>
              </a:solidFill>
            </a:endParaRPr>
          </a:p>
          <a:p>
            <a:pPr marL="0" indent="0">
              <a:buNone/>
            </a:pPr>
            <a:r>
              <a:rPr lang="en-US" sz="8000" b="1" dirty="0" smtClean="0">
                <a:solidFill>
                  <a:schemeClr val="tx1">
                    <a:lumMod val="95000"/>
                    <a:lumOff val="5000"/>
                  </a:schemeClr>
                </a:solidFill>
              </a:rPr>
              <a:t>                                                                                                                                                                                 </a:t>
            </a:r>
            <a:r>
              <a:rPr lang="en-US" sz="9600" b="1" dirty="0" smtClean="0">
                <a:solidFill>
                  <a:srgbClr val="C00000"/>
                </a:solidFill>
              </a:rPr>
              <a:t>Interpretation;</a:t>
            </a:r>
          </a:p>
          <a:p>
            <a:pPr marL="0" indent="0">
              <a:buNone/>
            </a:pPr>
            <a:r>
              <a:rPr lang="en-US" sz="8000" dirty="0" smtClean="0"/>
              <a:t>Firstly; the relatively high value of </a:t>
            </a:r>
            <a:r>
              <a:rPr lang="en-US" sz="8000" dirty="0" smtClean="0">
                <a:solidFill>
                  <a:schemeClr val="tx1">
                    <a:lumMod val="95000"/>
                    <a:lumOff val="5000"/>
                  </a:schemeClr>
                </a:solidFill>
              </a:rPr>
              <a:t>R</a:t>
            </a:r>
            <a:r>
              <a:rPr lang="en-US" sz="8000" b="1" baseline="30000" dirty="0" smtClean="0">
                <a:solidFill>
                  <a:schemeClr val="tx1">
                    <a:lumMod val="95000"/>
                    <a:lumOff val="5000"/>
                  </a:schemeClr>
                </a:solidFill>
              </a:rPr>
              <a:t>2</a:t>
            </a:r>
            <a:r>
              <a:rPr lang="en-US" sz="8000" dirty="0" smtClean="0"/>
              <a:t> means that 88 percent of the variation in the log of per capita income of the poor is associated with changes in the log of per capita income overall. Second, the coefficient on the ln(inc) term is 1.07, which means that when average incomes are 10 percent higher, the incomes of the poor can be expected to be about 10.7 percent higher. </a:t>
            </a:r>
          </a:p>
          <a:p>
            <a:pPr marL="0" indent="0">
              <a:buNone/>
            </a:pPr>
            <a:r>
              <a:rPr lang="en-US" sz="9600" b="1" dirty="0" smtClean="0">
                <a:solidFill>
                  <a:srgbClr val="C00000"/>
                </a:solidFill>
              </a:rPr>
              <a:t>Conclusion;</a:t>
            </a:r>
          </a:p>
          <a:p>
            <a:pPr>
              <a:buFont typeface="Wingdings" pitchFamily="2" charset="2"/>
              <a:buChar char="Ø"/>
            </a:pPr>
            <a:r>
              <a:rPr lang="en-US" sz="8000" dirty="0" smtClean="0"/>
              <a:t>Dollar and Kraay conclude that their results imply that “policies that raise average incomes are likely to be central to successful poverty reduction strategies”.</a:t>
            </a:r>
          </a:p>
          <a:p>
            <a:pPr>
              <a:buFont typeface="Wingdings" pitchFamily="2" charset="2"/>
              <a:buChar char="Ø"/>
            </a:pPr>
            <a:r>
              <a:rPr lang="en-US" sz="8000" dirty="0" smtClean="0"/>
              <a:t>&amp; “existing cross-country evidence ... provides disappointingly little guidance as to what mix of growth-oriented policies might especially benefit the poorest in society” (Dollar and Kraay 2002, 4)</a:t>
            </a:r>
          </a:p>
          <a:p>
            <a:pPr>
              <a:buFont typeface="Wingdings" pitchFamily="2" charset="2"/>
              <a:buChar char="Ø"/>
            </a:pPr>
            <a:r>
              <a:rPr lang="en-US" sz="8000" dirty="0" smtClean="0"/>
              <a:t>This does not imply that growth is the only thing that matters for improving the position of the poor, but it does show how difficult it is to identify robust policies, other than those that enhance economic growth, that might make a large and sustainable difference to those at the bottom of the income distribution.</a:t>
            </a:r>
            <a:br>
              <a:rPr lang="en-US" sz="8000" dirty="0" smtClean="0"/>
            </a:br>
            <a:r>
              <a:rPr lang="en-US" sz="8000" dirty="0" smtClean="0"/>
              <a:t/>
            </a:r>
            <a:br>
              <a:rPr lang="en-US" sz="8000" dirty="0" smtClean="0"/>
            </a:br>
            <a:r>
              <a:rPr lang="en-US" sz="8000" dirty="0" smtClean="0"/>
              <a:t/>
            </a:r>
            <a:br>
              <a:rPr lang="en-US" sz="8000" dirty="0" smtClean="0"/>
            </a:br>
            <a:r>
              <a:rPr lang="en-US" sz="8000" dirty="0" smtClean="0"/>
              <a:t/>
            </a:r>
            <a:br>
              <a:rPr lang="en-US" sz="80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a:p>
        </p:txBody>
      </p:sp>
    </p:spTree>
    <p:extLst>
      <p:ext uri="{BB962C8B-B14F-4D97-AF65-F5344CB8AC3E}">
        <p14:creationId xmlns:p14="http://schemas.microsoft.com/office/powerpoint/2010/main" val="4038756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Pro-poor Growth</a:t>
            </a:r>
            <a:endParaRPr lang="en-US" b="1" dirty="0">
              <a:solidFill>
                <a:srgbClr val="C00000"/>
              </a:solidFill>
            </a:endParaRPr>
          </a:p>
        </p:txBody>
      </p:sp>
      <p:sp>
        <p:nvSpPr>
          <p:cNvPr id="3" name="Content Placeholder 2"/>
          <p:cNvSpPr>
            <a:spLocks noGrp="1"/>
          </p:cNvSpPr>
          <p:nvPr>
            <p:ph idx="1"/>
          </p:nvPr>
        </p:nvSpPr>
        <p:spPr>
          <a:xfrm>
            <a:off x="0" y="1219200"/>
            <a:ext cx="9144000" cy="5638800"/>
          </a:xfrm>
        </p:spPr>
        <p:txBody>
          <a:bodyPr>
            <a:normAutofit fontScale="92500" lnSpcReduction="20000"/>
          </a:bodyPr>
          <a:lstStyle/>
          <a:p>
            <a:pPr marL="0" indent="0">
              <a:buNone/>
            </a:pPr>
            <a:r>
              <a:rPr lang="en-US" sz="2600" dirty="0"/>
              <a:t>The reduction of poverty is the major goal which can be achieved by </a:t>
            </a:r>
            <a:r>
              <a:rPr lang="en-US" sz="2600" dirty="0" smtClean="0"/>
              <a:t>economic growth </a:t>
            </a:r>
            <a:r>
              <a:rPr lang="en-US" sz="2600" dirty="0"/>
              <a:t>and favorable redistribution of income. There is consensus that </a:t>
            </a:r>
            <a:r>
              <a:rPr lang="en-US" sz="2600" dirty="0" smtClean="0"/>
              <a:t>economic growth </a:t>
            </a:r>
            <a:r>
              <a:rPr lang="en-US" sz="2600" dirty="0"/>
              <a:t>alone is not sufficient tool for the reduction in poverty, redistribution </a:t>
            </a:r>
            <a:r>
              <a:rPr lang="en-US" sz="2600" dirty="0" smtClean="0"/>
              <a:t>of income </a:t>
            </a:r>
            <a:r>
              <a:rPr lang="en-US" sz="2600" dirty="0"/>
              <a:t>also plays prominent role. The relationship among growth, inequality </a:t>
            </a:r>
            <a:r>
              <a:rPr lang="en-US" sz="2600" dirty="0" smtClean="0"/>
              <a:t>and poverty </a:t>
            </a:r>
            <a:r>
              <a:rPr lang="en-US" sz="2600" dirty="0"/>
              <a:t>is complex one</a:t>
            </a:r>
            <a:r>
              <a:rPr lang="en-US" sz="2600" dirty="0" smtClean="0"/>
              <a:t>.</a:t>
            </a:r>
          </a:p>
          <a:p>
            <a:pPr>
              <a:buFont typeface="Wingdings" pitchFamily="2" charset="2"/>
              <a:buChar char="Ø"/>
            </a:pPr>
            <a:r>
              <a:rPr lang="en-US" sz="2600" dirty="0"/>
              <a:t>The pro-poor growth talks about the interrelationship among growth, inequality </a:t>
            </a:r>
            <a:r>
              <a:rPr lang="en-US" sz="2600" dirty="0" smtClean="0"/>
              <a:t>and poverty.</a:t>
            </a:r>
          </a:p>
          <a:p>
            <a:pPr>
              <a:buFont typeface="Wingdings" pitchFamily="2" charset="2"/>
              <a:buChar char="Ø"/>
            </a:pPr>
            <a:r>
              <a:rPr lang="en-US" sz="2600" b="1" dirty="0" smtClean="0">
                <a:solidFill>
                  <a:srgbClr val="C00000"/>
                </a:solidFill>
              </a:rPr>
              <a:t>Definition:</a:t>
            </a:r>
          </a:p>
          <a:p>
            <a:pPr>
              <a:buFont typeface="Wingdings" pitchFamily="2" charset="2"/>
              <a:buChar char="Ø"/>
            </a:pPr>
            <a:r>
              <a:rPr lang="en-US" sz="2600" dirty="0"/>
              <a:t>According to Ravallion and Chen (2003), the growth is pro-poor whenever </a:t>
            </a:r>
            <a:r>
              <a:rPr lang="en-US" sz="2600" dirty="0" smtClean="0"/>
              <a:t>poverty decreases.</a:t>
            </a:r>
          </a:p>
          <a:p>
            <a:pPr>
              <a:buFont typeface="Wingdings" pitchFamily="2" charset="2"/>
              <a:buChar char="Ø"/>
            </a:pPr>
            <a:r>
              <a:rPr lang="en-US" sz="2600" dirty="0" smtClean="0"/>
              <a:t>The growth </a:t>
            </a:r>
            <a:r>
              <a:rPr lang="en-US" sz="2600" dirty="0"/>
              <a:t>is pro-poor if there is reduction in poverty and growth benefits the poor </a:t>
            </a:r>
            <a:r>
              <a:rPr lang="en-US" sz="2600" dirty="0" smtClean="0"/>
              <a:t>more (McCulloch </a:t>
            </a:r>
            <a:r>
              <a:rPr lang="en-US" sz="2600" dirty="0"/>
              <a:t>et.al, 2000, Kakwani and Pernia, 2000).</a:t>
            </a:r>
            <a:br>
              <a:rPr lang="en-US" sz="2600" dirty="0"/>
            </a:br>
            <a:r>
              <a:rPr lang="en-US" sz="2400" dirty="0"/>
              <a:t/>
            </a:r>
            <a:br>
              <a:rPr lang="en-US" sz="2400" dirty="0"/>
            </a:b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4167940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ANTIPOVERTY ACTIVITIES</a:t>
            </a:r>
            <a:endParaRPr lang="en-US" b="1" dirty="0">
              <a:solidFill>
                <a:srgbClr val="C00000"/>
              </a:solidFill>
            </a:endParaRPr>
          </a:p>
        </p:txBody>
      </p:sp>
      <p:sp>
        <p:nvSpPr>
          <p:cNvPr id="3" name="Content Placeholder 2"/>
          <p:cNvSpPr>
            <a:spLocks noGrp="1"/>
          </p:cNvSpPr>
          <p:nvPr>
            <p:ph idx="1"/>
          </p:nvPr>
        </p:nvSpPr>
        <p:spPr>
          <a:xfrm>
            <a:off x="0" y="1371600"/>
            <a:ext cx="9144000" cy="5486400"/>
          </a:xfrm>
        </p:spPr>
        <p:txBody>
          <a:bodyPr>
            <a:normAutofit fontScale="77500" lnSpcReduction="20000"/>
          </a:bodyPr>
          <a:lstStyle/>
          <a:p>
            <a:r>
              <a:rPr lang="en-US" dirty="0"/>
              <a:t>The World Bank classifies its antipoverty activities into three </a:t>
            </a:r>
            <a:r>
              <a:rPr lang="en-US" dirty="0" smtClean="0"/>
              <a:t>groups  </a:t>
            </a:r>
            <a:r>
              <a:rPr lang="en-US" dirty="0"/>
              <a:t>in the influential </a:t>
            </a:r>
            <a:r>
              <a:rPr lang="en-US" i="1" dirty="0"/>
              <a:t>World Development Report </a:t>
            </a:r>
            <a:r>
              <a:rPr lang="en-US" dirty="0"/>
              <a:t/>
            </a:r>
            <a:br>
              <a:rPr lang="en-US" dirty="0"/>
            </a:br>
            <a:r>
              <a:rPr lang="en-US" i="1" dirty="0" smtClean="0"/>
              <a:t>Attacking</a:t>
            </a:r>
            <a:r>
              <a:rPr lang="en-US" dirty="0" smtClean="0"/>
              <a:t> </a:t>
            </a:r>
            <a:r>
              <a:rPr lang="en-US" i="1" dirty="0" smtClean="0"/>
              <a:t>Poverty </a:t>
            </a:r>
            <a:r>
              <a:rPr lang="en-US" dirty="0"/>
              <a:t>(World Bank 2000)</a:t>
            </a:r>
            <a:br>
              <a:rPr lang="en-US" dirty="0"/>
            </a:br>
            <a:endParaRPr lang="en-US" dirty="0" smtClean="0"/>
          </a:p>
          <a:p>
            <a:pPr>
              <a:buFont typeface="Wingdings" pitchFamily="2" charset="2"/>
              <a:buChar char="Ø"/>
            </a:pPr>
            <a:r>
              <a:rPr lang="en-US" b="1" i="1" dirty="0" smtClean="0">
                <a:solidFill>
                  <a:srgbClr val="C00000"/>
                </a:solidFill>
              </a:rPr>
              <a:t>Fostering </a:t>
            </a:r>
            <a:r>
              <a:rPr lang="en-US" b="1" i="1" dirty="0">
                <a:solidFill>
                  <a:srgbClr val="C00000"/>
                </a:solidFill>
              </a:rPr>
              <a:t>opportunity</a:t>
            </a:r>
            <a:r>
              <a:rPr lang="en-US" dirty="0"/>
              <a:t>—through well-functioning and internationally open markets, and investments in infrastructure and education</a:t>
            </a:r>
            <a:r>
              <a:rPr lang="en-US" dirty="0" smtClean="0"/>
              <a:t>.</a:t>
            </a:r>
          </a:p>
          <a:p>
            <a:pPr>
              <a:buFont typeface="Wingdings" pitchFamily="2" charset="2"/>
              <a:buChar char="Ø"/>
            </a:pPr>
            <a:r>
              <a:rPr lang="en-US" b="1" i="1" dirty="0" smtClean="0">
                <a:solidFill>
                  <a:srgbClr val="C00000"/>
                </a:solidFill>
              </a:rPr>
              <a:t> </a:t>
            </a:r>
            <a:r>
              <a:rPr lang="en-US" b="1" i="1" dirty="0">
                <a:solidFill>
                  <a:srgbClr val="C00000"/>
                </a:solidFill>
              </a:rPr>
              <a:t>Facilitating empowerment</a:t>
            </a:r>
            <a:r>
              <a:rPr lang="en-US" dirty="0"/>
              <a:t>, which amounts to including people in the </a:t>
            </a:r>
            <a:r>
              <a:rPr lang="en-US" dirty="0" smtClean="0"/>
              <a:t>decision-making </a:t>
            </a:r>
            <a:r>
              <a:rPr lang="en-US" dirty="0"/>
              <a:t>process. This requires government accountability, strong media, </a:t>
            </a:r>
            <a:r>
              <a:rPr lang="en-US" dirty="0" smtClean="0"/>
              <a:t>local</a:t>
            </a:r>
            <a:r>
              <a:rPr lang="en-US" dirty="0"/>
              <a:t> </a:t>
            </a:r>
            <a:r>
              <a:rPr lang="en-US" dirty="0" smtClean="0"/>
              <a:t>organizational </a:t>
            </a:r>
            <a:r>
              <a:rPr lang="en-US" dirty="0"/>
              <a:t>capacity, and mechanisms for participation in making decisions</a:t>
            </a:r>
            <a:r>
              <a:rPr lang="en-US" dirty="0" smtClean="0"/>
              <a:t>.</a:t>
            </a:r>
          </a:p>
          <a:p>
            <a:pPr>
              <a:buFont typeface="Wingdings" pitchFamily="2" charset="2"/>
              <a:buChar char="Ø"/>
            </a:pPr>
            <a:r>
              <a:rPr lang="en-US" b="1" i="1" dirty="0" smtClean="0">
                <a:solidFill>
                  <a:srgbClr val="C00000"/>
                </a:solidFill>
              </a:rPr>
              <a:t> </a:t>
            </a:r>
            <a:r>
              <a:rPr lang="en-US" b="1" i="1" dirty="0">
                <a:solidFill>
                  <a:srgbClr val="C00000"/>
                </a:solidFill>
              </a:rPr>
              <a:t>Addressing income security</a:t>
            </a:r>
            <a:r>
              <a:rPr lang="en-US" dirty="0"/>
              <a:t>, which tackles the problem of vulnerability. This </a:t>
            </a:r>
            <a:r>
              <a:rPr lang="en-US" dirty="0" smtClean="0"/>
              <a:t>calls for </a:t>
            </a:r>
            <a:r>
              <a:rPr lang="en-US" dirty="0"/>
              <a:t>insurance programs, disaster relief procedures, and a solid public </a:t>
            </a:r>
            <a:r>
              <a:rPr lang="en-US" dirty="0" smtClean="0"/>
              <a:t>health infrastructure.</a:t>
            </a:r>
            <a:r>
              <a:rPr lang="en-US" dirty="0"/>
              <a:t/>
            </a:r>
            <a:br>
              <a:rPr lang="en-US" dirty="0"/>
            </a:br>
            <a:endParaRPr lang="en-US" dirty="0"/>
          </a:p>
        </p:txBody>
      </p:sp>
    </p:spTree>
    <p:extLst>
      <p:ext uri="{BB962C8B-B14F-4D97-AF65-F5344CB8AC3E}">
        <p14:creationId xmlns:p14="http://schemas.microsoft.com/office/powerpoint/2010/main" val="2760510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781800" cy="1143000"/>
          </a:xfrm>
        </p:spPr>
        <p:txBody>
          <a:bodyPr>
            <a:noAutofit/>
          </a:bodyPr>
          <a:lstStyle/>
          <a:p>
            <a:r>
              <a:rPr lang="en-US" b="1" dirty="0" smtClean="0">
                <a:solidFill>
                  <a:srgbClr val="C00000"/>
                </a:solidFill>
              </a:rPr>
              <a:t>1-OPPORTUNITY</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idx="1"/>
          </p:nvPr>
        </p:nvSpPr>
        <p:spPr>
          <a:xfrm>
            <a:off x="152400" y="838200"/>
            <a:ext cx="8991600" cy="6019800"/>
          </a:xfrm>
        </p:spPr>
        <p:txBody>
          <a:bodyPr>
            <a:normAutofit fontScale="47500" lnSpcReduction="20000"/>
          </a:bodyPr>
          <a:lstStyle/>
          <a:p>
            <a:pPr>
              <a:buFont typeface="Wingdings" pitchFamily="2" charset="2"/>
              <a:buChar char="Ø"/>
            </a:pPr>
            <a:r>
              <a:rPr lang="en-US" sz="5100" dirty="0" smtClean="0"/>
              <a:t>A </a:t>
            </a:r>
            <a:r>
              <a:rPr lang="en-US" sz="5100" dirty="0"/>
              <a:t>lack of </a:t>
            </a:r>
            <a:r>
              <a:rPr lang="en-US" sz="5100" dirty="0" smtClean="0"/>
              <a:t>material opportunities </a:t>
            </a:r>
            <a:r>
              <a:rPr lang="en-US" sz="5100" dirty="0"/>
              <a:t>is a direct cause of poverty</a:t>
            </a:r>
            <a:r>
              <a:rPr lang="en-US" sz="5100" dirty="0" smtClean="0"/>
              <a:t>.</a:t>
            </a:r>
          </a:p>
          <a:p>
            <a:pPr>
              <a:buFont typeface="Wingdings" pitchFamily="2" charset="2"/>
              <a:buChar char="Ø"/>
            </a:pPr>
            <a:r>
              <a:rPr lang="en-US" sz="5100" dirty="0">
                <a:solidFill>
                  <a:srgbClr val="C00000"/>
                </a:solidFill>
              </a:rPr>
              <a:t>Lustig and Stern (2000) </a:t>
            </a:r>
            <a:r>
              <a:rPr lang="en-US" sz="5100" dirty="0"/>
              <a:t>put it, “</a:t>
            </a:r>
            <a:r>
              <a:rPr lang="en-US" sz="5100" dirty="0" smtClean="0"/>
              <a:t>poor people consistently </a:t>
            </a:r>
            <a:r>
              <a:rPr lang="en-US" sz="5100" dirty="0"/>
              <a:t>emphasize the centrality of material opportunities: jobs, </a:t>
            </a:r>
            <a:r>
              <a:rPr lang="en-US" sz="5100" dirty="0" smtClean="0"/>
              <a:t>credit, roads, </a:t>
            </a:r>
            <a:r>
              <a:rPr lang="en-US" sz="5100" dirty="0"/>
              <a:t>electricity, and markets for their produce, as well as schools, clean water, sanitation services, and health care</a:t>
            </a:r>
            <a:r>
              <a:rPr lang="en-US" sz="5100" dirty="0" smtClean="0"/>
              <a:t>.”</a:t>
            </a:r>
          </a:p>
          <a:p>
            <a:pPr>
              <a:buFont typeface="Wingdings" pitchFamily="2" charset="2"/>
              <a:buChar char="Ø"/>
            </a:pPr>
            <a:r>
              <a:rPr lang="en-US" sz="5100" dirty="0"/>
              <a:t>The human, physical, natural, financial, and social assets that poor </a:t>
            </a:r>
            <a:r>
              <a:rPr lang="en-US" sz="5100" dirty="0" smtClean="0"/>
              <a:t>people possess—or </a:t>
            </a:r>
            <a:r>
              <a:rPr lang="en-US" sz="5100" dirty="0"/>
              <a:t>have access to—affect their prospects for escaping poverty </a:t>
            </a:r>
            <a:r>
              <a:rPr lang="en-US" sz="5100" dirty="0" smtClean="0"/>
              <a:t>because these </a:t>
            </a:r>
            <a:r>
              <a:rPr lang="en-US" sz="5100" dirty="0"/>
              <a:t>assets can enable poor people to take advantage of opportunities</a:t>
            </a:r>
            <a:r>
              <a:rPr lang="en-US" sz="5100" dirty="0" smtClean="0"/>
              <a:t>.</a:t>
            </a:r>
          </a:p>
          <a:p>
            <a:pPr>
              <a:buFont typeface="Wingdings" pitchFamily="2" charset="2"/>
              <a:buChar char="Ø"/>
            </a:pPr>
            <a:r>
              <a:rPr lang="en-US" sz="5100" dirty="0"/>
              <a:t>It is widely, </a:t>
            </a:r>
            <a:r>
              <a:rPr lang="en-US" sz="5100" dirty="0" smtClean="0"/>
              <a:t> </a:t>
            </a:r>
            <a:r>
              <a:rPr lang="en-US" sz="5100" dirty="0"/>
              <a:t>believed that well-functioning markets are helpful in generating sustainable growth and expanding opportunity for the </a:t>
            </a:r>
            <a:r>
              <a:rPr lang="en-US" sz="5100" dirty="0" smtClean="0"/>
              <a:t>poor.</a:t>
            </a:r>
          </a:p>
          <a:p>
            <a:pPr>
              <a:buFont typeface="Wingdings" pitchFamily="2" charset="2"/>
              <a:buChar char="Ø"/>
            </a:pPr>
            <a:r>
              <a:rPr lang="en-US" sz="5100" dirty="0" smtClean="0"/>
              <a:t>The World Bank argues that robust economic growth is at the heart of generating opportunity. Growth in turn  requires investment in both private and public.</a:t>
            </a:r>
          </a:p>
          <a:p>
            <a:pPr marL="0" indent="0">
              <a:buNone/>
            </a:pPr>
            <a:r>
              <a:rPr lang="en-US" sz="5100" dirty="0"/>
              <a:t/>
            </a:r>
            <a:br>
              <a:rPr lang="en-US" sz="5100" dirty="0"/>
            </a:br>
            <a:r>
              <a:rPr lang="en-US" sz="3000" dirty="0"/>
              <a:t/>
            </a:r>
            <a:br>
              <a:rPr lang="en-US" sz="3000" dirty="0"/>
            </a:br>
            <a:r>
              <a:rPr lang="en-US" sz="3000" dirty="0"/>
              <a:t/>
            </a:r>
            <a:br>
              <a:rPr lang="en-US" sz="3000" dirty="0"/>
            </a:br>
            <a:r>
              <a:rPr lang="en-US" sz="3000" dirty="0"/>
              <a:t/>
            </a:r>
            <a:br>
              <a:rPr lang="en-US" sz="3000" dirty="0"/>
            </a:br>
            <a:endParaRPr lang="en-US" sz="3000" dirty="0"/>
          </a:p>
        </p:txBody>
      </p:sp>
    </p:spTree>
    <p:extLst>
      <p:ext uri="{BB962C8B-B14F-4D97-AF65-F5344CB8AC3E}">
        <p14:creationId xmlns:p14="http://schemas.microsoft.com/office/powerpoint/2010/main" val="3203852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C00000"/>
                </a:solidFill>
              </a:rPr>
              <a:t>Continue…..</a:t>
            </a:r>
            <a:endParaRPr lang="en-US" dirty="0">
              <a:solidFill>
                <a:srgbClr val="C00000"/>
              </a:solidFill>
            </a:endParaRPr>
          </a:p>
        </p:txBody>
      </p:sp>
      <p:sp>
        <p:nvSpPr>
          <p:cNvPr id="3" name="Content Placeholder 2"/>
          <p:cNvSpPr>
            <a:spLocks noGrp="1"/>
          </p:cNvSpPr>
          <p:nvPr>
            <p:ph idx="1"/>
          </p:nvPr>
        </p:nvSpPr>
        <p:spPr>
          <a:xfrm>
            <a:off x="0" y="1219200"/>
            <a:ext cx="9144000" cy="5638800"/>
          </a:xfrm>
        </p:spPr>
        <p:txBody>
          <a:bodyPr>
            <a:normAutofit fontScale="25000" lnSpcReduction="20000"/>
          </a:bodyPr>
          <a:lstStyle/>
          <a:p>
            <a:pPr>
              <a:buFont typeface="Wingdings" pitchFamily="2" charset="2"/>
              <a:buChar char="Ø"/>
            </a:pPr>
            <a:r>
              <a:rPr lang="en-US" sz="9600" dirty="0" smtClean="0"/>
              <a:t>Economic </a:t>
            </a:r>
            <a:r>
              <a:rPr lang="en-US" sz="9600" dirty="0"/>
              <a:t>growth is also likely to be enhanced </a:t>
            </a:r>
            <a:r>
              <a:rPr lang="en-US" sz="9600" dirty="0">
                <a:solidFill>
                  <a:srgbClr val="C00000"/>
                </a:solidFill>
              </a:rPr>
              <a:t>by opening up to </a:t>
            </a:r>
            <a:r>
              <a:rPr lang="en-US" sz="9600" dirty="0" smtClean="0">
                <a:solidFill>
                  <a:srgbClr val="C00000"/>
                </a:solidFill>
              </a:rPr>
              <a:t>international markets</a:t>
            </a:r>
            <a:r>
              <a:rPr lang="en-US" sz="9600" dirty="0"/>
              <a:t>, especially for countries with the infrastructure and institutions to </a:t>
            </a:r>
            <a:r>
              <a:rPr lang="en-US" sz="9600" dirty="0" smtClean="0"/>
              <a:t>stimulate a </a:t>
            </a:r>
            <a:r>
              <a:rPr lang="en-US" sz="9600" dirty="0"/>
              <a:t>strong supply </a:t>
            </a:r>
            <a:r>
              <a:rPr lang="en-US" sz="9600" dirty="0" smtClean="0"/>
              <a:t>response.</a:t>
            </a:r>
          </a:p>
          <a:p>
            <a:pPr>
              <a:buFont typeface="Wingdings" pitchFamily="2" charset="2"/>
              <a:buChar char="Ø"/>
            </a:pPr>
            <a:r>
              <a:rPr lang="en-US" sz="9600" dirty="0"/>
              <a:t>Even with economic growth, measures may be needed to ensure that </a:t>
            </a:r>
            <a:r>
              <a:rPr lang="en-US" sz="9600" dirty="0" smtClean="0"/>
              <a:t>poor people </a:t>
            </a:r>
            <a:r>
              <a:rPr lang="en-US" sz="9600" dirty="0"/>
              <a:t>can </a:t>
            </a:r>
            <a:r>
              <a:rPr lang="en-US" sz="9600" dirty="0">
                <a:solidFill>
                  <a:srgbClr val="C00000"/>
                </a:solidFill>
              </a:rPr>
              <a:t>expand their assets</a:t>
            </a:r>
            <a:r>
              <a:rPr lang="en-US" sz="9600" dirty="0" smtClean="0"/>
              <a:t>.</a:t>
            </a:r>
          </a:p>
          <a:p>
            <a:pPr>
              <a:buFont typeface="Wingdings" pitchFamily="2" charset="2"/>
              <a:buChar char="Ø"/>
            </a:pPr>
            <a:r>
              <a:rPr lang="en-US" sz="9600" dirty="0" smtClean="0">
                <a:solidFill>
                  <a:srgbClr val="C00000"/>
                </a:solidFill>
              </a:rPr>
              <a:t>Scholarships</a:t>
            </a:r>
            <a:r>
              <a:rPr lang="en-US" sz="9600" dirty="0" smtClean="0"/>
              <a:t> for children </a:t>
            </a:r>
            <a:r>
              <a:rPr lang="en-US" sz="9600" dirty="0"/>
              <a:t>from poor families; </a:t>
            </a:r>
            <a:r>
              <a:rPr lang="en-US" sz="9600" dirty="0">
                <a:solidFill>
                  <a:srgbClr val="C00000"/>
                </a:solidFill>
              </a:rPr>
              <a:t>free health care </a:t>
            </a:r>
            <a:r>
              <a:rPr lang="en-US" sz="9600" dirty="0"/>
              <a:t>for the poor; or </a:t>
            </a:r>
            <a:r>
              <a:rPr lang="en-US" sz="9600" dirty="0">
                <a:solidFill>
                  <a:srgbClr val="C00000"/>
                </a:solidFill>
              </a:rPr>
              <a:t>land reform</a:t>
            </a:r>
            <a:r>
              <a:rPr lang="en-US" sz="9600" dirty="0"/>
              <a:t>, including land redistribution (as in parts of Brazil) or</a:t>
            </a:r>
            <a:r>
              <a:rPr lang="en-US" sz="9600" dirty="0">
                <a:solidFill>
                  <a:srgbClr val="C00000"/>
                </a:solidFill>
              </a:rPr>
              <a:t> titling </a:t>
            </a:r>
            <a:r>
              <a:rPr lang="en-US" sz="9600" dirty="0"/>
              <a:t>(as in Vietnam since </a:t>
            </a:r>
            <a:r>
              <a:rPr lang="en-US" sz="9600" dirty="0" smtClean="0"/>
              <a:t>about(1990).</a:t>
            </a:r>
          </a:p>
          <a:p>
            <a:pPr>
              <a:buFont typeface="Wingdings" pitchFamily="2" charset="2"/>
              <a:buChar char="Ø"/>
            </a:pPr>
            <a:r>
              <a:rPr lang="en-US" sz="9600" dirty="0"/>
              <a:t>In some countries, special efforts may be needed to </a:t>
            </a:r>
            <a:r>
              <a:rPr lang="en-US" sz="9600" dirty="0">
                <a:solidFill>
                  <a:srgbClr val="C00000"/>
                </a:solidFill>
              </a:rPr>
              <a:t>address socially </a:t>
            </a:r>
            <a:r>
              <a:rPr lang="en-US" sz="9600" dirty="0" smtClean="0">
                <a:solidFill>
                  <a:srgbClr val="C00000"/>
                </a:solidFill>
              </a:rPr>
              <a:t>based inequality</a:t>
            </a:r>
            <a:r>
              <a:rPr lang="en-US" sz="9600" dirty="0"/>
              <a:t>.</a:t>
            </a:r>
            <a:endParaRPr lang="en-US" sz="9600" dirty="0" smtClean="0"/>
          </a:p>
          <a:p>
            <a:pPr>
              <a:buFont typeface="Wingdings" pitchFamily="2" charset="2"/>
              <a:buChar char="Ø"/>
            </a:pPr>
            <a:r>
              <a:rPr lang="en-US" sz="9600" dirty="0" smtClean="0"/>
              <a:t>1)such </a:t>
            </a:r>
            <a:r>
              <a:rPr lang="en-US" sz="9600" dirty="0"/>
              <a:t>as </a:t>
            </a:r>
            <a:r>
              <a:rPr lang="en-US" sz="9600" dirty="0" smtClean="0"/>
              <a:t>under schooling </a:t>
            </a:r>
            <a:r>
              <a:rPr lang="en-US" sz="9600" dirty="0"/>
              <a:t>of girls relative to </a:t>
            </a:r>
            <a:r>
              <a:rPr lang="en-US" sz="9600" dirty="0" smtClean="0"/>
              <a:t>boys</a:t>
            </a:r>
            <a:r>
              <a:rPr lang="en-US" sz="9600" dirty="0"/>
              <a:t>.</a:t>
            </a:r>
            <a:endParaRPr lang="en-US" sz="9600" dirty="0" smtClean="0"/>
          </a:p>
          <a:p>
            <a:pPr>
              <a:buFont typeface="Wingdings" pitchFamily="2" charset="2"/>
              <a:buChar char="Ø"/>
            </a:pPr>
            <a:r>
              <a:rPr lang="en-US" sz="9600" dirty="0" smtClean="0"/>
              <a:t>2) </a:t>
            </a:r>
            <a:r>
              <a:rPr lang="en-US" sz="9600" dirty="0"/>
              <a:t>the limited independence of women resulting from lack of access to productive </a:t>
            </a:r>
            <a:r>
              <a:rPr lang="en-US" sz="9600" dirty="0" smtClean="0"/>
              <a:t>means</a:t>
            </a:r>
            <a:r>
              <a:rPr lang="en-US" sz="9600" dirty="0"/>
              <a:t>.</a:t>
            </a:r>
            <a:endParaRPr lang="en-US" sz="9600" dirty="0" smtClean="0"/>
          </a:p>
          <a:p>
            <a:pPr>
              <a:buFont typeface="Wingdings" pitchFamily="2" charset="2"/>
              <a:buChar char="Ø"/>
            </a:pPr>
            <a:r>
              <a:rPr lang="en-US" sz="9600" dirty="0" smtClean="0"/>
              <a:t> 3)ethnic inequalities </a:t>
            </a:r>
            <a:r>
              <a:rPr lang="en-US" sz="9600" dirty="0"/>
              <a:t>in access to public services</a:t>
            </a:r>
            <a:r>
              <a:rPr lang="en-US" sz="9600" dirty="0" smtClean="0"/>
              <a:t>.</a:t>
            </a:r>
          </a:p>
          <a:p>
            <a:pPr>
              <a:buFont typeface="Wingdings" pitchFamily="2" charset="2"/>
              <a:buChar char="Ø"/>
            </a:pPr>
            <a:r>
              <a:rPr lang="en-US" sz="9600" dirty="0"/>
              <a:t>Ethnic inequalities can easily erupt </a:t>
            </a:r>
            <a:r>
              <a:rPr lang="en-US" sz="9600" dirty="0" smtClean="0"/>
              <a:t>into violence</a:t>
            </a:r>
            <a:r>
              <a:rPr lang="en-US" sz="9600" dirty="0"/>
              <a:t>; civil war inevitably sets back economic development for a </a:t>
            </a:r>
            <a:r>
              <a:rPr lang="en-US" sz="9600" dirty="0" smtClean="0"/>
              <a:t>generation (Haughton </a:t>
            </a:r>
            <a:r>
              <a:rPr lang="en-US" sz="9600" dirty="0"/>
              <a:t>1998)</a:t>
            </a:r>
            <a:br>
              <a:rPr lang="en-US" sz="9600" dirty="0"/>
            </a:br>
            <a:r>
              <a:rPr lang="en-US" dirty="0"/>
              <a:t/>
            </a:r>
            <a:br>
              <a:rPr lang="en-US" dirty="0"/>
            </a:br>
            <a:r>
              <a:rPr lang="en-US" dirty="0"/>
              <a:t/>
            </a:r>
            <a:br>
              <a:rPr lang="en-US" dirty="0"/>
            </a:b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515793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562</TotalTime>
  <Words>1984</Words>
  <Application>Microsoft Office PowerPoint</Application>
  <PresentationFormat>On-screen Show (4:3)</PresentationFormat>
  <Paragraphs>132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POLICIES TO REDUCE POVERTY</vt:lpstr>
      <vt:lpstr>Contents</vt:lpstr>
      <vt:lpstr>POVERTY</vt:lpstr>
      <vt:lpstr>Is growth good for the poor?</vt:lpstr>
      <vt:lpstr>Results &amp; interpretations</vt:lpstr>
      <vt:lpstr>Pro-poor Growth</vt:lpstr>
      <vt:lpstr>ANTIPOVERTY ACTIVITIES</vt:lpstr>
      <vt:lpstr>1-OPPORTUNITY </vt:lpstr>
      <vt:lpstr>Continue…..</vt:lpstr>
      <vt:lpstr>2-EMPOWERMENT</vt:lpstr>
      <vt:lpstr>Continue…..</vt:lpstr>
      <vt:lpstr>d)Local organizational capacity </vt:lpstr>
      <vt:lpstr>3-Income Security </vt:lpstr>
      <vt:lpstr>Continue…….</vt:lpstr>
      <vt:lpstr>WORLD BANK APPROCH</vt:lpstr>
      <vt:lpstr>Policies for poverty reduction in Pakistan</vt:lpstr>
      <vt:lpstr>POLICIES </vt:lpstr>
      <vt:lpstr>POLICIES</vt:lpstr>
      <vt:lpstr>Examples of PRP in Pakistan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POLICIES TO REDUCE POVERTY</dc:title>
  <dc:creator>Ali</dc:creator>
  <cp:lastModifiedBy>Ahmed Raza</cp:lastModifiedBy>
  <cp:revision>40</cp:revision>
  <dcterms:created xsi:type="dcterms:W3CDTF">2017-06-11T16:07:49Z</dcterms:created>
  <dcterms:modified xsi:type="dcterms:W3CDTF">2017-07-12T13:41:00Z</dcterms:modified>
</cp:coreProperties>
</file>