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58" r:id="rId3"/>
    <p:sldId id="351" r:id="rId4"/>
    <p:sldId id="354" r:id="rId5"/>
    <p:sldId id="348" r:id="rId6"/>
    <p:sldId id="259" r:id="rId7"/>
    <p:sldId id="260" r:id="rId8"/>
    <p:sldId id="358" r:id="rId9"/>
    <p:sldId id="267" r:id="rId10"/>
    <p:sldId id="268" r:id="rId11"/>
    <p:sldId id="269" r:id="rId12"/>
    <p:sldId id="353" r:id="rId13"/>
    <p:sldId id="283" r:id="rId14"/>
    <p:sldId id="350" r:id="rId15"/>
    <p:sldId id="365" r:id="rId16"/>
    <p:sldId id="270" r:id="rId17"/>
    <p:sldId id="359" r:id="rId18"/>
    <p:sldId id="349" r:id="rId19"/>
    <p:sldId id="361" r:id="rId20"/>
    <p:sldId id="362" r:id="rId21"/>
    <p:sldId id="272" r:id="rId22"/>
    <p:sldId id="273" r:id="rId23"/>
    <p:sldId id="274" r:id="rId24"/>
    <p:sldId id="284" r:id="rId25"/>
    <p:sldId id="276" r:id="rId26"/>
    <p:sldId id="277" r:id="rId27"/>
    <p:sldId id="278" r:id="rId28"/>
    <p:sldId id="279" r:id="rId29"/>
    <p:sldId id="280" r:id="rId30"/>
    <p:sldId id="281" r:id="rId31"/>
    <p:sldId id="355" r:id="rId32"/>
    <p:sldId id="360" r:id="rId33"/>
    <p:sldId id="356" r:id="rId34"/>
    <p:sldId id="357" r:id="rId35"/>
    <p:sldId id="363" r:id="rId36"/>
    <p:sldId id="285" r:id="rId37"/>
    <p:sldId id="33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33CCFF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D3A91-AA12-466F-A19E-FA8434D561DC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8F54F-D666-4B19-869F-A8CD5D143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55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4AA3-4273-4C27-9703-04026FA9CE6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00FB-E2F9-4D43-AF87-7AC67653A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4AA3-4273-4C27-9703-04026FA9CE6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00FB-E2F9-4D43-AF87-7AC67653A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4AA3-4273-4C27-9703-04026FA9CE6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00FB-E2F9-4D43-AF87-7AC67653A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4AA3-4273-4C27-9703-04026FA9CE6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00FB-E2F9-4D43-AF87-7AC67653A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4AA3-4273-4C27-9703-04026FA9CE6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00FB-E2F9-4D43-AF87-7AC67653A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4AA3-4273-4C27-9703-04026FA9CE6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00FB-E2F9-4D43-AF87-7AC67653A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4AA3-4273-4C27-9703-04026FA9CE6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00FB-E2F9-4D43-AF87-7AC67653A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4AA3-4273-4C27-9703-04026FA9CE6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00FB-E2F9-4D43-AF87-7AC67653A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4AA3-4273-4C27-9703-04026FA9CE6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00FB-E2F9-4D43-AF87-7AC67653A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4AA3-4273-4C27-9703-04026FA9CE6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00FB-E2F9-4D43-AF87-7AC67653A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4AA3-4273-4C27-9703-04026FA9CE6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00FB-E2F9-4D43-AF87-7AC67653A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64AA3-4273-4C27-9703-04026FA9CE6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900FB-E2F9-4D43-AF87-7AC67653A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7.wav"/><Relationship Id="rId7" Type="http://schemas.openxmlformats.org/officeDocument/2006/relationships/image" Target="../media/image1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10" Type="http://schemas.openxmlformats.org/officeDocument/2006/relationships/image" Target="../media/image22.wmf"/><Relationship Id="rId4" Type="http://schemas.openxmlformats.org/officeDocument/2006/relationships/audio" Target="../media/audio8.wav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2.wav"/><Relationship Id="rId7" Type="http://schemas.openxmlformats.org/officeDocument/2006/relationships/audio" Target="../media/audio15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4.wav"/><Relationship Id="rId5" Type="http://schemas.openxmlformats.org/officeDocument/2006/relationships/audio" Target="../media/audio13.wav"/><Relationship Id="rId4" Type="http://schemas.openxmlformats.org/officeDocument/2006/relationships/audio" Target="../media/audio9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audio" Target="../media/audio8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audio" Target="../media/audio10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20.png"/><Relationship Id="rId3" Type="http://schemas.openxmlformats.org/officeDocument/2006/relationships/audio" Target="../media/audio19.wav"/><Relationship Id="rId7" Type="http://schemas.openxmlformats.org/officeDocument/2006/relationships/audio" Target="../media/audio22.wav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21.wav"/><Relationship Id="rId11" Type="http://schemas.openxmlformats.org/officeDocument/2006/relationships/image" Target="../media/image21.jpeg"/><Relationship Id="rId5" Type="http://schemas.openxmlformats.org/officeDocument/2006/relationships/audio" Target="../media/audio10.wav"/><Relationship Id="rId15" Type="http://schemas.openxmlformats.org/officeDocument/2006/relationships/image" Target="../media/image32.jpeg"/><Relationship Id="rId10" Type="http://schemas.openxmlformats.org/officeDocument/2006/relationships/image" Target="../media/image31.jpeg"/><Relationship Id="rId4" Type="http://schemas.openxmlformats.org/officeDocument/2006/relationships/audio" Target="../media/audio20.wav"/><Relationship Id="rId9" Type="http://schemas.openxmlformats.org/officeDocument/2006/relationships/image" Target="../media/image30.jpeg"/><Relationship Id="rId1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image" Target="../media/image3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audio" Target="../media/audio2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NorthSouth-Expressway.jpg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Comic Sans MS" pitchFamily="66" charset="0"/>
              </a:rPr>
              <a:t>NOISE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685800" y="1131888"/>
            <a:ext cx="3681413" cy="549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TW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=&gt; </a:t>
            </a:r>
            <a:r>
              <a:rPr kumimoji="1" lang="en-US" altLang="zh-TW" sz="3000" b="1" i="1">
                <a:solidFill>
                  <a:srgbClr val="FF0066"/>
                </a:solidFill>
                <a:effectLst/>
                <a:latin typeface="Arial" charset="0"/>
                <a:ea typeface="華康儷中黑" pitchFamily="49" charset="-120"/>
              </a:rPr>
              <a:t>annoying </a:t>
            </a:r>
            <a:r>
              <a:rPr kumimoji="1" lang="en-US" altLang="zh-TW" sz="3000" b="1" i="1">
                <a:solidFill>
                  <a:schemeClr val="accent2"/>
                </a:solidFill>
                <a:effectLst/>
                <a:latin typeface="Arial" charset="0"/>
                <a:ea typeface="華康儷中黑" pitchFamily="49" charset="-120"/>
              </a:rPr>
              <a:t>sound</a:t>
            </a:r>
            <a:endParaRPr kumimoji="1" lang="en-US" altLang="zh-TW" sz="3400" i="1">
              <a:solidFill>
                <a:srgbClr val="000000"/>
              </a:solidFill>
              <a:effectLst/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838200" y="152400"/>
            <a:ext cx="2438400" cy="549275"/>
          </a:xfrm>
          <a:prstGeom prst="rect">
            <a:avLst/>
          </a:prstGeom>
          <a:solidFill>
            <a:srgbClr val="FF0066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Noise </a:t>
            </a:r>
            <a:endParaRPr kumimoji="1" lang="en-US" altLang="zh-TW" sz="3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華康儷中黑" pitchFamily="49" charset="-120"/>
            </a:endParaRPr>
          </a:p>
        </p:txBody>
      </p:sp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1219200" y="1752600"/>
            <a:ext cx="5410200" cy="1616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TW" sz="3400" b="1">
                <a:solidFill>
                  <a:srgbClr val="3366FF"/>
                </a:solidFill>
                <a:effectLst/>
                <a:latin typeface="Arial" charset="0"/>
                <a:ea typeface="華康儷中黑" pitchFamily="49" charset="-120"/>
              </a:rPr>
              <a:t>- 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Noise is a kind of </a:t>
            </a:r>
            <a:r>
              <a:rPr kumimoji="1" lang="en-US" altLang="zh-TW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pollution</a:t>
            </a:r>
            <a:r>
              <a:rPr kumimoji="1" lang="en-US" altLang="zh-TW" sz="3000" b="1">
                <a:solidFill>
                  <a:srgbClr val="000000"/>
                </a:solidFill>
                <a:effectLst/>
                <a:latin typeface="Arial" charset="0"/>
                <a:ea typeface="華康儷中黑" pitchFamily="49" charset="-120"/>
              </a:rPr>
              <a:t>.</a:t>
            </a:r>
          </a:p>
          <a:p>
            <a:pPr>
              <a:lnSpc>
                <a:spcPct val="110000"/>
              </a:lnSpc>
              <a:defRPr/>
            </a:pP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   It is a </a:t>
            </a:r>
            <a:r>
              <a:rPr kumimoji="1" lang="en-US" altLang="zh-TW" sz="3000" b="1">
                <a:solidFill>
                  <a:srgbClr val="009900"/>
                </a:solidFill>
                <a:effectLst/>
                <a:latin typeface="Arial" charset="0"/>
                <a:ea typeface="華康儷中黑" pitchFamily="49" charset="-120"/>
              </a:rPr>
              <a:t>common problem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 in </a:t>
            </a:r>
            <a:b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</a:b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   </a:t>
            </a:r>
            <a:r>
              <a:rPr kumimoji="1" lang="en-US" altLang="zh-TW" sz="3000" b="1">
                <a:solidFill>
                  <a:srgbClr val="3366FF"/>
                </a:solidFill>
                <a:effectLst/>
                <a:latin typeface="Arial" charset="0"/>
                <a:ea typeface="華康儷中黑" pitchFamily="49" charset="-120"/>
              </a:rPr>
              <a:t>crowded 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cities.</a:t>
            </a:r>
          </a:p>
        </p:txBody>
      </p:sp>
      <p:pic>
        <p:nvPicPr>
          <p:cNvPr id="236553" name="Picture 9" descr="日間的圖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276600"/>
            <a:ext cx="2597150" cy="3276600"/>
          </a:xfrm>
          <a:prstGeom prst="rect">
            <a:avLst/>
          </a:prstGeom>
          <a:noFill/>
          <a:effectLst>
            <a:outerShdw dist="107763" dir="2700000" algn="ctr" rotWithShape="0">
              <a:schemeClr val="accent2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IC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9" grpId="0" animBg="1" autoUpdateAnimBg="0"/>
      <p:bldP spid="23655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C:\Documents and Settings\home1\桌面\4.bmp"/>
          <p:cNvPicPr>
            <a:picLocks noChangeAspect="1" noChangeArrowheads="1"/>
          </p:cNvPicPr>
          <p:nvPr/>
        </p:nvPicPr>
        <p:blipFill>
          <a:blip r:embed="rId4" cstate="print"/>
          <a:srcRect l="15042" r="33124"/>
          <a:stretch>
            <a:fillRect/>
          </a:stretch>
        </p:blipFill>
        <p:spPr bwMode="auto">
          <a:xfrm>
            <a:off x="4419600" y="3657600"/>
            <a:ext cx="3886200" cy="2847975"/>
          </a:xfrm>
          <a:prstGeom prst="rect">
            <a:avLst/>
          </a:prstGeom>
          <a:noFill/>
          <a:effectLst>
            <a:outerShdw dist="107763" dir="8100000" algn="ctr" rotWithShape="0">
              <a:schemeClr val="accent2"/>
            </a:outerShdw>
          </a:effectLst>
        </p:spPr>
      </p:pic>
      <p:pic>
        <p:nvPicPr>
          <p:cNvPr id="237571" name="Picture 3" descr="H:\IMG_1170.jpg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 l="5173" t="6897"/>
          <a:stretch>
            <a:fillRect/>
          </a:stretch>
        </p:blipFill>
        <p:spPr bwMode="auto">
          <a:xfrm>
            <a:off x="1066800" y="2741613"/>
            <a:ext cx="4038600" cy="2973387"/>
          </a:xfrm>
          <a:prstGeom prst="rect">
            <a:avLst/>
          </a:prstGeom>
          <a:noFill/>
          <a:effectLst>
            <a:outerShdw dist="107763" dir="8100000" algn="ctr" rotWithShape="0">
              <a:schemeClr val="accent2"/>
            </a:outerShdw>
          </a:effectLst>
        </p:spPr>
      </p:pic>
      <p:pic>
        <p:nvPicPr>
          <p:cNvPr id="237572" name="Picture 4" descr="H:\IMG_1185.jpg"/>
          <p:cNvPicPr>
            <a:picLocks noChangeAspect="1" noChangeArrowheads="1"/>
          </p:cNvPicPr>
          <p:nvPr/>
        </p:nvPicPr>
        <p:blipFill>
          <a:blip r:embed="rId6" cstate="print">
            <a:lum bright="12000"/>
          </a:blip>
          <a:srcRect/>
          <a:stretch>
            <a:fillRect/>
          </a:stretch>
        </p:blipFill>
        <p:spPr bwMode="auto">
          <a:xfrm>
            <a:off x="4419600" y="228600"/>
            <a:ext cx="3886200" cy="2914650"/>
          </a:xfrm>
          <a:prstGeom prst="rect">
            <a:avLst/>
          </a:prstGeom>
          <a:noFill/>
          <a:effectLst>
            <a:outerShdw dist="107763" dir="8100000" algn="ctr" rotWithShape="0">
              <a:schemeClr val="accent2"/>
            </a:outerShdw>
          </a:effectLst>
        </p:spPr>
      </p:pic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990600" y="457200"/>
            <a:ext cx="6400800" cy="1930400"/>
          </a:xfrm>
          <a:prstGeom prst="rect">
            <a:avLst/>
          </a:prstGeom>
          <a:solidFill>
            <a:srgbClr val="FF0066">
              <a:alpha val="50000"/>
            </a:srgbClr>
          </a:solidFill>
          <a:ln w="9525">
            <a:solidFill>
              <a:srgbClr val="FF0066"/>
            </a:solidFill>
            <a:miter lim="800000"/>
            <a:headEnd/>
            <a:tailEnd/>
          </a:ln>
          <a:effectLst>
            <a:outerShdw dist="71842" dir="81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altLang="zh-TW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There are</a:t>
            </a:r>
            <a:r>
              <a:rPr kumimoji="1" lang="en-US" altLang="zh-TW" sz="3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 many people but less space in KARACHI</a:t>
            </a:r>
            <a:r>
              <a:rPr kumimoji="1" lang="en-US" altLang="zh-TW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. We live in a </a:t>
            </a:r>
            <a:r>
              <a:rPr kumimoji="1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densely-populated</a:t>
            </a:r>
            <a:r>
              <a:rPr kumimoji="1" lang="en-US" altLang="zh-TW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 city.</a:t>
            </a:r>
          </a:p>
          <a:p>
            <a:pPr algn="ctr">
              <a:defRPr/>
            </a:pPr>
            <a:r>
              <a:rPr kumimoji="1" lang="en-US" altLang="zh-TW" sz="30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Noise pollution </a:t>
            </a:r>
            <a:r>
              <a:rPr kumimoji="1" lang="en-US" altLang="zh-TW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is serious.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ervo15_grill_o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0"/>
            <a:ext cx="4038600" cy="3892550"/>
          </a:xfrm>
          <a:prstGeom prst="rect">
            <a:avLst/>
          </a:prstGeom>
          <a:noFill/>
          <a:ln/>
        </p:spPr>
      </p:pic>
      <p:pic>
        <p:nvPicPr>
          <p:cNvPr id="3" name="Picture 10" descr="vds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3524250"/>
            <a:ext cx="4229100" cy="3333750"/>
          </a:xfrm>
          <a:prstGeom prst="rect">
            <a:avLst/>
          </a:prstGeom>
          <a:noFill/>
        </p:spPr>
      </p:pic>
      <p:pic>
        <p:nvPicPr>
          <p:cNvPr id="4" name="Picture 11" descr="Nois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2565400"/>
            <a:ext cx="2343150" cy="3848100"/>
          </a:xfrm>
          <a:prstGeom prst="rect">
            <a:avLst/>
          </a:prstGeom>
          <a:noFill/>
        </p:spPr>
      </p:pic>
      <p:pic>
        <p:nvPicPr>
          <p:cNvPr id="5" name="Picture 12" descr="v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70463"/>
            <a:ext cx="2638425" cy="1887537"/>
          </a:xfrm>
          <a:prstGeom prst="rect">
            <a:avLst/>
          </a:prstGeom>
          <a:noFill/>
        </p:spPr>
      </p:pic>
      <p:pic>
        <p:nvPicPr>
          <p:cNvPr id="6" name="Picture 13" descr="industrial air contamination ph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05038"/>
            <a:ext cx="2578100" cy="2786062"/>
          </a:xfrm>
          <a:prstGeom prst="rect">
            <a:avLst/>
          </a:prstGeom>
          <a:solidFill>
            <a:srgbClr val="000000"/>
          </a:solidFill>
          <a:ln w="117475">
            <a:noFill/>
            <a:miter lim="800000"/>
            <a:headEnd/>
            <a:tailEnd/>
          </a:ln>
        </p:spPr>
      </p:pic>
      <p:pic>
        <p:nvPicPr>
          <p:cNvPr id="7" name="Picture 14" descr="ScreenHunter_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836613"/>
            <a:ext cx="2743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emit_sourc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619375" cy="3248025"/>
          </a:xfrm>
          <a:prstGeom prst="rect">
            <a:avLst/>
          </a:prstGeom>
          <a:noFill/>
        </p:spPr>
      </p:pic>
      <p:sp>
        <p:nvSpPr>
          <p:cNvPr id="9" name="WordArt 17"/>
          <p:cNvSpPr>
            <a:spLocks noChangeArrowheads="1" noChangeShapeType="1" noTextEdit="1"/>
          </p:cNvSpPr>
          <p:nvPr/>
        </p:nvSpPr>
        <p:spPr bwMode="auto">
          <a:xfrm>
            <a:off x="250825" y="2060575"/>
            <a:ext cx="8642350" cy="20875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empus Sans ITC"/>
              </a:rPr>
              <a:t>Sources of Noise Pollution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8153400" cy="1397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0569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Causes of noise pollution</a:t>
            </a:r>
          </a:p>
        </p:txBody>
      </p:sp>
      <p:sp>
        <p:nvSpPr>
          <p:cNvPr id="3" name="Text Box 4" descr="White marble"/>
          <p:cNvSpPr txBox="1">
            <a:spLocks noChangeArrowheads="1"/>
          </p:cNvSpPr>
          <p:nvPr/>
        </p:nvSpPr>
        <p:spPr bwMode="auto">
          <a:xfrm>
            <a:off x="457200" y="1219200"/>
            <a:ext cx="7924800" cy="5601533"/>
          </a:xfrm>
          <a:prstGeom prst="rect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Normal3" dir="r"/>
          </a:scene3d>
          <a:sp3d extrusionH="201600" prstMaterial="legacyMatte">
            <a:bevelT w="13500" h="13500" prst="angle"/>
            <a:bevelB w="13500" h="13500" prst="angle"/>
            <a:extrusionClr>
              <a:srgbClr val="0066CC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latin typeface="Comic Sans MS" pitchFamily="66" charset="0"/>
              </a:rPr>
              <a:t>1.Jet planes.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  <a:latin typeface="Comic Sans MS" pitchFamily="66" charset="0"/>
              </a:rPr>
              <a:t>2.Loud speakers and other loud speaking things.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  <a:latin typeface="Comic Sans MS" pitchFamily="66" charset="0"/>
              </a:rPr>
              <a:t>3.Cinema halls.</a:t>
            </a:r>
          </a:p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latin typeface="Comic Sans MS" pitchFamily="66" charset="0"/>
              </a:rPr>
              <a:t>4.Factories</a:t>
            </a:r>
          </a:p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latin typeface="Comic Sans MS" pitchFamily="66" charset="0"/>
              </a:rPr>
              <a:t>5.Road traffic</a:t>
            </a:r>
          </a:p>
          <a:p>
            <a:pPr>
              <a:spcBef>
                <a:spcPct val="50000"/>
              </a:spcBef>
            </a:pPr>
            <a:endParaRPr lang="en-US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   </a:t>
            </a:r>
          </a:p>
        </p:txBody>
      </p:sp>
      <p:pic>
        <p:nvPicPr>
          <p:cNvPr id="4" name="Picture 5" descr="C:\Documents and Settings\VIBIN\Desktop\New Folder\cover_noise11[1]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30480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VIBIN\Desktop\New Folder\JSC2012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31242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Program Files\Common Files\Microsoft Shared\Clipart\cagcat50\pe02002_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5124450"/>
            <a:ext cx="173196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6200" y="76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Sources of Noise Pollution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76200" y="762000"/>
            <a:ext cx="9144000" cy="48736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Transportation systems are the main source of noise pollution in urban areas.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</a:rPr>
              <a:t>Construction of buildings,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</a:rPr>
              <a:t>highways, and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</a:rPr>
              <a:t>streets cause a lot of noise,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</a:rPr>
              <a:t>due to the usage of air compressors, bulldozers, loaders, dump trucks, and pavement breakers.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208212"/>
            <a:ext cx="19050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4262" y="5619750"/>
            <a:ext cx="15573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16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Comic Sans MS" pitchFamily="66" charset="0"/>
                <a:ea typeface="BatangChe" pitchFamily="49" charset="-127"/>
              </a:rPr>
              <a:t>Industrial noise also adds to the already unfavorable state of noise pollution</a:t>
            </a:r>
            <a:r>
              <a:rPr lang="en-US" sz="4800" b="1" dirty="0" smtClean="0">
                <a:latin typeface="Comic Sans MS" pitchFamily="66" charset="0"/>
                <a:ea typeface="BatangChe" pitchFamily="49" charset="-127"/>
              </a:rPr>
              <a:t>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600" dirty="0" smtClean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800" b="1" dirty="0" smtClean="0">
                <a:solidFill>
                  <a:srgbClr val="7030A0"/>
                </a:solidFill>
                <a:latin typeface="Comic Sans MS" pitchFamily="66" charset="0"/>
              </a:rPr>
              <a:t>Loud speakers, plumbing, boilers, generators, air conditioners, fans, and vacuum cleaners add to the existing noise pollution.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762000" y="1295400"/>
            <a:ext cx="613341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1" lang="en-US" altLang="zh-TW" sz="3000" b="1" dirty="0">
                <a:effectLst/>
                <a:latin typeface="Comic Sans MS" pitchFamily="66" charset="0"/>
                <a:ea typeface="華康儷中黑"/>
                <a:cs typeface="華康儷中黑"/>
              </a:rPr>
              <a:t>Can you give some examples of </a:t>
            </a:r>
            <a:br>
              <a:rPr kumimoji="1" lang="en-US" altLang="zh-TW" sz="3000" b="1" dirty="0">
                <a:effectLst/>
                <a:latin typeface="Comic Sans MS" pitchFamily="66" charset="0"/>
                <a:ea typeface="華康儷中黑"/>
                <a:cs typeface="華康儷中黑"/>
              </a:rPr>
            </a:br>
            <a:r>
              <a:rPr kumimoji="1" lang="en-US" altLang="zh-TW" sz="3000" b="1" dirty="0">
                <a:effectLst/>
                <a:latin typeface="Comic Sans MS" pitchFamily="66" charset="0"/>
                <a:ea typeface="華康儷中黑"/>
                <a:cs typeface="華康儷中黑"/>
              </a:rPr>
              <a:t>            </a:t>
            </a:r>
            <a:r>
              <a:rPr kumimoji="1" lang="en-US" altLang="zh-TW" sz="3000" b="1" dirty="0">
                <a:solidFill>
                  <a:srgbClr val="3366FF"/>
                </a:solidFill>
                <a:effectLst/>
                <a:latin typeface="Comic Sans MS" pitchFamily="66" charset="0"/>
                <a:ea typeface="華康儷中黑"/>
                <a:cs typeface="華康儷中黑"/>
              </a:rPr>
              <a:t>sources </a:t>
            </a:r>
            <a:r>
              <a:rPr kumimoji="1" lang="en-US" altLang="zh-TW" sz="3000" b="1" dirty="0">
                <a:effectLst/>
                <a:latin typeface="Comic Sans MS" pitchFamily="66" charset="0"/>
                <a:ea typeface="華康儷中黑"/>
                <a:cs typeface="華康儷中黑"/>
              </a:rPr>
              <a:t>of </a:t>
            </a:r>
            <a:r>
              <a:rPr kumimoji="1" lang="en-US" altLang="zh-TW" sz="3000" b="1" dirty="0">
                <a:solidFill>
                  <a:srgbClr val="FF0066"/>
                </a:solidFill>
                <a:effectLst/>
                <a:latin typeface="Comic Sans MS" pitchFamily="66" charset="0"/>
                <a:ea typeface="華康儷中黑"/>
                <a:cs typeface="華康儷中黑"/>
              </a:rPr>
              <a:t>noise</a:t>
            </a:r>
            <a:r>
              <a:rPr kumimoji="1" lang="en-US" altLang="zh-TW" sz="3000" b="1" dirty="0">
                <a:effectLst/>
                <a:latin typeface="Comic Sans MS" pitchFamily="66" charset="0"/>
                <a:ea typeface="華康儷中黑"/>
                <a:cs typeface="華康儷中黑"/>
              </a:rPr>
              <a:t> </a:t>
            </a:r>
            <a:r>
              <a:rPr kumimoji="1" lang="en-US" altLang="zh-TW" sz="3000" b="1" dirty="0" smtClean="0">
                <a:solidFill>
                  <a:srgbClr val="FF0066"/>
                </a:solidFill>
                <a:effectLst/>
                <a:latin typeface="Comic Sans MS" pitchFamily="66" charset="0"/>
                <a:ea typeface="華康儷中黑"/>
                <a:cs typeface="華康儷中黑"/>
              </a:rPr>
              <a:t>?</a:t>
            </a:r>
            <a:endParaRPr kumimoji="1" lang="en-US" altLang="zh-TW" sz="3000" b="1" dirty="0">
              <a:solidFill>
                <a:srgbClr val="FF0066"/>
              </a:solidFill>
              <a:effectLst/>
              <a:latin typeface="Arial" pitchFamily="34" charset="0"/>
              <a:ea typeface="華康儷中黑"/>
              <a:cs typeface="華康儷中黑"/>
            </a:endParaRPr>
          </a:p>
        </p:txBody>
      </p:sp>
      <p:pic>
        <p:nvPicPr>
          <p:cNvPr id="14339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2113" y="2590800"/>
            <a:ext cx="32242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603" name="Rectangle 11"/>
          <p:cNvSpPr>
            <a:spLocks noChangeArrowheads="1"/>
          </p:cNvSpPr>
          <p:nvPr/>
        </p:nvSpPr>
        <p:spPr bwMode="auto">
          <a:xfrm>
            <a:off x="762000" y="2743200"/>
            <a:ext cx="3276600" cy="519113"/>
          </a:xfrm>
          <a:prstGeom prst="rect">
            <a:avLst/>
          </a:prstGeom>
          <a:solidFill>
            <a:srgbClr val="00990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dist="91581" dir="87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altLang="zh-TW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華康儷中黑" pitchFamily="49" charset="-120"/>
              </a:rPr>
              <a:t>construction site</a:t>
            </a:r>
            <a:endParaRPr kumimoji="1" lang="en-US" altLang="zh-TW" sz="3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238604" name="Rectangle 12"/>
          <p:cNvSpPr>
            <a:spLocks noChangeArrowheads="1"/>
          </p:cNvSpPr>
          <p:nvPr/>
        </p:nvSpPr>
        <p:spPr bwMode="auto">
          <a:xfrm>
            <a:off x="762000" y="3581400"/>
            <a:ext cx="2438400" cy="519113"/>
          </a:xfrm>
          <a:prstGeom prst="rect">
            <a:avLst/>
          </a:prstGeom>
          <a:solidFill>
            <a:srgbClr val="00990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dist="91581" dir="87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altLang="zh-TW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華康儷中黑" pitchFamily="49" charset="-120"/>
              </a:rPr>
              <a:t>busy traffic</a:t>
            </a:r>
            <a:endParaRPr kumimoji="1" lang="en-US" altLang="zh-TW" sz="3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238605" name="Rectangle 13"/>
          <p:cNvSpPr>
            <a:spLocks noChangeArrowheads="1"/>
          </p:cNvSpPr>
          <p:nvPr/>
        </p:nvSpPr>
        <p:spPr bwMode="auto">
          <a:xfrm>
            <a:off x="762000" y="4495800"/>
            <a:ext cx="2362200" cy="519113"/>
          </a:xfrm>
          <a:prstGeom prst="rect">
            <a:avLst/>
          </a:prstGeom>
          <a:solidFill>
            <a:srgbClr val="00990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dist="91581" dir="87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altLang="zh-TW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華康儷中黑" pitchFamily="49" charset="-120"/>
              </a:rPr>
              <a:t>road drill</a:t>
            </a:r>
            <a:endParaRPr kumimoji="1" lang="en-US" altLang="zh-TW" sz="3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238606" name="Rectangle 14"/>
          <p:cNvSpPr>
            <a:spLocks noChangeArrowheads="1"/>
          </p:cNvSpPr>
          <p:nvPr/>
        </p:nvSpPr>
        <p:spPr bwMode="auto">
          <a:xfrm>
            <a:off x="685800" y="5410200"/>
            <a:ext cx="3048000" cy="946150"/>
          </a:xfrm>
          <a:prstGeom prst="rect">
            <a:avLst/>
          </a:prstGeom>
          <a:solidFill>
            <a:srgbClr val="00990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dist="91581" dir="87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altLang="zh-TW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華康儷中黑" pitchFamily="49" charset="-120"/>
              </a:rPr>
              <a:t>taking off and landing of plane</a:t>
            </a:r>
            <a:endParaRPr kumimoji="1" lang="en-US" altLang="zh-TW" sz="3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238607" name="Rectangle 15"/>
          <p:cNvSpPr>
            <a:spLocks noChangeArrowheads="1"/>
          </p:cNvSpPr>
          <p:nvPr/>
        </p:nvSpPr>
        <p:spPr bwMode="auto">
          <a:xfrm>
            <a:off x="6172200" y="2438400"/>
            <a:ext cx="2209800" cy="946150"/>
          </a:xfrm>
          <a:prstGeom prst="rect">
            <a:avLst/>
          </a:prstGeom>
          <a:solidFill>
            <a:srgbClr val="00990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dist="91581" dir="87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altLang="zh-TW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華康儷中黑" pitchFamily="49" charset="-120"/>
              </a:rPr>
              <a:t>repairing house</a:t>
            </a:r>
            <a:endParaRPr kumimoji="1" lang="en-US" altLang="zh-TW" sz="3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238610" name="Rectangle 18"/>
          <p:cNvSpPr>
            <a:spLocks noChangeArrowheads="1"/>
          </p:cNvSpPr>
          <p:nvPr/>
        </p:nvSpPr>
        <p:spPr bwMode="auto">
          <a:xfrm>
            <a:off x="6324600" y="4038600"/>
            <a:ext cx="2057400" cy="523220"/>
          </a:xfrm>
          <a:prstGeom prst="rect">
            <a:avLst/>
          </a:prstGeom>
          <a:solidFill>
            <a:srgbClr val="00990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dist="91581" dir="87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altLang="zh-TW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華康儷中黑" pitchFamily="49" charset="-120"/>
              </a:rPr>
              <a:t> </a:t>
            </a:r>
            <a:r>
              <a:rPr kumimoji="1" lang="en-US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華康儷中黑" pitchFamily="49" charset="-120"/>
              </a:rPr>
              <a:t>alarm</a:t>
            </a:r>
            <a:endParaRPr kumimoji="1" lang="en-US" altLang="zh-TW" sz="3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儷中黑" pitchFamily="49" charset="-120"/>
              <a:ea typeface="華康儷中黑" pitchFamily="49" charset="-12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838200" y="231775"/>
            <a:ext cx="3886200" cy="1063625"/>
            <a:chOff x="1056" y="1584"/>
            <a:chExt cx="2544" cy="766"/>
          </a:xfrm>
        </p:grpSpPr>
        <p:sp>
          <p:nvSpPr>
            <p:cNvPr id="238613" name="AutoShape 21"/>
            <p:cNvSpPr>
              <a:spLocks noChangeArrowheads="1"/>
            </p:cNvSpPr>
            <p:nvPr/>
          </p:nvSpPr>
          <p:spPr bwMode="auto">
            <a:xfrm rot="21361975" flipV="1">
              <a:off x="1056" y="1584"/>
              <a:ext cx="2544" cy="766"/>
            </a:xfrm>
            <a:prstGeom prst="flowChartPunchedTap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50" name="WordArt 22"/>
            <p:cNvSpPr>
              <a:spLocks noChangeArrowheads="1" noChangeShapeType="1" noTextEdit="1"/>
            </p:cNvSpPr>
            <p:nvPr/>
          </p:nvSpPr>
          <p:spPr bwMode="auto">
            <a:xfrm rot="-231880">
              <a:off x="1198" y="1680"/>
              <a:ext cx="2304" cy="624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180000" scaled="1"/>
                  </a:gradFill>
                  <a:latin typeface="Comic Sans MS"/>
                </a:rPr>
                <a:t>Do you know 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S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irl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larm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7" grpId="0" autoUpdateAnimBg="0"/>
      <p:bldP spid="238603" grpId="0" animBg="1" autoUpdateAnimBg="0"/>
      <p:bldP spid="238604" grpId="0" animBg="1" autoUpdateAnimBg="0"/>
      <p:bldP spid="238605" grpId="0" animBg="1" autoUpdateAnimBg="0"/>
      <p:bldP spid="238606" grpId="0" animBg="1" autoUpdateAnimBg="0"/>
      <p:bldP spid="238607" grpId="0" animBg="1" autoUpdateAnimBg="0"/>
      <p:bldP spid="23861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Effects of noise pollution</a:t>
            </a:r>
            <a:b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Comic Sans MS" pitchFamily="66" charset="0"/>
              </a:rPr>
              <a:t>There are about 25000 hair cells in our ear which create wave in our ear, responding to different levels of frequencies.</a:t>
            </a:r>
          </a:p>
          <a:p>
            <a:pPr lvl="0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Comic Sans MS" pitchFamily="66" charset="0"/>
              </a:rPr>
              <a:t>With increasing levels of sound the cells get destroyed decreasing our ability to hear the high frequency sound.</a:t>
            </a:r>
          </a:p>
          <a:p>
            <a:pPr>
              <a:buNone/>
            </a:pPr>
            <a:endParaRPr lang="en-US" sz="4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Health Effects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066800"/>
            <a:ext cx="9144000" cy="4873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5400" b="1" dirty="0" smtClean="0">
                <a:latin typeface="Comic Sans MS" pitchFamily="66" charset="0"/>
              </a:rPr>
              <a:t>T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here are direct links between noise and health. Also, noise pollution adversely affects the lives of millions of people.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rgbClr val="FF33CC"/>
                </a:solidFill>
                <a:latin typeface="Comic Sans MS" pitchFamily="66" charset="0"/>
              </a:rPr>
              <a:t>Noise pollution can damage physiological and psychological health.</a:t>
            </a:r>
            <a:br>
              <a:rPr lang="en-US" sz="2800" b="1" dirty="0" smtClean="0">
                <a:solidFill>
                  <a:srgbClr val="FF33CC"/>
                </a:solidFill>
                <a:latin typeface="Comic Sans MS" pitchFamily="66" charset="0"/>
              </a:rPr>
            </a:br>
            <a:endParaRPr lang="en-US" sz="2800" b="1" dirty="0">
              <a:solidFill>
                <a:srgbClr val="FF33CC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defRPr/>
            </a:pPr>
            <a:endParaRPr lang="en-US" b="1" dirty="0" smtClean="0">
              <a:latin typeface="Comic Sans MS" pitchFamily="66" charset="0"/>
            </a:endParaRPr>
          </a:p>
          <a:p>
            <a:pPr lvl="0">
              <a:lnSpc>
                <a:spcPct val="90000"/>
              </a:lnSpc>
              <a:defRPr/>
            </a:pPr>
            <a:r>
              <a:rPr lang="en-US" b="1" dirty="0" smtClean="0">
                <a:latin typeface="Comic Sans MS" pitchFamily="66" charset="0"/>
              </a:rPr>
              <a:t>High blood pressure,</a:t>
            </a:r>
          </a:p>
          <a:p>
            <a:pPr lvl="0">
              <a:lnSpc>
                <a:spcPct val="90000"/>
              </a:lnSpc>
              <a:defRPr/>
            </a:pPr>
            <a:r>
              <a:rPr lang="en-US" b="1" dirty="0" smtClean="0">
                <a:latin typeface="Comic Sans MS" pitchFamily="66" charset="0"/>
              </a:rPr>
              <a:t> stress related illness,</a:t>
            </a:r>
          </a:p>
          <a:p>
            <a:pPr lvl="0">
              <a:lnSpc>
                <a:spcPct val="90000"/>
              </a:lnSpc>
              <a:defRPr/>
            </a:pPr>
            <a:r>
              <a:rPr lang="en-US" b="1" dirty="0" smtClean="0">
                <a:latin typeface="Comic Sans MS" pitchFamily="66" charset="0"/>
              </a:rPr>
              <a:t> sleep disruption, </a:t>
            </a:r>
          </a:p>
          <a:p>
            <a:pPr lvl="0">
              <a:lnSpc>
                <a:spcPct val="90000"/>
              </a:lnSpc>
              <a:defRPr/>
            </a:pPr>
            <a:r>
              <a:rPr lang="en-US" b="1" dirty="0" smtClean="0">
                <a:latin typeface="Comic Sans MS" pitchFamily="66" charset="0"/>
              </a:rPr>
              <a:t>hearing loss, and productivity loss are the problems related to noise pollution.</a:t>
            </a:r>
          </a:p>
          <a:p>
            <a:pPr>
              <a:buNone/>
            </a:pP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1828800" y="1524000"/>
            <a:ext cx="5410200" cy="2895600"/>
          </a:xfrm>
          <a:prstGeom prst="rect">
            <a:avLst/>
          </a:prstGeom>
          <a:solidFill>
            <a:srgbClr val="FF66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447800" y="1010281"/>
            <a:ext cx="60198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TW" sz="9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華康儷中黑" pitchFamily="49" charset="-120"/>
              </a:rPr>
              <a:t>Noise </a:t>
            </a:r>
            <a:r>
              <a:rPr lang="en-US" altLang="zh-TW" sz="9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華康儷中黑" pitchFamily="49" charset="-120"/>
              </a:rPr>
              <a:t>pollution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33CC"/>
                </a:solidFill>
                <a:latin typeface="Comic Sans MS" pitchFamily="66" charset="0"/>
              </a:rPr>
              <a:t> psychological health.</a:t>
            </a:r>
            <a:br>
              <a:rPr lang="en-US" b="1" dirty="0" smtClean="0">
                <a:solidFill>
                  <a:srgbClr val="FF33CC"/>
                </a:solidFill>
                <a:latin typeface="Comic Sans MS" pitchFamily="66" charset="0"/>
              </a:rPr>
            </a:b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b="1" dirty="0" smtClean="0">
                <a:latin typeface="Comic Sans MS" pitchFamily="66" charset="0"/>
              </a:rPr>
              <a:t>It can also cause </a:t>
            </a:r>
          </a:p>
          <a:p>
            <a:pPr lvl="0">
              <a:buNone/>
            </a:pPr>
            <a:r>
              <a:rPr lang="en-US" b="1" dirty="0" smtClean="0">
                <a:latin typeface="Comic Sans MS" pitchFamily="66" charset="0"/>
              </a:rPr>
              <a:t>memory loss, </a:t>
            </a:r>
          </a:p>
          <a:p>
            <a:pPr lvl="0">
              <a:buNone/>
            </a:pPr>
            <a:r>
              <a:rPr lang="en-US" b="1" dirty="0" smtClean="0">
                <a:latin typeface="Comic Sans MS" pitchFamily="66" charset="0"/>
              </a:rPr>
              <a:t>severe depression, and</a:t>
            </a:r>
          </a:p>
          <a:p>
            <a:pPr lvl="0">
              <a:buNone/>
            </a:pPr>
            <a:r>
              <a:rPr lang="en-US" b="1" dirty="0" smtClean="0">
                <a:latin typeface="Comic Sans MS" pitchFamily="66" charset="0"/>
              </a:rPr>
              <a:t> panic attacks.</a:t>
            </a:r>
          </a:p>
          <a:p>
            <a:pPr>
              <a:buNone/>
            </a:pP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838200" y="228600"/>
            <a:ext cx="4876800" cy="609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lin ang="5400000" scaled="1"/>
          </a:gradFill>
          <a:ln w="3175">
            <a:solidFill>
              <a:srgbClr val="6699FF"/>
            </a:solidFill>
            <a:miter lim="800000"/>
            <a:headEnd/>
            <a:tailEnd/>
          </a:ln>
          <a:effectLst>
            <a:outerShdw dist="99190" dir="8411666" algn="ctr" rotWithShape="0">
              <a:schemeClr val="bg2"/>
            </a:outerShdw>
          </a:effectLst>
        </p:spPr>
        <p:txBody>
          <a:bodyPr/>
          <a:lstStyle/>
          <a:p>
            <a:pPr marL="190500" indent="-190500" algn="ctr">
              <a:spcBef>
                <a:spcPct val="20000"/>
              </a:spcBef>
              <a:defRPr/>
            </a:pPr>
            <a:r>
              <a:rPr kumimoji="1" lang="en-US" altLang="zh-TW" sz="3000" b="1">
                <a:solidFill>
                  <a:schemeClr val="accent2"/>
                </a:solidFill>
                <a:effectLst/>
                <a:latin typeface="Arial" charset="0"/>
                <a:ea typeface="華康儷中黑" pitchFamily="49" charset="-120"/>
              </a:rPr>
              <a:t>Effects 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of </a:t>
            </a:r>
            <a:r>
              <a:rPr kumimoji="1" lang="en-US" altLang="zh-TW" sz="3000" b="1">
                <a:solidFill>
                  <a:schemeClr val="accent2"/>
                </a:solidFill>
                <a:effectLst/>
                <a:latin typeface="Arial" charset="0"/>
                <a:ea typeface="華康儷中黑" pitchFamily="49" charset="-120"/>
              </a:rPr>
              <a:t>noise pollution</a:t>
            </a:r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771525" y="1066800"/>
            <a:ext cx="4297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TW" sz="34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華康儷中黑" pitchFamily="49" charset="-120"/>
              </a:rPr>
              <a:t>- 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causes </a:t>
            </a:r>
            <a:r>
              <a:rPr kumimoji="1" lang="en-US" altLang="zh-TW" sz="3000" b="1">
                <a:solidFill>
                  <a:srgbClr val="FF0066"/>
                </a:solidFill>
                <a:effectLst/>
                <a:latin typeface="Arial" charset="0"/>
                <a:ea typeface="華康儷中黑" pitchFamily="49" charset="-120"/>
              </a:rPr>
              <a:t>mental stress</a:t>
            </a:r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771525" y="4419600"/>
            <a:ext cx="45450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TW" sz="34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華康儷中黑" pitchFamily="49" charset="-120"/>
              </a:rPr>
              <a:t>- </a:t>
            </a:r>
            <a:r>
              <a:rPr kumimoji="1" lang="en-US" altLang="zh-TW" sz="3000" b="1">
                <a:solidFill>
                  <a:srgbClr val="FF0066"/>
                </a:solidFill>
                <a:effectLst/>
                <a:latin typeface="Arial" charset="0"/>
                <a:ea typeface="華康儷中黑" pitchFamily="49" charset="-120"/>
              </a:rPr>
              <a:t>annoying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, makes us </a:t>
            </a:r>
            <a:b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</a:b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  become</a:t>
            </a:r>
            <a:r>
              <a:rPr kumimoji="1" lang="en-US" altLang="zh-TW" sz="3000" b="1">
                <a:solidFill>
                  <a:srgbClr val="009900"/>
                </a:solidFill>
                <a:effectLst/>
                <a:latin typeface="Arial" charset="0"/>
                <a:ea typeface="華康儷中黑" pitchFamily="49" charset="-120"/>
              </a:rPr>
              <a:t> bad tempered </a:t>
            </a:r>
            <a:br>
              <a:rPr kumimoji="1" lang="en-US" altLang="zh-TW" sz="3000" b="1">
                <a:solidFill>
                  <a:srgbClr val="009900"/>
                </a:solidFill>
                <a:effectLst/>
                <a:latin typeface="Arial" charset="0"/>
                <a:ea typeface="華康儷中黑" pitchFamily="49" charset="-120"/>
              </a:rPr>
            </a:br>
            <a:r>
              <a:rPr kumimoji="1" lang="en-US" altLang="zh-TW" sz="3000" b="1">
                <a:solidFill>
                  <a:srgbClr val="009900"/>
                </a:solidFill>
                <a:effectLst/>
                <a:latin typeface="Arial" charset="0"/>
                <a:ea typeface="華康儷中黑" pitchFamily="49" charset="-120"/>
              </a:rPr>
              <a:t>  </a:t>
            </a:r>
            <a:r>
              <a:rPr kumimoji="1" lang="en-US" altLang="zh-TW" sz="3000" b="1">
                <a:solidFill>
                  <a:schemeClr val="accent2"/>
                </a:solidFill>
                <a:effectLst/>
                <a:latin typeface="Arial" charset="0"/>
                <a:ea typeface="華康儷中黑" pitchFamily="49" charset="-120"/>
              </a:rPr>
              <a:t>more often</a:t>
            </a:r>
            <a:endParaRPr kumimoji="1" lang="en-US" altLang="zh-TW" sz="3400">
              <a:effectLst/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771525" y="1676400"/>
            <a:ext cx="6394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TW" sz="34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華康儷中黑" pitchFamily="49" charset="-120"/>
              </a:rPr>
              <a:t>- </a:t>
            </a:r>
            <a:r>
              <a:rPr kumimoji="1" lang="en-US" altLang="zh-TW" sz="3000" b="1">
                <a:solidFill>
                  <a:srgbClr val="FF0066"/>
                </a:solidFill>
                <a:effectLst/>
                <a:latin typeface="Arial" charset="0"/>
                <a:ea typeface="華康儷中黑" pitchFamily="49" charset="-120"/>
              </a:rPr>
              <a:t>increases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 the</a:t>
            </a:r>
            <a:r>
              <a:rPr kumimoji="1" lang="en-US" altLang="zh-TW" sz="3000" b="1">
                <a:solidFill>
                  <a:srgbClr val="009900"/>
                </a:solidFill>
                <a:effectLst/>
                <a:latin typeface="Arial" charset="0"/>
                <a:ea typeface="華康儷中黑" pitchFamily="49" charset="-120"/>
              </a:rPr>
              <a:t> heartbeat rate 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and </a:t>
            </a:r>
            <a:b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</a:b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   </a:t>
            </a:r>
            <a:r>
              <a:rPr kumimoji="1" lang="en-US" altLang="zh-TW" sz="3000" b="1">
                <a:solidFill>
                  <a:schemeClr val="accent2"/>
                </a:solidFill>
                <a:effectLst/>
                <a:latin typeface="Arial" charset="0"/>
                <a:ea typeface="華康儷中黑" pitchFamily="49" charset="-120"/>
              </a:rPr>
              <a:t>blood pressure</a:t>
            </a:r>
          </a:p>
        </p:txBody>
      </p:sp>
      <p:sp>
        <p:nvSpPr>
          <p:cNvPr id="240648" name="Rectangle 8"/>
          <p:cNvSpPr>
            <a:spLocks noChangeArrowheads="1"/>
          </p:cNvSpPr>
          <p:nvPr/>
        </p:nvSpPr>
        <p:spPr bwMode="auto">
          <a:xfrm>
            <a:off x="771525" y="2743200"/>
            <a:ext cx="3752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TW" sz="34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華康儷中黑" pitchFamily="49" charset="-120"/>
              </a:rPr>
              <a:t>- 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disturbs our sleep</a:t>
            </a:r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771525" y="3352800"/>
            <a:ext cx="6503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TW" sz="34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華康儷中黑" pitchFamily="49" charset="-120"/>
              </a:rPr>
              <a:t>- 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makes us </a:t>
            </a:r>
            <a:r>
              <a:rPr kumimoji="1" lang="en-US" altLang="zh-TW" sz="3000" b="1">
                <a:solidFill>
                  <a:srgbClr val="3366FF"/>
                </a:solidFill>
                <a:effectLst/>
                <a:latin typeface="Arial" charset="0"/>
                <a:ea typeface="華康儷中黑" pitchFamily="49" charset="-120"/>
              </a:rPr>
              <a:t>difficult 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to concentrate,</a:t>
            </a:r>
            <a:b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</a:b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   so </a:t>
            </a:r>
            <a:r>
              <a:rPr kumimoji="1" lang="en-US" altLang="zh-TW" sz="3000" b="1">
                <a:solidFill>
                  <a:srgbClr val="FF0066"/>
                </a:solidFill>
                <a:effectLst/>
                <a:latin typeface="Arial" charset="0"/>
                <a:ea typeface="華康儷中黑" pitchFamily="49" charset="-120"/>
              </a:rPr>
              <a:t>accidents happen more easily</a:t>
            </a:r>
          </a:p>
        </p:txBody>
      </p:sp>
      <p:pic>
        <p:nvPicPr>
          <p:cNvPr id="16392" name="Picture 10" descr="C:\Documents and Settings\home1\桌面\2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8725" y="4360863"/>
            <a:ext cx="364807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IC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IC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5" grpId="0" autoUpdateAnimBg="0"/>
      <p:bldP spid="240646" grpId="0" autoUpdateAnimBg="0"/>
      <p:bldP spid="240647" grpId="0" autoUpdateAnimBg="0"/>
      <p:bldP spid="240648" grpId="0" autoUpdateAnimBg="0"/>
      <p:bldP spid="24064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TW" sz="3400" b="1">
                <a:solidFill>
                  <a:srgbClr val="3366FF"/>
                </a:solidFill>
                <a:effectLst/>
                <a:latin typeface="Arial" charset="0"/>
                <a:ea typeface="華康儷中黑" pitchFamily="49" charset="-120"/>
              </a:rPr>
              <a:t>-</a:t>
            </a:r>
            <a:r>
              <a:rPr kumimoji="1" lang="en-US" altLang="zh-TW" sz="34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華康儷中黑" pitchFamily="49" charset="-120"/>
              </a:rPr>
              <a:t> </a:t>
            </a:r>
            <a:r>
              <a:rPr kumimoji="1" lang="en-US" altLang="zh-TW" sz="2800" b="1">
                <a:effectLst/>
                <a:latin typeface="Arial" charset="0"/>
                <a:ea typeface="華康儷中黑" pitchFamily="49" charset="-120"/>
              </a:rPr>
              <a:t>Hearing sound level at </a:t>
            </a:r>
            <a:r>
              <a:rPr kumimoji="1" lang="en-US" altLang="zh-TW" sz="2800" b="1">
                <a:solidFill>
                  <a:schemeClr val="accent2"/>
                </a:solidFill>
                <a:effectLst/>
                <a:latin typeface="Arial" charset="0"/>
                <a:ea typeface="華康儷中黑" pitchFamily="49" charset="-120"/>
              </a:rPr>
              <a:t>80 dB</a:t>
            </a:r>
            <a:r>
              <a:rPr kumimoji="1" lang="en-US" altLang="zh-TW" sz="2800" b="1">
                <a:effectLst/>
                <a:latin typeface="Arial" charset="0"/>
                <a:ea typeface="華康儷中黑" pitchFamily="49" charset="-120"/>
              </a:rPr>
              <a:t> </a:t>
            </a:r>
            <a:r>
              <a:rPr kumimoji="1" lang="en-US" altLang="zh-TW" sz="2800" b="1">
                <a:solidFill>
                  <a:srgbClr val="FF0066"/>
                </a:solidFill>
                <a:effectLst/>
                <a:latin typeface="Arial" charset="0"/>
                <a:ea typeface="華康儷中黑" pitchFamily="49" charset="-120"/>
              </a:rPr>
              <a:t>for a long time</a:t>
            </a:r>
            <a:r>
              <a:rPr kumimoji="1" lang="en-US" altLang="zh-TW" sz="2800" b="1">
                <a:effectLst/>
                <a:latin typeface="Arial" charset="0"/>
                <a:ea typeface="華康儷中黑" pitchFamily="49" charset="-120"/>
              </a:rPr>
              <a:t>,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495800"/>
            <a:ext cx="18446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5800" y="304800"/>
            <a:ext cx="5429250" cy="982663"/>
            <a:chOff x="432" y="192"/>
            <a:chExt cx="3420" cy="619"/>
          </a:xfrm>
        </p:grpSpPr>
        <p:sp>
          <p:nvSpPr>
            <p:cNvPr id="242693" name="Arc 5"/>
            <p:cNvSpPr>
              <a:spLocks/>
            </p:cNvSpPr>
            <p:nvPr/>
          </p:nvSpPr>
          <p:spPr bwMode="auto">
            <a:xfrm rot="14506408" flipV="1">
              <a:off x="3444" y="403"/>
              <a:ext cx="567" cy="249"/>
            </a:xfrm>
            <a:custGeom>
              <a:avLst/>
              <a:gdLst>
                <a:gd name="G0" fmla="+- 18202 0 0"/>
                <a:gd name="G1" fmla="+- 21600 0 0"/>
                <a:gd name="G2" fmla="+- 21600 0 0"/>
                <a:gd name="T0" fmla="*/ 0 w 39709"/>
                <a:gd name="T1" fmla="*/ 9971 h 21600"/>
                <a:gd name="T2" fmla="*/ 39709 w 39709"/>
                <a:gd name="T3" fmla="*/ 19599 h 21600"/>
                <a:gd name="T4" fmla="*/ 18202 w 3970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709" h="21600" fill="none" extrusionOk="0">
                  <a:moveTo>
                    <a:pt x="-1" y="9970"/>
                  </a:moveTo>
                  <a:cubicBezTo>
                    <a:pt x="3968" y="3759"/>
                    <a:pt x="10830" y="-1"/>
                    <a:pt x="18202" y="0"/>
                  </a:cubicBezTo>
                  <a:cubicBezTo>
                    <a:pt x="29356" y="0"/>
                    <a:pt x="38675" y="8492"/>
                    <a:pt x="39709" y="19598"/>
                  </a:cubicBezTo>
                </a:path>
                <a:path w="39709" h="21600" stroke="0" extrusionOk="0">
                  <a:moveTo>
                    <a:pt x="-1" y="9970"/>
                  </a:moveTo>
                  <a:cubicBezTo>
                    <a:pt x="3968" y="3759"/>
                    <a:pt x="10830" y="-1"/>
                    <a:pt x="18202" y="0"/>
                  </a:cubicBezTo>
                  <a:cubicBezTo>
                    <a:pt x="29356" y="0"/>
                    <a:pt x="38675" y="8492"/>
                    <a:pt x="39709" y="19598"/>
                  </a:cubicBezTo>
                  <a:lnTo>
                    <a:pt x="18202" y="21600"/>
                  </a:lnTo>
                  <a:close/>
                </a:path>
              </a:pathLst>
            </a:custGeom>
            <a:noFill/>
            <a:ln w="57150">
              <a:solidFill>
                <a:srgbClr val="3366FF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2694" name="Rectangle 6"/>
            <p:cNvSpPr>
              <a:spLocks noChangeArrowheads="1"/>
            </p:cNvSpPr>
            <p:nvPr/>
          </p:nvSpPr>
          <p:spPr bwMode="auto">
            <a:xfrm>
              <a:off x="432" y="192"/>
              <a:ext cx="3072" cy="327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kumimoji="1" lang="en-US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endParaRPr>
            </a:p>
          </p:txBody>
        </p:sp>
      </p:grpSp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609600" y="2544763"/>
            <a:ext cx="6821488" cy="10366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TW" sz="3400" b="1">
                <a:solidFill>
                  <a:srgbClr val="3366FF"/>
                </a:solidFill>
                <a:effectLst/>
                <a:latin typeface="Arial" charset="0"/>
                <a:ea typeface="華康儷中黑" pitchFamily="49" charset="-120"/>
              </a:rPr>
              <a:t>-</a:t>
            </a:r>
            <a:r>
              <a:rPr kumimoji="1" lang="en-US" altLang="zh-TW" sz="3400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 </a:t>
            </a:r>
            <a:r>
              <a:rPr kumimoji="1" lang="en-US" altLang="zh-TW" sz="2800" b="1">
                <a:effectLst/>
                <a:latin typeface="Arial" charset="0"/>
                <a:ea typeface="華康儷中黑" pitchFamily="49" charset="-120"/>
              </a:rPr>
              <a:t>Hearing sound level at </a:t>
            </a:r>
            <a:r>
              <a:rPr kumimoji="1" lang="en-US" altLang="zh-TW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130 dB</a:t>
            </a:r>
            <a:r>
              <a:rPr kumimoji="1" lang="en-US" altLang="zh-TW" sz="2800" b="1">
                <a:effectLst/>
                <a:latin typeface="Arial" charset="0"/>
                <a:ea typeface="華康儷中黑" pitchFamily="49" charset="-120"/>
              </a:rPr>
              <a:t> makes </a:t>
            </a:r>
            <a:br>
              <a:rPr kumimoji="1" lang="en-US" altLang="zh-TW" sz="2800" b="1">
                <a:effectLst/>
                <a:latin typeface="Arial" charset="0"/>
                <a:ea typeface="華康儷中黑" pitchFamily="49" charset="-120"/>
              </a:rPr>
            </a:br>
            <a:r>
              <a:rPr kumimoji="1" lang="en-US" altLang="zh-TW" sz="2800" b="1">
                <a:effectLst/>
                <a:latin typeface="Arial" charset="0"/>
                <a:ea typeface="華康儷中黑" pitchFamily="49" charset="-120"/>
              </a:rPr>
              <a:t>   </a:t>
            </a:r>
            <a:r>
              <a:rPr kumimoji="1" lang="en-US" altLang="zh-TW" sz="2800" b="1">
                <a:solidFill>
                  <a:srgbClr val="009900"/>
                </a:solidFill>
                <a:effectLst/>
                <a:latin typeface="Arial" charset="0"/>
                <a:ea typeface="華康儷中黑" pitchFamily="49" charset="-120"/>
              </a:rPr>
              <a:t>our ears </a:t>
            </a:r>
            <a:r>
              <a:rPr kumimoji="1" lang="en-US" altLang="zh-TW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feel pain</a:t>
            </a:r>
            <a:r>
              <a:rPr kumimoji="1" lang="en-US" altLang="zh-TW" sz="2800" b="1">
                <a:effectLst/>
                <a:latin typeface="Arial" charset="0"/>
                <a:ea typeface="華康儷中黑" pitchFamily="49" charset="-120"/>
              </a:rPr>
              <a:t>,</a:t>
            </a:r>
          </a:p>
        </p:txBody>
      </p:sp>
      <p:sp>
        <p:nvSpPr>
          <p:cNvPr id="242696" name="Rectangle 8"/>
          <p:cNvSpPr>
            <a:spLocks noChangeArrowheads="1"/>
          </p:cNvSpPr>
          <p:nvPr/>
        </p:nvSpPr>
        <p:spPr bwMode="auto">
          <a:xfrm>
            <a:off x="381000" y="4419600"/>
            <a:ext cx="6286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TW" sz="3400" b="1">
                <a:solidFill>
                  <a:srgbClr val="3366FF"/>
                </a:solidFill>
                <a:effectLst/>
                <a:latin typeface="Arial" charset="0"/>
                <a:ea typeface="華康儷中黑" pitchFamily="49" charset="-120"/>
              </a:rPr>
              <a:t>-</a:t>
            </a:r>
            <a:r>
              <a:rPr kumimoji="1" lang="en-US" altLang="zh-TW" sz="34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華康儷中黑" pitchFamily="49" charset="-120"/>
              </a:rPr>
              <a:t> </a:t>
            </a:r>
            <a:r>
              <a:rPr kumimoji="1" lang="en-US" altLang="zh-TW" sz="2800" b="1">
                <a:effectLst/>
                <a:latin typeface="Arial" charset="0"/>
                <a:ea typeface="華康儷中黑" pitchFamily="49" charset="-120"/>
              </a:rPr>
              <a:t>When sound level reaches </a:t>
            </a:r>
            <a:r>
              <a:rPr kumimoji="1" lang="en-US" altLang="zh-TW" sz="28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華康儷中黑" pitchFamily="49" charset="-120"/>
              </a:rPr>
              <a:t>150 dB</a:t>
            </a:r>
            <a:r>
              <a:rPr kumimoji="1" lang="en-US" altLang="zh-TW" sz="2800" b="1">
                <a:effectLst/>
                <a:latin typeface="Arial" charset="0"/>
                <a:ea typeface="華康儷中黑" pitchFamily="49" charset="-120"/>
              </a:rPr>
              <a:t>,</a:t>
            </a:r>
            <a:endParaRPr kumimoji="1" lang="en-US" altLang="zh-TW" sz="3000" b="1">
              <a:effectLst/>
              <a:latin typeface="Arial" charset="0"/>
            </a:endParaRPr>
          </a:p>
        </p:txBody>
      </p:sp>
      <p:sp>
        <p:nvSpPr>
          <p:cNvPr id="242697" name="Rectangle 9"/>
          <p:cNvSpPr>
            <a:spLocks noChangeArrowheads="1"/>
          </p:cNvSpPr>
          <p:nvPr/>
        </p:nvSpPr>
        <p:spPr bwMode="auto">
          <a:xfrm>
            <a:off x="990600" y="1676400"/>
            <a:ext cx="683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 i="1">
                <a:solidFill>
                  <a:srgbClr val="9933FF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=&gt; </a:t>
            </a:r>
            <a:r>
              <a:rPr kumimoji="1" lang="en-US" altLang="zh-TW" sz="2800" b="1" i="1">
                <a:effectLst/>
                <a:latin typeface="Arial" pitchFamily="34" charset="0"/>
                <a:ea typeface="華康儷中黑"/>
                <a:cs typeface="華康儷中黑"/>
              </a:rPr>
              <a:t>may cause </a:t>
            </a:r>
            <a:r>
              <a:rPr kumimoji="1" lang="en-US" altLang="zh-TW" sz="2800" b="1" i="1">
                <a:solidFill>
                  <a:srgbClr val="3366FF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temporary </a:t>
            </a:r>
            <a:r>
              <a:rPr kumimoji="1" lang="en-US" altLang="zh-TW" sz="2800" b="1" i="1">
                <a:effectLst/>
                <a:latin typeface="Arial" pitchFamily="34" charset="0"/>
                <a:ea typeface="華康儷中黑"/>
                <a:cs typeface="華康儷中黑"/>
              </a:rPr>
              <a:t>or </a:t>
            </a:r>
            <a:r>
              <a:rPr kumimoji="1" lang="en-US" altLang="zh-TW" sz="2800" b="1" i="1">
                <a:solidFill>
                  <a:srgbClr val="3366FF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permanent </a:t>
            </a:r>
            <a:br>
              <a:rPr kumimoji="1" lang="en-US" altLang="zh-TW" sz="2800" b="1" i="1">
                <a:solidFill>
                  <a:srgbClr val="3366FF"/>
                </a:solidFill>
                <a:effectLst/>
                <a:latin typeface="Arial" pitchFamily="34" charset="0"/>
                <a:ea typeface="華康儷中黑"/>
                <a:cs typeface="華康儷中黑"/>
              </a:rPr>
            </a:br>
            <a:r>
              <a:rPr kumimoji="1" lang="en-US" altLang="zh-TW" sz="2800" b="1" i="1">
                <a:solidFill>
                  <a:srgbClr val="3366FF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     </a:t>
            </a:r>
            <a:r>
              <a:rPr kumimoji="1" lang="en-US" altLang="zh-TW" sz="2800" b="1" i="1">
                <a:solidFill>
                  <a:srgbClr val="FF0066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damage </a:t>
            </a:r>
            <a:r>
              <a:rPr kumimoji="1" lang="en-US" altLang="zh-TW" sz="2800" b="1" i="1">
                <a:effectLst/>
                <a:latin typeface="Arial" pitchFamily="34" charset="0"/>
                <a:ea typeface="華康儷中黑"/>
                <a:cs typeface="華康儷中黑"/>
              </a:rPr>
              <a:t>to</a:t>
            </a:r>
            <a:r>
              <a:rPr kumimoji="1" lang="en-US" altLang="zh-TW" sz="2800" b="1" i="1">
                <a:solidFill>
                  <a:srgbClr val="FF0066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 our ears</a:t>
            </a:r>
            <a:r>
              <a:rPr kumimoji="1" lang="en-US" altLang="zh-TW" sz="2800" b="1" i="1">
                <a:effectLst/>
                <a:latin typeface="Arial" pitchFamily="34" charset="0"/>
                <a:ea typeface="華康儷中黑"/>
                <a:cs typeface="華康儷中黑"/>
              </a:rPr>
              <a:t>.</a:t>
            </a:r>
            <a:endParaRPr kumimoji="1" lang="en-US" altLang="zh-TW" sz="3000" b="1">
              <a:effectLst/>
              <a:latin typeface="Arial" pitchFamily="34" charset="0"/>
            </a:endParaRPr>
          </a:p>
        </p:txBody>
      </p:sp>
      <p:sp>
        <p:nvSpPr>
          <p:cNvPr id="242698" name="Rectangle 10"/>
          <p:cNvSpPr>
            <a:spLocks noChangeArrowheads="1"/>
          </p:cNvSpPr>
          <p:nvPr/>
        </p:nvSpPr>
        <p:spPr bwMode="auto">
          <a:xfrm>
            <a:off x="914400" y="3549650"/>
            <a:ext cx="5845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 i="1">
                <a:solidFill>
                  <a:srgbClr val="9933FF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=&gt; </a:t>
            </a:r>
            <a:r>
              <a:rPr kumimoji="1" lang="en-US" altLang="zh-TW" sz="2800" b="1" i="1">
                <a:effectLst/>
                <a:latin typeface="Arial" pitchFamily="34" charset="0"/>
                <a:ea typeface="華康儷中黑"/>
                <a:cs typeface="華康儷中黑"/>
              </a:rPr>
              <a:t>because the </a:t>
            </a:r>
            <a:r>
              <a:rPr kumimoji="1" lang="en-US" altLang="zh-TW" sz="2800" b="1" i="1">
                <a:solidFill>
                  <a:schemeClr val="accent2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eardrum</a:t>
            </a:r>
            <a:r>
              <a:rPr kumimoji="1" lang="en-US" altLang="zh-TW" sz="2800" b="1" i="1">
                <a:solidFill>
                  <a:srgbClr val="FF0066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 vibrates </a:t>
            </a:r>
            <a:br>
              <a:rPr kumimoji="1" lang="en-US" altLang="zh-TW" sz="2800" b="1" i="1">
                <a:solidFill>
                  <a:srgbClr val="FF0066"/>
                </a:solidFill>
                <a:effectLst/>
                <a:latin typeface="Arial" pitchFamily="34" charset="0"/>
                <a:ea typeface="華康儷中黑"/>
                <a:cs typeface="華康儷中黑"/>
              </a:rPr>
            </a:br>
            <a:r>
              <a:rPr kumimoji="1" lang="en-US" altLang="zh-TW" sz="2800" b="1" i="1">
                <a:solidFill>
                  <a:srgbClr val="FF0066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     too vigorously</a:t>
            </a:r>
            <a:r>
              <a:rPr kumimoji="1" lang="en-US" altLang="zh-TW" sz="2800" i="1">
                <a:effectLst/>
                <a:latin typeface="新細明體" pitchFamily="18" charset="-120"/>
              </a:rPr>
              <a:t>.</a:t>
            </a:r>
            <a:endParaRPr kumimoji="1" lang="en-US" altLang="zh-TW" sz="3400" i="1">
              <a:effectLst/>
              <a:latin typeface="新細明體" pitchFamily="18" charset="-120"/>
            </a:endParaRPr>
          </a:p>
        </p:txBody>
      </p:sp>
      <p:sp>
        <p:nvSpPr>
          <p:cNvPr id="242699" name="Rectangle 11"/>
          <p:cNvSpPr>
            <a:spLocks noChangeArrowheads="1"/>
          </p:cNvSpPr>
          <p:nvPr/>
        </p:nvSpPr>
        <p:spPr bwMode="auto">
          <a:xfrm>
            <a:off x="890588" y="5060950"/>
            <a:ext cx="451961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 i="1">
                <a:solidFill>
                  <a:srgbClr val="9933FF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=&gt; </a:t>
            </a:r>
            <a:r>
              <a:rPr kumimoji="1" lang="en-US" altLang="zh-TW" sz="2800" b="1" i="1">
                <a:effectLst/>
                <a:latin typeface="Arial" pitchFamily="34" charset="0"/>
                <a:ea typeface="華康儷中黑"/>
                <a:cs typeface="華康儷中黑"/>
              </a:rPr>
              <a:t>causes </a:t>
            </a:r>
            <a:r>
              <a:rPr kumimoji="1" lang="en-US" altLang="zh-TW" sz="2800" b="1" i="1">
                <a:solidFill>
                  <a:srgbClr val="009900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damage </a:t>
            </a:r>
            <a:r>
              <a:rPr kumimoji="1" lang="en-US" altLang="zh-TW" sz="2800" b="1" i="1">
                <a:effectLst/>
                <a:latin typeface="Arial" pitchFamily="34" charset="0"/>
                <a:ea typeface="華康儷中黑"/>
                <a:cs typeface="華康儷中黑"/>
              </a:rPr>
              <a:t>to the</a:t>
            </a:r>
            <a:r>
              <a:rPr kumimoji="1" lang="en-US" altLang="zh-TW" sz="2800" b="1" i="1">
                <a:solidFill>
                  <a:schemeClr val="accent2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 </a:t>
            </a:r>
            <a:br>
              <a:rPr kumimoji="1" lang="en-US" altLang="zh-TW" sz="2800" b="1" i="1">
                <a:solidFill>
                  <a:schemeClr val="accent2"/>
                </a:solidFill>
                <a:effectLst/>
                <a:latin typeface="Arial" pitchFamily="34" charset="0"/>
                <a:ea typeface="華康儷中黑"/>
                <a:cs typeface="華康儷中黑"/>
              </a:rPr>
            </a:br>
            <a:r>
              <a:rPr kumimoji="1" lang="en-US" altLang="zh-TW" sz="2800" b="1" i="1">
                <a:solidFill>
                  <a:schemeClr val="accent2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     eardrum </a:t>
            </a:r>
            <a:r>
              <a:rPr kumimoji="1" lang="en-US" altLang="zh-TW" sz="2800" b="1" i="1">
                <a:effectLst/>
                <a:latin typeface="Arial" pitchFamily="34" charset="0"/>
                <a:ea typeface="華康儷中黑"/>
                <a:cs typeface="華康儷中黑"/>
              </a:rPr>
              <a:t>or </a:t>
            </a:r>
            <a:r>
              <a:rPr kumimoji="1" lang="en-US" altLang="zh-TW" sz="2800" b="1" i="1">
                <a:solidFill>
                  <a:schemeClr val="accent2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ear bones</a:t>
            </a:r>
            <a:r>
              <a:rPr kumimoji="1" lang="en-US" altLang="zh-TW" sz="2800" b="1" i="1">
                <a:effectLst/>
                <a:latin typeface="Arial" pitchFamily="34" charset="0"/>
                <a:ea typeface="華康儷中黑"/>
                <a:cs typeface="華康儷中黑"/>
              </a:rPr>
              <a:t>,</a:t>
            </a:r>
          </a:p>
          <a:p>
            <a:pPr>
              <a:lnSpc>
                <a:spcPct val="110000"/>
              </a:lnSpc>
            </a:pPr>
            <a:r>
              <a:rPr kumimoji="1" lang="en-US" altLang="zh-TW" sz="2800" b="1" i="1">
                <a:effectLst/>
                <a:latin typeface="Arial" pitchFamily="34" charset="0"/>
                <a:ea typeface="華康儷中黑"/>
                <a:cs typeface="華康儷中黑"/>
              </a:rPr>
              <a:t>     make us go </a:t>
            </a:r>
            <a:r>
              <a:rPr kumimoji="1" lang="en-US" altLang="zh-TW" sz="2800" b="1" i="1">
                <a:solidFill>
                  <a:srgbClr val="FF0066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deaf</a:t>
            </a:r>
            <a:r>
              <a:rPr kumimoji="1" lang="en-US" altLang="zh-TW" sz="2800" b="1" i="1">
                <a:effectLst/>
                <a:latin typeface="Arial" pitchFamily="34" charset="0"/>
                <a:ea typeface="華康儷中黑"/>
                <a:cs typeface="華康儷中黑"/>
              </a:rPr>
              <a:t>.</a:t>
            </a:r>
            <a:endParaRPr kumimoji="1" lang="en-US" altLang="zh-TW" sz="3400">
              <a:effectLst/>
              <a:latin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242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autoUpdateAnimBg="0"/>
      <p:bldP spid="242695" grpId="0" animBg="1" autoUpdateAnimBg="0"/>
      <p:bldP spid="242696" grpId="0" autoUpdateAnimBg="0"/>
      <p:bldP spid="242697" grpId="0" autoUpdateAnimBg="0"/>
      <p:bldP spid="242698" grpId="0" autoUpdateAnimBg="0"/>
      <p:bldP spid="24269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762000" y="1371600"/>
            <a:ext cx="7734300" cy="10160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TW" sz="3000" b="1">
                <a:solidFill>
                  <a:srgbClr val="000000"/>
                </a:solidFill>
                <a:effectLst/>
                <a:latin typeface="Comic Sans MS" pitchFamily="66" charset="0"/>
                <a:ea typeface="華康儷中黑"/>
                <a:cs typeface="華康儷中黑"/>
              </a:rPr>
              <a:t>According to an investigation done by a group of </a:t>
            </a:r>
            <a:r>
              <a:rPr kumimoji="1" lang="en-US" altLang="zh-TW" sz="3000" b="1">
                <a:solidFill>
                  <a:schemeClr val="accent2"/>
                </a:solidFill>
                <a:effectLst/>
                <a:latin typeface="Comic Sans MS" pitchFamily="66" charset="0"/>
                <a:ea typeface="華康儷中黑"/>
                <a:cs typeface="華康儷中黑"/>
              </a:rPr>
              <a:t>Australian scientists </a:t>
            </a:r>
            <a:r>
              <a:rPr kumimoji="1" lang="en-US" altLang="zh-TW" sz="3000" b="1">
                <a:solidFill>
                  <a:srgbClr val="000000"/>
                </a:solidFill>
                <a:effectLst/>
                <a:latin typeface="Comic Sans MS" pitchFamily="66" charset="0"/>
                <a:ea typeface="華康儷中黑"/>
                <a:cs typeface="華康儷中黑"/>
              </a:rPr>
              <a:t>in 1998:</a:t>
            </a:r>
            <a:endParaRPr kumimoji="1" lang="en-US" altLang="zh-TW" sz="3400" b="1">
              <a:effectLst/>
              <a:latin typeface="Arial" pitchFamily="34" charset="0"/>
              <a:ea typeface="華康儷中黑"/>
              <a:cs typeface="華康儷中黑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648200" y="3816350"/>
            <a:ext cx="3581400" cy="3024188"/>
            <a:chOff x="2928" y="2404"/>
            <a:chExt cx="2256" cy="1905"/>
          </a:xfrm>
        </p:grpSpPr>
        <p:sp>
          <p:nvSpPr>
            <p:cNvPr id="245771" name="Oval 11"/>
            <p:cNvSpPr>
              <a:spLocks noChangeArrowheads="1"/>
            </p:cNvSpPr>
            <p:nvPr/>
          </p:nvSpPr>
          <p:spPr bwMode="auto">
            <a:xfrm>
              <a:off x="4416" y="3120"/>
              <a:ext cx="288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5772" name="Oval 12"/>
            <p:cNvSpPr>
              <a:spLocks noChangeArrowheads="1"/>
            </p:cNvSpPr>
            <p:nvPr/>
          </p:nvSpPr>
          <p:spPr bwMode="auto">
            <a:xfrm>
              <a:off x="3744" y="3120"/>
              <a:ext cx="288" cy="3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5773" name="Oval 13"/>
            <p:cNvSpPr>
              <a:spLocks noChangeArrowheads="1"/>
            </p:cNvSpPr>
            <p:nvPr/>
          </p:nvSpPr>
          <p:spPr bwMode="auto">
            <a:xfrm>
              <a:off x="3264" y="3168"/>
              <a:ext cx="288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5774" name="Oval 14"/>
            <p:cNvSpPr>
              <a:spLocks noChangeArrowheads="1"/>
            </p:cNvSpPr>
            <p:nvPr/>
          </p:nvSpPr>
          <p:spPr bwMode="auto">
            <a:xfrm rot="-1242085">
              <a:off x="3060" y="3776"/>
              <a:ext cx="576" cy="28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8444" name="Picture 10" descr="C:\Documents and Settings\home1\桌面\1.bm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8" y="2404"/>
              <a:ext cx="2256" cy="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685800" y="2422525"/>
            <a:ext cx="7848600" cy="1463675"/>
          </a:xfrm>
          <a:prstGeom prst="rect">
            <a:avLst/>
          </a:prstGeom>
          <a:solidFill>
            <a:srgbClr val="FF0066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華康儷中黑" pitchFamily="49" charset="-120"/>
              </a:rPr>
              <a:t>Wear </a:t>
            </a:r>
            <a:r>
              <a:rPr kumimoji="1" lang="en-US" altLang="zh-TW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華康儷中黑" pitchFamily="49" charset="-120"/>
              </a:rPr>
              <a:t>headphones </a:t>
            </a:r>
            <a:r>
              <a:rPr kumimoji="1" lang="en-US" altLang="zh-TW" sz="3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華康儷中黑" pitchFamily="49" charset="-120"/>
              </a:rPr>
              <a:t>to listen to music</a:t>
            </a:r>
            <a:r>
              <a:rPr kumimoji="1" lang="en-US" altLang="zh-TW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華康儷中黑" pitchFamily="49" charset="-120"/>
              </a:rPr>
              <a:t> for more than 6 hours </a:t>
            </a:r>
            <a:r>
              <a:rPr kumimoji="1" lang="en-US" altLang="zh-TW" sz="30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華康儷中黑" pitchFamily="49" charset="-120"/>
              </a:rPr>
              <a:t>a week</a:t>
            </a:r>
            <a:r>
              <a:rPr kumimoji="1" lang="en-US" altLang="zh-TW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華康儷中黑" pitchFamily="49" charset="-120"/>
              </a:rPr>
              <a:t>, the </a:t>
            </a:r>
            <a:r>
              <a:rPr kumimoji="1" lang="en-US" altLang="zh-TW" sz="3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華康儷中黑" pitchFamily="49" charset="-120"/>
              </a:rPr>
              <a:t>sense of hearing </a:t>
            </a:r>
            <a:r>
              <a:rPr kumimoji="1" lang="en-US" altLang="zh-TW" sz="30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華康儷中黑" pitchFamily="49" charset="-120"/>
              </a:rPr>
              <a:t>will decrease </a:t>
            </a:r>
            <a:r>
              <a:rPr kumimoji="1" lang="en-US" altLang="zh-TW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華康儷中黑" pitchFamily="49" charset="-120"/>
              </a:rPr>
              <a:t>by 30 years.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838200" y="231775"/>
            <a:ext cx="3886200" cy="1063625"/>
            <a:chOff x="1056" y="1584"/>
            <a:chExt cx="2544" cy="766"/>
          </a:xfrm>
        </p:grpSpPr>
        <p:sp>
          <p:nvSpPr>
            <p:cNvPr id="245778" name="AutoShape 18"/>
            <p:cNvSpPr>
              <a:spLocks noChangeArrowheads="1"/>
            </p:cNvSpPr>
            <p:nvPr/>
          </p:nvSpPr>
          <p:spPr bwMode="auto">
            <a:xfrm rot="21361975" flipV="1">
              <a:off x="1056" y="1584"/>
              <a:ext cx="2544" cy="766"/>
            </a:xfrm>
            <a:prstGeom prst="flowChartPunchedTap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39" name="WordArt 19"/>
            <p:cNvSpPr>
              <a:spLocks noChangeArrowheads="1" noChangeShapeType="1" noTextEdit="1"/>
            </p:cNvSpPr>
            <p:nvPr/>
          </p:nvSpPr>
          <p:spPr bwMode="auto">
            <a:xfrm rot="-231880">
              <a:off x="1198" y="1680"/>
              <a:ext cx="2304" cy="624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180000" scaled="1"/>
                  </a:gradFill>
                  <a:latin typeface="Comic Sans MS"/>
                </a:rPr>
                <a:t>Do you know 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457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animBg="1" autoUpdateAnimBg="0"/>
      <p:bldP spid="24576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0" y="152400"/>
            <a:ext cx="9144000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7667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Prevention of noise pollution</a:t>
            </a:r>
          </a:p>
        </p:txBody>
      </p:sp>
      <p:sp>
        <p:nvSpPr>
          <p:cNvPr id="3" name="Text Box 3" descr="White marble"/>
          <p:cNvSpPr txBox="1">
            <a:spLocks noChangeArrowheads="1"/>
          </p:cNvSpPr>
          <p:nvPr/>
        </p:nvSpPr>
        <p:spPr bwMode="auto">
          <a:xfrm>
            <a:off x="0" y="1752600"/>
            <a:ext cx="9144000" cy="2530475"/>
          </a:xfrm>
          <a:prstGeom prst="rect">
            <a:avLst/>
          </a:prstGeom>
          <a:blipFill dpi="0" rotWithShape="0">
            <a:blip r:embed="rId9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Normal3" dir="r"/>
          </a:scene3d>
          <a:sp3d extrusionH="201600" prstMaterial="legacyMatte">
            <a:bevelT w="13500" h="13500" prst="angle"/>
            <a:bevelB w="13500" h="13500" prst="angle"/>
            <a:extrusionClr>
              <a:srgbClr val="0066CC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Comic Sans MS" pitchFamily="66" charset="0"/>
              </a:rPr>
              <a:t>1.We should not use loud speakers.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Comic Sans MS" pitchFamily="66" charset="0"/>
              </a:rPr>
              <a:t>2.Factories should be made out of the city.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Comic Sans MS" pitchFamily="66" charset="0"/>
              </a:rPr>
              <a:t>3.There should be not more noise making vehicles on the roads.</a:t>
            </a:r>
          </a:p>
        </p:txBody>
      </p:sp>
      <p:pic>
        <p:nvPicPr>
          <p:cNvPr id="4" name="Picture 6" descr="C:\Documents and Settings\VIBIN\Desktop\New Folder\56185066.NoisePollution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4914900"/>
            <a:ext cx="2667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581400" y="4953000"/>
            <a:ext cx="2209800" cy="1905000"/>
            <a:chOff x="2256" y="3120"/>
            <a:chExt cx="1392" cy="1200"/>
          </a:xfrm>
        </p:grpSpPr>
        <p:pic>
          <p:nvPicPr>
            <p:cNvPr id="6" name="Picture 7" descr="C:\Documents and Settings\VIBIN\Desktop\New Folder\JSC2012[1]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56" y="3120"/>
              <a:ext cx="1392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" name="Object 9"/>
            <p:cNvGraphicFramePr>
              <a:graphicFrameLocks noChangeAspect="1"/>
            </p:cNvGraphicFramePr>
            <p:nvPr/>
          </p:nvGraphicFramePr>
          <p:xfrm>
            <a:off x="2688" y="3504"/>
            <a:ext cx="384" cy="356"/>
          </p:xfrm>
          <a:graphic>
            <a:graphicData uri="http://schemas.openxmlformats.org/presentationml/2006/ole">
              <p:oleObj spid="_x0000_s1042" name="Bitmap Image" r:id="rId12" imgW="1314286" imgH="1219370" progId="PBrush">
                <p:embed/>
              </p:oleObj>
            </a:graphicData>
          </a:graphic>
        </p:graphicFrame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6324600" y="5105400"/>
            <a:ext cx="1752600" cy="1752600"/>
            <a:chOff x="3984" y="3216"/>
            <a:chExt cx="1104" cy="1104"/>
          </a:xfrm>
        </p:grpSpPr>
        <p:pic>
          <p:nvPicPr>
            <p:cNvPr id="9" name="Picture 10" descr="C:\Documents and Settings\VIBIN\Desktop\New Folder\cover_noise11[1]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84" y="3216"/>
              <a:ext cx="1104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11"/>
            <p:cNvGraphicFramePr>
              <a:graphicFrameLocks noChangeAspect="1"/>
            </p:cNvGraphicFramePr>
            <p:nvPr/>
          </p:nvGraphicFramePr>
          <p:xfrm>
            <a:off x="4128" y="3504"/>
            <a:ext cx="384" cy="404"/>
          </p:xfrm>
          <a:graphic>
            <a:graphicData uri="http://schemas.openxmlformats.org/presentationml/2006/ole">
              <p:oleObj spid="_x0000_s1043" name="Bitmap Image" r:id="rId14" imgW="1314286" imgH="1219370" progId="PBrush">
                <p:embed/>
              </p:oleObj>
            </a:graphicData>
          </a:graphic>
        </p:graphicFrame>
      </p:grpSp>
      <p:pic>
        <p:nvPicPr>
          <p:cNvPr id="11" name="Picture 14" descr="C:\Documents and Settings\VIBIN\Desktop\New Folder\u18326839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4800" y="1676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838200" y="228600"/>
            <a:ext cx="3733800" cy="609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lin ang="5400000" scaled="1"/>
          </a:gradFill>
          <a:ln w="3175">
            <a:solidFill>
              <a:srgbClr val="6699FF"/>
            </a:solidFill>
            <a:miter lim="800000"/>
            <a:headEnd/>
            <a:tailEnd/>
          </a:ln>
          <a:effectLst>
            <a:outerShdw dist="99190" dir="8411666" algn="ctr" rotWithShape="0">
              <a:schemeClr val="bg2"/>
            </a:outerShdw>
          </a:effectLst>
        </p:spPr>
        <p:txBody>
          <a:bodyPr/>
          <a:lstStyle/>
          <a:p>
            <a:pPr marL="190500" indent="-190500" algn="ctr">
              <a:spcBef>
                <a:spcPct val="20000"/>
              </a:spcBef>
              <a:defRPr/>
            </a:pPr>
            <a:r>
              <a:rPr kumimoji="1" lang="en-US" altLang="zh-TW" sz="3000" b="1">
                <a:solidFill>
                  <a:schemeClr val="accent2"/>
                </a:solidFill>
                <a:effectLst/>
                <a:latin typeface="Arial" charset="0"/>
                <a:ea typeface="華康儷中黑" pitchFamily="49" charset="-120"/>
              </a:rPr>
              <a:t>Protecting 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our</a:t>
            </a:r>
            <a:r>
              <a:rPr kumimoji="1" lang="en-US" altLang="zh-TW" sz="3000" b="1">
                <a:solidFill>
                  <a:schemeClr val="accent2"/>
                </a:solidFill>
                <a:effectLst/>
                <a:latin typeface="Arial" charset="0"/>
                <a:ea typeface="華康儷中黑" pitchFamily="49" charset="-120"/>
              </a:rPr>
              <a:t> ears</a:t>
            </a:r>
            <a:endParaRPr kumimoji="1" lang="en-US" altLang="zh-TW" sz="3400">
              <a:solidFill>
                <a:schemeClr val="accent2"/>
              </a:solidFill>
              <a:effectLst/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685800" y="1222375"/>
            <a:ext cx="670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TW" sz="3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華康儷中黑" pitchFamily="49" charset="-120"/>
              </a:rPr>
              <a:t>1 </a:t>
            </a:r>
            <a:r>
              <a:rPr kumimoji="1" lang="en-US" altLang="zh-TW" sz="3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華康儷中黑" pitchFamily="49" charset="-120"/>
              </a:rPr>
              <a:t> </a:t>
            </a:r>
            <a:r>
              <a:rPr kumimoji="1" lang="en-US" altLang="zh-TW" sz="3000" b="1">
                <a:solidFill>
                  <a:srgbClr val="009900"/>
                </a:solidFill>
                <a:effectLst/>
                <a:latin typeface="Arial" charset="0"/>
                <a:ea typeface="華康儷中黑" pitchFamily="49" charset="-120"/>
              </a:rPr>
              <a:t>Avoid 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listening to </a:t>
            </a:r>
            <a:r>
              <a:rPr kumimoji="1" lang="en-US" altLang="zh-TW" sz="3000" b="1">
                <a:solidFill>
                  <a:srgbClr val="FF0066"/>
                </a:solidFill>
                <a:effectLst/>
                <a:latin typeface="Arial" charset="0"/>
                <a:ea typeface="華康儷中黑" pitchFamily="49" charset="-120"/>
              </a:rPr>
              <a:t>loud </a:t>
            </a:r>
            <a:r>
              <a:rPr kumimoji="1" lang="en-US" altLang="zh-TW" sz="3000" b="1">
                <a:solidFill>
                  <a:schemeClr val="accent2"/>
                </a:solidFill>
                <a:effectLst/>
                <a:latin typeface="Arial" charset="0"/>
                <a:ea typeface="華康儷中黑" pitchFamily="49" charset="-120"/>
              </a:rPr>
              <a:t>music</a:t>
            </a:r>
            <a:r>
              <a:rPr kumimoji="1" lang="en-US" altLang="zh-TW" sz="3000" b="1">
                <a:solidFill>
                  <a:srgbClr val="009900"/>
                </a:solidFill>
                <a:effectLst/>
                <a:latin typeface="Arial" charset="0"/>
                <a:ea typeface="華康儷中黑" pitchFamily="49" charset="-120"/>
              </a:rPr>
              <a:t> 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for </a:t>
            </a:r>
            <a:b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</a:b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     </a:t>
            </a:r>
            <a:r>
              <a:rPr kumimoji="1" lang="en-US" altLang="zh-TW" sz="3000" b="1">
                <a:solidFill>
                  <a:srgbClr val="3366FF"/>
                </a:solidFill>
                <a:effectLst/>
                <a:latin typeface="Arial" charset="0"/>
                <a:ea typeface="華康儷中黑" pitchFamily="49" charset="-120"/>
              </a:rPr>
              <a:t>a long time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.</a:t>
            </a:r>
            <a:endParaRPr kumimoji="1" lang="en-US" altLang="zh-TW" sz="3400">
              <a:solidFill>
                <a:srgbClr val="FF0066"/>
              </a:solidFill>
              <a:effectLst/>
              <a:latin typeface="Arial" charset="0"/>
              <a:ea typeface="華康儷中黑" pitchFamily="49" charset="-120"/>
            </a:endParaRPr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685800" y="2438400"/>
            <a:ext cx="5956300" cy="609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TW" sz="3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2</a:t>
            </a:r>
            <a:r>
              <a:rPr kumimoji="1" lang="en-US" altLang="zh-TW" sz="3400">
                <a:solidFill>
                  <a:schemeClr val="accent2"/>
                </a:solidFill>
                <a:effectLst/>
                <a:latin typeface="Arial" charset="0"/>
                <a:ea typeface="華康儷中黑" pitchFamily="49" charset="-120"/>
              </a:rPr>
              <a:t>  </a:t>
            </a:r>
            <a:r>
              <a:rPr kumimoji="1" lang="en-US" altLang="zh-TW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Stay away 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from </a:t>
            </a:r>
            <a:r>
              <a:rPr kumimoji="1" lang="en-US" altLang="zh-TW" sz="3000" b="1">
                <a:solidFill>
                  <a:schemeClr val="accent2"/>
                </a:solidFill>
                <a:effectLst/>
                <a:latin typeface="Arial" charset="0"/>
                <a:ea typeface="華康儷中黑" pitchFamily="49" charset="-120"/>
              </a:rPr>
              <a:t>noisy places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.</a:t>
            </a:r>
          </a:p>
        </p:txBody>
      </p:sp>
      <p:pic>
        <p:nvPicPr>
          <p:cNvPr id="246794" name="Picture 10" descr="E:\oxford F 2\To Mr Lau\11\11.2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3505200"/>
            <a:ext cx="19335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810" name="Rectangle 26"/>
          <p:cNvSpPr>
            <a:spLocks noChangeArrowheads="1"/>
          </p:cNvSpPr>
          <p:nvPr/>
        </p:nvSpPr>
        <p:spPr bwMode="auto">
          <a:xfrm>
            <a:off x="6248400" y="3276600"/>
            <a:ext cx="1981200" cy="3581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066800" y="3021013"/>
            <a:ext cx="7239000" cy="3989387"/>
            <a:chOff x="720" y="1807"/>
            <a:chExt cx="4560" cy="2513"/>
          </a:xfrm>
        </p:grpSpPr>
        <p:sp>
          <p:nvSpPr>
            <p:cNvPr id="20495" name="Rectangle 31"/>
            <p:cNvSpPr>
              <a:spLocks noChangeArrowheads="1"/>
            </p:cNvSpPr>
            <p:nvPr/>
          </p:nvSpPr>
          <p:spPr bwMode="auto">
            <a:xfrm>
              <a:off x="720" y="1807"/>
              <a:ext cx="3356" cy="346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TW" sz="3000" b="1" i="1">
                  <a:solidFill>
                    <a:srgbClr val="009900"/>
                  </a:solidFill>
                  <a:effectLst/>
                  <a:latin typeface="Arial" pitchFamily="34" charset="0"/>
                  <a:ea typeface="華康儷中黑"/>
                  <a:cs typeface="華康儷中黑"/>
                </a:rPr>
                <a:t> e.g. </a:t>
              </a:r>
              <a:r>
                <a:rPr kumimoji="1" lang="en-US" altLang="zh-TW" sz="3000" b="1" i="1">
                  <a:solidFill>
                    <a:srgbClr val="FF0066"/>
                  </a:solidFill>
                  <a:effectLst/>
                  <a:latin typeface="Arial" pitchFamily="34" charset="0"/>
                  <a:ea typeface="華康儷中黑"/>
                  <a:cs typeface="華康儷中黑"/>
                </a:rPr>
                <a:t>disco</a:t>
              </a:r>
              <a:r>
                <a:rPr kumimoji="1" lang="en-US" altLang="zh-TW" sz="3000" b="1" i="1">
                  <a:effectLst/>
                  <a:latin typeface="Arial" pitchFamily="34" charset="0"/>
                  <a:ea typeface="華康儷中黑"/>
                  <a:cs typeface="華康儷中黑"/>
                </a:rPr>
                <a:t>, </a:t>
              </a:r>
              <a:r>
                <a:rPr kumimoji="1" lang="en-US" altLang="zh-TW" sz="3000" b="1" i="1">
                  <a:solidFill>
                    <a:srgbClr val="FF0066"/>
                  </a:solidFill>
                  <a:effectLst/>
                  <a:latin typeface="Arial" pitchFamily="34" charset="0"/>
                  <a:ea typeface="華康儷中黑"/>
                  <a:cs typeface="華康儷中黑"/>
                </a:rPr>
                <a:t>karaoke centre</a:t>
              </a:r>
              <a:r>
                <a:rPr kumimoji="1" lang="en-US" altLang="zh-TW" sz="3000" b="1" i="1">
                  <a:effectLst/>
                  <a:latin typeface="Arial" pitchFamily="34" charset="0"/>
                  <a:ea typeface="華康儷中黑"/>
                  <a:cs typeface="華康儷中黑"/>
                </a:rPr>
                <a:t>…</a:t>
              </a:r>
            </a:p>
          </p:txBody>
        </p:sp>
        <p:pic>
          <p:nvPicPr>
            <p:cNvPr id="20496" name="Picture 32" descr="C:\Documents and Settings\home1\桌面\2.bmp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2" y="2190"/>
              <a:ext cx="2688" cy="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4114800" y="3276600"/>
            <a:ext cx="4267200" cy="3581400"/>
            <a:chOff x="2592" y="2064"/>
            <a:chExt cx="2688" cy="2256"/>
          </a:xfrm>
        </p:grpSpPr>
        <p:sp>
          <p:nvSpPr>
            <p:cNvPr id="246822" name="Rectangle 38"/>
            <p:cNvSpPr>
              <a:spLocks noChangeArrowheads="1"/>
            </p:cNvSpPr>
            <p:nvPr/>
          </p:nvSpPr>
          <p:spPr bwMode="auto">
            <a:xfrm>
              <a:off x="2592" y="2256"/>
              <a:ext cx="2688" cy="20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824" name="Oval 40"/>
            <p:cNvSpPr>
              <a:spLocks noChangeArrowheads="1"/>
            </p:cNvSpPr>
            <p:nvPr/>
          </p:nvSpPr>
          <p:spPr bwMode="auto">
            <a:xfrm>
              <a:off x="4896" y="3168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825" name="Oval 41"/>
            <p:cNvSpPr>
              <a:spLocks noChangeArrowheads="1"/>
            </p:cNvSpPr>
            <p:nvPr/>
          </p:nvSpPr>
          <p:spPr bwMode="auto">
            <a:xfrm>
              <a:off x="4464" y="2352"/>
              <a:ext cx="288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826" name="Oval 42"/>
            <p:cNvSpPr>
              <a:spLocks noChangeArrowheads="1"/>
            </p:cNvSpPr>
            <p:nvPr/>
          </p:nvSpPr>
          <p:spPr bwMode="auto">
            <a:xfrm rot="798840">
              <a:off x="4308" y="2542"/>
              <a:ext cx="528" cy="72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0494" name="Picture 43" descr="C:\Documents and Settings\home1\桌面\1.bmp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68" y="2064"/>
              <a:ext cx="2112" cy="2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700088" y="3627438"/>
            <a:ext cx="4381500" cy="20875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TW" sz="3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3</a:t>
            </a:r>
            <a:r>
              <a:rPr kumimoji="1" lang="en-US" altLang="zh-TW" sz="3400">
                <a:solidFill>
                  <a:schemeClr val="accent2"/>
                </a:solidFill>
                <a:effectLst/>
                <a:latin typeface="Arial" charset="0"/>
                <a:ea typeface="華康儷中黑" pitchFamily="49" charset="-120"/>
              </a:rPr>
              <a:t>  </a:t>
            </a:r>
            <a:r>
              <a:rPr kumimoji="1" lang="en-US" altLang="zh-TW" sz="3000" b="1">
                <a:solidFill>
                  <a:srgbClr val="009900"/>
                </a:solidFill>
                <a:effectLst/>
                <a:latin typeface="Arial" charset="0"/>
                <a:ea typeface="華康儷中黑" pitchFamily="49" charset="-120"/>
              </a:rPr>
              <a:t>Wear</a:t>
            </a:r>
            <a:r>
              <a:rPr kumimoji="1" lang="en-US" altLang="zh-TW" sz="3000" b="1">
                <a:solidFill>
                  <a:srgbClr val="3366FF"/>
                </a:solidFill>
                <a:effectLst/>
                <a:latin typeface="Arial" charset="0"/>
                <a:ea typeface="華康儷中黑" pitchFamily="49" charset="-120"/>
              </a:rPr>
              <a:t> ear protectors</a:t>
            </a:r>
            <a:r>
              <a:rPr kumimoji="1" lang="en-US" altLang="zh-TW" sz="3400">
                <a:solidFill>
                  <a:schemeClr val="accent2"/>
                </a:solidFill>
                <a:effectLst/>
                <a:latin typeface="Arial" charset="0"/>
                <a:ea typeface="華康儷中黑" pitchFamily="49" charset="-120"/>
              </a:rPr>
              <a:t> </a:t>
            </a:r>
            <a:br>
              <a:rPr kumimoji="1" lang="en-US" altLang="zh-TW" sz="3400">
                <a:solidFill>
                  <a:schemeClr val="accent2"/>
                </a:solidFill>
                <a:effectLst/>
                <a:latin typeface="Arial" charset="0"/>
                <a:ea typeface="華康儷中黑" pitchFamily="49" charset="-120"/>
              </a:rPr>
            </a:br>
            <a:r>
              <a:rPr kumimoji="1" lang="en-US" altLang="zh-TW" sz="3400">
                <a:solidFill>
                  <a:schemeClr val="accent2"/>
                </a:solidFill>
                <a:effectLst/>
                <a:latin typeface="Arial" charset="0"/>
                <a:ea typeface="華康儷中黑" pitchFamily="49" charset="-120"/>
              </a:rPr>
              <a:t>    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when </a:t>
            </a:r>
            <a:r>
              <a:rPr kumimoji="1" lang="en-US" altLang="zh-TW" sz="3000" b="1">
                <a:solidFill>
                  <a:srgbClr val="FF0066"/>
                </a:solidFill>
                <a:effectLst/>
                <a:latin typeface="Arial" charset="0"/>
                <a:ea typeface="華康儷中黑" pitchFamily="49" charset="-120"/>
              </a:rPr>
              <a:t>working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 at </a:t>
            </a:r>
            <a:b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</a:b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     </a:t>
            </a:r>
            <a:r>
              <a:rPr kumimoji="1" lang="en-US" altLang="zh-TW" sz="3000" b="1">
                <a:solidFill>
                  <a:srgbClr val="FF0066"/>
                </a:solidFill>
                <a:effectLst/>
                <a:latin typeface="Arial" charset="0"/>
                <a:ea typeface="華康儷中黑" pitchFamily="49" charset="-120"/>
              </a:rPr>
              <a:t>noisy 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places</a:t>
            </a:r>
          </a:p>
          <a:p>
            <a:pPr>
              <a:lnSpc>
                <a:spcPct val="110000"/>
              </a:lnSpc>
              <a:defRPr/>
            </a:pP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    </a:t>
            </a:r>
            <a:r>
              <a:rPr kumimoji="1" lang="en-US" altLang="zh-TW" sz="3000" b="1">
                <a:solidFill>
                  <a:srgbClr val="3366FF"/>
                </a:solidFill>
                <a:effectLst/>
                <a:latin typeface="Arial" charset="0"/>
                <a:ea typeface="華康儷中黑" pitchFamily="49" charset="-12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ord_Scrat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fficj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9" grpId="0" autoUpdateAnimBg="0"/>
      <p:bldP spid="246790" grpId="0" animBg="1" autoUpdateAnimBg="0"/>
      <p:bldP spid="246810" grpId="0" animBg="1"/>
      <p:bldP spid="246791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C:\DOCUME~1\home1\LOCALS~1\Temp\~DEST\掃描0048.bmp"/>
          <p:cNvPicPr>
            <a:picLocks noChangeAspect="1" noChangeArrowheads="1"/>
          </p:cNvPicPr>
          <p:nvPr/>
        </p:nvPicPr>
        <p:blipFill>
          <a:blip r:embed="rId4" cstate="print"/>
          <a:srcRect r="7547"/>
          <a:stretch>
            <a:fillRect/>
          </a:stretch>
        </p:blipFill>
        <p:spPr bwMode="auto">
          <a:xfrm>
            <a:off x="1019175" y="304800"/>
            <a:ext cx="30686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tx1"/>
            </a:outerShdw>
          </a:effectLst>
        </p:spPr>
      </p:pic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4219575" y="1676400"/>
            <a:ext cx="39338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3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華康儷中黑" pitchFamily="49" charset="-120"/>
              </a:rPr>
              <a:t>We should wear an </a:t>
            </a:r>
            <a:r>
              <a:rPr kumimoji="1" lang="en-US" altLang="zh-TW" sz="3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華康儷中黑" pitchFamily="49" charset="-120"/>
              </a:rPr>
              <a:t>ear protector</a:t>
            </a:r>
            <a:r>
              <a:rPr kumimoji="1" lang="en-US" altLang="zh-TW" sz="3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華康儷中黑" pitchFamily="49" charset="-120"/>
              </a:rPr>
              <a:t> when working at a noisy place</a:t>
            </a:r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685800" y="3810000"/>
            <a:ext cx="496321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400" b="1" dirty="0">
                <a:solidFill>
                  <a:srgbClr val="3366FF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- </a:t>
            </a:r>
            <a:r>
              <a:rPr kumimoji="1" lang="en-US" altLang="zh-TW" sz="3000" b="1" dirty="0">
                <a:effectLst/>
                <a:latin typeface="Arial" pitchFamily="34" charset="0"/>
                <a:ea typeface="華康儷中黑"/>
                <a:cs typeface="華康儷中黑"/>
              </a:rPr>
              <a:t>Prescribed by</a:t>
            </a:r>
            <a:r>
              <a:rPr kumimoji="1" lang="en-US" altLang="zh-TW" sz="3000" b="1" dirty="0">
                <a:solidFill>
                  <a:srgbClr val="3366FF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 </a:t>
            </a:r>
            <a:r>
              <a:rPr kumimoji="1" lang="en-US" altLang="zh-TW" sz="3000" b="1" dirty="0">
                <a:solidFill>
                  <a:srgbClr val="FF0066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the laws </a:t>
            </a:r>
            <a:r>
              <a:rPr kumimoji="1" lang="en-US" altLang="zh-TW" sz="3000" b="1" dirty="0" smtClean="0">
                <a:effectLst/>
                <a:latin typeface="Arial" pitchFamily="34" charset="0"/>
                <a:ea typeface="華康儷中黑"/>
                <a:cs typeface="華康儷中黑"/>
              </a:rPr>
              <a:t>:</a:t>
            </a:r>
            <a:endParaRPr kumimoji="1" lang="en-US" altLang="zh-TW" sz="3400" b="1" dirty="0">
              <a:effectLst/>
              <a:latin typeface="Arial" pitchFamily="34" charset="0"/>
              <a:ea typeface="華康儷中黑"/>
              <a:cs typeface="華康儷中黑"/>
            </a:endParaRPr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1019175" y="4495800"/>
            <a:ext cx="7162800" cy="2105025"/>
          </a:xfrm>
          <a:prstGeom prst="rect">
            <a:avLst/>
          </a:prstGeom>
          <a:solidFill>
            <a:srgbClr val="FF0066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kumimoji="1" lang="en-US" altLang="zh-TW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The employer </a:t>
            </a:r>
            <a:r>
              <a:rPr kumimoji="1" lang="en-US" altLang="zh-TW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cannot request </a:t>
            </a:r>
            <a:r>
              <a:rPr kumimoji="1" lang="en-US" altLang="zh-TW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employees to work in a place at sound level </a:t>
            </a:r>
            <a:r>
              <a:rPr kumimoji="1" lang="en-US" altLang="zh-TW" sz="30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higher than 90 dB</a:t>
            </a:r>
            <a:r>
              <a:rPr kumimoji="1" lang="en-US" altLang="zh-TW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 </a:t>
            </a:r>
            <a:r>
              <a:rPr kumimoji="1" lang="en-US" altLang="zh-TW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for more than 8 hours</a:t>
            </a:r>
            <a:r>
              <a:rPr kumimoji="1" lang="en-US" altLang="zh-TW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 </a:t>
            </a:r>
            <a:r>
              <a:rPr kumimoji="1" lang="en-US" altLang="zh-TW" sz="3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without break</a:t>
            </a:r>
            <a:r>
              <a:rPr kumimoji="1" lang="en-US" altLang="zh-TW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 autoUpdateAnimBg="0"/>
      <p:bldP spid="247813" grpId="0" autoUpdateAnimBg="0"/>
      <p:bldP spid="24781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838200" y="228600"/>
            <a:ext cx="2743200" cy="609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lin ang="5400000" scaled="1"/>
          </a:gradFill>
          <a:ln w="3175">
            <a:solidFill>
              <a:srgbClr val="6699FF"/>
            </a:solidFill>
            <a:miter lim="800000"/>
            <a:headEnd/>
            <a:tailEnd/>
          </a:ln>
          <a:effectLst>
            <a:outerShdw dist="99190" dir="8411666" algn="ctr" rotWithShape="0">
              <a:schemeClr val="bg2"/>
            </a:outerShdw>
          </a:effectLst>
        </p:spPr>
        <p:txBody>
          <a:bodyPr/>
          <a:lstStyle/>
          <a:p>
            <a:pPr marL="190500" indent="-190500" algn="ctr">
              <a:spcBef>
                <a:spcPct val="20000"/>
              </a:spcBef>
              <a:defRPr/>
            </a:pP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Noise </a:t>
            </a:r>
            <a:r>
              <a:rPr kumimoji="1" lang="en-US" altLang="zh-TW" sz="3000" b="1">
                <a:solidFill>
                  <a:schemeClr val="accent2"/>
                </a:solidFill>
                <a:effectLst/>
                <a:latin typeface="Arial" charset="0"/>
                <a:ea typeface="華康儷中黑" pitchFamily="49" charset="-120"/>
              </a:rPr>
              <a:t>control</a:t>
            </a:r>
            <a:r>
              <a:rPr kumimoji="1" lang="en-US" altLang="zh-TW" sz="3400">
                <a:solidFill>
                  <a:schemeClr val="accent2"/>
                </a:solidFill>
                <a:effectLst/>
                <a:latin typeface="華康儷中黑" pitchFamily="49" charset="-120"/>
                <a:ea typeface="華康儷中黑" pitchFamily="49" charset="-120"/>
              </a:rPr>
              <a:t> </a:t>
            </a:r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762000" y="914400"/>
            <a:ext cx="7827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 eaLnBrk="1" hangingPunct="1">
              <a:spcBef>
                <a:spcPct val="50000"/>
              </a:spcBef>
            </a:pPr>
            <a:r>
              <a:rPr kumimoji="1" lang="en-US" altLang="zh-TW" sz="3400" b="1">
                <a:solidFill>
                  <a:srgbClr val="3366FF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- </a:t>
            </a:r>
            <a:r>
              <a:rPr kumimoji="1" lang="en-US" altLang="zh-TW" sz="3000" b="1">
                <a:solidFill>
                  <a:srgbClr val="009900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government </a:t>
            </a: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has taken some measures to </a:t>
            </a:r>
            <a:r>
              <a:rPr kumimoji="1" lang="en-US" altLang="zh-TW" sz="3000" b="1">
                <a:solidFill>
                  <a:schemeClr val="accent2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control noise</a:t>
            </a: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:</a:t>
            </a:r>
            <a:endParaRPr kumimoji="1" lang="en-US" altLang="zh-TW" sz="3400">
              <a:effectLst/>
              <a:latin typeface="Arial" pitchFamily="34" charset="0"/>
              <a:ea typeface="華康儷中黑"/>
              <a:cs typeface="華康儷中黑"/>
            </a:endParaRPr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762000" y="1997075"/>
            <a:ext cx="7620000" cy="11271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90500" indent="-190500" eaLnBrk="1" hangingPunct="1">
              <a:spcBef>
                <a:spcPct val="50000"/>
              </a:spcBef>
              <a:defRPr/>
            </a:pPr>
            <a:r>
              <a:rPr kumimoji="1" lang="en-US" altLang="zh-TW" sz="3400" b="1">
                <a:solidFill>
                  <a:srgbClr val="3366FF"/>
                </a:solidFill>
                <a:effectLst/>
                <a:latin typeface="Arial" charset="0"/>
                <a:ea typeface="華康儷中黑" pitchFamily="49" charset="-120"/>
              </a:rPr>
              <a:t>-</a:t>
            </a:r>
            <a:r>
              <a:rPr kumimoji="1" lang="en-US" altLang="zh-TW" sz="3400">
                <a:effectLst/>
                <a:latin typeface="Arial" charset="0"/>
                <a:ea typeface="華康儷中黑" pitchFamily="49" charset="-120"/>
              </a:rPr>
              <a:t> 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It is </a:t>
            </a:r>
            <a:r>
              <a:rPr kumimoji="1" lang="en-US" altLang="zh-TW" sz="3000" b="1">
                <a:solidFill>
                  <a:srgbClr val="FF0066"/>
                </a:solidFill>
                <a:effectLst/>
                <a:latin typeface="Arial" charset="0"/>
                <a:ea typeface="華康儷中黑" pitchFamily="49" charset="-120"/>
              </a:rPr>
              <a:t>an offence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 to </a:t>
            </a:r>
            <a:r>
              <a:rPr kumimoji="1" lang="en-US" altLang="zh-TW" sz="3000" b="1">
                <a:solidFill>
                  <a:srgbClr val="FF0066"/>
                </a:solidFill>
                <a:effectLst/>
                <a:latin typeface="Arial" charset="0"/>
                <a:ea typeface="華康儷中黑" pitchFamily="49" charset="-120"/>
              </a:rPr>
              <a:t>make </a:t>
            </a:r>
            <a:r>
              <a:rPr kumimoji="1" lang="en-US" altLang="zh-TW" sz="3000" b="1">
                <a:solidFill>
                  <a:srgbClr val="3366FF"/>
                </a:solidFill>
                <a:effectLst/>
                <a:latin typeface="Arial" charset="0"/>
                <a:ea typeface="華康儷中黑" pitchFamily="49" charset="-120"/>
              </a:rPr>
              <a:t>loud noise</a:t>
            </a:r>
            <a:r>
              <a:rPr kumimoji="1" lang="en-US" altLang="zh-TW" sz="3400">
                <a:effectLst/>
                <a:latin typeface="Arial" charset="0"/>
                <a:ea typeface="華康儷中黑" pitchFamily="49" charset="-120"/>
              </a:rPr>
              <a:t>  </a:t>
            </a:r>
            <a:br>
              <a:rPr kumimoji="1" lang="en-US" altLang="zh-TW" sz="3400">
                <a:effectLst/>
                <a:latin typeface="Arial" charset="0"/>
                <a:ea typeface="華康儷中黑" pitchFamily="49" charset="-120"/>
              </a:rPr>
            </a:br>
            <a:r>
              <a:rPr kumimoji="1" lang="en-US" altLang="zh-TW" sz="3400">
                <a:effectLst/>
                <a:latin typeface="Arial" charset="0"/>
                <a:ea typeface="華康儷中黑" pitchFamily="49" charset="-120"/>
              </a:rPr>
              <a:t> 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between </a:t>
            </a:r>
            <a:r>
              <a:rPr kumimoji="1" lang="en-US" altLang="zh-TW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11 p.m. 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and </a:t>
            </a:r>
            <a:r>
              <a:rPr kumimoji="1" lang="en-US" altLang="zh-TW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6 a.m.</a:t>
            </a:r>
            <a:endParaRPr kumimoji="1" lang="en-US" altLang="zh-TW" sz="3000" b="1">
              <a:effectLst/>
              <a:latin typeface="Arial" charset="0"/>
              <a:ea typeface="華康儷中黑" pitchFamily="49" charset="-12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0" y="3108325"/>
            <a:ext cx="1828800" cy="1787525"/>
            <a:chOff x="432" y="1729"/>
            <a:chExt cx="1152" cy="1126"/>
          </a:xfrm>
        </p:grpSpPr>
        <p:sp>
          <p:nvSpPr>
            <p:cNvPr id="249868" name="Oval 12"/>
            <p:cNvSpPr>
              <a:spLocks noChangeArrowheads="1"/>
            </p:cNvSpPr>
            <p:nvPr/>
          </p:nvSpPr>
          <p:spPr bwMode="auto">
            <a:xfrm>
              <a:off x="576" y="2016"/>
              <a:ext cx="768" cy="72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869" name="Oval 13"/>
            <p:cNvSpPr>
              <a:spLocks noChangeArrowheads="1"/>
            </p:cNvSpPr>
            <p:nvPr/>
          </p:nvSpPr>
          <p:spPr bwMode="auto">
            <a:xfrm rot="1540662">
              <a:off x="1200" y="1872"/>
              <a:ext cx="240" cy="1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870" name="Oval 14"/>
            <p:cNvSpPr>
              <a:spLocks noChangeArrowheads="1"/>
            </p:cNvSpPr>
            <p:nvPr/>
          </p:nvSpPr>
          <p:spPr bwMode="auto">
            <a:xfrm rot="20059338" flipH="1">
              <a:off x="480" y="1920"/>
              <a:ext cx="240" cy="1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2543" name="Picture 1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9461" r="38768"/>
            <a:stretch>
              <a:fillRect/>
            </a:stretch>
          </p:blipFill>
          <p:spPr bwMode="auto">
            <a:xfrm>
              <a:off x="432" y="1729"/>
              <a:ext cx="1152" cy="1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705600" y="4916488"/>
            <a:ext cx="1676400" cy="1712912"/>
            <a:chOff x="4128" y="3072"/>
            <a:chExt cx="1056" cy="1079"/>
          </a:xfrm>
        </p:grpSpPr>
        <p:sp>
          <p:nvSpPr>
            <p:cNvPr id="249873" name="Oval 17"/>
            <p:cNvSpPr>
              <a:spLocks noChangeArrowheads="1"/>
            </p:cNvSpPr>
            <p:nvPr/>
          </p:nvSpPr>
          <p:spPr bwMode="auto">
            <a:xfrm rot="1540662">
              <a:off x="4896" y="3216"/>
              <a:ext cx="240" cy="1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874" name="Oval 18"/>
            <p:cNvSpPr>
              <a:spLocks noChangeArrowheads="1"/>
            </p:cNvSpPr>
            <p:nvPr/>
          </p:nvSpPr>
          <p:spPr bwMode="auto">
            <a:xfrm>
              <a:off x="4224" y="3312"/>
              <a:ext cx="816" cy="7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875" name="Oval 19"/>
            <p:cNvSpPr>
              <a:spLocks noChangeArrowheads="1"/>
            </p:cNvSpPr>
            <p:nvPr/>
          </p:nvSpPr>
          <p:spPr bwMode="auto">
            <a:xfrm rot="20059338" flipH="1">
              <a:off x="4176" y="3264"/>
              <a:ext cx="240" cy="1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2539" name="Picture 2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9461" r="41882"/>
            <a:stretch>
              <a:fillRect/>
            </a:stretch>
          </p:blipFill>
          <p:spPr bwMode="auto">
            <a:xfrm>
              <a:off x="4128" y="3072"/>
              <a:ext cx="1056" cy="1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5" name="Picture 21" descr="C:\Documents and Settings\home1\桌面\1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184525"/>
            <a:ext cx="43434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 autoUpdateAnimBg="0"/>
      <p:bldP spid="24986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4572000" y="4227513"/>
            <a:ext cx="39624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TW" sz="2800" b="1">
                <a:solidFill>
                  <a:srgbClr val="3366FF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Noisy construction works </a:t>
            </a:r>
            <a:r>
              <a:rPr kumimoji="1" lang="en-US" altLang="zh-TW" sz="2800" b="1">
                <a:effectLst/>
                <a:latin typeface="Arial" pitchFamily="34" charset="0"/>
                <a:ea typeface="華康儷中黑"/>
                <a:cs typeface="華康儷中黑"/>
              </a:rPr>
              <a:t>(including pile drive and road drill)</a:t>
            </a:r>
            <a:r>
              <a:rPr kumimoji="1" lang="en-US" altLang="zh-TW" sz="2800" b="1">
                <a:solidFill>
                  <a:srgbClr val="3366FF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 </a:t>
            </a:r>
            <a:r>
              <a:rPr kumimoji="1" lang="en-US" altLang="zh-TW" sz="2800" b="1">
                <a:solidFill>
                  <a:srgbClr val="009900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are not allowed</a:t>
            </a:r>
            <a:r>
              <a:rPr kumimoji="1" lang="en-US" altLang="zh-TW" sz="2800" b="1">
                <a:solidFill>
                  <a:srgbClr val="3366FF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 </a:t>
            </a:r>
            <a:r>
              <a:rPr kumimoji="1" lang="en-US" altLang="zh-TW" sz="2800" b="1">
                <a:solidFill>
                  <a:srgbClr val="FF0066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without a permit</a:t>
            </a:r>
            <a:r>
              <a:rPr kumimoji="1" lang="en-US" altLang="zh-TW" sz="2800" b="1">
                <a:effectLst/>
                <a:latin typeface="Arial" pitchFamily="34" charset="0"/>
                <a:ea typeface="華康儷中黑"/>
                <a:cs typeface="華康儷中黑"/>
              </a:rPr>
              <a:t>.</a:t>
            </a:r>
            <a:endParaRPr kumimoji="1" lang="en-US" altLang="zh-TW" sz="3000" b="1">
              <a:effectLst/>
              <a:latin typeface="Arial" pitchFamily="34" charset="0"/>
              <a:ea typeface="華康儷中黑"/>
              <a:cs typeface="華康儷中黑"/>
            </a:endParaRPr>
          </a:p>
        </p:txBody>
      </p:sp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838200" y="4343400"/>
            <a:ext cx="3352800" cy="549275"/>
          </a:xfrm>
          <a:prstGeom prst="rect">
            <a:avLst/>
          </a:prstGeom>
          <a:solidFill>
            <a:srgbClr val="00990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dist="71842" dir="81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marL="285750" indent="-285750" algn="ctr" eaLnBrk="1" hangingPunct="1">
              <a:spcBef>
                <a:spcPct val="50000"/>
              </a:spcBef>
              <a:buClr>
                <a:schemeClr val="tx1"/>
              </a:buClr>
              <a:defRPr/>
            </a:pPr>
            <a:r>
              <a:rPr kumimoji="1" lang="en-US" altLang="zh-TW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public holidays</a:t>
            </a:r>
            <a:endParaRPr kumimoji="1" lang="en-US" altLang="zh-TW" sz="3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248841" name="Rectangle 9"/>
          <p:cNvSpPr>
            <a:spLocks noChangeArrowheads="1"/>
          </p:cNvSpPr>
          <p:nvPr/>
        </p:nvSpPr>
        <p:spPr bwMode="auto">
          <a:xfrm>
            <a:off x="838200" y="5181600"/>
            <a:ext cx="3352800" cy="1463675"/>
          </a:xfrm>
          <a:prstGeom prst="rect">
            <a:avLst/>
          </a:prstGeom>
          <a:solidFill>
            <a:srgbClr val="00990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dist="71842" dir="81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chemeClr val="tx1"/>
              </a:buClr>
              <a:defRPr/>
            </a:pPr>
            <a:r>
              <a:rPr kumimoji="1" lang="en-US" altLang="zh-TW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between</a:t>
            </a:r>
            <a:r>
              <a:rPr kumimoji="1" lang="en-US" altLang="zh-TW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 </a:t>
            </a:r>
            <a:r>
              <a:rPr kumimoji="1" lang="en-US" altLang="zh-TW" sz="3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7 p.m.</a:t>
            </a:r>
            <a:br>
              <a:rPr kumimoji="1" lang="en-US" altLang="zh-TW" sz="3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</a:br>
            <a:r>
              <a:rPr kumimoji="1" lang="en-US" altLang="zh-TW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and </a:t>
            </a:r>
            <a:r>
              <a:rPr kumimoji="1" lang="en-US" altLang="zh-TW" sz="3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7 a.m.</a:t>
            </a:r>
            <a:br>
              <a:rPr kumimoji="1" lang="en-US" altLang="zh-TW" sz="3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</a:br>
            <a:r>
              <a:rPr kumimoji="1" lang="en-US" altLang="zh-TW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on weekdays </a:t>
            </a:r>
          </a:p>
        </p:txBody>
      </p:sp>
      <p:sp>
        <p:nvSpPr>
          <p:cNvPr id="248842" name="AutoShape 10"/>
          <p:cNvSpPr>
            <a:spLocks/>
          </p:cNvSpPr>
          <p:nvPr/>
        </p:nvSpPr>
        <p:spPr bwMode="auto">
          <a:xfrm>
            <a:off x="4267200" y="4572000"/>
            <a:ext cx="381000" cy="1905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14400" y="1828800"/>
            <a:ext cx="2057400" cy="2286000"/>
            <a:chOff x="2064" y="2112"/>
            <a:chExt cx="1425" cy="1488"/>
          </a:xfrm>
        </p:grpSpPr>
        <p:sp>
          <p:nvSpPr>
            <p:cNvPr id="248850" name="AutoShape 18"/>
            <p:cNvSpPr>
              <a:spLocks noChangeArrowheads="1"/>
            </p:cNvSpPr>
            <p:nvPr/>
          </p:nvSpPr>
          <p:spPr bwMode="auto">
            <a:xfrm rot="794518">
              <a:off x="2252" y="2811"/>
              <a:ext cx="1152" cy="624"/>
            </a:xfrm>
            <a:prstGeom prst="parallelogram">
              <a:avLst>
                <a:gd name="adj" fmla="val 30632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851" name="Rectangle 19"/>
            <p:cNvSpPr>
              <a:spLocks noChangeArrowheads="1"/>
            </p:cNvSpPr>
            <p:nvPr/>
          </p:nvSpPr>
          <p:spPr bwMode="auto">
            <a:xfrm rot="816823">
              <a:off x="2400" y="2593"/>
              <a:ext cx="384" cy="6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852" name="Rectangle 20"/>
            <p:cNvSpPr>
              <a:spLocks noChangeArrowheads="1"/>
            </p:cNvSpPr>
            <p:nvPr/>
          </p:nvSpPr>
          <p:spPr bwMode="auto">
            <a:xfrm>
              <a:off x="3120" y="2352"/>
              <a:ext cx="288" cy="5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3568" name="Picture 21" descr="C:\Documents and Settings\home1\桌面\1.bm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321"/>
            <a:stretch>
              <a:fillRect/>
            </a:stretch>
          </p:blipFill>
          <p:spPr bwMode="auto">
            <a:xfrm>
              <a:off x="2064" y="2112"/>
              <a:ext cx="1425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733800" y="304800"/>
            <a:ext cx="2127250" cy="3654425"/>
            <a:chOff x="2352" y="192"/>
            <a:chExt cx="1340" cy="2302"/>
          </a:xfrm>
        </p:grpSpPr>
        <p:sp>
          <p:nvSpPr>
            <p:cNvPr id="248854" name="Rectangle 22"/>
            <p:cNvSpPr>
              <a:spLocks noChangeArrowheads="1"/>
            </p:cNvSpPr>
            <p:nvPr/>
          </p:nvSpPr>
          <p:spPr bwMode="auto">
            <a:xfrm>
              <a:off x="2352" y="2167"/>
              <a:ext cx="10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zh-TW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華康儷中黑" pitchFamily="49" charset="-120"/>
                </a:rPr>
                <a:t>Pile drive</a:t>
              </a:r>
              <a:endParaRPr kumimoji="1" lang="en-US" altLang="zh-TW" sz="3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華康儷中黑" pitchFamily="49" charset="-120"/>
              </a:endParaRPr>
            </a:p>
          </p:txBody>
        </p:sp>
        <p:pic>
          <p:nvPicPr>
            <p:cNvPr id="248856" name="Picture 24" descr="打樁工程的相片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00" y="192"/>
              <a:ext cx="1292" cy="1920"/>
            </a:xfrm>
            <a:prstGeom prst="rect">
              <a:avLst/>
            </a:prstGeom>
            <a:noFill/>
            <a:effectLst>
              <a:outerShdw dist="89803" dir="2700000" algn="ctr" rotWithShape="0">
                <a:schemeClr val="accent2"/>
              </a:outerShdw>
            </a:effectLst>
          </p:spPr>
        </p:pic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248400" y="304800"/>
            <a:ext cx="2133600" cy="3654425"/>
            <a:chOff x="3936" y="192"/>
            <a:chExt cx="1344" cy="2302"/>
          </a:xfrm>
        </p:grpSpPr>
        <p:pic>
          <p:nvPicPr>
            <p:cNvPr id="248858" name="Picture 26" descr="常見一般建築工程如道路工程的相片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36" y="192"/>
              <a:ext cx="1243" cy="1920"/>
            </a:xfrm>
            <a:prstGeom prst="rect">
              <a:avLst/>
            </a:prstGeom>
            <a:noFill/>
            <a:effectLst>
              <a:outerShdw dist="89803" dir="2700000" algn="ctr" rotWithShape="0">
                <a:schemeClr val="accent2"/>
              </a:outerShdw>
            </a:effectLst>
          </p:spPr>
        </p:pic>
        <p:sp>
          <p:nvSpPr>
            <p:cNvPr id="248860" name="Rectangle 28"/>
            <p:cNvSpPr>
              <a:spLocks noChangeArrowheads="1"/>
            </p:cNvSpPr>
            <p:nvPr/>
          </p:nvSpPr>
          <p:spPr bwMode="auto">
            <a:xfrm>
              <a:off x="4166" y="2167"/>
              <a:ext cx="11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zh-TW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華康儷中黑" pitchFamily="49" charset="-120"/>
                </a:rPr>
                <a:t>Road drill</a:t>
              </a:r>
              <a:endParaRPr kumimoji="1" lang="en-US" altLang="zh-TW" sz="3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華康儷中黑" pitchFamily="49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7" grpId="0" autoUpdateAnimBg="0"/>
      <p:bldP spid="248839" grpId="0" animBg="1" autoUpdateAnimBg="0"/>
      <p:bldP spid="248841" grpId="0" animBg="1" autoUpdateAnimBg="0"/>
      <p:bldP spid="2488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95" name="Text Box 15"/>
          <p:cNvSpPr txBox="1">
            <a:spLocks noChangeArrowheads="1"/>
          </p:cNvSpPr>
          <p:nvPr/>
        </p:nvSpPr>
        <p:spPr bwMode="auto">
          <a:xfrm>
            <a:off x="685800" y="152400"/>
            <a:ext cx="7924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 eaLnBrk="1" hangingPunct="1">
              <a:spcBef>
                <a:spcPct val="50000"/>
              </a:spcBef>
            </a:pPr>
            <a:r>
              <a:rPr kumimoji="1" lang="en-US" altLang="zh-TW" sz="3400" b="1">
                <a:solidFill>
                  <a:srgbClr val="FF0066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- </a:t>
            </a:r>
            <a:r>
              <a:rPr kumimoji="1" lang="en-US" altLang="zh-TW" sz="3000" b="1">
                <a:solidFill>
                  <a:srgbClr val="FF0066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Schools</a:t>
            </a:r>
            <a:r>
              <a:rPr kumimoji="1" lang="en-US" altLang="zh-TW" sz="3400" b="1">
                <a:solidFill>
                  <a:srgbClr val="3366FF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 </a:t>
            </a: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in </a:t>
            </a:r>
            <a:r>
              <a:rPr kumimoji="1" lang="en-US" altLang="zh-TW" sz="3000" b="1">
                <a:solidFill>
                  <a:srgbClr val="009900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noisy environment </a:t>
            </a: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are </a:t>
            </a:r>
            <a:b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</a:b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given </a:t>
            </a:r>
            <a:r>
              <a:rPr kumimoji="1" lang="en-US" altLang="zh-TW" sz="3000" b="1">
                <a:solidFill>
                  <a:schemeClr val="accent2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special funding </a:t>
            </a: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to </a:t>
            </a:r>
            <a:r>
              <a:rPr kumimoji="1" lang="en-US" altLang="zh-TW" sz="3000" b="1">
                <a:solidFill>
                  <a:srgbClr val="3366FF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install </a:t>
            </a:r>
            <a:br>
              <a:rPr kumimoji="1" lang="en-US" altLang="zh-TW" sz="3000" b="1">
                <a:solidFill>
                  <a:srgbClr val="3366FF"/>
                </a:solidFill>
                <a:effectLst/>
                <a:latin typeface="Arial" pitchFamily="34" charset="0"/>
                <a:ea typeface="華康儷中黑"/>
                <a:cs typeface="華康儷中黑"/>
              </a:rPr>
            </a:br>
            <a:r>
              <a:rPr kumimoji="1" lang="en-US" altLang="zh-TW" sz="3000" b="1">
                <a:solidFill>
                  <a:srgbClr val="3366FF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air-conditioners</a:t>
            </a: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 in their classrooms.</a:t>
            </a:r>
          </a:p>
        </p:txBody>
      </p:sp>
      <p:sp>
        <p:nvSpPr>
          <p:cNvPr id="250905" name="Rectangle 25"/>
          <p:cNvSpPr>
            <a:spLocks noChangeArrowheads="1"/>
          </p:cNvSpPr>
          <p:nvPr/>
        </p:nvSpPr>
        <p:spPr bwMode="auto">
          <a:xfrm>
            <a:off x="685800" y="5121275"/>
            <a:ext cx="7753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400" b="1">
                <a:solidFill>
                  <a:srgbClr val="FF0066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- </a:t>
            </a:r>
            <a:r>
              <a:rPr kumimoji="1" lang="en-US" altLang="zh-TW" sz="3000" b="1">
                <a:solidFill>
                  <a:srgbClr val="FF0066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Residential areas</a:t>
            </a: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 </a:t>
            </a:r>
            <a:r>
              <a:rPr kumimoji="1" lang="en-US" altLang="zh-TW" sz="3000" b="1">
                <a:solidFill>
                  <a:schemeClr val="accent2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close to </a:t>
            </a: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the </a:t>
            </a:r>
            <a:r>
              <a:rPr kumimoji="1" lang="en-US" altLang="zh-TW" sz="3000" b="1">
                <a:solidFill>
                  <a:srgbClr val="009900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highways </a:t>
            </a:r>
            <a:br>
              <a:rPr kumimoji="1" lang="en-US" altLang="zh-TW" sz="3000" b="1">
                <a:solidFill>
                  <a:srgbClr val="009900"/>
                </a:solidFill>
                <a:effectLst/>
                <a:latin typeface="Arial" pitchFamily="34" charset="0"/>
                <a:ea typeface="華康儷中黑"/>
                <a:cs typeface="華康儷中黑"/>
              </a:rPr>
            </a:br>
            <a:r>
              <a:rPr kumimoji="1" lang="en-US" altLang="zh-TW" sz="3000" b="1">
                <a:solidFill>
                  <a:srgbClr val="009900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  </a:t>
            </a: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are protected by </a:t>
            </a:r>
            <a:r>
              <a:rPr kumimoji="1" lang="en-US" altLang="zh-TW" sz="3000" b="1">
                <a:solidFill>
                  <a:srgbClr val="3366FF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noise barriers</a:t>
            </a: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.</a:t>
            </a:r>
          </a:p>
        </p:txBody>
      </p:sp>
      <p:pic>
        <p:nvPicPr>
          <p:cNvPr id="250906" name="Picture 26" descr="C:\Documents and Settings\home1\桌面\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992313"/>
            <a:ext cx="3200400" cy="2808287"/>
          </a:xfrm>
          <a:prstGeom prst="rect">
            <a:avLst/>
          </a:prstGeom>
          <a:noFill/>
          <a:effectLst>
            <a:outerShdw dist="107763" dir="8100000" algn="ctr" rotWithShape="0">
              <a:schemeClr val="tx1"/>
            </a:outerShdw>
          </a:effectLst>
        </p:spPr>
      </p:pic>
      <p:pic>
        <p:nvPicPr>
          <p:cNvPr id="250911" name="Picture 31" descr="C:\Documents and Settings\home1\桌面\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990725"/>
            <a:ext cx="3400425" cy="2809875"/>
          </a:xfrm>
          <a:prstGeom prst="rect">
            <a:avLst/>
          </a:prstGeom>
          <a:noFill/>
          <a:effectLst>
            <a:outerShdw dist="107763" dir="8100000" algn="ctr" rotWithShape="0">
              <a:schemeClr val="tx1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0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S_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5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95" grpId="0" autoUpdateAnimBg="0"/>
      <p:bldP spid="25090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ttach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713788" cy="6337300"/>
          </a:xfrm>
          <a:prstGeom prst="rect">
            <a:avLst/>
          </a:prstGeom>
          <a:solidFill>
            <a:schemeClr val="bg1"/>
          </a:solidFill>
          <a:ln w="146050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25" name="Rectangle 21"/>
          <p:cNvSpPr>
            <a:spLocks noChangeArrowheads="1"/>
          </p:cNvSpPr>
          <p:nvPr/>
        </p:nvSpPr>
        <p:spPr bwMode="auto">
          <a:xfrm>
            <a:off x="762000" y="425450"/>
            <a:ext cx="7862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While </a:t>
            </a:r>
            <a:r>
              <a:rPr kumimoji="1" lang="en-US" altLang="zh-TW" sz="3000" b="1">
                <a:solidFill>
                  <a:schemeClr val="accent2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the government </a:t>
            </a: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has spent </a:t>
            </a:r>
            <a:b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</a:b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                 </a:t>
            </a:r>
            <a:r>
              <a:rPr kumimoji="1" lang="en-US" altLang="zh-TW" sz="3000" b="1">
                <a:solidFill>
                  <a:schemeClr val="accent2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a lot of money</a:t>
            </a: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 on</a:t>
            </a:r>
            <a:r>
              <a:rPr kumimoji="1" lang="en-US" altLang="zh-TW" sz="3000" b="1">
                <a:solidFill>
                  <a:schemeClr val="accent2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 </a:t>
            </a:r>
            <a:r>
              <a:rPr kumimoji="1" lang="en-US" altLang="zh-TW" sz="3000" b="1">
                <a:solidFill>
                  <a:srgbClr val="FF0066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noise control</a:t>
            </a: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,</a:t>
            </a:r>
            <a:r>
              <a:rPr kumimoji="1" lang="en-US" altLang="zh-TW" sz="3000" b="1">
                <a:solidFill>
                  <a:srgbClr val="FF0066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 </a:t>
            </a:r>
          </a:p>
        </p:txBody>
      </p:sp>
      <p:sp>
        <p:nvSpPr>
          <p:cNvPr id="251926" name="Rectangle 22"/>
          <p:cNvSpPr>
            <a:spLocks noChangeArrowheads="1"/>
          </p:cNvSpPr>
          <p:nvPr/>
        </p:nvSpPr>
        <p:spPr bwMode="auto">
          <a:xfrm>
            <a:off x="685800" y="4910138"/>
            <a:ext cx="7802563" cy="1463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as </a:t>
            </a:r>
            <a:r>
              <a:rPr kumimoji="1" lang="en-US" altLang="zh-TW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responsible citizens</a:t>
            </a:r>
            <a:r>
              <a:rPr kumimoji="1" lang="en-US" altLang="zh-TW" sz="3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華康儷中黑" pitchFamily="49" charset="-120"/>
              </a:rPr>
              <a:t>,</a:t>
            </a:r>
            <a:r>
              <a:rPr kumimoji="1" lang="en-US" altLang="zh-TW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 we </a:t>
            </a:r>
            <a:br>
              <a:rPr kumimoji="1" lang="en-US" altLang="zh-TW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</a:br>
            <a:r>
              <a:rPr kumimoji="1" lang="en-US" altLang="zh-TW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               have 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the</a:t>
            </a:r>
            <a:r>
              <a:rPr kumimoji="1" lang="en-US" altLang="zh-TW" sz="3000" b="1">
                <a:solidFill>
                  <a:srgbClr val="3366FF"/>
                </a:solidFill>
                <a:effectLst/>
                <a:latin typeface="Arial" charset="0"/>
                <a:ea typeface="華康儷中黑" pitchFamily="49" charset="-120"/>
              </a:rPr>
              <a:t> responsibility 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to </a:t>
            </a:r>
            <a:b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</a:b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                        </a:t>
            </a:r>
            <a:r>
              <a:rPr kumimoji="1" lang="en-US" altLang="zh-TW" sz="3000" b="1">
                <a:solidFill>
                  <a:srgbClr val="FF0066"/>
                </a:solidFill>
                <a:effectLst/>
                <a:latin typeface="Arial" charset="0"/>
                <a:ea typeface="華康儷中黑" pitchFamily="49" charset="-120"/>
              </a:rPr>
              <a:t>help reduce </a:t>
            </a:r>
            <a:r>
              <a:rPr kumimoji="1" lang="en-US" altLang="zh-TW" sz="3000" b="1">
                <a:effectLst/>
                <a:latin typeface="Arial" charset="0"/>
                <a:ea typeface="華康儷中黑" pitchFamily="49" charset="-120"/>
              </a:rPr>
              <a:t>noise pollution.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85800" y="1752600"/>
            <a:ext cx="7848600" cy="2401888"/>
            <a:chOff x="432" y="1104"/>
            <a:chExt cx="4944" cy="1513"/>
          </a:xfrm>
        </p:grpSpPr>
        <p:pic>
          <p:nvPicPr>
            <p:cNvPr id="25605" name="Picture 30" descr="C:\Documents and Settings\home1\桌面\1.bmp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" y="1104"/>
              <a:ext cx="4848" cy="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27" descr="E:\oxford F 2\To Mr Lau\11\11.198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6" y="1632"/>
              <a:ext cx="1440" cy="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5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51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S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25" grpId="0" autoUpdateAnimBg="0"/>
      <p:bldP spid="251926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524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Solutions for Noise Pollution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914400"/>
            <a:ext cx="9144000" cy="4873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</a:rPr>
              <a:t>Planting bushes and trees in and around sound generating sources is an effective solution for noise pollution.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6212" y="457200"/>
            <a:ext cx="1119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oadway noise is a major source of exposure">
            <a:hlinkClick r:id="rId3" tooltip="Roadway noise is a major source of exposur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2895600"/>
            <a:ext cx="5219700" cy="3916362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Regular servicing and tuning of automobiles can effectively reduce the noise pollution.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b="1" dirty="0" smtClean="0">
              <a:latin typeface="Comic Sans MS" pitchFamily="66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Buildings can be designed with suitable noise absorbing material for the walls, windows, and ceilings.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b="1" dirty="0" smtClean="0">
              <a:latin typeface="Comic Sans MS" pitchFamily="66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Comic Sans MS" pitchFamily="66" charset="0"/>
              </a:rPr>
              <a:t>Workers should be provided with equipments such as ear plugs and earmuffs for hearing protection.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Solutions for Noise Pollution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990600"/>
            <a:ext cx="9144000" cy="4873625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Comic Sans MS" pitchFamily="66" charset="0"/>
              </a:rPr>
              <a:t>Similar to automobiles, lubrication of the machinery and servicing should be done to minimize noise generation.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Soundproof doors and windows can be installed to block unwanted noise from outside.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Regulations should be imposed to restrict the usage of play loudspeakers in crowded areas and public places.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6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</a:rPr>
              <a:t>Factories and industries should be located far from the residential areas.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Solutions for Noise Pollution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7620000" cy="48736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Community development or urban management should be done with long-term planning, along with an aim to reduce noise pollution.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mic Sans MS" pitchFamily="66" charset="0"/>
              </a:rPr>
              <a:t>Social awareness programs should be taken up to educate the public about the causes and effects of noise pollution.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76200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Symptoms of occupational hearing loss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5638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itchFamily="66" charset="0"/>
              </a:rPr>
              <a:t>Feeling of fullness in the ear.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itchFamily="66" charset="0"/>
              </a:rPr>
              <a:t>Sounds may seem muffled.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itchFamily="66" charset="0"/>
              </a:rPr>
              <a:t>Cannot hear high frequency sounds.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itchFamily="66" charset="0"/>
              </a:rPr>
              <a:t>Ringing in the ears while listening to the high frequency sounds.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itchFamily="66" charset="0"/>
              </a:rPr>
              <a:t>Loud noise for a long period of time, or sudden burst of sound can cause occupational hearing loss.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itchFamily="66" charset="0"/>
              </a:rPr>
              <a:t>Hearing that does not return after an acute noise injury is called a permanent threshold shift.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28600" y="2514600"/>
            <a:ext cx="8382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35"/>
              </a:avLst>
            </a:prstTxWarp>
          </a:bodyPr>
          <a:lstStyle/>
          <a:p>
            <a:r>
              <a:rPr lang="en-US" sz="400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latin typeface="Comic Sans MS" pitchFamily="66" charset="0"/>
              </a:rPr>
              <a:t>THANK YOU</a:t>
            </a:r>
          </a:p>
        </p:txBody>
      </p:sp>
      <p:sp>
        <p:nvSpPr>
          <p:cNvPr id="3" name="WordArt 3" descr="White marble"/>
          <p:cNvSpPr>
            <a:spLocks noChangeArrowheads="1" noChangeShapeType="1" noTextEdit="1"/>
          </p:cNvSpPr>
          <p:nvPr/>
        </p:nvSpPr>
        <p:spPr bwMode="auto">
          <a:xfrm>
            <a:off x="228600" y="3962400"/>
            <a:ext cx="8153400" cy="178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endParaRPr lang="en-US" sz="1800" b="1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WordArt 4"/>
          <p:cNvSpPr>
            <a:spLocks noChangeArrowheads="1" noChangeShapeType="1" noTextEdit="1"/>
          </p:cNvSpPr>
          <p:nvPr/>
        </p:nvSpPr>
        <p:spPr bwMode="auto">
          <a:xfrm>
            <a:off x="755650" y="1916113"/>
            <a:ext cx="6913563" cy="2465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Palatino Linotype"/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rm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0"/>
            <a:ext cx="7772400" cy="360045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What is noise pollution?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Any unwanted sound that penetrates the environment is noise pollution.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 general noise pollution refers to any noise irritating to one's ear which comes from an external source. 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33400" y="274638"/>
            <a:ext cx="9677400" cy="1143000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WHAT IS NOISE POLLUTION?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" y="917575"/>
            <a:ext cx="7696200" cy="594042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"/>
              <a:tabLst/>
              <a:defRPr/>
            </a:pPr>
            <a:r>
              <a:rPr kumimoji="0" lang="en-US" sz="1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mic Sans MS" pitchFamily="66" charset="0"/>
              </a:rPr>
              <a:t>Sound becomes undesirable when it disturbs the normal activities such as working, sleeping, and during conversations.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"/>
              <a:tabLst/>
              <a:defRPr/>
            </a:pPr>
            <a:r>
              <a:rPr kumimoji="0" 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It is an under rated environmental problem because of the fact that we can’t see, smell, or taste it.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"/>
              <a:tabLst/>
              <a:defRPr/>
            </a:pPr>
            <a:r>
              <a:rPr kumimoji="0" 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World Health Organization stated that “Noise must be recognized as a major threat to human well-being”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604" t="7367" b="11592"/>
          <a:stretch>
            <a:fillRect/>
          </a:stretch>
        </p:blipFill>
        <p:spPr bwMode="auto">
          <a:xfrm>
            <a:off x="7239000" y="2133600"/>
            <a:ext cx="18526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368925"/>
            <a:ext cx="16764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76" name="Rectangle 16"/>
          <p:cNvSpPr>
            <a:spLocks noChangeArrowheads="1"/>
          </p:cNvSpPr>
          <p:nvPr/>
        </p:nvSpPr>
        <p:spPr bwMode="auto">
          <a:xfrm>
            <a:off x="1371600" y="4419600"/>
            <a:ext cx="6657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400" b="1">
                <a:solidFill>
                  <a:srgbClr val="FF0066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- </a:t>
            </a:r>
            <a:r>
              <a:rPr kumimoji="1" lang="en-US" altLang="zh-TW" sz="3000" b="1">
                <a:solidFill>
                  <a:srgbClr val="FF0066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The higher </a:t>
            </a:r>
            <a:r>
              <a:rPr kumimoji="1" lang="en-US" altLang="zh-TW" sz="3000" b="1">
                <a:solidFill>
                  <a:srgbClr val="3366FF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the decibel</a:t>
            </a: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, </a:t>
            </a:r>
            <a:r>
              <a:rPr kumimoji="1" lang="en-US" altLang="zh-TW" sz="3000" b="1">
                <a:solidFill>
                  <a:srgbClr val="FF0066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the louder</a:t>
            </a: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 </a:t>
            </a:r>
            <a:b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</a:b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   is </a:t>
            </a:r>
            <a:r>
              <a:rPr kumimoji="1" lang="en-US" altLang="zh-TW" sz="3000" b="1">
                <a:solidFill>
                  <a:srgbClr val="009900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the sound</a:t>
            </a: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.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114800" y="1981200"/>
            <a:ext cx="2819400" cy="1997075"/>
            <a:chOff x="2592" y="1248"/>
            <a:chExt cx="1776" cy="1258"/>
          </a:xfrm>
        </p:grpSpPr>
        <p:sp>
          <p:nvSpPr>
            <p:cNvPr id="220179" name="AutoShape 19"/>
            <p:cNvSpPr>
              <a:spLocks noChangeArrowheads="1"/>
            </p:cNvSpPr>
            <p:nvPr/>
          </p:nvSpPr>
          <p:spPr bwMode="auto">
            <a:xfrm>
              <a:off x="2976" y="1248"/>
              <a:ext cx="912" cy="864"/>
            </a:xfrm>
            <a:prstGeom prst="downArrowCallout">
              <a:avLst>
                <a:gd name="adj1" fmla="val 29194"/>
                <a:gd name="adj2" fmla="val 29512"/>
                <a:gd name="adj3" fmla="val 27199"/>
                <a:gd name="adj4" fmla="val 4546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80" name="Rectangle 20"/>
            <p:cNvSpPr>
              <a:spLocks noChangeArrowheads="1"/>
            </p:cNvSpPr>
            <p:nvPr/>
          </p:nvSpPr>
          <p:spPr bwMode="auto">
            <a:xfrm>
              <a:off x="2592" y="2160"/>
              <a:ext cx="1776" cy="346"/>
            </a:xfrm>
            <a:prstGeom prst="rect">
              <a:avLst/>
            </a:prstGeom>
            <a:solidFill>
              <a:srgbClr val="FF0066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1" lang="en-US" altLang="zh-TW" sz="3000" b="1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華康儷中黑" pitchFamily="49" charset="-120"/>
                </a:rPr>
                <a:t>written </a:t>
              </a:r>
              <a:r>
                <a:rPr kumimoji="1" lang="en-US" altLang="zh-TW" sz="3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華康儷中黑" pitchFamily="49" charset="-120"/>
                </a:rPr>
                <a:t>as </a:t>
              </a:r>
              <a:r>
                <a:rPr kumimoji="1" lang="en-US" altLang="zh-TW" sz="3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華康儷中黑" pitchFamily="49" charset="-120"/>
                </a:rPr>
                <a:t>dB</a:t>
              </a:r>
            </a:p>
          </p:txBody>
        </p:sp>
      </p:grp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838200" y="228600"/>
            <a:ext cx="4953000" cy="609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lin ang="5400000" scaled="1"/>
          </a:gradFill>
          <a:ln w="3175">
            <a:solidFill>
              <a:srgbClr val="6699FF"/>
            </a:solidFill>
            <a:miter lim="800000"/>
            <a:headEnd/>
            <a:tailEnd/>
          </a:ln>
          <a:effectLst>
            <a:outerShdw dist="99190" dir="8411666" algn="ctr" rotWithShape="0">
              <a:schemeClr val="bg2"/>
            </a:outerShdw>
          </a:effectLst>
        </p:spPr>
        <p:txBody>
          <a:bodyPr/>
          <a:lstStyle/>
          <a:p>
            <a:pPr marL="190500" indent="-190500" algn="ctr">
              <a:spcBef>
                <a:spcPct val="20000"/>
              </a:spcBef>
              <a:defRPr/>
            </a:pPr>
            <a:r>
              <a:rPr kumimoji="1" lang="en-US" altLang="zh-TW" sz="3000" b="1" dirty="0">
                <a:solidFill>
                  <a:schemeClr val="accent2"/>
                </a:solidFill>
                <a:effectLst/>
                <a:latin typeface="Arial" charset="0"/>
                <a:ea typeface="華康儷中黑" pitchFamily="49" charset="-120"/>
              </a:rPr>
              <a:t>Loudness</a:t>
            </a:r>
            <a:r>
              <a:rPr kumimoji="1" lang="en-US" altLang="zh-TW" sz="3000" b="1" dirty="0">
                <a:effectLst/>
                <a:latin typeface="Arial" charset="0"/>
                <a:ea typeface="華康儷中黑" pitchFamily="49" charset="-120"/>
              </a:rPr>
              <a:t> of sound</a:t>
            </a:r>
            <a:r>
              <a:rPr kumimoji="1" lang="en-US" altLang="zh-TW" sz="3000" b="1" dirty="0">
                <a:solidFill>
                  <a:schemeClr val="accent2"/>
                </a:solidFill>
                <a:effectLst/>
                <a:latin typeface="Arial" charset="0"/>
                <a:ea typeface="華康儷中黑" pitchFamily="49" charset="-120"/>
              </a:rPr>
              <a:t> </a:t>
            </a:r>
            <a:r>
              <a:rPr kumimoji="1" lang="en-US" altLang="zh-TW" sz="3400" dirty="0">
                <a:solidFill>
                  <a:schemeClr val="accent2"/>
                </a:solidFill>
                <a:effectLst/>
                <a:latin typeface="華康儷中黑" pitchFamily="49" charset="-120"/>
                <a:ea typeface="華康儷中黑" pitchFamily="49" charset="-120"/>
              </a:rPr>
              <a:t> </a:t>
            </a:r>
          </a:p>
        </p:txBody>
      </p:sp>
      <p:sp>
        <p:nvSpPr>
          <p:cNvPr id="220175" name="Rectangle 15"/>
          <p:cNvSpPr>
            <a:spLocks noChangeArrowheads="1"/>
          </p:cNvSpPr>
          <p:nvPr/>
        </p:nvSpPr>
        <p:spPr bwMode="auto">
          <a:xfrm>
            <a:off x="685800" y="1131888"/>
            <a:ext cx="4189413" cy="549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TW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=&gt; </a:t>
            </a:r>
            <a:r>
              <a:rPr kumimoji="1" lang="en-US" altLang="zh-TW" sz="3000" b="1" i="1">
                <a:solidFill>
                  <a:srgbClr val="000000"/>
                </a:solidFill>
                <a:effectLst/>
                <a:latin typeface="Arial" charset="0"/>
                <a:ea typeface="華康儷中黑" pitchFamily="49" charset="-120"/>
              </a:rPr>
              <a:t>The </a:t>
            </a:r>
            <a:r>
              <a:rPr kumimoji="1" lang="en-US" altLang="zh-TW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level</a:t>
            </a:r>
            <a:r>
              <a:rPr kumimoji="1" lang="en-US" altLang="zh-TW" sz="3000" b="1" i="1">
                <a:solidFill>
                  <a:srgbClr val="000000"/>
                </a:solidFill>
                <a:effectLst/>
                <a:latin typeface="Arial" charset="0"/>
                <a:ea typeface="華康儷中黑" pitchFamily="49" charset="-120"/>
              </a:rPr>
              <a:t> of </a:t>
            </a:r>
            <a:r>
              <a:rPr kumimoji="1" lang="en-US" altLang="zh-TW" sz="3000" b="1" i="1">
                <a:solidFill>
                  <a:schemeClr val="accent2"/>
                </a:solidFill>
                <a:effectLst/>
                <a:latin typeface="Arial" charset="0"/>
                <a:ea typeface="華康儷中黑" pitchFamily="49" charset="-120"/>
              </a:rPr>
              <a:t>sound</a:t>
            </a:r>
            <a:r>
              <a:rPr kumimoji="1" lang="en-US" altLang="zh-TW" sz="3000" b="1" i="1">
                <a:solidFill>
                  <a:srgbClr val="000000"/>
                </a:solidFill>
                <a:effectLst/>
                <a:latin typeface="Arial" charset="0"/>
                <a:ea typeface="華康儷中黑" pitchFamily="49" charset="-120"/>
              </a:rPr>
              <a:t>.</a:t>
            </a:r>
          </a:p>
        </p:txBody>
      </p:sp>
      <p:sp>
        <p:nvSpPr>
          <p:cNvPr id="220177" name="Rectangle 17"/>
          <p:cNvSpPr>
            <a:spLocks noChangeArrowheads="1"/>
          </p:cNvSpPr>
          <p:nvPr/>
        </p:nvSpPr>
        <p:spPr bwMode="auto">
          <a:xfrm>
            <a:off x="1346200" y="1981200"/>
            <a:ext cx="612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 sz="3400" b="1">
                <a:solidFill>
                  <a:srgbClr val="FF0066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-</a:t>
            </a:r>
            <a:r>
              <a:rPr kumimoji="1" lang="en-US" altLang="zh-TW" sz="3400" b="1">
                <a:solidFill>
                  <a:srgbClr val="3366FF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 </a:t>
            </a:r>
            <a:r>
              <a:rPr kumimoji="1" lang="en-US" altLang="zh-TW" sz="3000" b="1">
                <a:solidFill>
                  <a:srgbClr val="000000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measuring unit:  </a:t>
            </a:r>
            <a:r>
              <a:rPr kumimoji="1" lang="en-US" altLang="zh-TW" sz="3000" b="1">
                <a:solidFill>
                  <a:srgbClr val="3366FF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decibel  </a:t>
            </a:r>
            <a:endParaRPr kumimoji="1" lang="en-US" altLang="zh-TW" sz="3000" b="1">
              <a:solidFill>
                <a:srgbClr val="000000"/>
              </a:solidFill>
              <a:effectLst/>
              <a:latin typeface="Arial" pitchFamily="34" charset="0"/>
              <a:ea typeface="華康儷中黑"/>
              <a:cs typeface="華康儷中黑"/>
            </a:endParaRPr>
          </a:p>
        </p:txBody>
      </p:sp>
      <p:sp>
        <p:nvSpPr>
          <p:cNvPr id="220182" name="Rectangle 22"/>
          <p:cNvSpPr>
            <a:spLocks noChangeArrowheads="1"/>
          </p:cNvSpPr>
          <p:nvPr/>
        </p:nvSpPr>
        <p:spPr bwMode="auto">
          <a:xfrm>
            <a:off x="1371600" y="5562600"/>
            <a:ext cx="6477000" cy="1066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TW" sz="3400" b="1" dirty="0">
                <a:solidFill>
                  <a:srgbClr val="FF0066"/>
                </a:solidFill>
                <a:effectLst/>
                <a:latin typeface="Arial" charset="0"/>
                <a:ea typeface="華康儷中黑" pitchFamily="49" charset="-120"/>
              </a:rPr>
              <a:t>- </a:t>
            </a:r>
            <a:r>
              <a:rPr kumimoji="1" lang="en-US" altLang="zh-TW" sz="3000" b="1" dirty="0">
                <a:solidFill>
                  <a:srgbClr val="000000"/>
                </a:solidFill>
                <a:effectLst/>
                <a:latin typeface="Arial" charset="0"/>
                <a:ea typeface="華康儷中黑" pitchFamily="49" charset="-120"/>
              </a:rPr>
              <a:t>Can be </a:t>
            </a:r>
            <a:r>
              <a:rPr kumimoji="1" lang="en-US" altLang="zh-TW" sz="3000" b="1" dirty="0">
                <a:solidFill>
                  <a:schemeClr val="accent2"/>
                </a:solidFill>
                <a:effectLst/>
                <a:latin typeface="Arial" charset="0"/>
                <a:ea typeface="華康儷中黑" pitchFamily="49" charset="-120"/>
              </a:rPr>
              <a:t>measured</a:t>
            </a:r>
            <a:r>
              <a:rPr kumimoji="1" lang="en-US" altLang="zh-TW" sz="3400" b="1" dirty="0">
                <a:solidFill>
                  <a:srgbClr val="FF0066"/>
                </a:solidFill>
                <a:effectLst/>
                <a:latin typeface="Arial" charset="0"/>
                <a:ea typeface="華康儷中黑" pitchFamily="49" charset="-120"/>
              </a:rPr>
              <a:t> </a:t>
            </a:r>
            <a:r>
              <a:rPr kumimoji="1" lang="en-US" altLang="zh-TW" sz="3000" b="1" dirty="0">
                <a:solidFill>
                  <a:srgbClr val="000000"/>
                </a:solidFill>
                <a:effectLst/>
                <a:latin typeface="Arial" charset="0"/>
                <a:ea typeface="華康儷中黑" pitchFamily="49" charset="-120"/>
              </a:rPr>
              <a:t>with a </a:t>
            </a:r>
            <a:r>
              <a:rPr kumimoji="1" lang="en-US" altLang="zh-TW" sz="3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decibel </a:t>
            </a:r>
            <a:br>
              <a:rPr kumimoji="1" lang="en-US" altLang="zh-TW" sz="3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</a:br>
            <a:r>
              <a:rPr kumimoji="1" lang="en-US" altLang="zh-TW" sz="3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   meter </a:t>
            </a:r>
            <a:endParaRPr kumimoji="1" lang="en-US" altLang="zh-TW" sz="3000" b="1" dirty="0">
              <a:effectLst/>
              <a:latin typeface="Arial" charset="0"/>
              <a:ea typeface="華康儷中黑" pitchFamily="49" charset="-12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IC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76" grpId="0" autoUpdateAnimBg="0"/>
      <p:bldP spid="220175" grpId="0" animBg="1" autoUpdateAnimBg="0"/>
      <p:bldP spid="220177" grpId="0" autoUpdateAnimBg="0"/>
      <p:bldP spid="22018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E:\oxford F 2\To Mr Lau\11\11.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4165600" cy="4800600"/>
          </a:xfrm>
          <a:prstGeom prst="rect">
            <a:avLst/>
          </a:prstGeom>
          <a:noFill/>
          <a:effectLst>
            <a:outerShdw dist="107763" dir="8100000" algn="ctr" rotWithShape="0">
              <a:schemeClr val="tx1"/>
            </a:outerShdw>
          </a:effectLst>
        </p:spPr>
      </p:pic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685800" y="152400"/>
            <a:ext cx="7762875" cy="1066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TW" sz="3400" b="1">
                <a:solidFill>
                  <a:srgbClr val="FF0066"/>
                </a:solidFill>
                <a:effectLst/>
                <a:latin typeface="Arial" charset="0"/>
                <a:ea typeface="華康儷中黑" pitchFamily="49" charset="-120"/>
              </a:rPr>
              <a:t>- </a:t>
            </a:r>
            <a:r>
              <a:rPr kumimoji="1" lang="en-US" altLang="zh-TW" sz="3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華康儷中黑" pitchFamily="49" charset="-120"/>
              </a:rPr>
              <a:t>The following photos show two different</a:t>
            </a:r>
            <a:br>
              <a:rPr kumimoji="1" lang="en-US" altLang="zh-TW" sz="3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華康儷中黑" pitchFamily="49" charset="-120"/>
              </a:rPr>
            </a:br>
            <a:r>
              <a:rPr kumimoji="1" lang="en-US" altLang="zh-TW" sz="3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華康儷中黑" pitchFamily="49" charset="-120"/>
              </a:rPr>
              <a:t>   kinds of </a:t>
            </a:r>
            <a:r>
              <a:rPr kumimoji="1" lang="en-US" altLang="zh-TW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decibel meters</a:t>
            </a:r>
            <a:r>
              <a:rPr kumimoji="1" lang="en-US" altLang="zh-TW" sz="3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華康儷中黑" pitchFamily="49" charset="-120"/>
              </a:rPr>
              <a:t>:</a:t>
            </a:r>
            <a:endParaRPr kumimoji="1" lang="en-US" altLang="zh-TW" sz="34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華康儷中黑" pitchFamily="49" charset="-120"/>
            </a:endParaRPr>
          </a:p>
        </p:txBody>
      </p:sp>
      <p:pic>
        <p:nvPicPr>
          <p:cNvPr id="230406" name="Picture 6" descr="http://www.1638.cn/CHANPIN/huanbao/TU/r5.jpg"/>
          <p:cNvPicPr>
            <a:picLocks noChangeAspect="1" noChangeArrowheads="1"/>
          </p:cNvPicPr>
          <p:nvPr/>
        </p:nvPicPr>
        <p:blipFill>
          <a:blip r:embed="rId4" cstate="print"/>
          <a:srcRect l="23215" r="25000"/>
          <a:stretch>
            <a:fillRect/>
          </a:stretch>
        </p:blipFill>
        <p:spPr bwMode="auto">
          <a:xfrm>
            <a:off x="5715000" y="1752600"/>
            <a:ext cx="2406650" cy="4648200"/>
          </a:xfrm>
          <a:prstGeom prst="rect">
            <a:avLst/>
          </a:prstGeom>
          <a:noFill/>
          <a:effectLst>
            <a:outerShdw dist="107763" dir="2700000" algn="ctr" rotWithShape="0">
              <a:schemeClr val="tx1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533400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Level of tolerance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Normal level of tolerance is 80db.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000" b="1" dirty="0" smtClean="0">
                <a:latin typeface="Comic Sans MS" pitchFamily="66" charset="0"/>
              </a:rPr>
              <a:t>Recommended level is 85db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Sound level above this is considered to be as noise pollution.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71800" y="3276600"/>
            <a:ext cx="4572000" cy="3048000"/>
            <a:chOff x="2304" y="1056"/>
            <a:chExt cx="2832" cy="1861"/>
          </a:xfrm>
        </p:grpSpPr>
        <p:sp>
          <p:nvSpPr>
            <p:cNvPr id="235523" name="AutoShape 3"/>
            <p:cNvSpPr>
              <a:spLocks noChangeArrowheads="1"/>
            </p:cNvSpPr>
            <p:nvPr/>
          </p:nvSpPr>
          <p:spPr bwMode="auto">
            <a:xfrm rot="118054">
              <a:off x="2351" y="1344"/>
              <a:ext cx="1872" cy="1008"/>
            </a:xfrm>
            <a:prstGeom prst="parallelogram">
              <a:avLst>
                <a:gd name="adj" fmla="val 1061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1275" name="Picture 4" descr="E:\oxford F 2\To Mr Lau\ppt aw remain\unit08\8.304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928"/>
            <a:stretch>
              <a:fillRect/>
            </a:stretch>
          </p:blipFill>
          <p:spPr bwMode="auto">
            <a:xfrm>
              <a:off x="2304" y="1056"/>
              <a:ext cx="2832" cy="1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133600" y="2286000"/>
            <a:ext cx="1828800" cy="1143000"/>
            <a:chOff x="1344" y="1248"/>
            <a:chExt cx="1152" cy="720"/>
          </a:xfrm>
        </p:grpSpPr>
        <p:sp>
          <p:nvSpPr>
            <p:cNvPr id="235525" name="AutoShape 5"/>
            <p:cNvSpPr>
              <a:spLocks noChangeArrowheads="1"/>
            </p:cNvSpPr>
            <p:nvPr/>
          </p:nvSpPr>
          <p:spPr bwMode="auto">
            <a:xfrm>
              <a:off x="1344" y="1392"/>
              <a:ext cx="624" cy="576"/>
            </a:xfrm>
            <a:prstGeom prst="lightningBol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527" name="AutoShape 7"/>
            <p:cNvSpPr>
              <a:spLocks noChangeArrowheads="1"/>
            </p:cNvSpPr>
            <p:nvPr/>
          </p:nvSpPr>
          <p:spPr bwMode="auto">
            <a:xfrm rot="1497717">
              <a:off x="1872" y="1248"/>
              <a:ext cx="624" cy="576"/>
            </a:xfrm>
            <a:prstGeom prst="lightningBol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530" name="Rectangle 10"/>
          <p:cNvSpPr>
            <a:spLocks noChangeArrowheads="1"/>
          </p:cNvSpPr>
          <p:nvPr/>
        </p:nvSpPr>
        <p:spPr bwMode="auto">
          <a:xfrm>
            <a:off x="1054100" y="349250"/>
            <a:ext cx="70231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We can </a:t>
            </a:r>
            <a:r>
              <a:rPr kumimoji="1" lang="en-US" altLang="zh-TW" sz="3000" b="1">
                <a:solidFill>
                  <a:srgbClr val="3366FF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enjoy </a:t>
            </a:r>
            <a:r>
              <a:rPr kumimoji="1" lang="en-US" altLang="zh-TW" sz="3000" b="1">
                <a:solidFill>
                  <a:srgbClr val="009900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some sounds </a:t>
            </a: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as </a:t>
            </a:r>
            <a:r>
              <a:rPr kumimoji="1" lang="en-US" altLang="zh-TW" sz="3000" b="1">
                <a:solidFill>
                  <a:srgbClr val="3366FF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music</a:t>
            </a: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.</a:t>
            </a:r>
          </a:p>
          <a:p>
            <a:pPr algn="ctr">
              <a:lnSpc>
                <a:spcPct val="110000"/>
              </a:lnSpc>
            </a:pP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However, sound can also be </a:t>
            </a:r>
            <a:b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</a:br>
            <a:r>
              <a:rPr kumimoji="1" lang="en-US" altLang="zh-TW" sz="3000" b="1">
                <a:solidFill>
                  <a:srgbClr val="FF0066"/>
                </a:solidFill>
                <a:effectLst/>
                <a:latin typeface="Arial" pitchFamily="34" charset="0"/>
                <a:ea typeface="華康儷中黑"/>
                <a:cs typeface="華康儷中黑"/>
              </a:rPr>
              <a:t>annoying noises</a:t>
            </a:r>
            <a:r>
              <a:rPr kumimoji="1" lang="en-US" altLang="zh-TW" sz="3000" b="1">
                <a:effectLst/>
                <a:latin typeface="Arial" pitchFamily="34" charset="0"/>
                <a:ea typeface="華康儷中黑"/>
                <a:cs typeface="華康儷中黑"/>
              </a:rPr>
              <a:t>.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447800" y="3276600"/>
            <a:ext cx="1143000" cy="1828800"/>
            <a:chOff x="912" y="1872"/>
            <a:chExt cx="720" cy="1152"/>
          </a:xfrm>
        </p:grpSpPr>
        <p:sp>
          <p:nvSpPr>
            <p:cNvPr id="235528" name="AutoShape 8"/>
            <p:cNvSpPr>
              <a:spLocks noChangeArrowheads="1"/>
            </p:cNvSpPr>
            <p:nvPr/>
          </p:nvSpPr>
          <p:spPr bwMode="auto">
            <a:xfrm rot="-1610293">
              <a:off x="1008" y="1872"/>
              <a:ext cx="624" cy="576"/>
            </a:xfrm>
            <a:prstGeom prst="lightningBol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531" name="AutoShape 11"/>
            <p:cNvSpPr>
              <a:spLocks noChangeArrowheads="1"/>
            </p:cNvSpPr>
            <p:nvPr/>
          </p:nvSpPr>
          <p:spPr bwMode="auto">
            <a:xfrm rot="-2691448">
              <a:off x="912" y="2448"/>
              <a:ext cx="624" cy="576"/>
            </a:xfrm>
            <a:prstGeom prst="lightningBol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ord_Scrat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0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1004</Words>
  <Application>Microsoft Office PowerPoint</Application>
  <PresentationFormat>On-screen Show (4:3)</PresentationFormat>
  <Paragraphs>141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Bitmap Image</vt:lpstr>
      <vt:lpstr>NOISE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Effects of noise pollution </vt:lpstr>
      <vt:lpstr>Slide 18</vt:lpstr>
      <vt:lpstr>Noise pollution can damage physiological and psychological health. </vt:lpstr>
      <vt:lpstr> psychological health.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Doctor Abdul Rauf</dc:creator>
  <cp:lastModifiedBy>Community Medicine</cp:lastModifiedBy>
  <cp:revision>59</cp:revision>
  <dcterms:created xsi:type="dcterms:W3CDTF">2012-06-28T14:45:15Z</dcterms:created>
  <dcterms:modified xsi:type="dcterms:W3CDTF">2001-12-31T19:02:15Z</dcterms:modified>
</cp:coreProperties>
</file>