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CC66C-D33F-429F-BC34-08A68197B225}" type="datetimeFigureOut">
              <a:rPr lang="en-US" smtClean="0"/>
              <a:t>4/28/2020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4EB3F8-383C-4FFE-9023-FE9D02481DE7}" type="slidenum">
              <a:rPr lang="en-US" smtClean="0"/>
              <a:t>‹#›</a:t>
            </a:fld>
            <a:endParaRPr lang="en-US"/>
          </a:p>
        </p:txBody>
      </p:sp>
    </p:spTree>
    <p:extLst>
      <p:ext uri="{BB962C8B-B14F-4D97-AF65-F5344CB8AC3E}">
        <p14:creationId xmlns:p14="http://schemas.microsoft.com/office/powerpoint/2010/main" val="8837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C881F64-38B6-442F-BAD6-2D03BCFD5B11}" type="slidenum">
              <a:rPr lang="en-US" smtClean="0"/>
              <a:pPr/>
              <a:t>10</a:t>
            </a:fld>
            <a:endParaRPr lang="en-US"/>
          </a:p>
        </p:txBody>
      </p:sp>
    </p:spTree>
    <p:extLst>
      <p:ext uri="{BB962C8B-B14F-4D97-AF65-F5344CB8AC3E}">
        <p14:creationId xmlns:p14="http://schemas.microsoft.com/office/powerpoint/2010/main" val="40378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4A6C88-269D-41A4-8C29-D8B698F43A20}"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31496-BC29-4960-ACD9-0138534530B5}" type="slidenum">
              <a:rPr lang="en-US" smtClean="0"/>
              <a:t>‹#›</a:t>
            </a:fld>
            <a:endParaRPr lang="en-US"/>
          </a:p>
        </p:txBody>
      </p:sp>
    </p:spTree>
    <p:extLst>
      <p:ext uri="{BB962C8B-B14F-4D97-AF65-F5344CB8AC3E}">
        <p14:creationId xmlns:p14="http://schemas.microsoft.com/office/powerpoint/2010/main" val="1067355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4A6C88-269D-41A4-8C29-D8B698F43A20}"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31496-BC29-4960-ACD9-0138534530B5}" type="slidenum">
              <a:rPr lang="en-US" smtClean="0"/>
              <a:t>‹#›</a:t>
            </a:fld>
            <a:endParaRPr lang="en-US"/>
          </a:p>
        </p:txBody>
      </p:sp>
    </p:spTree>
    <p:extLst>
      <p:ext uri="{BB962C8B-B14F-4D97-AF65-F5344CB8AC3E}">
        <p14:creationId xmlns:p14="http://schemas.microsoft.com/office/powerpoint/2010/main" val="3476324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4A6C88-269D-41A4-8C29-D8B698F43A20}"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31496-BC29-4960-ACD9-0138534530B5}" type="slidenum">
              <a:rPr lang="en-US" smtClean="0"/>
              <a:t>‹#›</a:t>
            </a:fld>
            <a:endParaRPr lang="en-US"/>
          </a:p>
        </p:txBody>
      </p:sp>
    </p:spTree>
    <p:extLst>
      <p:ext uri="{BB962C8B-B14F-4D97-AF65-F5344CB8AC3E}">
        <p14:creationId xmlns:p14="http://schemas.microsoft.com/office/powerpoint/2010/main" val="1435066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03200" y="1600200"/>
            <a:ext cx="117856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657600" y="6400801"/>
            <a:ext cx="5080000" cy="457200"/>
          </a:xfrm>
        </p:spPr>
        <p:txBody>
          <a:bodyPr/>
          <a:lstStyle/>
          <a:p>
            <a:r>
              <a:rPr lang="en-US" smtClean="0"/>
              <a:t>Discovering Computers Fundamentals, 2012 Edition Chapter 2</a:t>
            </a:r>
            <a:endParaRPr lang="en-US" dirty="0"/>
          </a:p>
        </p:txBody>
      </p:sp>
      <p:sp>
        <p:nvSpPr>
          <p:cNvPr id="6" name="Slide Number Placeholder 5"/>
          <p:cNvSpPr>
            <a:spLocks noGrp="1"/>
          </p:cNvSpPr>
          <p:nvPr>
            <p:ph type="sldNum" sz="quarter" idx="12"/>
          </p:nvPr>
        </p:nvSpPr>
        <p:spPr>
          <a:xfrm>
            <a:off x="11379200" y="6248400"/>
            <a:ext cx="812800" cy="609600"/>
          </a:xfrm>
          <a:prstGeom prst="rect">
            <a:avLst/>
          </a:prstGeom>
        </p:spPr>
        <p:txBody>
          <a:bodyPr/>
          <a:lstStyle/>
          <a:p>
            <a:fld id="{E1920792-1FFE-4123-96E7-9B6DC9FF0B06}" type="slidenum">
              <a:rPr lang="en-US" smtClean="0"/>
              <a:pPr/>
              <a:t>‹#›</a:t>
            </a:fld>
            <a:endParaRPr lang="en-US"/>
          </a:p>
        </p:txBody>
      </p:sp>
      <p:sp>
        <p:nvSpPr>
          <p:cNvPr id="8" name="Text Placeholder 7"/>
          <p:cNvSpPr>
            <a:spLocks noGrp="1"/>
          </p:cNvSpPr>
          <p:nvPr>
            <p:ph type="body" sz="quarter" idx="13" hasCustomPrompt="1"/>
          </p:nvPr>
        </p:nvSpPr>
        <p:spPr>
          <a:xfrm>
            <a:off x="203200" y="6400800"/>
            <a:ext cx="2235200" cy="457200"/>
          </a:xfrm>
        </p:spPr>
        <p:txBody>
          <a:bodyPr>
            <a:normAutofit/>
          </a:bodyPr>
          <a:lstStyle>
            <a:lvl1pPr>
              <a:buNone/>
              <a:defRPr sz="1200"/>
            </a:lvl1pPr>
          </a:lstStyle>
          <a:p>
            <a:pPr lvl="0"/>
            <a:r>
              <a:rPr lang="en-US" dirty="0" smtClean="0"/>
              <a:t>Page </a:t>
            </a:r>
            <a:endParaRPr lang="en-US" dirty="0"/>
          </a:p>
        </p:txBody>
      </p:sp>
    </p:spTree>
    <p:extLst>
      <p:ext uri="{BB962C8B-B14F-4D97-AF65-F5344CB8AC3E}">
        <p14:creationId xmlns:p14="http://schemas.microsoft.com/office/powerpoint/2010/main" val="3159319654"/>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4A6C88-269D-41A4-8C29-D8B698F43A20}"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31496-BC29-4960-ACD9-0138534530B5}" type="slidenum">
              <a:rPr lang="en-US" smtClean="0"/>
              <a:t>‹#›</a:t>
            </a:fld>
            <a:endParaRPr lang="en-US"/>
          </a:p>
        </p:txBody>
      </p:sp>
    </p:spTree>
    <p:extLst>
      <p:ext uri="{BB962C8B-B14F-4D97-AF65-F5344CB8AC3E}">
        <p14:creationId xmlns:p14="http://schemas.microsoft.com/office/powerpoint/2010/main" val="3215790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A6C88-269D-41A4-8C29-D8B698F43A20}"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31496-BC29-4960-ACD9-0138534530B5}" type="slidenum">
              <a:rPr lang="en-US" smtClean="0"/>
              <a:t>‹#›</a:t>
            </a:fld>
            <a:endParaRPr lang="en-US"/>
          </a:p>
        </p:txBody>
      </p:sp>
    </p:spTree>
    <p:extLst>
      <p:ext uri="{BB962C8B-B14F-4D97-AF65-F5344CB8AC3E}">
        <p14:creationId xmlns:p14="http://schemas.microsoft.com/office/powerpoint/2010/main" val="2520690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4A6C88-269D-41A4-8C29-D8B698F43A20}"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131496-BC29-4960-ACD9-0138534530B5}" type="slidenum">
              <a:rPr lang="en-US" smtClean="0"/>
              <a:t>‹#›</a:t>
            </a:fld>
            <a:endParaRPr lang="en-US"/>
          </a:p>
        </p:txBody>
      </p:sp>
    </p:spTree>
    <p:extLst>
      <p:ext uri="{BB962C8B-B14F-4D97-AF65-F5344CB8AC3E}">
        <p14:creationId xmlns:p14="http://schemas.microsoft.com/office/powerpoint/2010/main" val="1914600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4A6C88-269D-41A4-8C29-D8B698F43A20}" type="datetimeFigureOut">
              <a:rPr lang="en-US" smtClean="0"/>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131496-BC29-4960-ACD9-0138534530B5}" type="slidenum">
              <a:rPr lang="en-US" smtClean="0"/>
              <a:t>‹#›</a:t>
            </a:fld>
            <a:endParaRPr lang="en-US"/>
          </a:p>
        </p:txBody>
      </p:sp>
    </p:spTree>
    <p:extLst>
      <p:ext uri="{BB962C8B-B14F-4D97-AF65-F5344CB8AC3E}">
        <p14:creationId xmlns:p14="http://schemas.microsoft.com/office/powerpoint/2010/main" val="943655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4A6C88-269D-41A4-8C29-D8B698F43A20}" type="datetimeFigureOut">
              <a:rPr lang="en-US" smtClean="0"/>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131496-BC29-4960-ACD9-0138534530B5}" type="slidenum">
              <a:rPr lang="en-US" smtClean="0"/>
              <a:t>‹#›</a:t>
            </a:fld>
            <a:endParaRPr lang="en-US"/>
          </a:p>
        </p:txBody>
      </p:sp>
    </p:spTree>
    <p:extLst>
      <p:ext uri="{BB962C8B-B14F-4D97-AF65-F5344CB8AC3E}">
        <p14:creationId xmlns:p14="http://schemas.microsoft.com/office/powerpoint/2010/main" val="3586248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A6C88-269D-41A4-8C29-D8B698F43A20}" type="datetimeFigureOut">
              <a:rPr lang="en-US" smtClean="0"/>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131496-BC29-4960-ACD9-0138534530B5}" type="slidenum">
              <a:rPr lang="en-US" smtClean="0"/>
              <a:t>‹#›</a:t>
            </a:fld>
            <a:endParaRPr lang="en-US"/>
          </a:p>
        </p:txBody>
      </p:sp>
    </p:spTree>
    <p:extLst>
      <p:ext uri="{BB962C8B-B14F-4D97-AF65-F5344CB8AC3E}">
        <p14:creationId xmlns:p14="http://schemas.microsoft.com/office/powerpoint/2010/main" val="173620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A6C88-269D-41A4-8C29-D8B698F43A20}"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131496-BC29-4960-ACD9-0138534530B5}" type="slidenum">
              <a:rPr lang="en-US" smtClean="0"/>
              <a:t>‹#›</a:t>
            </a:fld>
            <a:endParaRPr lang="en-US"/>
          </a:p>
        </p:txBody>
      </p:sp>
    </p:spTree>
    <p:extLst>
      <p:ext uri="{BB962C8B-B14F-4D97-AF65-F5344CB8AC3E}">
        <p14:creationId xmlns:p14="http://schemas.microsoft.com/office/powerpoint/2010/main" val="3059161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A6C88-269D-41A4-8C29-D8B698F43A20}"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131496-BC29-4960-ACD9-0138534530B5}" type="slidenum">
              <a:rPr lang="en-US" smtClean="0"/>
              <a:t>‹#›</a:t>
            </a:fld>
            <a:endParaRPr lang="en-US"/>
          </a:p>
        </p:txBody>
      </p:sp>
    </p:spTree>
    <p:extLst>
      <p:ext uri="{BB962C8B-B14F-4D97-AF65-F5344CB8AC3E}">
        <p14:creationId xmlns:p14="http://schemas.microsoft.com/office/powerpoint/2010/main" val="2447619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A6C88-269D-41A4-8C29-D8B698F43A20}" type="datetimeFigureOut">
              <a:rPr lang="en-US" smtClean="0"/>
              <a:t>4/28/2020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131496-BC29-4960-ACD9-0138534530B5}" type="slidenum">
              <a:rPr lang="en-US" smtClean="0"/>
              <a:t>‹#›</a:t>
            </a:fld>
            <a:endParaRPr lang="en-US"/>
          </a:p>
        </p:txBody>
      </p:sp>
    </p:spTree>
    <p:extLst>
      <p:ext uri="{BB962C8B-B14F-4D97-AF65-F5344CB8AC3E}">
        <p14:creationId xmlns:p14="http://schemas.microsoft.com/office/powerpoint/2010/main" val="2063578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Code of Ethics</a:t>
            </a:r>
            <a:endParaRPr lang="en-US" dirty="0"/>
          </a:p>
        </p:txBody>
      </p:sp>
    </p:spTree>
    <p:extLst>
      <p:ext uri="{BB962C8B-B14F-4D97-AF65-F5344CB8AC3E}">
        <p14:creationId xmlns:p14="http://schemas.microsoft.com/office/powerpoint/2010/main" val="2014754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Netiquette</a:t>
            </a:r>
            <a:endParaRPr lang="en-US" dirty="0"/>
          </a:p>
        </p:txBody>
      </p:sp>
      <p:sp>
        <p:nvSpPr>
          <p:cNvPr id="3" name="Content Placeholder 2"/>
          <p:cNvSpPr>
            <a:spLocks noGrp="1"/>
          </p:cNvSpPr>
          <p:nvPr>
            <p:ph idx="1"/>
          </p:nvPr>
        </p:nvSpPr>
        <p:spPr/>
        <p:txBody>
          <a:bodyPr/>
          <a:lstStyle/>
          <a:p>
            <a:r>
              <a:rPr lang="en-US" b="1" dirty="0" smtClean="0">
                <a:solidFill>
                  <a:srgbClr val="5E8B46"/>
                </a:solidFill>
              </a:rPr>
              <a:t>Netiquette</a:t>
            </a:r>
            <a:r>
              <a:rPr lang="en-US" dirty="0" smtClean="0"/>
              <a:t> is the code of acceptable Internet behavior</a:t>
            </a:r>
            <a:endParaRPr lang="en-US" b="1" dirty="0"/>
          </a:p>
        </p:txBody>
      </p:sp>
      <p:sp>
        <p:nvSpPr>
          <p:cNvPr id="4" name="Footer Placeholder 3"/>
          <p:cNvSpPr>
            <a:spLocks noGrp="1"/>
          </p:cNvSpPr>
          <p:nvPr>
            <p:ph type="ftr" sz="quarter" idx="11"/>
          </p:nvPr>
        </p:nvSpPr>
        <p:spPr/>
        <p:txBody>
          <a:bodyPr/>
          <a:lstStyle/>
          <a:p>
            <a:r>
              <a:rPr lang="en-US" smtClean="0"/>
              <a:t>Discovering Computers Fundamentals, 2012 Edition Chapter 2</a:t>
            </a:r>
            <a:endParaRPr lang="en-US" dirty="0"/>
          </a:p>
        </p:txBody>
      </p:sp>
      <p:sp>
        <p:nvSpPr>
          <p:cNvPr id="5" name="Slide Number Placeholder 4"/>
          <p:cNvSpPr>
            <a:spLocks noGrp="1"/>
          </p:cNvSpPr>
          <p:nvPr>
            <p:ph type="sldNum" sz="quarter" idx="12"/>
          </p:nvPr>
        </p:nvSpPr>
        <p:spPr/>
        <p:txBody>
          <a:bodyPr/>
          <a:lstStyle/>
          <a:p>
            <a:fld id="{E1920792-1FFE-4123-96E7-9B6DC9FF0B06}" type="slidenum">
              <a:rPr lang="en-US" smtClean="0"/>
              <a:pPr/>
              <a:t>10</a:t>
            </a:fld>
            <a:endParaRPr lang="en-US"/>
          </a:p>
        </p:txBody>
      </p:sp>
      <p:sp>
        <p:nvSpPr>
          <p:cNvPr id="6" name="Text Placeholder 5"/>
          <p:cNvSpPr>
            <a:spLocks noGrp="1"/>
          </p:cNvSpPr>
          <p:nvPr>
            <p:ph type="body" sz="quarter" idx="13"/>
          </p:nvPr>
        </p:nvSpPr>
        <p:spPr/>
        <p:txBody>
          <a:bodyPr>
            <a:normAutofit fontScale="92500" lnSpcReduction="20000"/>
          </a:bodyPr>
          <a:lstStyle/>
          <a:p>
            <a:r>
              <a:rPr lang="en-US" dirty="0" smtClean="0"/>
              <a:t>Page 81 </a:t>
            </a:r>
          </a:p>
          <a:p>
            <a:r>
              <a:rPr lang="en-US" dirty="0" smtClean="0"/>
              <a:t>Figure 2-23</a:t>
            </a:r>
            <a:endParaRPr lang="en-US" dirty="0"/>
          </a:p>
        </p:txBody>
      </p:sp>
      <p:pic>
        <p:nvPicPr>
          <p:cNvPr id="8" name="Picture 7" descr="Fig2-23.gif"/>
          <p:cNvPicPr>
            <a:picLocks noChangeAspect="1"/>
          </p:cNvPicPr>
          <p:nvPr/>
        </p:nvPicPr>
        <p:blipFill>
          <a:blip r:embed="rId3" cstate="print"/>
          <a:stretch>
            <a:fillRect/>
          </a:stretch>
        </p:blipFill>
        <p:spPr>
          <a:xfrm>
            <a:off x="3048000" y="2667001"/>
            <a:ext cx="6172200" cy="3628579"/>
          </a:xfrm>
          <a:prstGeom prst="rect">
            <a:avLst/>
          </a:prstGeom>
        </p:spPr>
      </p:pic>
    </p:spTree>
    <p:extLst>
      <p:ext uri="{BB962C8B-B14F-4D97-AF65-F5344CB8AC3E}">
        <p14:creationId xmlns:p14="http://schemas.microsoft.com/office/powerpoint/2010/main" val="205262822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2500"/>
                            </p:stCondLst>
                            <p:childTnLst>
                              <p:par>
                                <p:cTn id="9" presetID="9" presetClass="entr" presetSubtype="0" fill="hold" nodeType="afterEffect">
                                  <p:stCondLst>
                                    <p:cond delay="200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9473" y="904154"/>
            <a:ext cx="3096491" cy="1506537"/>
          </a:xfrm>
        </p:spPr>
        <p:txBody>
          <a:bodyPr>
            <a:normAutofit fontScale="90000"/>
          </a:bodyPr>
          <a:lstStyle/>
          <a:p>
            <a:r>
              <a:rPr lang="en-US" dirty="0" smtClean="0"/>
              <a:t>Definition</a:t>
            </a:r>
            <a:r>
              <a:rPr lang="en-US" dirty="0" smtClean="0"/>
              <a:t/>
            </a:r>
            <a:br>
              <a:rPr lang="en-US" dirty="0" smtClean="0"/>
            </a:br>
            <a:endParaRPr lang="en-US" dirty="0"/>
          </a:p>
        </p:txBody>
      </p:sp>
      <p:sp>
        <p:nvSpPr>
          <p:cNvPr id="3" name="Subtitle 2"/>
          <p:cNvSpPr>
            <a:spLocks noGrp="1"/>
          </p:cNvSpPr>
          <p:nvPr>
            <p:ph type="subTitle" idx="1"/>
          </p:nvPr>
        </p:nvSpPr>
        <p:spPr>
          <a:xfrm>
            <a:off x="1669473" y="2323956"/>
            <a:ext cx="9144000" cy="1655762"/>
          </a:xfrm>
        </p:spPr>
        <p:txBody>
          <a:bodyPr>
            <a:normAutofit fontScale="92500"/>
          </a:bodyPr>
          <a:lstStyle/>
          <a:p>
            <a:pPr algn="just"/>
            <a:r>
              <a:rPr lang="en-US" dirty="0" smtClean="0"/>
              <a:t>A </a:t>
            </a:r>
            <a:r>
              <a:rPr lang="en-US" dirty="0"/>
              <a:t>code of ethics is a guide of principles designed to help professionals conduct business honestly and with integrity. A code of ethics document may outline the mission and values of the business or organization, how professionals are supposed to approach problems, the ethical principles based on the organization's core values, and the standards to which the professional is held.</a:t>
            </a:r>
            <a:endParaRPr lang="en-US" dirty="0"/>
          </a:p>
        </p:txBody>
      </p:sp>
    </p:spTree>
    <p:extLst>
      <p:ext uri="{BB962C8B-B14F-4D97-AF65-F5344CB8AC3E}">
        <p14:creationId xmlns:p14="http://schemas.microsoft.com/office/powerpoint/2010/main" val="1753833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ethics codes</a:t>
            </a:r>
            <a:endParaRPr lang="en-US" dirty="0"/>
          </a:p>
        </p:txBody>
      </p:sp>
      <p:sp>
        <p:nvSpPr>
          <p:cNvPr id="3" name="Content Placeholder 2"/>
          <p:cNvSpPr>
            <a:spLocks noGrp="1"/>
          </p:cNvSpPr>
          <p:nvPr>
            <p:ph idx="1"/>
          </p:nvPr>
        </p:nvSpPr>
        <p:spPr/>
        <p:txBody>
          <a:bodyPr>
            <a:normAutofit/>
          </a:bodyPr>
          <a:lstStyle/>
          <a:p>
            <a:r>
              <a:rPr lang="en-US" dirty="0" smtClean="0"/>
              <a:t>Inspiration</a:t>
            </a:r>
          </a:p>
          <a:p>
            <a:pPr lvl="1"/>
            <a:r>
              <a:rPr lang="en-US" dirty="0" smtClean="0"/>
              <a:t>Identifying values &amp; ideals to which CPs should aspire </a:t>
            </a:r>
          </a:p>
          <a:p>
            <a:pPr lvl="1"/>
            <a:r>
              <a:rPr lang="en-US" dirty="0" smtClean="0"/>
              <a:t>to inspire public trust &amp; respect for the profession</a:t>
            </a:r>
          </a:p>
          <a:p>
            <a:r>
              <a:rPr lang="en-US" dirty="0" smtClean="0"/>
              <a:t>Education</a:t>
            </a:r>
          </a:p>
          <a:p>
            <a:pPr lvl="1"/>
            <a:r>
              <a:rPr lang="en-US" dirty="0" smtClean="0"/>
              <a:t>Several educational functions</a:t>
            </a:r>
          </a:p>
          <a:p>
            <a:pPr lvl="1"/>
            <a:r>
              <a:rPr lang="en-US" dirty="0" smtClean="0"/>
              <a:t>Inform &amp; educate new members of the profession about values &amp; standards</a:t>
            </a:r>
          </a:p>
          <a:p>
            <a:pPr lvl="1"/>
            <a:r>
              <a:rPr lang="en-US" dirty="0" smtClean="0"/>
              <a:t>Inform public policy makers, clients, users &amp; general public about profession’s ideals, obligations &amp; responsibilities</a:t>
            </a:r>
          </a:p>
          <a:p>
            <a:pPr lvl="1"/>
            <a:r>
              <a:rPr lang="en-US" dirty="0" smtClean="0"/>
              <a:t>Code of ethics – powerful educational tools</a:t>
            </a:r>
            <a:endParaRPr lang="en-US" dirty="0"/>
          </a:p>
        </p:txBody>
      </p:sp>
    </p:spTree>
    <p:extLst>
      <p:ext uri="{BB962C8B-B14F-4D97-AF65-F5344CB8AC3E}">
        <p14:creationId xmlns:p14="http://schemas.microsoft.com/office/powerpoint/2010/main" val="306695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Guidance</a:t>
            </a:r>
          </a:p>
          <a:p>
            <a:pPr lvl="1"/>
            <a:r>
              <a:rPr lang="en-US" dirty="0" smtClean="0"/>
              <a:t>Ethical principles, values, imperatives &amp; standards of good practice spelled out in ethics codes </a:t>
            </a:r>
          </a:p>
          <a:p>
            <a:pPr lvl="1"/>
            <a:r>
              <a:rPr lang="en-US" dirty="0" smtClean="0"/>
              <a:t>Helpful guides for CPs as they exercise their judgment in decision making.</a:t>
            </a:r>
          </a:p>
          <a:p>
            <a:r>
              <a:rPr lang="en-US" dirty="0" smtClean="0"/>
              <a:t>Accountability</a:t>
            </a:r>
          </a:p>
          <a:p>
            <a:pPr lvl="1"/>
            <a:r>
              <a:rPr lang="en-US" dirty="0" smtClean="0"/>
              <a:t>Reveal to clients &amp; users alike the level of responsibility &amp; care that they should expect, as well as standards that they should demand</a:t>
            </a:r>
            <a:endParaRPr lang="en-US" dirty="0"/>
          </a:p>
        </p:txBody>
      </p:sp>
    </p:spTree>
    <p:extLst>
      <p:ext uri="{BB962C8B-B14F-4D97-AF65-F5344CB8AC3E}">
        <p14:creationId xmlns:p14="http://schemas.microsoft.com/office/powerpoint/2010/main" val="2627086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Enforcement</a:t>
            </a:r>
          </a:p>
          <a:p>
            <a:pPr lvl="1"/>
            <a:r>
              <a:rPr lang="en-US" dirty="0" smtClean="0"/>
              <a:t>Identify ethically unacceptable behavior, </a:t>
            </a:r>
          </a:p>
          <a:p>
            <a:pPr lvl="1"/>
            <a:r>
              <a:rPr lang="en-US" dirty="0" smtClean="0"/>
              <a:t>codes of ethics enable professional organizations to encourage &amp; even to enforce standards of good practice </a:t>
            </a:r>
          </a:p>
          <a:p>
            <a:pPr lvl="1"/>
            <a:r>
              <a:rPr lang="en-US" dirty="0" smtClean="0"/>
              <a:t>Compliance with responsible norms</a:t>
            </a:r>
            <a:endParaRPr lang="en-US" dirty="0"/>
          </a:p>
        </p:txBody>
      </p:sp>
    </p:spTree>
    <p:extLst>
      <p:ext uri="{BB962C8B-B14F-4D97-AF65-F5344CB8AC3E}">
        <p14:creationId xmlns:p14="http://schemas.microsoft.com/office/powerpoint/2010/main" val="1877349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 code of Ethics is Not</a:t>
            </a:r>
            <a:endParaRPr lang="en-US" dirty="0"/>
          </a:p>
        </p:txBody>
      </p:sp>
      <p:sp>
        <p:nvSpPr>
          <p:cNvPr id="3" name="Content Placeholder 2"/>
          <p:cNvSpPr>
            <a:spLocks noGrp="1"/>
          </p:cNvSpPr>
          <p:nvPr>
            <p:ph idx="1"/>
          </p:nvPr>
        </p:nvSpPr>
        <p:spPr/>
        <p:txBody>
          <a:bodyPr>
            <a:normAutofit/>
          </a:bodyPr>
          <a:lstStyle/>
          <a:p>
            <a:r>
              <a:rPr lang="en-US" dirty="0" smtClean="0"/>
              <a:t>Not laws</a:t>
            </a:r>
          </a:p>
          <a:p>
            <a:pPr lvl="1"/>
            <a:r>
              <a:rPr lang="en-US" dirty="0" smtClean="0"/>
              <a:t>Codes of professional ethics are not laws passed by legislative bodies</a:t>
            </a:r>
          </a:p>
          <a:p>
            <a:r>
              <a:rPr lang="en-US" dirty="0" smtClean="0"/>
              <a:t>Not complete ethical frameworks or algorithms</a:t>
            </a:r>
          </a:p>
          <a:p>
            <a:pPr lvl="1"/>
            <a:r>
              <a:rPr lang="en-US" dirty="0" smtClean="0"/>
              <a:t>Not complete ethical frameworks to cover every possible ethical question that might arise about computing</a:t>
            </a:r>
          </a:p>
          <a:p>
            <a:pPr lvl="1"/>
            <a:r>
              <a:rPr lang="en-US" dirty="0" smtClean="0"/>
              <a:t>Conflict between one value or principle with other value or principle is possible</a:t>
            </a:r>
            <a:endParaRPr lang="en-US" dirty="0"/>
          </a:p>
        </p:txBody>
      </p:sp>
    </p:spTree>
    <p:extLst>
      <p:ext uri="{BB962C8B-B14F-4D97-AF65-F5344CB8AC3E}">
        <p14:creationId xmlns:p14="http://schemas.microsoft.com/office/powerpoint/2010/main" val="1596567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No exhaustive checklists</a:t>
            </a:r>
          </a:p>
          <a:p>
            <a:pPr lvl="1"/>
            <a:r>
              <a:rPr lang="en-US" dirty="0" smtClean="0"/>
              <a:t>No code of ethics can provide complete ethical framework – so it is not a checklist</a:t>
            </a:r>
          </a:p>
          <a:p>
            <a:pPr lvl="1"/>
            <a:r>
              <a:rPr lang="en-US" dirty="0" smtClean="0"/>
              <a:t>Checklists -  useful tool as it suggest topics that often  need ethical consideration</a:t>
            </a:r>
          </a:p>
          <a:p>
            <a:pPr lvl="1"/>
            <a:r>
              <a:rPr lang="en-US" dirty="0" smtClean="0"/>
              <a:t>Risk to overlook some important ethical question, not included in checklist</a:t>
            </a:r>
            <a:endParaRPr lang="en-US" dirty="0"/>
          </a:p>
        </p:txBody>
      </p:sp>
    </p:spTree>
    <p:extLst>
      <p:ext uri="{BB962C8B-B14F-4D97-AF65-F5344CB8AC3E}">
        <p14:creationId xmlns:p14="http://schemas.microsoft.com/office/powerpoint/2010/main" val="804042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Variety of format</a:t>
            </a:r>
          </a:p>
          <a:p>
            <a:pPr lvl="1"/>
            <a:r>
              <a:rPr lang="en-US" dirty="0" smtClean="0"/>
              <a:t>Different roles</a:t>
            </a:r>
          </a:p>
          <a:p>
            <a:pPr lvl="2"/>
            <a:r>
              <a:rPr lang="en-US" dirty="0" smtClean="0"/>
              <a:t>Member’s role</a:t>
            </a:r>
          </a:p>
          <a:p>
            <a:pPr lvl="3"/>
            <a:r>
              <a:rPr lang="en-US" dirty="0" smtClean="0"/>
              <a:t>As human being &amp; member of society</a:t>
            </a:r>
          </a:p>
          <a:p>
            <a:pPr lvl="3"/>
            <a:r>
              <a:rPr lang="en-US" dirty="0" smtClean="0"/>
              <a:t>As CP providing services &amp; products</a:t>
            </a:r>
          </a:p>
          <a:p>
            <a:pPr lvl="3"/>
            <a:r>
              <a:rPr lang="en-US" dirty="0" smtClean="0"/>
              <a:t>As a leader in professional organizations</a:t>
            </a:r>
          </a:p>
          <a:p>
            <a:pPr lvl="1"/>
            <a:r>
              <a:rPr lang="en-US" dirty="0" smtClean="0"/>
              <a:t>Different groups/individuals</a:t>
            </a:r>
          </a:p>
          <a:p>
            <a:pPr lvl="3"/>
            <a:r>
              <a:rPr lang="en-US" dirty="0" smtClean="0"/>
              <a:t>To society</a:t>
            </a:r>
          </a:p>
          <a:p>
            <a:pPr lvl="3"/>
            <a:r>
              <a:rPr lang="en-US" dirty="0" smtClean="0"/>
              <a:t>To organization</a:t>
            </a:r>
          </a:p>
          <a:p>
            <a:pPr lvl="3"/>
            <a:r>
              <a:rPr lang="en-US" dirty="0" smtClean="0"/>
              <a:t>To peers</a:t>
            </a:r>
          </a:p>
          <a:p>
            <a:pPr lvl="3"/>
            <a:r>
              <a:rPr lang="en-US" dirty="0" smtClean="0"/>
              <a:t>To staff</a:t>
            </a:r>
          </a:p>
          <a:p>
            <a:pPr lvl="3"/>
            <a:r>
              <a:rPr lang="en-US" dirty="0" smtClean="0"/>
              <a:t>To the profession</a:t>
            </a:r>
          </a:p>
          <a:p>
            <a:pPr lvl="3"/>
            <a:r>
              <a:rPr lang="en-US" dirty="0" smtClean="0"/>
              <a:t>To one’s self</a:t>
            </a:r>
          </a:p>
          <a:p>
            <a:pPr lvl="3"/>
            <a:endParaRPr lang="en-US" dirty="0"/>
          </a:p>
        </p:txBody>
      </p:sp>
    </p:spTree>
    <p:extLst>
      <p:ext uri="{BB962C8B-B14F-4D97-AF65-F5344CB8AC3E}">
        <p14:creationId xmlns:p14="http://schemas.microsoft.com/office/powerpoint/2010/main" val="1451429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General principles (</a:t>
            </a:r>
            <a:r>
              <a:rPr lang="en-US" dirty="0"/>
              <a:t>A</a:t>
            </a:r>
            <a:r>
              <a:rPr lang="en-US" dirty="0" smtClean="0"/>
              <a:t>ustralian computer society ACS, )</a:t>
            </a:r>
          </a:p>
          <a:p>
            <a:pPr lvl="1"/>
            <a:r>
              <a:rPr lang="en-US" dirty="0" smtClean="0"/>
              <a:t>Be honest, forthright &amp; impartial</a:t>
            </a:r>
          </a:p>
          <a:p>
            <a:pPr lvl="1"/>
            <a:r>
              <a:rPr lang="en-US" dirty="0" smtClean="0"/>
              <a:t>Loyally serve the community</a:t>
            </a:r>
          </a:p>
          <a:p>
            <a:pPr lvl="1"/>
            <a:r>
              <a:rPr lang="en-US" dirty="0" smtClean="0"/>
              <a:t>Advance human welfare</a:t>
            </a:r>
          </a:p>
          <a:p>
            <a:pPr lvl="1"/>
            <a:r>
              <a:rPr lang="en-US" dirty="0" smtClean="0"/>
              <a:t>Consider &amp; respect people’s privacy</a:t>
            </a:r>
          </a:p>
          <a:p>
            <a:r>
              <a:rPr lang="en-US" dirty="0" smtClean="0"/>
              <a:t>British Computer Society (BCS)</a:t>
            </a:r>
          </a:p>
          <a:p>
            <a:pPr lvl="1"/>
            <a:r>
              <a:rPr lang="en-US" dirty="0" smtClean="0"/>
              <a:t>Have regard to the public health, safety, environment</a:t>
            </a:r>
          </a:p>
          <a:p>
            <a:pPr lvl="1"/>
            <a:r>
              <a:rPr lang="en-US" dirty="0" smtClean="0"/>
              <a:t>Have regard to the legitimate rights of third parties</a:t>
            </a:r>
          </a:p>
          <a:p>
            <a:pPr lvl="1"/>
            <a:r>
              <a:rPr lang="en-US" dirty="0" smtClean="0"/>
              <a:t>Conduct your professional activities without discriminations</a:t>
            </a:r>
          </a:p>
          <a:p>
            <a:pPr lvl="1"/>
            <a:r>
              <a:rPr lang="en-US" dirty="0" smtClean="0"/>
              <a:t>Reject any offer of bribery or inducement;</a:t>
            </a:r>
            <a:endParaRPr lang="en-US" dirty="0"/>
          </a:p>
        </p:txBody>
      </p:sp>
    </p:spTree>
    <p:extLst>
      <p:ext uri="{BB962C8B-B14F-4D97-AF65-F5344CB8AC3E}">
        <p14:creationId xmlns:p14="http://schemas.microsoft.com/office/powerpoint/2010/main" val="2630316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444</Words>
  <Application>Microsoft Office PowerPoint</Application>
  <PresentationFormat>Widescreen</PresentationFormat>
  <Paragraphs>61</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Code of Ethics</vt:lpstr>
      <vt:lpstr>Definition </vt:lpstr>
      <vt:lpstr>Functions of ethics codes</vt:lpstr>
      <vt:lpstr>PowerPoint Presentation</vt:lpstr>
      <vt:lpstr>PowerPoint Presentation</vt:lpstr>
      <vt:lpstr>What a code of Ethics is Not</vt:lpstr>
      <vt:lpstr>PowerPoint Presentation</vt:lpstr>
      <vt:lpstr>PowerPoint Presentation</vt:lpstr>
      <vt:lpstr>PowerPoint Presentation</vt:lpstr>
      <vt:lpstr>Netiquette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Ethics</dc:title>
  <dc:creator>hp</dc:creator>
  <cp:lastModifiedBy>hp</cp:lastModifiedBy>
  <cp:revision>1</cp:revision>
  <dcterms:created xsi:type="dcterms:W3CDTF">2020-04-29T05:53:34Z</dcterms:created>
  <dcterms:modified xsi:type="dcterms:W3CDTF">2020-04-29T05:53:51Z</dcterms:modified>
</cp:coreProperties>
</file>