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7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2F15A-BD6B-4A76-8220-7AA90DBCC5F8}" type="datetimeFigureOut">
              <a:rPr lang="en-US" smtClean="0"/>
              <a:t>17-Nov-20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304398-9E5E-4CD3-8FCE-D081BD8A9CE6}" type="slidenum">
              <a:rPr lang="en-US" smtClean="0"/>
              <a:t>‹#›</a:t>
            </a:fld>
            <a:endParaRPr lang="en-US"/>
          </a:p>
        </p:txBody>
      </p:sp>
    </p:spTree>
    <p:extLst>
      <p:ext uri="{BB962C8B-B14F-4D97-AF65-F5344CB8AC3E}">
        <p14:creationId xmlns:p14="http://schemas.microsoft.com/office/powerpoint/2010/main" val="4044394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Core is actual processing unit that reads and executes instructions.</a:t>
            </a:r>
            <a:endParaRPr lang="en-US" dirty="0"/>
          </a:p>
        </p:txBody>
      </p:sp>
      <p:sp>
        <p:nvSpPr>
          <p:cNvPr id="4" name="Slide Number Placeholder 3"/>
          <p:cNvSpPr>
            <a:spLocks noGrp="1"/>
          </p:cNvSpPr>
          <p:nvPr>
            <p:ph type="sldNum" sz="quarter" idx="10"/>
          </p:nvPr>
        </p:nvSpPr>
        <p:spPr/>
        <p:txBody>
          <a:bodyPr/>
          <a:lstStyle/>
          <a:p>
            <a:fld id="{32304398-9E5E-4CD3-8FCE-D081BD8A9CE6}" type="slidenum">
              <a:rPr lang="en-US" smtClean="0"/>
              <a:t>9</a:t>
            </a:fld>
            <a:endParaRPr lang="en-US"/>
          </a:p>
        </p:txBody>
      </p:sp>
    </p:spTree>
    <p:extLst>
      <p:ext uri="{BB962C8B-B14F-4D97-AF65-F5344CB8AC3E}">
        <p14:creationId xmlns:p14="http://schemas.microsoft.com/office/powerpoint/2010/main" val="322808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normAutofit/>
          </a:bodyPr>
          <a:lstStyle/>
          <a:p>
            <a:r>
              <a:rPr lang="en-US" b="1" u="sng" dirty="0" smtClean="0"/>
              <a:t>Introduction </a:t>
            </a:r>
            <a:r>
              <a:rPr lang="en-US" b="1" u="sng" smtClean="0"/>
              <a:t>to Computer (Comp-201)</a:t>
            </a:r>
            <a:endParaRPr lang="en-US" dirty="0"/>
          </a:p>
        </p:txBody>
      </p:sp>
      <p:sp>
        <p:nvSpPr>
          <p:cNvPr id="3" name="Subtitle 2"/>
          <p:cNvSpPr>
            <a:spLocks noGrp="1"/>
          </p:cNvSpPr>
          <p:nvPr>
            <p:ph type="subTitle" idx="1"/>
          </p:nvPr>
        </p:nvSpPr>
        <p:spPr>
          <a:xfrm>
            <a:off x="1219200" y="3352800"/>
            <a:ext cx="6400800" cy="1752600"/>
          </a:xfrm>
        </p:spPr>
        <p:txBody>
          <a:bodyPr/>
          <a:lstStyle/>
          <a:p>
            <a:pPr marL="457200" indent="-457200" algn="l">
              <a:buFont typeface="Arial" pitchFamily="34" charset="0"/>
              <a:buChar char="•"/>
            </a:pPr>
            <a:r>
              <a:rPr lang="en-US" dirty="0" smtClean="0"/>
              <a:t>System Unit</a:t>
            </a:r>
          </a:p>
          <a:p>
            <a:pPr marL="457200" indent="-457200" algn="l">
              <a:buFont typeface="Arial" pitchFamily="34" charset="0"/>
              <a:buChar char="•"/>
            </a:pPr>
            <a:r>
              <a:rPr lang="en-US" dirty="0" smtClean="0"/>
              <a:t>Components of System Unit</a:t>
            </a:r>
            <a:endParaRPr lang="en-US" dirty="0"/>
          </a:p>
        </p:txBody>
      </p:sp>
    </p:spTree>
    <p:extLst>
      <p:ext uri="{BB962C8B-B14F-4D97-AF65-F5344CB8AC3E}">
        <p14:creationId xmlns:p14="http://schemas.microsoft.com/office/powerpoint/2010/main" val="84365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lstStyle/>
          <a:p>
            <a:pPr algn="just"/>
            <a:r>
              <a:rPr lang="en-US" dirty="0" smtClean="0"/>
              <a:t>CPU consists of two main units</a:t>
            </a:r>
          </a:p>
          <a:p>
            <a:pPr lvl="1" algn="just"/>
            <a:r>
              <a:rPr lang="en-US" dirty="0" smtClean="0"/>
              <a:t>Arithmetic and Logic Unit (ALU)</a:t>
            </a:r>
          </a:p>
          <a:p>
            <a:pPr lvl="1" algn="just"/>
            <a:r>
              <a:rPr lang="en-US" dirty="0" smtClean="0"/>
              <a:t>Control Unit</a:t>
            </a:r>
          </a:p>
          <a:p>
            <a:pPr algn="just"/>
            <a:r>
              <a:rPr lang="en-US" dirty="0" smtClean="0"/>
              <a:t>These components work together to perform processing operations.</a:t>
            </a:r>
          </a:p>
        </p:txBody>
      </p:sp>
    </p:spTree>
    <p:extLst>
      <p:ext uri="{BB962C8B-B14F-4D97-AF65-F5344CB8AC3E}">
        <p14:creationId xmlns:p14="http://schemas.microsoft.com/office/powerpoint/2010/main" val="2596229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lstStyle/>
          <a:p>
            <a:pPr algn="just"/>
            <a:r>
              <a:rPr lang="en-US" dirty="0" smtClean="0"/>
              <a:t>ALU is the part of CPU where actual execution of instructions takes place.</a:t>
            </a:r>
          </a:p>
          <a:p>
            <a:pPr algn="just"/>
            <a:r>
              <a:rPr lang="en-US" dirty="0" smtClean="0"/>
              <a:t>All arithmetic and logical operations are performed in ALU.</a:t>
            </a:r>
          </a:p>
          <a:p>
            <a:pPr algn="just"/>
            <a:r>
              <a:rPr lang="en-US" dirty="0" smtClean="0"/>
              <a:t>ALU consists of two units</a:t>
            </a:r>
          </a:p>
          <a:p>
            <a:pPr lvl="1" algn="just"/>
            <a:r>
              <a:rPr lang="en-US" dirty="0" smtClean="0"/>
              <a:t>Arithmetic Unit</a:t>
            </a:r>
          </a:p>
          <a:p>
            <a:pPr lvl="1" algn="just"/>
            <a:r>
              <a:rPr lang="en-US" dirty="0" smtClean="0"/>
              <a:t>Logic Unit</a:t>
            </a:r>
            <a:endParaRPr lang="en-US" dirty="0"/>
          </a:p>
        </p:txBody>
      </p:sp>
    </p:spTree>
    <p:extLst>
      <p:ext uri="{BB962C8B-B14F-4D97-AF65-F5344CB8AC3E}">
        <p14:creationId xmlns:p14="http://schemas.microsoft.com/office/powerpoint/2010/main" val="1606394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lstStyle/>
          <a:p>
            <a:pPr algn="just"/>
            <a:r>
              <a:rPr lang="en-US" b="1" i="1" dirty="0" smtClean="0"/>
              <a:t>Arithmetic unit</a:t>
            </a:r>
            <a:r>
              <a:rPr lang="en-US" dirty="0" smtClean="0"/>
              <a:t> of ALU performs basic arithmetic functions such as addition, subtraction, multiplication and division.</a:t>
            </a:r>
          </a:p>
          <a:p>
            <a:pPr algn="just"/>
            <a:r>
              <a:rPr lang="en-US" b="1" i="1" dirty="0" smtClean="0"/>
              <a:t>Logic Unit</a:t>
            </a:r>
            <a:r>
              <a:rPr lang="en-US" dirty="0" smtClean="0"/>
              <a:t> of ALU performs logical operations like comparing two data items to find which data item is greater to, equal to or less </a:t>
            </a:r>
            <a:r>
              <a:rPr lang="en-US" smtClean="0"/>
              <a:t>than the </a:t>
            </a:r>
            <a:r>
              <a:rPr lang="en-US" dirty="0" smtClean="0"/>
              <a:t>other.</a:t>
            </a:r>
            <a:endParaRPr lang="en-US" dirty="0"/>
          </a:p>
        </p:txBody>
      </p:sp>
    </p:spTree>
    <p:extLst>
      <p:ext uri="{BB962C8B-B14F-4D97-AF65-F5344CB8AC3E}">
        <p14:creationId xmlns:p14="http://schemas.microsoft.com/office/powerpoint/2010/main" val="1642027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lstStyle/>
          <a:p>
            <a:pPr algn="just"/>
            <a:r>
              <a:rPr lang="en-US" dirty="0" smtClean="0"/>
              <a:t>Control unit is the component of CPU that acts like a supervisor of the computer.</a:t>
            </a:r>
          </a:p>
          <a:p>
            <a:pPr algn="just"/>
            <a:r>
              <a:rPr lang="en-US" dirty="0" smtClean="0"/>
              <a:t>It controls and coordinates all activities of a computer system by issuing necessary commands to different components of computer.</a:t>
            </a:r>
            <a:endParaRPr lang="en-US" dirty="0"/>
          </a:p>
        </p:txBody>
      </p:sp>
    </p:spTree>
    <p:extLst>
      <p:ext uri="{BB962C8B-B14F-4D97-AF65-F5344CB8AC3E}">
        <p14:creationId xmlns:p14="http://schemas.microsoft.com/office/powerpoint/2010/main" val="4192081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lstStyle/>
          <a:p>
            <a:pPr algn="just"/>
            <a:r>
              <a:rPr lang="en-US" dirty="0" smtClean="0"/>
              <a:t>Important operations performed by control unit are </a:t>
            </a:r>
          </a:p>
          <a:p>
            <a:pPr lvl="1" algn="just"/>
            <a:r>
              <a:rPr lang="en-US" dirty="0" smtClean="0"/>
              <a:t>It fetches instructions from the main memory.</a:t>
            </a:r>
          </a:p>
          <a:p>
            <a:pPr lvl="1" algn="just"/>
            <a:r>
              <a:rPr lang="en-US" dirty="0" smtClean="0"/>
              <a:t>It interprets the instructions to find what operation is to be performed.</a:t>
            </a:r>
          </a:p>
          <a:p>
            <a:pPr lvl="1" algn="just"/>
            <a:r>
              <a:rPr lang="en-US" dirty="0" smtClean="0"/>
              <a:t>It controls the execution of instructions.</a:t>
            </a:r>
          </a:p>
          <a:p>
            <a:pPr lvl="1" algn="just"/>
            <a:endParaRPr lang="en-US" dirty="0"/>
          </a:p>
        </p:txBody>
      </p:sp>
    </p:spTree>
    <p:extLst>
      <p:ext uri="{BB962C8B-B14F-4D97-AF65-F5344CB8AC3E}">
        <p14:creationId xmlns:p14="http://schemas.microsoft.com/office/powerpoint/2010/main" val="1027644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pic>
        <p:nvPicPr>
          <p:cNvPr id="2064" name="Picture 1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524000"/>
            <a:ext cx="716280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599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Cycle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CPU uses the machine cycle to process each instruction. Four steps of machine cycle are</a:t>
            </a:r>
          </a:p>
          <a:p>
            <a:pPr lvl="1" algn="just"/>
            <a:r>
              <a:rPr lang="en-US" b="1" i="1" dirty="0" smtClean="0"/>
              <a:t>Fetch:</a:t>
            </a:r>
            <a:r>
              <a:rPr lang="en-US" dirty="0" smtClean="0"/>
              <a:t> Instruction fetch is a process of getting an instruction from the memory to execute it. It is performed by the control unit.</a:t>
            </a:r>
          </a:p>
          <a:p>
            <a:pPr lvl="1" algn="just"/>
            <a:r>
              <a:rPr lang="en-US" b="1" i="1" dirty="0" smtClean="0"/>
              <a:t>Decode:</a:t>
            </a:r>
            <a:r>
              <a:rPr lang="en-US" dirty="0" smtClean="0"/>
              <a:t> The control unit decodes the instruction. This process examines the nature of instruction to determine what further operations should be taken. CU directs to move the required data from memory to ALU.</a:t>
            </a:r>
          </a:p>
          <a:p>
            <a:pPr lvl="1" algn="just"/>
            <a:endParaRPr lang="en-US" dirty="0"/>
          </a:p>
        </p:txBody>
      </p:sp>
    </p:spTree>
    <p:extLst>
      <p:ext uri="{BB962C8B-B14F-4D97-AF65-F5344CB8AC3E}">
        <p14:creationId xmlns:p14="http://schemas.microsoft.com/office/powerpoint/2010/main" val="943879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Cycle</a:t>
            </a:r>
          </a:p>
        </p:txBody>
      </p:sp>
      <p:sp>
        <p:nvSpPr>
          <p:cNvPr id="3" name="Content Placeholder 2"/>
          <p:cNvSpPr>
            <a:spLocks noGrp="1"/>
          </p:cNvSpPr>
          <p:nvPr>
            <p:ph idx="1"/>
          </p:nvPr>
        </p:nvSpPr>
        <p:spPr/>
        <p:txBody>
          <a:bodyPr/>
          <a:lstStyle/>
          <a:p>
            <a:pPr lvl="1" algn="just"/>
            <a:r>
              <a:rPr lang="en-US" b="1" i="1" dirty="0" smtClean="0"/>
              <a:t>Execute:</a:t>
            </a:r>
            <a:r>
              <a:rPr lang="en-US" dirty="0" smtClean="0"/>
              <a:t> After decoding the instruction and getting the required data, CPU finally executes that instruction. The instructions are executed by ALU.</a:t>
            </a:r>
          </a:p>
          <a:p>
            <a:pPr lvl="1" algn="just"/>
            <a:r>
              <a:rPr lang="en-US" b="1" i="1" dirty="0" smtClean="0"/>
              <a:t>Storing: </a:t>
            </a:r>
            <a:r>
              <a:rPr lang="en-US" dirty="0" smtClean="0"/>
              <a:t>the process of writing the result to the memory is called storing.</a:t>
            </a:r>
          </a:p>
          <a:p>
            <a:pPr algn="just"/>
            <a:r>
              <a:rPr lang="en-US" dirty="0" smtClean="0"/>
              <a:t>These four operations collectively called a </a:t>
            </a:r>
            <a:r>
              <a:rPr lang="en-US" i="1" dirty="0" smtClean="0"/>
              <a:t>machine cycle</a:t>
            </a:r>
            <a:r>
              <a:rPr lang="en-US" dirty="0" smtClean="0"/>
              <a:t> or </a:t>
            </a:r>
            <a:r>
              <a:rPr lang="en-US" i="1" dirty="0" smtClean="0"/>
              <a:t>instruction cycle</a:t>
            </a:r>
            <a:r>
              <a:rPr lang="en-US" dirty="0" smtClean="0"/>
              <a:t>.</a:t>
            </a:r>
            <a:endParaRPr lang="en-US" dirty="0"/>
          </a:p>
        </p:txBody>
      </p:sp>
    </p:spTree>
    <p:extLst>
      <p:ext uri="{BB962C8B-B14F-4D97-AF65-F5344CB8AC3E}">
        <p14:creationId xmlns:p14="http://schemas.microsoft.com/office/powerpoint/2010/main" val="447976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 Set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 set of all instructions that can be performed by a CPU is called instruction set. The instruction set consists of four types of instructions</a:t>
            </a:r>
          </a:p>
          <a:p>
            <a:pPr lvl="1" algn="just"/>
            <a:r>
              <a:rPr lang="en-US" b="1" i="1" dirty="0" smtClean="0"/>
              <a:t>Arithmetic Instruction:</a:t>
            </a:r>
            <a:r>
              <a:rPr lang="en-US" dirty="0" smtClean="0"/>
              <a:t> The instructions used to perform arithmetic operations are called arithmetic instructions. Different arithmetic operations are addition, subtraction, multiplication and division.</a:t>
            </a:r>
          </a:p>
          <a:p>
            <a:pPr lvl="1" algn="just"/>
            <a:r>
              <a:rPr lang="en-US" b="1" i="1" dirty="0" smtClean="0"/>
              <a:t>Logical Instruction:</a:t>
            </a:r>
            <a:r>
              <a:rPr lang="en-US" dirty="0" smtClean="0"/>
              <a:t> The instructions used to perform logical operations are called logical instructions. A logical operations is the comparison of two data values e.g. greater than, equal to and less than.</a:t>
            </a:r>
          </a:p>
          <a:p>
            <a:pPr algn="just"/>
            <a:r>
              <a:rPr lang="en-US" dirty="0" smtClean="0"/>
              <a:t>Both these instructions are executed by ALU.</a:t>
            </a:r>
            <a:endParaRPr lang="en-US" dirty="0"/>
          </a:p>
        </p:txBody>
      </p:sp>
    </p:spTree>
    <p:extLst>
      <p:ext uri="{BB962C8B-B14F-4D97-AF65-F5344CB8AC3E}">
        <p14:creationId xmlns:p14="http://schemas.microsoft.com/office/powerpoint/2010/main" val="24613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Set</a:t>
            </a:r>
          </a:p>
        </p:txBody>
      </p:sp>
      <p:sp>
        <p:nvSpPr>
          <p:cNvPr id="3" name="Content Placeholder 2"/>
          <p:cNvSpPr>
            <a:spLocks noGrp="1"/>
          </p:cNvSpPr>
          <p:nvPr>
            <p:ph idx="1"/>
          </p:nvPr>
        </p:nvSpPr>
        <p:spPr/>
        <p:txBody>
          <a:bodyPr>
            <a:normAutofit lnSpcReduction="10000"/>
          </a:bodyPr>
          <a:lstStyle/>
          <a:p>
            <a:pPr lvl="1" algn="just"/>
            <a:r>
              <a:rPr lang="en-US" b="1" i="1" dirty="0" smtClean="0"/>
              <a:t>Data Transfer Instruction:</a:t>
            </a:r>
            <a:r>
              <a:rPr lang="en-US" dirty="0" smtClean="0"/>
              <a:t> The instructions used to transfer data from one component to another component are called data transfer instructions.</a:t>
            </a:r>
          </a:p>
          <a:p>
            <a:pPr lvl="1" algn="just"/>
            <a:r>
              <a:rPr lang="en-US" b="1" i="1" dirty="0" smtClean="0"/>
              <a:t>Control Transfer Instruction:</a:t>
            </a:r>
            <a:r>
              <a:rPr lang="en-US" dirty="0" smtClean="0"/>
              <a:t> The instructions used to change the execution sequence of instructions of a program are called control transfer instructions. These instructions transfer the execution control to a certain part of program instead of next instruction.</a:t>
            </a:r>
          </a:p>
          <a:p>
            <a:pPr algn="just"/>
            <a:r>
              <a:rPr lang="en-US" dirty="0" smtClean="0"/>
              <a:t>These instructions are executed by CU.</a:t>
            </a:r>
          </a:p>
          <a:p>
            <a:pPr lvl="1" algn="just"/>
            <a:endParaRPr lang="en-US" dirty="0" smtClean="0"/>
          </a:p>
          <a:p>
            <a:pPr lvl="1" algn="just"/>
            <a:endParaRPr lang="en-US" dirty="0"/>
          </a:p>
        </p:txBody>
      </p:sp>
    </p:spTree>
    <p:extLst>
      <p:ext uri="{BB962C8B-B14F-4D97-AF65-F5344CB8AC3E}">
        <p14:creationId xmlns:p14="http://schemas.microsoft.com/office/powerpoint/2010/main" val="9174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Unit</a:t>
            </a:r>
            <a:endParaRPr lang="en-US" dirty="0"/>
          </a:p>
        </p:txBody>
      </p:sp>
      <p:sp>
        <p:nvSpPr>
          <p:cNvPr id="3" name="Content Placeholder 2"/>
          <p:cNvSpPr>
            <a:spLocks noGrp="1"/>
          </p:cNvSpPr>
          <p:nvPr>
            <p:ph idx="1"/>
          </p:nvPr>
        </p:nvSpPr>
        <p:spPr/>
        <p:txBody>
          <a:bodyPr/>
          <a:lstStyle/>
          <a:p>
            <a:pPr lvl="1" algn="just">
              <a:buFont typeface="Arial" pitchFamily="34" charset="0"/>
              <a:buChar char="•"/>
            </a:pPr>
            <a:r>
              <a:rPr lang="en-US" sz="3200" dirty="0">
                <a:cs typeface="Times New Roman" pitchFamily="18" charset="0"/>
              </a:rPr>
              <a:t>System Unit is a case that contains electronic components of the computer used to process </a:t>
            </a:r>
            <a:r>
              <a:rPr lang="en-US" sz="3200" dirty="0" smtClean="0">
                <a:cs typeface="Times New Roman" pitchFamily="18" charset="0"/>
              </a:rPr>
              <a:t>data.</a:t>
            </a:r>
          </a:p>
          <a:p>
            <a:pPr lvl="2" algn="just"/>
            <a:r>
              <a:rPr lang="en-US" dirty="0" smtClean="0">
                <a:cs typeface="Times New Roman" pitchFamily="18" charset="0"/>
              </a:rPr>
              <a:t>Made </a:t>
            </a:r>
            <a:r>
              <a:rPr lang="en-US" dirty="0">
                <a:cs typeface="Times New Roman" pitchFamily="18" charset="0"/>
              </a:rPr>
              <a:t>of metal or plastic to protects the internal components from </a:t>
            </a:r>
            <a:r>
              <a:rPr lang="en-US" dirty="0" smtClean="0">
                <a:cs typeface="Times New Roman" pitchFamily="18" charset="0"/>
              </a:rPr>
              <a:t>damage.</a:t>
            </a:r>
          </a:p>
          <a:p>
            <a:pPr lvl="2" algn="just"/>
            <a:r>
              <a:rPr lang="en-US" dirty="0" smtClean="0">
                <a:cs typeface="Times New Roman" pitchFamily="18" charset="0"/>
              </a:rPr>
              <a:t>All </a:t>
            </a:r>
            <a:r>
              <a:rPr lang="en-US" dirty="0">
                <a:cs typeface="Times New Roman" pitchFamily="18" charset="0"/>
              </a:rPr>
              <a:t>computers have a system unit. It is available in variety of shapes &amp; sizes.</a:t>
            </a:r>
          </a:p>
          <a:p>
            <a:pPr algn="just"/>
            <a:endParaRPr lang="en-US" dirty="0">
              <a:cs typeface="Times New Roman" pitchFamily="18" charset="0"/>
            </a:endParaRPr>
          </a:p>
        </p:txBody>
      </p:sp>
    </p:spTree>
    <p:extLst>
      <p:ext uri="{BB962C8B-B14F-4D97-AF65-F5344CB8AC3E}">
        <p14:creationId xmlns:p14="http://schemas.microsoft.com/office/powerpoint/2010/main" val="78250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Clock</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The processor relies on a small quartz crystal circuit called the system clock to control the timing of all computer operations. </a:t>
            </a:r>
            <a:endParaRPr lang="en-US" dirty="0" smtClean="0"/>
          </a:p>
          <a:p>
            <a:pPr algn="just"/>
            <a:r>
              <a:rPr lang="en-US" dirty="0" smtClean="0"/>
              <a:t>Just </a:t>
            </a:r>
            <a:r>
              <a:rPr lang="en-US" dirty="0"/>
              <a:t>as your heart beats at a regular rate to keep your body functioning, the system clock generates regular electronic pulses, or ticks, that set the operating pace of components of the system unit. </a:t>
            </a:r>
            <a:endParaRPr lang="en-US" dirty="0" smtClean="0"/>
          </a:p>
          <a:p>
            <a:pPr algn="just"/>
            <a:r>
              <a:rPr lang="en-US" dirty="0" smtClean="0"/>
              <a:t>Each </a:t>
            </a:r>
            <a:r>
              <a:rPr lang="en-US" dirty="0"/>
              <a:t>tick equates to a clock cycle. </a:t>
            </a:r>
            <a:endParaRPr lang="en-US" dirty="0" smtClean="0"/>
          </a:p>
          <a:p>
            <a:pPr algn="just"/>
            <a:r>
              <a:rPr lang="en-US" dirty="0" smtClean="0"/>
              <a:t>In </a:t>
            </a:r>
            <a:r>
              <a:rPr lang="en-US" dirty="0"/>
              <a:t>the past, processors used one or more clock cycles to execute each instruction. </a:t>
            </a:r>
            <a:endParaRPr lang="en-US" dirty="0" smtClean="0"/>
          </a:p>
          <a:p>
            <a:pPr algn="just"/>
            <a:r>
              <a:rPr lang="en-US" dirty="0" smtClean="0"/>
              <a:t>Processors </a:t>
            </a:r>
            <a:r>
              <a:rPr lang="en-US" dirty="0"/>
              <a:t>today often are superscalar, which means they can execute more than one instruction per clock cycle. </a:t>
            </a:r>
          </a:p>
        </p:txBody>
      </p:sp>
    </p:spTree>
    <p:extLst>
      <p:ext uri="{BB962C8B-B14F-4D97-AF65-F5344CB8AC3E}">
        <p14:creationId xmlns:p14="http://schemas.microsoft.com/office/powerpoint/2010/main" val="1489712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Clock</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The pace of the system clock, called the clock speed, is measured by the number of ticks per second. </a:t>
            </a:r>
            <a:endParaRPr lang="en-US" dirty="0" smtClean="0"/>
          </a:p>
          <a:p>
            <a:pPr algn="just"/>
            <a:r>
              <a:rPr lang="en-US" dirty="0" smtClean="0"/>
              <a:t>Current </a:t>
            </a:r>
            <a:r>
              <a:rPr lang="en-US" dirty="0"/>
              <a:t>personal computer processors have clock speeds in the gigahertz range. Giga is a prefix that stands for billion, and a hertz is one </a:t>
            </a:r>
            <a:r>
              <a:rPr lang="en-US" dirty="0" smtClean="0"/>
              <a:t>cycle </a:t>
            </a:r>
            <a:r>
              <a:rPr lang="en-US" dirty="0"/>
              <a:t>per </a:t>
            </a:r>
            <a:r>
              <a:rPr lang="en-US" dirty="0" smtClean="0"/>
              <a:t>second.</a:t>
            </a:r>
          </a:p>
          <a:p>
            <a:pPr algn="just"/>
            <a:r>
              <a:rPr lang="en-US" dirty="0" smtClean="0"/>
              <a:t>Thus</a:t>
            </a:r>
            <a:r>
              <a:rPr lang="en-US" dirty="0"/>
              <a:t>, one gigahertz (GHz) equals one billion ticks of the system clock per second. </a:t>
            </a:r>
            <a:endParaRPr lang="en-US" dirty="0" smtClean="0"/>
          </a:p>
          <a:p>
            <a:pPr algn="just"/>
            <a:r>
              <a:rPr lang="en-US" dirty="0" smtClean="0"/>
              <a:t>A </a:t>
            </a:r>
            <a:r>
              <a:rPr lang="en-US" dirty="0"/>
              <a:t>computer that operates at 3 GHz has 3 billion (Giga) clock cycles in one second (hertz). </a:t>
            </a:r>
            <a:endParaRPr lang="en-US" dirty="0" smtClean="0"/>
          </a:p>
          <a:p>
            <a:pPr algn="just"/>
            <a:r>
              <a:rPr lang="en-US" dirty="0" smtClean="0"/>
              <a:t>The </a:t>
            </a:r>
            <a:r>
              <a:rPr lang="en-US" dirty="0"/>
              <a:t>faster the clock speed, the more instructions the processor can execute per second.</a:t>
            </a:r>
          </a:p>
          <a:p>
            <a:pPr algn="just"/>
            <a:endParaRPr lang="en-US" dirty="0"/>
          </a:p>
        </p:txBody>
      </p:sp>
    </p:spTree>
    <p:extLst>
      <p:ext uri="{BB962C8B-B14F-4D97-AF65-F5344CB8AC3E}">
        <p14:creationId xmlns:p14="http://schemas.microsoft.com/office/powerpoint/2010/main" val="332105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Registers</a:t>
            </a:r>
            <a:endParaRPr lang="en-US" dirty="0"/>
          </a:p>
        </p:txBody>
      </p:sp>
      <p:sp>
        <p:nvSpPr>
          <p:cNvPr id="3" name="Content Placeholder 2"/>
          <p:cNvSpPr>
            <a:spLocks noGrp="1"/>
          </p:cNvSpPr>
          <p:nvPr>
            <p:ph idx="1"/>
          </p:nvPr>
        </p:nvSpPr>
        <p:spPr/>
        <p:txBody>
          <a:bodyPr>
            <a:normAutofit/>
          </a:bodyPr>
          <a:lstStyle/>
          <a:p>
            <a:pPr algn="just"/>
            <a:r>
              <a:rPr lang="en-US" dirty="0"/>
              <a:t>A processor contains small, high-speed storage locations, called registers, which temporarily hold data and instructions. </a:t>
            </a:r>
            <a:endParaRPr lang="en-US" dirty="0" smtClean="0"/>
          </a:p>
          <a:p>
            <a:pPr algn="just"/>
            <a:r>
              <a:rPr lang="en-US" dirty="0" smtClean="0"/>
              <a:t>Registers </a:t>
            </a:r>
            <a:r>
              <a:rPr lang="en-US" dirty="0"/>
              <a:t>are part of the processor, not part of memory or a permanent storage device. </a:t>
            </a:r>
            <a:endParaRPr lang="en-US" dirty="0" smtClean="0"/>
          </a:p>
          <a:p>
            <a:pPr algn="just"/>
            <a:r>
              <a:rPr lang="en-US" dirty="0" smtClean="0"/>
              <a:t>Processors </a:t>
            </a:r>
            <a:r>
              <a:rPr lang="en-US" dirty="0"/>
              <a:t>have many different types of registers, each with a specific storage function. </a:t>
            </a:r>
          </a:p>
        </p:txBody>
      </p:sp>
    </p:spTree>
    <p:extLst>
      <p:ext uri="{BB962C8B-B14F-4D97-AF65-F5344CB8AC3E}">
        <p14:creationId xmlns:p14="http://schemas.microsoft.com/office/powerpoint/2010/main" val="2122571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Registers</a:t>
            </a:r>
          </a:p>
        </p:txBody>
      </p:sp>
      <p:sp>
        <p:nvSpPr>
          <p:cNvPr id="3" name="Content Placeholder 2"/>
          <p:cNvSpPr>
            <a:spLocks noGrp="1"/>
          </p:cNvSpPr>
          <p:nvPr>
            <p:ph idx="1"/>
          </p:nvPr>
        </p:nvSpPr>
        <p:spPr/>
        <p:txBody>
          <a:bodyPr/>
          <a:lstStyle/>
          <a:p>
            <a:pPr algn="just"/>
            <a:r>
              <a:rPr lang="en-US" dirty="0"/>
              <a:t>Register functions include </a:t>
            </a:r>
            <a:endParaRPr lang="en-US" dirty="0" smtClean="0"/>
          </a:p>
          <a:p>
            <a:pPr lvl="1" algn="just"/>
            <a:r>
              <a:rPr lang="en-US" dirty="0" smtClean="0"/>
              <a:t>storing </a:t>
            </a:r>
            <a:r>
              <a:rPr lang="en-US" dirty="0"/>
              <a:t>the location from where an instruction was </a:t>
            </a:r>
            <a:r>
              <a:rPr lang="en-US" dirty="0" smtClean="0"/>
              <a:t>fetched</a:t>
            </a:r>
          </a:p>
          <a:p>
            <a:pPr lvl="1" algn="just"/>
            <a:r>
              <a:rPr lang="en-US" dirty="0" smtClean="0"/>
              <a:t>storing </a:t>
            </a:r>
            <a:r>
              <a:rPr lang="en-US" dirty="0"/>
              <a:t>an instruction while the control unit decodes </a:t>
            </a:r>
            <a:r>
              <a:rPr lang="en-US" dirty="0" smtClean="0"/>
              <a:t>it</a:t>
            </a:r>
          </a:p>
          <a:p>
            <a:pPr lvl="1" algn="just"/>
            <a:r>
              <a:rPr lang="en-US" dirty="0" smtClean="0"/>
              <a:t>storing </a:t>
            </a:r>
            <a:r>
              <a:rPr lang="en-US" dirty="0"/>
              <a:t>data while the ALU computes </a:t>
            </a:r>
            <a:r>
              <a:rPr lang="en-US" dirty="0" smtClean="0"/>
              <a:t>it</a:t>
            </a:r>
          </a:p>
          <a:p>
            <a:pPr lvl="1" algn="just"/>
            <a:r>
              <a:rPr lang="en-US" dirty="0" smtClean="0"/>
              <a:t>storing </a:t>
            </a:r>
            <a:r>
              <a:rPr lang="en-US" dirty="0"/>
              <a:t>the results of a calculation.</a:t>
            </a:r>
          </a:p>
          <a:p>
            <a:pPr algn="just"/>
            <a:endParaRPr lang="en-US" dirty="0"/>
          </a:p>
        </p:txBody>
      </p:sp>
    </p:spTree>
    <p:extLst>
      <p:ext uri="{BB962C8B-B14F-4D97-AF65-F5344CB8AC3E}">
        <p14:creationId xmlns:p14="http://schemas.microsoft.com/office/powerpoint/2010/main" val="992588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Registers</a:t>
            </a:r>
          </a:p>
        </p:txBody>
      </p:sp>
      <p:sp>
        <p:nvSpPr>
          <p:cNvPr id="3" name="Content Placeholder 2"/>
          <p:cNvSpPr>
            <a:spLocks noGrp="1"/>
          </p:cNvSpPr>
          <p:nvPr>
            <p:ph idx="1"/>
          </p:nvPr>
        </p:nvSpPr>
        <p:spPr/>
        <p:txBody>
          <a:bodyPr>
            <a:normAutofit fontScale="92500" lnSpcReduction="10000"/>
          </a:bodyPr>
          <a:lstStyle/>
          <a:p>
            <a:r>
              <a:rPr lang="en-US" dirty="0" smtClean="0"/>
              <a:t>Some registers are</a:t>
            </a:r>
          </a:p>
          <a:p>
            <a:pPr lvl="1"/>
            <a:r>
              <a:rPr lang="en-US" b="1" dirty="0" smtClean="0"/>
              <a:t>Instruction register</a:t>
            </a:r>
            <a:r>
              <a:rPr lang="en-US" dirty="0" smtClean="0"/>
              <a:t> is used to store the fetched instruction.</a:t>
            </a:r>
          </a:p>
          <a:p>
            <a:pPr lvl="1"/>
            <a:r>
              <a:rPr lang="en-US" b="1" dirty="0" smtClean="0"/>
              <a:t>Address Register </a:t>
            </a:r>
            <a:r>
              <a:rPr lang="en-US" dirty="0" smtClean="0"/>
              <a:t>is used to store the memory address being used by the CPU (data, next instruction)</a:t>
            </a:r>
            <a:endParaRPr lang="en-US" b="1" dirty="0" smtClean="0"/>
          </a:p>
          <a:p>
            <a:pPr lvl="1"/>
            <a:r>
              <a:rPr lang="en-US" b="1" dirty="0"/>
              <a:t>Storage register  </a:t>
            </a:r>
            <a:r>
              <a:rPr lang="en-US" dirty="0"/>
              <a:t>store data retrieved from main memory prior to processing</a:t>
            </a:r>
            <a:r>
              <a:rPr lang="en-US" dirty="0" smtClean="0"/>
              <a:t>.</a:t>
            </a:r>
          </a:p>
          <a:p>
            <a:pPr lvl="1"/>
            <a:r>
              <a:rPr lang="en-US" b="1" dirty="0"/>
              <a:t>Accumulative Register </a:t>
            </a:r>
            <a:r>
              <a:rPr lang="en-US" dirty="0"/>
              <a:t>store the results of arithmetic &amp; logic </a:t>
            </a:r>
            <a:r>
              <a:rPr lang="en-US" dirty="0" smtClean="0"/>
              <a:t>operations</a:t>
            </a:r>
          </a:p>
          <a:p>
            <a:pPr lvl="1"/>
            <a:r>
              <a:rPr lang="en-US" b="1" dirty="0" smtClean="0"/>
              <a:t>Program Counter </a:t>
            </a:r>
            <a:r>
              <a:rPr lang="en-US" dirty="0" smtClean="0"/>
              <a:t>is used to store the address of next instruction to be fetched for execution.</a:t>
            </a:r>
            <a:endParaRPr lang="en-US" b="1" dirty="0"/>
          </a:p>
        </p:txBody>
      </p:sp>
    </p:spTree>
    <p:extLst>
      <p:ext uri="{BB962C8B-B14F-4D97-AF65-F5344CB8AC3E}">
        <p14:creationId xmlns:p14="http://schemas.microsoft.com/office/powerpoint/2010/main" val="3024259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Pipelining</a:t>
            </a:r>
            <a:endParaRPr lang="en-US" dirty="0"/>
          </a:p>
        </p:txBody>
      </p:sp>
      <p:sp>
        <p:nvSpPr>
          <p:cNvPr id="3" name="Content Placeholder 2"/>
          <p:cNvSpPr>
            <a:spLocks noGrp="1"/>
          </p:cNvSpPr>
          <p:nvPr>
            <p:ph idx="1"/>
          </p:nvPr>
        </p:nvSpPr>
        <p:spPr/>
        <p:txBody>
          <a:bodyPr/>
          <a:lstStyle/>
          <a:p>
            <a:pPr algn="just"/>
            <a:r>
              <a:rPr lang="en-US" dirty="0" smtClean="0"/>
              <a:t>Pipelining is a technique in which CPU fetches the next instruction before it completes the machine cycle for the first instruction.</a:t>
            </a:r>
          </a:p>
          <a:p>
            <a:pPr algn="just"/>
            <a:r>
              <a:rPr lang="en-US" dirty="0" smtClean="0"/>
              <a:t>Modern computers use pipelining to process multiple instructions at the same time.</a:t>
            </a:r>
          </a:p>
          <a:p>
            <a:pPr algn="just"/>
            <a:r>
              <a:rPr lang="en-US" dirty="0" smtClean="0"/>
              <a:t>It results in the faster processing and increases the performance of computer.</a:t>
            </a:r>
            <a:endParaRPr lang="en-US" dirty="0"/>
          </a:p>
        </p:txBody>
      </p:sp>
    </p:spTree>
    <p:extLst>
      <p:ext uri="{BB962C8B-B14F-4D97-AF65-F5344CB8AC3E}">
        <p14:creationId xmlns:p14="http://schemas.microsoft.com/office/powerpoint/2010/main" val="2876393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Pipelining</a:t>
            </a:r>
          </a:p>
        </p:txBody>
      </p:sp>
      <p:sp>
        <p:nvSpPr>
          <p:cNvPr id="3" name="Content Placeholder 2"/>
          <p:cNvSpPr>
            <a:spLocks noGrp="1"/>
          </p:cNvSpPr>
          <p:nvPr>
            <p:ph idx="1"/>
          </p:nvPr>
        </p:nvSpPr>
        <p:spPr/>
        <p:txBody>
          <a:bodyPr/>
          <a:lstStyle/>
          <a:p>
            <a:r>
              <a:rPr lang="en-US" dirty="0" smtClean="0"/>
              <a:t>Without pipelining, the processor fetches, decodes, executes and stores only one instruction at a time.</a:t>
            </a:r>
          </a:p>
          <a:p>
            <a:r>
              <a:rPr lang="en-US" dirty="0" smtClean="0"/>
              <a:t>CPU waits until an instruction completes its all four stages and then executes the next instruction.</a:t>
            </a:r>
            <a:endParaRPr lang="en-US" dirty="0"/>
          </a:p>
        </p:txBody>
      </p:sp>
    </p:spTree>
    <p:extLst>
      <p:ext uri="{BB962C8B-B14F-4D97-AF65-F5344CB8AC3E}">
        <p14:creationId xmlns:p14="http://schemas.microsoft.com/office/powerpoint/2010/main" val="850369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Pipelining</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46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21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Cooling</a:t>
            </a:r>
            <a:endParaRPr lang="en-US" dirty="0"/>
          </a:p>
        </p:txBody>
      </p:sp>
      <p:sp>
        <p:nvSpPr>
          <p:cNvPr id="3" name="Content Placeholder 2"/>
          <p:cNvSpPr>
            <a:spLocks noGrp="1"/>
          </p:cNvSpPr>
          <p:nvPr>
            <p:ph idx="1"/>
          </p:nvPr>
        </p:nvSpPr>
        <p:spPr/>
        <p:txBody>
          <a:bodyPr/>
          <a:lstStyle/>
          <a:p>
            <a:pPr algn="just"/>
            <a:r>
              <a:rPr lang="en-US" dirty="0" smtClean="0"/>
              <a:t>Proper cooling for processor is very important as excessive heat can cause problems or even damage a processor.</a:t>
            </a:r>
          </a:p>
          <a:p>
            <a:pPr algn="just"/>
            <a:r>
              <a:rPr lang="en-US" dirty="0" smtClean="0"/>
              <a:t>The computer provides cooling system for the processor.</a:t>
            </a:r>
          </a:p>
          <a:p>
            <a:pPr algn="just"/>
            <a:r>
              <a:rPr lang="en-US" i="1" dirty="0" smtClean="0"/>
              <a:t>Heat sink, cooling fans</a:t>
            </a:r>
            <a:r>
              <a:rPr lang="en-US" dirty="0" smtClean="0"/>
              <a:t> and </a:t>
            </a:r>
            <a:r>
              <a:rPr lang="en-US" i="1" dirty="0" smtClean="0"/>
              <a:t>liquid cooling system</a:t>
            </a:r>
            <a:r>
              <a:rPr lang="en-US" dirty="0" smtClean="0"/>
              <a:t> are used to keep safe the processor from overheating.</a:t>
            </a:r>
          </a:p>
          <a:p>
            <a:pPr algn="just"/>
            <a:endParaRPr lang="en-US" dirty="0"/>
          </a:p>
        </p:txBody>
      </p:sp>
    </p:spTree>
    <p:extLst>
      <p:ext uri="{BB962C8B-B14F-4D97-AF65-F5344CB8AC3E}">
        <p14:creationId xmlns:p14="http://schemas.microsoft.com/office/powerpoint/2010/main" val="939481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90800"/>
            <a:ext cx="8229600" cy="1143000"/>
          </a:xfrm>
        </p:spPr>
        <p:txBody>
          <a:bodyPr>
            <a:normAutofit fontScale="90000"/>
          </a:bodyPr>
          <a:lstStyle/>
          <a:p>
            <a:r>
              <a:rPr lang="en-US" sz="15300" b="1" dirty="0" smtClean="0"/>
              <a:t>Q/A</a:t>
            </a:r>
            <a:endParaRPr lang="en-US" b="1" dirty="0"/>
          </a:p>
        </p:txBody>
      </p:sp>
    </p:spTree>
    <p:extLst>
      <p:ext uri="{BB962C8B-B14F-4D97-AF65-F5344CB8AC3E}">
        <p14:creationId xmlns:p14="http://schemas.microsoft.com/office/powerpoint/2010/main" val="195957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Unit</a:t>
            </a:r>
          </a:p>
        </p:txBody>
      </p:sp>
      <p:sp>
        <p:nvSpPr>
          <p:cNvPr id="3" name="Content Placeholder 2"/>
          <p:cNvSpPr>
            <a:spLocks noGrp="1"/>
          </p:cNvSpPr>
          <p:nvPr>
            <p:ph idx="1"/>
          </p:nvPr>
        </p:nvSpPr>
        <p:spPr/>
        <p:txBody>
          <a:bodyPr/>
          <a:lstStyle/>
          <a:p>
            <a:r>
              <a:rPr lang="en-US" dirty="0" smtClean="0"/>
              <a:t>System unit of a desktop computer stands vertically (tower model).</a:t>
            </a:r>
          </a:p>
          <a:p>
            <a:r>
              <a:rPr lang="en-US" dirty="0" smtClean="0"/>
              <a:t>In laptop computers, keyboard and pointing devices are built on the top of the system unit.</a:t>
            </a:r>
          </a:p>
          <a:p>
            <a:r>
              <a:rPr lang="en-US" dirty="0" smtClean="0"/>
              <a:t>System unit of a tablet is behind the screen.</a:t>
            </a:r>
          </a:p>
          <a:p>
            <a:endParaRPr lang="en-US" dirty="0"/>
          </a:p>
        </p:txBody>
      </p:sp>
    </p:spTree>
    <p:extLst>
      <p:ext uri="{BB962C8B-B14F-4D97-AF65-F5344CB8AC3E}">
        <p14:creationId xmlns:p14="http://schemas.microsoft.com/office/powerpoint/2010/main" val="3608245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Unit</a:t>
            </a:r>
          </a:p>
        </p:txBody>
      </p:sp>
      <p:pic>
        <p:nvPicPr>
          <p:cNvPr id="21" name="Picture 5" descr="xps420_blu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24479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14"/>
          <p:cNvPicPr>
            <a:picLocks noChangeAspect="1" noChangeArrowheads="1"/>
          </p:cNvPicPr>
          <p:nvPr/>
        </p:nvPicPr>
        <p:blipFill>
          <a:blip r:embed="rId3"/>
          <a:srcRect/>
          <a:stretch>
            <a:fillRect/>
          </a:stretch>
        </p:blipFill>
        <p:spPr bwMode="auto">
          <a:xfrm rot="1876208">
            <a:off x="6637338" y="4293395"/>
            <a:ext cx="1651000" cy="1728787"/>
          </a:xfrm>
          <a:prstGeom prst="rect">
            <a:avLst/>
          </a:prstGeom>
          <a:noFill/>
          <a:ln w="9525">
            <a:noFill/>
            <a:miter lim="800000"/>
            <a:headEnd/>
            <a:tailEnd/>
          </a:ln>
          <a:effectLst>
            <a:outerShdw dist="107763" dir="8100000" algn="ctr" rotWithShape="0">
              <a:srgbClr val="808080">
                <a:alpha val="50000"/>
              </a:srgbClr>
            </a:outerShdw>
          </a:effectLst>
        </p:spPr>
      </p:pic>
      <p:pic>
        <p:nvPicPr>
          <p:cNvPr id="29" name="Picture 17" descr="lapt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2556" y="1147258"/>
            <a:ext cx="2751137"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Line 18"/>
          <p:cNvSpPr>
            <a:spLocks noChangeShapeType="1"/>
          </p:cNvSpPr>
          <p:nvPr/>
        </p:nvSpPr>
        <p:spPr bwMode="auto">
          <a:xfrm flipV="1">
            <a:off x="755650" y="3068638"/>
            <a:ext cx="21590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 name="Text Box 19"/>
          <p:cNvSpPr txBox="1">
            <a:spLocks noChangeArrowheads="1"/>
          </p:cNvSpPr>
          <p:nvPr/>
        </p:nvSpPr>
        <p:spPr bwMode="auto">
          <a:xfrm>
            <a:off x="529503" y="3605213"/>
            <a:ext cx="10080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50000"/>
              </a:spcBef>
              <a:spcAft>
                <a:spcPct val="0"/>
              </a:spcAft>
              <a:defRPr sz="1200">
                <a:solidFill>
                  <a:schemeClr val="tx1"/>
                </a:solidFill>
                <a:latin typeface="Arial" charset="0"/>
                <a:cs typeface="Arial" charset="0"/>
              </a:defRPr>
            </a:lvl6pPr>
            <a:lvl7pPr marL="2971800" indent="-228600" algn="ctr" eaLnBrk="0" fontAlgn="base" hangingPunct="0">
              <a:spcBef>
                <a:spcPct val="50000"/>
              </a:spcBef>
              <a:spcAft>
                <a:spcPct val="0"/>
              </a:spcAft>
              <a:defRPr sz="1200">
                <a:solidFill>
                  <a:schemeClr val="tx1"/>
                </a:solidFill>
                <a:latin typeface="Arial" charset="0"/>
                <a:cs typeface="Arial" charset="0"/>
              </a:defRPr>
            </a:lvl7pPr>
            <a:lvl8pPr marL="3429000" indent="-228600" algn="ctr" eaLnBrk="0" fontAlgn="base" hangingPunct="0">
              <a:spcBef>
                <a:spcPct val="50000"/>
              </a:spcBef>
              <a:spcAft>
                <a:spcPct val="0"/>
              </a:spcAft>
              <a:defRPr sz="1200">
                <a:solidFill>
                  <a:schemeClr val="tx1"/>
                </a:solidFill>
                <a:latin typeface="Arial" charset="0"/>
                <a:cs typeface="Arial" charset="0"/>
              </a:defRPr>
            </a:lvl8pPr>
            <a:lvl9pPr marL="3886200" indent="-228600" algn="ctr" eaLnBrk="0" fontAlgn="base" hangingPunct="0">
              <a:spcBef>
                <a:spcPct val="50000"/>
              </a:spcBef>
              <a:spcAft>
                <a:spcPct val="0"/>
              </a:spcAft>
              <a:defRPr sz="1200">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Arial" charset="0"/>
                <a:cs typeface="Arial" charset="0"/>
              </a:rPr>
              <a:t>System unit</a:t>
            </a:r>
          </a:p>
        </p:txBody>
      </p:sp>
      <p:sp>
        <p:nvSpPr>
          <p:cNvPr id="32" name="Text Box 20"/>
          <p:cNvSpPr txBox="1">
            <a:spLocks noChangeArrowheads="1"/>
          </p:cNvSpPr>
          <p:nvPr/>
        </p:nvSpPr>
        <p:spPr bwMode="auto">
          <a:xfrm>
            <a:off x="3952081" y="3180556"/>
            <a:ext cx="1008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50000"/>
              </a:spcBef>
              <a:spcAft>
                <a:spcPct val="0"/>
              </a:spcAft>
              <a:defRPr sz="1200">
                <a:solidFill>
                  <a:schemeClr val="tx1"/>
                </a:solidFill>
                <a:latin typeface="Arial" charset="0"/>
                <a:cs typeface="Arial" charset="0"/>
              </a:defRPr>
            </a:lvl6pPr>
            <a:lvl7pPr marL="2971800" indent="-228600" algn="ctr" eaLnBrk="0" fontAlgn="base" hangingPunct="0">
              <a:spcBef>
                <a:spcPct val="50000"/>
              </a:spcBef>
              <a:spcAft>
                <a:spcPct val="0"/>
              </a:spcAft>
              <a:defRPr sz="1200">
                <a:solidFill>
                  <a:schemeClr val="tx1"/>
                </a:solidFill>
                <a:latin typeface="Arial" charset="0"/>
                <a:cs typeface="Arial" charset="0"/>
              </a:defRPr>
            </a:lvl7pPr>
            <a:lvl8pPr marL="3429000" indent="-228600" algn="ctr" eaLnBrk="0" fontAlgn="base" hangingPunct="0">
              <a:spcBef>
                <a:spcPct val="50000"/>
              </a:spcBef>
              <a:spcAft>
                <a:spcPct val="0"/>
              </a:spcAft>
              <a:defRPr sz="1200">
                <a:solidFill>
                  <a:schemeClr val="tx1"/>
                </a:solidFill>
                <a:latin typeface="Arial" charset="0"/>
                <a:cs typeface="Arial" charset="0"/>
              </a:defRPr>
            </a:lvl8pPr>
            <a:lvl9pPr marL="3886200" indent="-228600" algn="ctr" eaLnBrk="0" fontAlgn="base" hangingPunct="0">
              <a:spcBef>
                <a:spcPct val="50000"/>
              </a:spcBef>
              <a:spcAft>
                <a:spcPct val="0"/>
              </a:spcAft>
              <a:defRPr sz="1200">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Arial" charset="0"/>
                <a:cs typeface="Arial" charset="0"/>
              </a:rPr>
              <a:t>System unit</a:t>
            </a:r>
          </a:p>
        </p:txBody>
      </p:sp>
      <p:sp>
        <p:nvSpPr>
          <p:cNvPr id="33" name="Line 21"/>
          <p:cNvSpPr>
            <a:spLocks noChangeShapeType="1"/>
          </p:cNvSpPr>
          <p:nvPr/>
        </p:nvSpPr>
        <p:spPr bwMode="auto">
          <a:xfrm flipV="1">
            <a:off x="4960143" y="3356768"/>
            <a:ext cx="504825" cy="1444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 name="Rectangle 25"/>
          <p:cNvSpPr>
            <a:spLocks noChangeArrowheads="1"/>
          </p:cNvSpPr>
          <p:nvPr/>
        </p:nvSpPr>
        <p:spPr bwMode="auto">
          <a:xfrm>
            <a:off x="5467350" y="3890169"/>
            <a:ext cx="1377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System unit</a:t>
            </a:r>
          </a:p>
        </p:txBody>
      </p:sp>
      <p:sp>
        <p:nvSpPr>
          <p:cNvPr id="35" name="Line 26"/>
          <p:cNvSpPr>
            <a:spLocks noChangeShapeType="1"/>
          </p:cNvSpPr>
          <p:nvPr/>
        </p:nvSpPr>
        <p:spPr bwMode="auto">
          <a:xfrm>
            <a:off x="6156325" y="4256881"/>
            <a:ext cx="431800" cy="7207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pic>
        <p:nvPicPr>
          <p:cNvPr id="36" name="Picture 28" descr="BlackBerry-8830-Smartpho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4040188"/>
            <a:ext cx="2481262" cy="281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Line 22"/>
          <p:cNvSpPr>
            <a:spLocks noChangeShapeType="1"/>
          </p:cNvSpPr>
          <p:nvPr/>
        </p:nvSpPr>
        <p:spPr bwMode="auto">
          <a:xfrm>
            <a:off x="863601" y="4256881"/>
            <a:ext cx="755650" cy="90090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Tree>
    <p:extLst>
      <p:ext uri="{BB962C8B-B14F-4D97-AF65-F5344CB8AC3E}">
        <p14:creationId xmlns:p14="http://schemas.microsoft.com/office/powerpoint/2010/main" val="377183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System unit</a:t>
            </a:r>
            <a:endParaRPr lang="en-US" dirty="0"/>
          </a:p>
        </p:txBody>
      </p:sp>
      <p:sp>
        <p:nvSpPr>
          <p:cNvPr id="3" name="Content Placeholder 2"/>
          <p:cNvSpPr>
            <a:spLocks noGrp="1"/>
          </p:cNvSpPr>
          <p:nvPr>
            <p:ph idx="1"/>
          </p:nvPr>
        </p:nvSpPr>
        <p:spPr/>
        <p:txBody>
          <a:bodyPr/>
          <a:lstStyle/>
          <a:p>
            <a:r>
              <a:rPr lang="en-US" dirty="0" smtClean="0"/>
              <a:t>Mother Board</a:t>
            </a:r>
          </a:p>
          <a:p>
            <a:r>
              <a:rPr lang="en-US" dirty="0" smtClean="0"/>
              <a:t>Central Pr</a:t>
            </a:r>
            <a:r>
              <a:rPr lang="en-US" dirty="0"/>
              <a:t>ocessing </a:t>
            </a:r>
            <a:r>
              <a:rPr lang="en-US" dirty="0" smtClean="0"/>
              <a:t>Unit</a:t>
            </a:r>
          </a:p>
          <a:p>
            <a:r>
              <a:rPr lang="en-US" dirty="0" smtClean="0"/>
              <a:t>Memory</a:t>
            </a:r>
          </a:p>
          <a:p>
            <a:r>
              <a:rPr lang="en-US" dirty="0" smtClean="0"/>
              <a:t>Ports</a:t>
            </a:r>
          </a:p>
          <a:p>
            <a:r>
              <a:rPr lang="en-US" dirty="0" smtClean="0"/>
              <a:t>Buses</a:t>
            </a:r>
          </a:p>
          <a:p>
            <a:r>
              <a:rPr lang="en-US" dirty="0" smtClean="0"/>
              <a:t>Bays</a:t>
            </a:r>
          </a:p>
          <a:p>
            <a:r>
              <a:rPr lang="en-US" dirty="0" smtClean="0"/>
              <a:t>Power Supply and Battery</a:t>
            </a:r>
            <a:endParaRPr lang="en-US" dirty="0"/>
          </a:p>
        </p:txBody>
      </p:sp>
    </p:spTree>
    <p:extLst>
      <p:ext uri="{BB962C8B-B14F-4D97-AF65-F5344CB8AC3E}">
        <p14:creationId xmlns:p14="http://schemas.microsoft.com/office/powerpoint/2010/main" val="3635491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Motherboard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Motherboard</a:t>
            </a:r>
          </a:p>
          <a:p>
            <a:pPr lvl="1" algn="just"/>
            <a:r>
              <a:rPr lang="en-US" dirty="0" smtClean="0"/>
              <a:t>Is also known as system board or main board.</a:t>
            </a:r>
          </a:p>
          <a:p>
            <a:pPr lvl="1" algn="just"/>
            <a:r>
              <a:rPr lang="en-US" dirty="0" smtClean="0"/>
              <a:t>Is  a communication medium for the entire computer system.</a:t>
            </a:r>
          </a:p>
          <a:p>
            <a:pPr algn="just"/>
            <a:r>
              <a:rPr lang="en-US" dirty="0" smtClean="0"/>
              <a:t>All components of the computer are connected to the motherboard.</a:t>
            </a:r>
          </a:p>
          <a:p>
            <a:pPr algn="just"/>
            <a:r>
              <a:rPr lang="en-US" dirty="0" smtClean="0"/>
              <a:t>It also enables the user to attach different devices to it such as keyboard, printer and scanner.</a:t>
            </a:r>
          </a:p>
          <a:p>
            <a:pPr lvl="1" algn="just"/>
            <a:endParaRPr lang="en-US" dirty="0"/>
          </a:p>
        </p:txBody>
      </p:sp>
    </p:spTree>
    <p:extLst>
      <p:ext uri="{BB962C8B-B14F-4D97-AF65-F5344CB8AC3E}">
        <p14:creationId xmlns:p14="http://schemas.microsoft.com/office/powerpoint/2010/main" val="192619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Motherboard</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47800"/>
            <a:ext cx="7467600" cy="4952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2000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Processing Unit (CPU)</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CPU also known as processor is the brain of a computer.</a:t>
            </a:r>
          </a:p>
          <a:p>
            <a:pPr algn="just"/>
            <a:r>
              <a:rPr lang="en-US" dirty="0" smtClean="0"/>
              <a:t>All computers must have a CPU, as a computer cannot work without it.</a:t>
            </a:r>
          </a:p>
          <a:p>
            <a:pPr algn="just"/>
            <a:r>
              <a:rPr lang="en-US" dirty="0" smtClean="0"/>
              <a:t>CPU is located on the motherboard and carries most of the work of a computer.</a:t>
            </a:r>
          </a:p>
          <a:p>
            <a:pPr algn="just"/>
            <a:r>
              <a:rPr lang="en-US" dirty="0" smtClean="0"/>
              <a:t>CPU</a:t>
            </a:r>
          </a:p>
          <a:p>
            <a:pPr lvl="1" algn="just"/>
            <a:r>
              <a:rPr lang="en-US" dirty="0" smtClean="0"/>
              <a:t>Performs all operations on data according to the given instructions.</a:t>
            </a:r>
          </a:p>
          <a:p>
            <a:pPr lvl="1" algn="just"/>
            <a:r>
              <a:rPr lang="en-US" dirty="0" smtClean="0"/>
              <a:t>Executes instructions and tells other parts of computer what to do.</a:t>
            </a:r>
            <a:endParaRPr lang="en-US" dirty="0"/>
          </a:p>
        </p:txBody>
      </p:sp>
    </p:spTree>
    <p:extLst>
      <p:ext uri="{BB962C8B-B14F-4D97-AF65-F5344CB8AC3E}">
        <p14:creationId xmlns:p14="http://schemas.microsoft.com/office/powerpoint/2010/main" val="2977132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Processing Unit (CPU)</a:t>
            </a:r>
          </a:p>
        </p:txBody>
      </p:sp>
      <p:sp>
        <p:nvSpPr>
          <p:cNvPr id="3" name="Content Placeholder 2"/>
          <p:cNvSpPr>
            <a:spLocks noGrp="1"/>
          </p:cNvSpPr>
          <p:nvPr>
            <p:ph idx="1"/>
          </p:nvPr>
        </p:nvSpPr>
        <p:spPr/>
        <p:txBody>
          <a:bodyPr>
            <a:normAutofit fontScale="92500" lnSpcReduction="20000"/>
          </a:bodyPr>
          <a:lstStyle/>
          <a:p>
            <a:pPr algn="just"/>
            <a:r>
              <a:rPr lang="en-US" dirty="0" smtClean="0"/>
              <a:t>All functions of processor usually are on a single chip in personal computers.</a:t>
            </a:r>
          </a:p>
          <a:p>
            <a:pPr algn="just"/>
            <a:r>
              <a:rPr lang="en-US" dirty="0"/>
              <a:t>A single-core processor is a </a:t>
            </a:r>
            <a:r>
              <a:rPr lang="en-US" dirty="0" smtClean="0"/>
              <a:t>processor </a:t>
            </a:r>
            <a:r>
              <a:rPr lang="en-US" dirty="0"/>
              <a:t>with a single core on a </a:t>
            </a:r>
            <a:r>
              <a:rPr lang="en-US" dirty="0" smtClean="0"/>
              <a:t>chip.</a:t>
            </a:r>
          </a:p>
          <a:p>
            <a:pPr algn="just"/>
            <a:r>
              <a:rPr lang="en-US" dirty="0" smtClean="0"/>
              <a:t>A multi-core processor has two or more cores on a single chip. Two most common multi-core processors are</a:t>
            </a:r>
          </a:p>
          <a:p>
            <a:pPr lvl="1" algn="just"/>
            <a:r>
              <a:rPr lang="en-US" b="1" i="1" dirty="0" smtClean="0"/>
              <a:t>Dual-core Processor:</a:t>
            </a:r>
            <a:r>
              <a:rPr lang="en-US" dirty="0" smtClean="0"/>
              <a:t> two separate cores on a single chip</a:t>
            </a:r>
          </a:p>
          <a:p>
            <a:pPr lvl="1" algn="just"/>
            <a:r>
              <a:rPr lang="en-US" b="1" i="1" dirty="0" smtClean="0"/>
              <a:t>Quad-core Processor:</a:t>
            </a:r>
            <a:r>
              <a:rPr lang="en-US" dirty="0" smtClean="0"/>
              <a:t> four separate cores on a single chip</a:t>
            </a:r>
            <a:endParaRPr lang="en-US" dirty="0"/>
          </a:p>
        </p:txBody>
      </p:sp>
    </p:spTree>
    <p:extLst>
      <p:ext uri="{BB962C8B-B14F-4D97-AF65-F5344CB8AC3E}">
        <p14:creationId xmlns:p14="http://schemas.microsoft.com/office/powerpoint/2010/main" val="322973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1367</Words>
  <Application>Microsoft Office PowerPoint</Application>
  <PresentationFormat>On-screen Show (4:3)</PresentationFormat>
  <Paragraphs>127</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Introduction to Computer (Comp-201)</vt:lpstr>
      <vt:lpstr>System Unit</vt:lpstr>
      <vt:lpstr>System Unit</vt:lpstr>
      <vt:lpstr>System Unit</vt:lpstr>
      <vt:lpstr>Components of System unit</vt:lpstr>
      <vt:lpstr>Motherboard</vt:lpstr>
      <vt:lpstr>Motherboard</vt:lpstr>
      <vt:lpstr>Central Processing Unit (CPU)</vt:lpstr>
      <vt:lpstr>Central Processing Unit (CPU)</vt:lpstr>
      <vt:lpstr>Central Processing Unit (CPU)</vt:lpstr>
      <vt:lpstr>Central Processing Unit (CPU)</vt:lpstr>
      <vt:lpstr>Central Processing Unit (CPU)</vt:lpstr>
      <vt:lpstr>Central Processing Unit (CPU)</vt:lpstr>
      <vt:lpstr>Central Processing Unit (CPU)</vt:lpstr>
      <vt:lpstr>Central Processing Unit (CPU)</vt:lpstr>
      <vt:lpstr>Machine Cycle</vt:lpstr>
      <vt:lpstr>Machine Cycle</vt:lpstr>
      <vt:lpstr>Instruction Set</vt:lpstr>
      <vt:lpstr>Instruction Set</vt:lpstr>
      <vt:lpstr>System Clock</vt:lpstr>
      <vt:lpstr>System Clock</vt:lpstr>
      <vt:lpstr>Registers</vt:lpstr>
      <vt:lpstr>Registers</vt:lpstr>
      <vt:lpstr>Registers</vt:lpstr>
      <vt:lpstr>Pipelining</vt:lpstr>
      <vt:lpstr>Pipelining</vt:lpstr>
      <vt:lpstr>Pipelining</vt:lpstr>
      <vt:lpstr>Processor Cooling</vt:lpstr>
      <vt:lpstr>Q/A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(ICT)</dc:title>
  <dc:creator>IBRAHIM</dc:creator>
  <cp:lastModifiedBy>Maham Chattha</cp:lastModifiedBy>
  <cp:revision>93</cp:revision>
  <dcterms:created xsi:type="dcterms:W3CDTF">2006-08-16T00:00:00Z</dcterms:created>
  <dcterms:modified xsi:type="dcterms:W3CDTF">2020-11-17T05:13:46Z</dcterms:modified>
</cp:coreProperties>
</file>