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3" r:id="rId3"/>
    <p:sldId id="275" r:id="rId4"/>
    <p:sldId id="257" r:id="rId5"/>
    <p:sldId id="283" r:id="rId6"/>
    <p:sldId id="258" r:id="rId7"/>
    <p:sldId id="281" r:id="rId8"/>
    <p:sldId id="290" r:id="rId9"/>
    <p:sldId id="261" r:id="rId10"/>
    <p:sldId id="262" r:id="rId11"/>
    <p:sldId id="282" r:id="rId12"/>
    <p:sldId id="276" r:id="rId13"/>
    <p:sldId id="277" r:id="rId14"/>
    <p:sldId id="278" r:id="rId15"/>
    <p:sldId id="279" r:id="rId16"/>
    <p:sldId id="280" r:id="rId17"/>
    <p:sldId id="271" r:id="rId18"/>
    <p:sldId id="260" r:id="rId19"/>
    <p:sldId id="284" r:id="rId20"/>
    <p:sldId id="285" r:id="rId21"/>
    <p:sldId id="289"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8256" autoAdjust="0"/>
  </p:normalViewPr>
  <p:slideViewPr>
    <p:cSldViewPr>
      <p:cViewPr varScale="1">
        <p:scale>
          <a:sx n="71" d="100"/>
          <a:sy n="71" d="100"/>
        </p:scale>
        <p:origin x="129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DCBA126-E640-4F74-8F6D-2EC0A09706E0}" type="datetimeFigureOut">
              <a:rPr lang="en-US" smtClean="0"/>
              <a:t>12/4/2020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43B78AE-6144-4C48-8C29-3A196388B603}"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CBA126-E640-4F74-8F6D-2EC0A09706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3B78AE-6144-4C48-8C29-3A196388B60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43B78AE-6144-4C48-8C29-3A196388B603}"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CBA126-E640-4F74-8F6D-2EC0A09706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DCBA126-E640-4F74-8F6D-2EC0A09706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43B78AE-6144-4C48-8C29-3A196388B603}"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DCBA126-E640-4F74-8F6D-2EC0A09706E0}" type="datetimeFigureOut">
              <a:rPr lang="en-US" smtClean="0"/>
              <a:t>12/4/2020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43B78AE-6144-4C48-8C29-3A196388B603}"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DCBA126-E640-4F74-8F6D-2EC0A09706E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3B78AE-6144-4C48-8C29-3A196388B603}"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DCBA126-E640-4F74-8F6D-2EC0A09706E0}" type="datetimeFigureOut">
              <a:rPr lang="en-US" smtClean="0"/>
              <a:t>12/4/2020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43B78AE-6144-4C48-8C29-3A196388B603}"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CBA126-E640-4F74-8F6D-2EC0A09706E0}"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43B78AE-6144-4C48-8C29-3A196388B6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DCBA126-E640-4F74-8F6D-2EC0A09706E0}"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43B78AE-6144-4C48-8C29-3A196388B6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43B78AE-6144-4C48-8C29-3A196388B603}"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DCBA126-E640-4F74-8F6D-2EC0A09706E0}" type="datetimeFigureOut">
              <a:rPr lang="en-US" smtClean="0"/>
              <a:t>12/4/2020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43B78AE-6144-4C48-8C29-3A196388B603}"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DCBA126-E640-4F74-8F6D-2EC0A09706E0}" type="datetimeFigureOut">
              <a:rPr lang="en-US" smtClean="0"/>
              <a:t>12/4/2020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DCBA126-E640-4F74-8F6D-2EC0A09706E0}" type="datetimeFigureOut">
              <a:rPr lang="en-US" smtClean="0"/>
              <a:t>12/4/2020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43B78AE-6144-4C48-8C29-3A196388B603}"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971800"/>
          </a:xfrm>
        </p:spPr>
        <p:txBody>
          <a:bodyPr>
            <a:normAutofit/>
          </a:bodyPr>
          <a:lstStyle/>
          <a:p>
            <a:r>
              <a:rPr lang="en-US" sz="3800" b="1" cap="none" dirty="0" smtClean="0">
                <a:solidFill>
                  <a:srgbClr val="FF0000"/>
                </a:solidFill>
                <a:effectLst>
                  <a:outerShdw blurRad="38100" dist="38100" dir="2700000" algn="tl">
                    <a:srgbClr val="000000">
                      <a:alpha val="43137"/>
                    </a:srgbClr>
                  </a:outerShdw>
                </a:effectLst>
                <a:latin typeface="Book Antiqua" pitchFamily="18" charset="0"/>
              </a:rPr>
              <a:t>Theory: Need Theory Of Henry </a:t>
            </a:r>
            <a:r>
              <a:rPr lang="en-US" sz="3800" b="1" cap="none" dirty="0" err="1" smtClean="0">
                <a:solidFill>
                  <a:srgbClr val="FF0000"/>
                </a:solidFill>
                <a:effectLst>
                  <a:outerShdw blurRad="38100" dist="38100" dir="2700000" algn="tl">
                    <a:srgbClr val="000000">
                      <a:alpha val="43137"/>
                    </a:srgbClr>
                  </a:outerShdw>
                </a:effectLst>
                <a:latin typeface="Book Antiqua" pitchFamily="18" charset="0"/>
              </a:rPr>
              <a:t>Murrey</a:t>
            </a:r>
            <a:endParaRPr lang="en-US" sz="3800" b="1" cap="none" dirty="0" smtClean="0">
              <a:solidFill>
                <a:srgbClr val="FF0000"/>
              </a:solidFill>
              <a:effectLst>
                <a:outerShdw blurRad="38100" dist="38100" dir="2700000" algn="tl">
                  <a:srgbClr val="000000">
                    <a:alpha val="43137"/>
                  </a:srgbClr>
                </a:outerShdw>
              </a:effectLst>
              <a:latin typeface="Book Antiqua" pitchFamily="18" charset="0"/>
            </a:endParaRPr>
          </a:p>
          <a:p>
            <a:r>
              <a:rPr lang="en-US" sz="4400" dirty="0" err="1" smtClean="0">
                <a:solidFill>
                  <a:schemeClr val="tx2"/>
                </a:solidFill>
                <a:latin typeface="Calibri" pitchFamily="34" charset="0"/>
              </a:rPr>
              <a:t>Name:Shama</a:t>
            </a:r>
            <a:r>
              <a:rPr lang="en-US" sz="4400" dirty="0" smtClean="0">
                <a:solidFill>
                  <a:schemeClr val="tx2"/>
                </a:solidFill>
                <a:latin typeface="Calibri" pitchFamily="34" charset="0"/>
              </a:rPr>
              <a:t> </a:t>
            </a:r>
            <a:r>
              <a:rPr lang="en-US" sz="4400" dirty="0" err="1" smtClean="0">
                <a:solidFill>
                  <a:schemeClr val="tx2"/>
                </a:solidFill>
                <a:latin typeface="Calibri" pitchFamily="34" charset="0"/>
              </a:rPr>
              <a:t>Kiran</a:t>
            </a:r>
            <a:r>
              <a:rPr lang="en-US" sz="4400" dirty="0" smtClean="0">
                <a:solidFill>
                  <a:schemeClr val="tx2"/>
                </a:solidFill>
                <a:latin typeface="Calibri" pitchFamily="34" charset="0"/>
              </a:rPr>
              <a:t>  </a:t>
            </a:r>
          </a:p>
          <a:p>
            <a:r>
              <a:rPr lang="en-US" sz="4000" cap="none" dirty="0" smtClean="0">
                <a:solidFill>
                  <a:srgbClr val="FF0000"/>
                </a:solidFill>
              </a:rPr>
              <a:t>PhD</a:t>
            </a:r>
            <a:endParaRPr lang="en-US" sz="4000" cap="none" dirty="0">
              <a:solidFill>
                <a:srgbClr val="FF0000"/>
              </a:solidFill>
            </a:endParaRPr>
          </a:p>
        </p:txBody>
      </p:sp>
      <p:sp>
        <p:nvSpPr>
          <p:cNvPr id="2" name="Title 1"/>
          <p:cNvSpPr>
            <a:spLocks noGrp="1"/>
          </p:cNvSpPr>
          <p:nvPr>
            <p:ph type="ctrTitle"/>
          </p:nvPr>
        </p:nvSpPr>
        <p:spPr/>
        <p:txBody>
          <a:bodyPr>
            <a:normAutofit/>
          </a:bodyPr>
          <a:lstStyle/>
          <a:p>
            <a:r>
              <a:rPr lang="en-US" b="1" dirty="0" smtClean="0"/>
              <a:t>Course: Seminars in Theories in Psychology</a:t>
            </a:r>
            <a:endParaRPr lang="en-US" b="1" dirty="0"/>
          </a:p>
        </p:txBody>
      </p:sp>
    </p:spTree>
    <p:extLst>
      <p:ext uri="{BB962C8B-B14F-4D97-AF65-F5344CB8AC3E}">
        <p14:creationId xmlns:p14="http://schemas.microsoft.com/office/powerpoint/2010/main" val="4250408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Needs</a:t>
            </a: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pPr fontAlgn="base"/>
            <a:r>
              <a:rPr lang="en-US" dirty="0" smtClean="0"/>
              <a:t>According </a:t>
            </a:r>
            <a:r>
              <a:rPr lang="en-US" dirty="0"/>
              <a:t>to Murray, all people have these needs, but each individual tends to have a certain level of each </a:t>
            </a:r>
            <a:r>
              <a:rPr lang="en-US" dirty="0" smtClean="0"/>
              <a:t>need. </a:t>
            </a:r>
            <a:r>
              <a:rPr lang="en-US" dirty="0"/>
              <a:t>Each person's unique levels of needs play a role in shaping their individual personality.</a:t>
            </a:r>
          </a:p>
          <a:p>
            <a:pPr fontAlgn="base"/>
            <a:r>
              <a:rPr lang="en-US" dirty="0"/>
              <a:t>Each need is important in and of itself, but Murray also believed that needs can be interrelated, support other needs, and conflict with other needs. For example, the need for dominance may conflict with the need for affiliation when overly controlling behavior drives away friends, family, and romantic partners</a:t>
            </a:r>
            <a:r>
              <a:rPr lang="en-US" dirty="0" smtClean="0"/>
              <a:t>.</a:t>
            </a:r>
          </a:p>
          <a:p>
            <a:pPr fontAlgn="base"/>
            <a:endParaRPr lang="en-US" dirty="0"/>
          </a:p>
          <a:p>
            <a:endParaRPr lang="en-US" dirty="0"/>
          </a:p>
        </p:txBody>
      </p:sp>
    </p:spTree>
    <p:extLst>
      <p:ext uri="{BB962C8B-B14F-4D97-AF65-F5344CB8AC3E}">
        <p14:creationId xmlns:p14="http://schemas.microsoft.com/office/powerpoint/2010/main" val="3425943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Needs</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a:t>Although Murray organizes the psychogenic needs into groups, they are not rank-ordered as was Maslow’s hierarchy, so we will not consider the groups any further. Individually, there are a total of twenty-eight human needs (Murray, 1938). </a:t>
            </a:r>
            <a:r>
              <a:rPr lang="en-US" dirty="0" smtClean="0"/>
              <a:t>A </a:t>
            </a:r>
            <a:r>
              <a:rPr lang="en-US" dirty="0"/>
              <a:t>list, with definitions, includes the following:</a:t>
            </a:r>
          </a:p>
        </p:txBody>
      </p:sp>
    </p:spTree>
    <p:extLst>
      <p:ext uri="{BB962C8B-B14F-4D97-AF65-F5344CB8AC3E}">
        <p14:creationId xmlns:p14="http://schemas.microsoft.com/office/powerpoint/2010/main" val="3356671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1. Ambition needs</a:t>
            </a:r>
            <a:endParaRPr lang="en-US"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34936913"/>
              </p:ext>
            </p:extLst>
          </p:nvPr>
        </p:nvGraphicFramePr>
        <p:xfrm>
          <a:off x="381000" y="1676400"/>
          <a:ext cx="8504238" cy="4399280"/>
        </p:xfrm>
        <a:graphic>
          <a:graphicData uri="http://schemas.openxmlformats.org/drawingml/2006/table">
            <a:tbl>
              <a:tblPr firstRow="1" bandRow="1">
                <a:tableStyleId>{3C2FFA5D-87B4-456A-9821-1D502468CF0F}</a:tableStyleId>
              </a:tblPr>
              <a:tblGrid>
                <a:gridCol w="2514600">
                  <a:extLst>
                    <a:ext uri="{9D8B030D-6E8A-4147-A177-3AD203B41FA5}">
                      <a16:colId xmlns:a16="http://schemas.microsoft.com/office/drawing/2014/main" val="20000"/>
                    </a:ext>
                  </a:extLst>
                </a:gridCol>
                <a:gridCol w="5989638">
                  <a:extLst>
                    <a:ext uri="{9D8B030D-6E8A-4147-A177-3AD203B41FA5}">
                      <a16:colId xmlns:a16="http://schemas.microsoft.com/office/drawing/2014/main" val="20001"/>
                    </a:ext>
                  </a:extLst>
                </a:gridCol>
              </a:tblGrid>
              <a:tr h="713740">
                <a:tc>
                  <a:txBody>
                    <a:bodyPr/>
                    <a:lstStyle/>
                    <a:p>
                      <a:r>
                        <a:rPr lang="en-US" dirty="0" smtClean="0"/>
                        <a:t>Ambition needs</a:t>
                      </a:r>
                      <a:endParaRPr lang="en-US" dirty="0"/>
                    </a:p>
                  </a:txBody>
                  <a:tcPr/>
                </a:tc>
                <a:tc>
                  <a:txBody>
                    <a:bodyPr/>
                    <a:lstStyle/>
                    <a:p>
                      <a:endParaRPr lang="en-US"/>
                    </a:p>
                  </a:txBody>
                  <a:tcPr/>
                </a:tc>
                <a:extLst>
                  <a:ext uri="{0D108BD9-81ED-4DB2-BD59-A6C34878D82A}">
                    <a16:rowId xmlns:a16="http://schemas.microsoft.com/office/drawing/2014/main" val="10000"/>
                  </a:ext>
                </a:extLst>
              </a:tr>
              <a:tr h="1191260">
                <a:tc>
                  <a:txBody>
                    <a:bodyPr/>
                    <a:lstStyle/>
                    <a:p>
                      <a:r>
                        <a:rPr lang="en-US" dirty="0" smtClean="0"/>
                        <a:t>Achievement</a:t>
                      </a:r>
                      <a:endParaRPr lang="en-US" dirty="0"/>
                    </a:p>
                  </a:txBody>
                  <a:tcPr/>
                </a:tc>
                <a:tc>
                  <a:txBody>
                    <a:bodyPr/>
                    <a:lstStyle/>
                    <a:p>
                      <a:r>
                        <a:rPr lang="en-US" dirty="0" smtClean="0"/>
                        <a:t>To accomplish difficult tasks, overcoming obstacles and achieving expertize.</a:t>
                      </a:r>
                      <a:endParaRPr lang="en-US" dirty="0"/>
                    </a:p>
                  </a:txBody>
                  <a:tcPr/>
                </a:tc>
                <a:extLst>
                  <a:ext uri="{0D108BD9-81ED-4DB2-BD59-A6C34878D82A}">
                    <a16:rowId xmlns:a16="http://schemas.microsoft.com/office/drawing/2014/main" val="10001"/>
                  </a:ext>
                </a:extLst>
              </a:tr>
              <a:tr h="1219200">
                <a:tc>
                  <a:txBody>
                    <a:bodyPr/>
                    <a:lstStyle/>
                    <a:p>
                      <a:r>
                        <a:rPr lang="en-US" dirty="0" smtClean="0"/>
                        <a:t>Exhibition</a:t>
                      </a:r>
                      <a:endParaRPr lang="en-US" dirty="0"/>
                    </a:p>
                  </a:txBody>
                  <a:tcPr/>
                </a:tc>
                <a:tc>
                  <a:txBody>
                    <a:bodyPr/>
                    <a:lstStyle/>
                    <a:p>
                      <a:r>
                        <a:rPr lang="en-US" dirty="0" smtClean="0"/>
                        <a:t>To impress others through one's actions and words, even if what is said or done is shocking.</a:t>
                      </a:r>
                      <a:endParaRPr lang="en-US" dirty="0"/>
                    </a:p>
                  </a:txBody>
                  <a:tcPr/>
                </a:tc>
                <a:extLst>
                  <a:ext uri="{0D108BD9-81ED-4DB2-BD59-A6C34878D82A}">
                    <a16:rowId xmlns:a16="http://schemas.microsoft.com/office/drawing/2014/main" val="10002"/>
                  </a:ext>
                </a:extLst>
              </a:tr>
              <a:tr h="1275080">
                <a:tc>
                  <a:txBody>
                    <a:bodyPr/>
                    <a:lstStyle/>
                    <a:p>
                      <a:r>
                        <a:rPr lang="en-US" dirty="0" smtClean="0"/>
                        <a:t>Recognition</a:t>
                      </a:r>
                      <a:endParaRPr lang="en-US" dirty="0"/>
                    </a:p>
                  </a:txBody>
                  <a:tcPr/>
                </a:tc>
                <a:tc>
                  <a:txBody>
                    <a:bodyPr/>
                    <a:lstStyle/>
                    <a:p>
                      <a:r>
                        <a:rPr lang="en-US" dirty="0" smtClean="0"/>
                        <a:t>To show achievements to others and gain recognition for these.</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12673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2. Materialistic </a:t>
            </a:r>
            <a:r>
              <a:rPr lang="en-US" b="1" dirty="0">
                <a:solidFill>
                  <a:schemeClr val="tx1"/>
                </a:solidFill>
              </a:rPr>
              <a:t>needs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45224646"/>
              </p:ext>
            </p:extLst>
          </p:nvPr>
        </p:nvGraphicFramePr>
        <p:xfrm>
          <a:off x="301625" y="1527174"/>
          <a:ext cx="8504238" cy="4645025"/>
        </p:xfrm>
        <a:graphic>
          <a:graphicData uri="http://schemas.openxmlformats.org/drawingml/2006/table">
            <a:tbl>
              <a:tblPr firstRow="1" bandRow="1">
                <a:tableStyleId>{3C2FFA5D-87B4-456A-9821-1D502468CF0F}</a:tableStyleId>
              </a:tblPr>
              <a:tblGrid>
                <a:gridCol w="2517775">
                  <a:extLst>
                    <a:ext uri="{9D8B030D-6E8A-4147-A177-3AD203B41FA5}">
                      <a16:colId xmlns:a16="http://schemas.microsoft.com/office/drawing/2014/main" val="20000"/>
                    </a:ext>
                  </a:extLst>
                </a:gridCol>
                <a:gridCol w="5986463">
                  <a:extLst>
                    <a:ext uri="{9D8B030D-6E8A-4147-A177-3AD203B41FA5}">
                      <a16:colId xmlns:a16="http://schemas.microsoft.com/office/drawing/2014/main" val="20001"/>
                    </a:ext>
                  </a:extLst>
                </a:gridCol>
              </a:tblGrid>
              <a:tr h="929005">
                <a:tc>
                  <a:txBody>
                    <a:bodyPr/>
                    <a:lstStyle/>
                    <a:p>
                      <a:r>
                        <a:rPr lang="en-US" dirty="0" smtClean="0"/>
                        <a:t>Materialistic needs</a:t>
                      </a:r>
                      <a:endParaRPr lang="en-US" dirty="0"/>
                    </a:p>
                  </a:txBody>
                  <a:tcPr/>
                </a:tc>
                <a:tc>
                  <a:txBody>
                    <a:bodyPr/>
                    <a:lstStyle/>
                    <a:p>
                      <a:endParaRPr lang="en-US" dirty="0"/>
                    </a:p>
                  </a:txBody>
                  <a:tcPr/>
                </a:tc>
                <a:extLst>
                  <a:ext uri="{0D108BD9-81ED-4DB2-BD59-A6C34878D82A}">
                    <a16:rowId xmlns:a16="http://schemas.microsoft.com/office/drawing/2014/main" val="10000"/>
                  </a:ext>
                </a:extLst>
              </a:tr>
              <a:tr h="929005">
                <a:tc>
                  <a:txBody>
                    <a:bodyPr/>
                    <a:lstStyle/>
                    <a:p>
                      <a:r>
                        <a:rPr lang="en-US" dirty="0" smtClean="0"/>
                        <a:t>Acquisition</a:t>
                      </a:r>
                      <a:endParaRPr lang="en-US" dirty="0"/>
                    </a:p>
                  </a:txBody>
                  <a:tcPr/>
                </a:tc>
                <a:tc>
                  <a:txBody>
                    <a:bodyPr/>
                    <a:lstStyle/>
                    <a:p>
                      <a:r>
                        <a:rPr lang="en-US" dirty="0" smtClean="0"/>
                        <a:t>To acquire things.</a:t>
                      </a:r>
                      <a:endParaRPr lang="en-US" dirty="0"/>
                    </a:p>
                  </a:txBody>
                  <a:tcPr/>
                </a:tc>
                <a:extLst>
                  <a:ext uri="{0D108BD9-81ED-4DB2-BD59-A6C34878D82A}">
                    <a16:rowId xmlns:a16="http://schemas.microsoft.com/office/drawing/2014/main" val="10001"/>
                  </a:ext>
                </a:extLst>
              </a:tr>
              <a:tr h="929005">
                <a:tc>
                  <a:txBody>
                    <a:bodyPr/>
                    <a:lstStyle/>
                    <a:p>
                      <a:r>
                        <a:rPr lang="en-US" dirty="0" smtClean="0"/>
                        <a:t>Retention</a:t>
                      </a:r>
                      <a:endParaRPr lang="en-US" dirty="0"/>
                    </a:p>
                  </a:txBody>
                  <a:tcPr/>
                </a:tc>
                <a:tc>
                  <a:txBody>
                    <a:bodyPr/>
                    <a:lstStyle/>
                    <a:p>
                      <a:r>
                        <a:rPr lang="en-US" dirty="0" smtClean="0"/>
                        <a:t>To keep things that have been acquired.</a:t>
                      </a:r>
                      <a:endParaRPr lang="en-US" dirty="0"/>
                    </a:p>
                  </a:txBody>
                  <a:tcPr/>
                </a:tc>
                <a:extLst>
                  <a:ext uri="{0D108BD9-81ED-4DB2-BD59-A6C34878D82A}">
                    <a16:rowId xmlns:a16="http://schemas.microsoft.com/office/drawing/2014/main" val="10002"/>
                  </a:ext>
                </a:extLst>
              </a:tr>
              <a:tr h="929005">
                <a:tc>
                  <a:txBody>
                    <a:bodyPr/>
                    <a:lstStyle/>
                    <a:p>
                      <a:r>
                        <a:rPr lang="en-US" dirty="0" smtClean="0"/>
                        <a:t>Order</a:t>
                      </a:r>
                      <a:endParaRPr lang="en-US" dirty="0"/>
                    </a:p>
                  </a:txBody>
                  <a:tcPr/>
                </a:tc>
                <a:tc>
                  <a:txBody>
                    <a:bodyPr/>
                    <a:lstStyle/>
                    <a:p>
                      <a:r>
                        <a:rPr lang="en-US" dirty="0" smtClean="0"/>
                        <a:t>To make things clean, neat and tidy.</a:t>
                      </a:r>
                      <a:endParaRPr lang="en-US" dirty="0"/>
                    </a:p>
                  </a:txBody>
                  <a:tcPr/>
                </a:tc>
                <a:extLst>
                  <a:ext uri="{0D108BD9-81ED-4DB2-BD59-A6C34878D82A}">
                    <a16:rowId xmlns:a16="http://schemas.microsoft.com/office/drawing/2014/main" val="10003"/>
                  </a:ext>
                </a:extLst>
              </a:tr>
              <a:tr h="929005">
                <a:tc>
                  <a:txBody>
                    <a:bodyPr/>
                    <a:lstStyle/>
                    <a:p>
                      <a:r>
                        <a:rPr lang="en-US" dirty="0" smtClean="0"/>
                        <a:t>Construction</a:t>
                      </a:r>
                      <a:endParaRPr lang="en-US" dirty="0"/>
                    </a:p>
                  </a:txBody>
                  <a:tcPr/>
                </a:tc>
                <a:tc>
                  <a:txBody>
                    <a:bodyPr/>
                    <a:lstStyle/>
                    <a:p>
                      <a:r>
                        <a:rPr lang="en-US" dirty="0" smtClean="0"/>
                        <a:t>To make and build things.</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9975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758952"/>
          </a:xfrm>
        </p:spPr>
        <p:txBody>
          <a:bodyPr/>
          <a:lstStyle/>
          <a:p>
            <a:r>
              <a:rPr lang="en-US" b="1" dirty="0" smtClean="0">
                <a:solidFill>
                  <a:schemeClr val="tx1"/>
                </a:solidFill>
              </a:rPr>
              <a:t>3.Power </a:t>
            </a:r>
            <a:r>
              <a:rPr lang="en-US" b="1" dirty="0">
                <a:solidFill>
                  <a:schemeClr val="tx1"/>
                </a:solidFill>
              </a:rPr>
              <a:t>needs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89905432"/>
              </p:ext>
            </p:extLst>
          </p:nvPr>
        </p:nvGraphicFramePr>
        <p:xfrm>
          <a:off x="228600" y="1295400"/>
          <a:ext cx="8504238" cy="5477275"/>
        </p:xfrm>
        <a:graphic>
          <a:graphicData uri="http://schemas.openxmlformats.org/drawingml/2006/table">
            <a:tbl>
              <a:tblPr firstRow="1" bandRow="1">
                <a:tableStyleId>{3C2FFA5D-87B4-456A-9821-1D502468CF0F}</a:tableStyleId>
              </a:tblPr>
              <a:tblGrid>
                <a:gridCol w="1984375">
                  <a:extLst>
                    <a:ext uri="{9D8B030D-6E8A-4147-A177-3AD203B41FA5}">
                      <a16:colId xmlns:a16="http://schemas.microsoft.com/office/drawing/2014/main" val="20000"/>
                    </a:ext>
                  </a:extLst>
                </a:gridCol>
                <a:gridCol w="6519863">
                  <a:extLst>
                    <a:ext uri="{9D8B030D-6E8A-4147-A177-3AD203B41FA5}">
                      <a16:colId xmlns:a16="http://schemas.microsoft.com/office/drawing/2014/main" val="20001"/>
                    </a:ext>
                  </a:extLst>
                </a:gridCol>
              </a:tblGrid>
              <a:tr h="380999">
                <a:tc>
                  <a:txBody>
                    <a:bodyPr/>
                    <a:lstStyle/>
                    <a:p>
                      <a:r>
                        <a:rPr lang="en-US" dirty="0" smtClean="0"/>
                        <a:t>Power needs</a:t>
                      </a:r>
                      <a:endParaRPr lang="en-US" dirty="0"/>
                    </a:p>
                  </a:txBody>
                  <a:tcPr>
                    <a:lnL w="9525" cap="flat" cmpd="sng" algn="ctr">
                      <a:noFill/>
                      <a:prstDash val="solid"/>
                    </a:lnL>
                    <a:lnR>
                      <a:noFill/>
                    </a:lnR>
                    <a:lnT w="12700" cap="flat" cmpd="sng" algn="ctr">
                      <a:solidFill>
                        <a:schemeClr val="tx1"/>
                      </a:solidFill>
                      <a:prstDash val="solid"/>
                      <a:round/>
                      <a:headEnd type="none" w="med" len="med"/>
                      <a:tailEnd type="none" w="med" len="med"/>
                    </a:lnT>
                    <a:lnB w="11429" cap="flat" cmpd="sng" algn="ctr">
                      <a:noFill/>
                      <a:prstDash val="sysDash"/>
                    </a:lnB>
                    <a:lnTlToBr w="12700" cmpd="sng">
                      <a:noFill/>
                      <a:prstDash val="solid"/>
                    </a:lnTlToBr>
                    <a:lnBlToTr w="12700" cmpd="sng">
                      <a:noFill/>
                      <a:prstDash val="solid"/>
                    </a:lnBlToTr>
                  </a:tcPr>
                </a:tc>
                <a:tc>
                  <a:txBody>
                    <a:bodyPr/>
                    <a:lstStyle/>
                    <a:p>
                      <a:endParaRPr lang="en-US"/>
                    </a:p>
                  </a:txBody>
                  <a:tcPr>
                    <a:lnL>
                      <a:noFill/>
                    </a:lnL>
                    <a:lnR w="9525" cap="flat" cmpd="sng" algn="ctr">
                      <a:noFill/>
                      <a:prstDash val="solid"/>
                    </a:lnR>
                    <a:lnT w="12700" cap="flat" cmpd="sng" algn="ctr">
                      <a:solidFill>
                        <a:schemeClr val="tx1"/>
                      </a:solidFill>
                      <a:prstDash val="solid"/>
                      <a:round/>
                      <a:headEnd type="none" w="med" len="med"/>
                      <a:tailEnd type="none" w="med" len="med"/>
                    </a:lnT>
                    <a:lnB w="11429" cap="flat" cmpd="sng" algn="ctr">
                      <a:noFill/>
                      <a:prstDash val="sysDash"/>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24673">
                <a:tc>
                  <a:txBody>
                    <a:bodyPr/>
                    <a:lstStyle/>
                    <a:p>
                      <a:r>
                        <a:rPr lang="en-US" dirty="0" smtClean="0"/>
                        <a:t>Abasement</a:t>
                      </a:r>
                      <a:endParaRPr lang="en-US" dirty="0"/>
                    </a:p>
                  </a:txBody>
                  <a:tcPr>
                    <a:lnL w="9525" cap="flat" cmpd="sng" algn="ctr">
                      <a:noFill/>
                      <a:prstDash val="solid"/>
                    </a:lnL>
                    <a:lnR w="9525" cap="flat" cmpd="sng" algn="ctr">
                      <a:noFill/>
                      <a:prstDash val="solid"/>
                    </a:lnR>
                    <a:lnT w="11429" cap="flat" cmpd="sng" algn="ctr">
                      <a:noFill/>
                      <a:prstDash val="sysDash"/>
                    </a:lnT>
                    <a:lnB w="9525" cap="flat" cmpd="sng" algn="ctr">
                      <a:noFill/>
                      <a:prstDash val="solid"/>
                    </a:lnB>
                    <a:lnTlToBr w="12700" cmpd="sng">
                      <a:noFill/>
                      <a:prstDash val="solid"/>
                    </a:lnTlToBr>
                    <a:lnBlToTr w="12700" cmpd="sng">
                      <a:noFill/>
                      <a:prstDash val="solid"/>
                    </a:lnBlToTr>
                  </a:tcPr>
                </a:tc>
                <a:tc>
                  <a:txBody>
                    <a:bodyPr/>
                    <a:lstStyle/>
                    <a:p>
                      <a:r>
                        <a:rPr lang="en-US" dirty="0" smtClean="0"/>
                        <a:t>To surrender and submit to others, accept blame and punishment. To enjoy pain and misfortune</a:t>
                      </a:r>
                      <a:endParaRPr lang="en-US" dirty="0"/>
                    </a:p>
                  </a:txBody>
                  <a:tcPr>
                    <a:lnL w="9525" cap="flat" cmpd="sng" algn="ctr">
                      <a:noFill/>
                      <a:prstDash val="solid"/>
                    </a:lnL>
                    <a:lnR w="9525" cap="flat" cmpd="sng" algn="ctr">
                      <a:noFill/>
                      <a:prstDash val="solid"/>
                    </a:lnR>
                    <a:lnT w="11429" cap="flat" cmpd="sng" algn="ctr">
                      <a:noFill/>
                      <a:prstDash val="sysDash"/>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73969">
                <a:tc>
                  <a:txBody>
                    <a:bodyPr/>
                    <a:lstStyle/>
                    <a:p>
                      <a:r>
                        <a:rPr lang="en-US" dirty="0" smtClean="0"/>
                        <a:t>Aggression</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forcefully overcome an opponent, controlling, taking revenge or punishing them.</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73969">
                <a:tc>
                  <a:txBody>
                    <a:bodyPr/>
                    <a:lstStyle/>
                    <a:p>
                      <a:r>
                        <a:rPr lang="en-US" dirty="0" smtClean="0"/>
                        <a:t>Autonomy</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break free from constraints, resisting coercion and dominating authority. To be independent.</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73969">
                <a:tc>
                  <a:txBody>
                    <a:bodyPr/>
                    <a:lstStyle/>
                    <a:p>
                      <a:r>
                        <a:rPr lang="en-US" dirty="0" smtClean="0"/>
                        <a:t>Blame avoidance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not be blamed for things done.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73969">
                <a:tc>
                  <a:txBody>
                    <a:bodyPr/>
                    <a:lstStyle/>
                    <a:p>
                      <a:r>
                        <a:rPr lang="en-US" dirty="0" err="1" smtClean="0"/>
                        <a:t>Contrariance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oppose the attempted persuasion of others.</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73969">
                <a:tc>
                  <a:txBody>
                    <a:bodyPr/>
                    <a:lstStyle/>
                    <a:p>
                      <a:r>
                        <a:rPr lang="en-US" dirty="0" smtClean="0"/>
                        <a:t>Deference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admire a superior person, praising them and yielding to them and following their rules.</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73969">
                <a:tc>
                  <a:txBody>
                    <a:bodyPr/>
                    <a:lstStyle/>
                    <a:p>
                      <a:r>
                        <a:rPr lang="en-US" dirty="0" smtClean="0"/>
                        <a:t>Dominance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control one's environment, controlling other people through command or subtle persuasion.</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73969">
                <a:tc>
                  <a:txBody>
                    <a:bodyPr/>
                    <a:lstStyle/>
                    <a:p>
                      <a:r>
                        <a:rPr lang="en-US" dirty="0" smtClean="0"/>
                        <a:t>Harm avoidance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escape or avoid pain, injury and death.</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473969">
                <a:tc>
                  <a:txBody>
                    <a:bodyPr/>
                    <a:lstStyle/>
                    <a:p>
                      <a:r>
                        <a:rPr lang="en-US" dirty="0" err="1" smtClean="0"/>
                        <a:t>Infavoidance</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en-US" dirty="0" smtClean="0"/>
                        <a:t>To avoid being humiliated or embarrassed.</a:t>
                      </a:r>
                      <a:endParaRPr lang="en-US"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03146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987552"/>
          </a:xfrm>
        </p:spPr>
        <p:txBody>
          <a:bodyPr>
            <a:normAutofit fontScale="90000"/>
          </a:bodyPr>
          <a:lstStyle/>
          <a:p>
            <a:r>
              <a:rPr lang="en-US" b="1" dirty="0" smtClean="0">
                <a:solidFill>
                  <a:schemeClr val="tx1"/>
                </a:solidFill>
              </a:rPr>
              <a:t>4. Status defense needs</a:t>
            </a:r>
            <a:br>
              <a:rPr lang="en-US" b="1" dirty="0" smtClean="0">
                <a:solidFill>
                  <a:schemeClr val="tx1"/>
                </a:solidFill>
              </a:rPr>
            </a:br>
            <a:r>
              <a:rPr lang="en-US" b="1" dirty="0" smtClean="0">
                <a:solidFill>
                  <a:schemeClr val="tx1"/>
                </a:solidFill>
              </a:rPr>
              <a:t>5. Information Needs</a:t>
            </a:r>
            <a:endParaRPr lang="en-US"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742124148"/>
              </p:ext>
            </p:extLst>
          </p:nvPr>
        </p:nvGraphicFramePr>
        <p:xfrm>
          <a:off x="301625" y="1527175"/>
          <a:ext cx="8537575" cy="1920240"/>
        </p:xfrm>
        <a:graphic>
          <a:graphicData uri="http://schemas.openxmlformats.org/drawingml/2006/table">
            <a:tbl>
              <a:tblPr firstRow="1" bandRow="1">
                <a:tableStyleId>{3C2FFA5D-87B4-456A-9821-1D502468CF0F}</a:tableStyleId>
              </a:tblPr>
              <a:tblGrid>
                <a:gridCol w="2136775">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70840">
                <a:tc>
                  <a:txBody>
                    <a:bodyPr/>
                    <a:lstStyle/>
                    <a:p>
                      <a:r>
                        <a:rPr lang="en-US" dirty="0" smtClean="0"/>
                        <a:t>Status defense needs</a:t>
                      </a:r>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smtClean="0"/>
                        <a:t>Counteraction</a:t>
                      </a:r>
                      <a:endParaRPr lang="en-US" dirty="0"/>
                    </a:p>
                  </a:txBody>
                  <a:tcPr/>
                </a:tc>
                <a:tc>
                  <a:txBody>
                    <a:bodyPr/>
                    <a:lstStyle/>
                    <a:p>
                      <a:r>
                        <a:rPr lang="en-US" dirty="0" smtClean="0"/>
                        <a:t>To make up for failure by trying again, </a:t>
                      </a:r>
                      <a:r>
                        <a:rPr lang="en-US" dirty="0" err="1" smtClean="0"/>
                        <a:t>pridefully</a:t>
                      </a:r>
                      <a:r>
                        <a:rPr lang="en-US" dirty="0" smtClean="0"/>
                        <a:t> seeking to overcome obstacles. </a:t>
                      </a:r>
                      <a:endParaRPr lang="en-US" dirty="0"/>
                    </a:p>
                  </a:txBody>
                  <a:tcPr/>
                </a:tc>
                <a:extLst>
                  <a:ext uri="{0D108BD9-81ED-4DB2-BD59-A6C34878D82A}">
                    <a16:rowId xmlns:a16="http://schemas.microsoft.com/office/drawing/2014/main" val="10001"/>
                  </a:ext>
                </a:extLst>
              </a:tr>
              <a:tr h="370840">
                <a:tc>
                  <a:txBody>
                    <a:bodyPr/>
                    <a:lstStyle/>
                    <a:p>
                      <a:r>
                        <a:rPr lang="en-US" dirty="0" err="1" smtClean="0"/>
                        <a:t>Defendance</a:t>
                      </a:r>
                      <a:endParaRPr lang="en-US" dirty="0"/>
                    </a:p>
                  </a:txBody>
                  <a:tcPr/>
                </a:tc>
                <a:tc>
                  <a:txBody>
                    <a:bodyPr/>
                    <a:lstStyle/>
                    <a:p>
                      <a:r>
                        <a:rPr lang="en-US" dirty="0" smtClean="0"/>
                        <a:t>To defend oneself against attack or blame, hiding any failure of the self.</a:t>
                      </a:r>
                      <a:endParaRPr lang="en-US" dirty="0"/>
                    </a:p>
                  </a:txBody>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54010867"/>
              </p:ext>
            </p:extLst>
          </p:nvPr>
        </p:nvGraphicFramePr>
        <p:xfrm>
          <a:off x="304801" y="3886200"/>
          <a:ext cx="8534399" cy="2139188"/>
        </p:xfrm>
        <a:graphic>
          <a:graphicData uri="http://schemas.openxmlformats.org/drawingml/2006/table">
            <a:tbl>
              <a:tblPr firstRow="1" bandRow="1">
                <a:tableStyleId>{3C2FFA5D-87B4-456A-9821-1D502468CF0F}</a:tableStyleId>
              </a:tblPr>
              <a:tblGrid>
                <a:gridCol w="2133599">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832104">
                <a:tc>
                  <a:txBody>
                    <a:bodyPr/>
                    <a:lstStyle/>
                    <a:p>
                      <a:r>
                        <a:rPr lang="en-US" dirty="0" smtClean="0"/>
                        <a:t>Information needs</a:t>
                      </a:r>
                      <a:endParaRPr lang="en-US" dirty="0"/>
                    </a:p>
                  </a:txBody>
                  <a:tcPr/>
                </a:tc>
                <a:tc>
                  <a:txBody>
                    <a:bodyPr/>
                    <a:lstStyle/>
                    <a:p>
                      <a:endParaRPr lang="en-US"/>
                    </a:p>
                  </a:txBody>
                  <a:tcPr/>
                </a:tc>
                <a:extLst>
                  <a:ext uri="{0D108BD9-81ED-4DB2-BD59-A6C34878D82A}">
                    <a16:rowId xmlns:a16="http://schemas.microsoft.com/office/drawing/2014/main" val="10000"/>
                  </a:ext>
                </a:extLst>
              </a:tr>
              <a:tr h="482092">
                <a:tc>
                  <a:txBody>
                    <a:bodyPr/>
                    <a:lstStyle/>
                    <a:p>
                      <a:r>
                        <a:rPr lang="en-US" dirty="0" smtClean="0"/>
                        <a:t>Cognizance</a:t>
                      </a:r>
                      <a:endParaRPr lang="en-US" dirty="0"/>
                    </a:p>
                  </a:txBody>
                  <a:tcPr/>
                </a:tc>
                <a:tc>
                  <a:txBody>
                    <a:bodyPr/>
                    <a:lstStyle/>
                    <a:p>
                      <a:r>
                        <a:rPr lang="en-US" dirty="0" smtClean="0"/>
                        <a:t>To seek knowledge and ask questions about things in order to understand.</a:t>
                      </a:r>
                      <a:endParaRPr lang="en-US" dirty="0"/>
                    </a:p>
                  </a:txBody>
                  <a:tcPr/>
                </a:tc>
                <a:extLst>
                  <a:ext uri="{0D108BD9-81ED-4DB2-BD59-A6C34878D82A}">
                    <a16:rowId xmlns:a16="http://schemas.microsoft.com/office/drawing/2014/main" val="10001"/>
                  </a:ext>
                </a:extLst>
              </a:tr>
              <a:tr h="667004">
                <a:tc>
                  <a:txBody>
                    <a:bodyPr/>
                    <a:lstStyle/>
                    <a:p>
                      <a:r>
                        <a:rPr lang="en-US" dirty="0" smtClean="0"/>
                        <a:t>Exposition</a:t>
                      </a:r>
                      <a:endParaRPr lang="en-US" dirty="0"/>
                    </a:p>
                  </a:txBody>
                  <a:tcPr/>
                </a:tc>
                <a:tc>
                  <a:txBody>
                    <a:bodyPr/>
                    <a:lstStyle/>
                    <a:p>
                      <a:r>
                        <a:rPr lang="en-US" dirty="0" smtClean="0"/>
                        <a:t>To provide information educate others</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88470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6. Affection </a:t>
            </a:r>
            <a:r>
              <a:rPr lang="en-US" b="1" dirty="0">
                <a:solidFill>
                  <a:schemeClr val="tx1"/>
                </a:solidFill>
              </a:rPr>
              <a:t>needs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69363275"/>
              </p:ext>
            </p:extLst>
          </p:nvPr>
        </p:nvGraphicFramePr>
        <p:xfrm>
          <a:off x="301625" y="1527175"/>
          <a:ext cx="8504238" cy="3947160"/>
        </p:xfrm>
        <a:graphic>
          <a:graphicData uri="http://schemas.openxmlformats.org/drawingml/2006/table">
            <a:tbl>
              <a:tblPr firstRow="1" bandRow="1">
                <a:tableStyleId>{3C2FFA5D-87B4-456A-9821-1D502468CF0F}</a:tableStyleId>
              </a:tblPr>
              <a:tblGrid>
                <a:gridCol w="2365375">
                  <a:extLst>
                    <a:ext uri="{9D8B030D-6E8A-4147-A177-3AD203B41FA5}">
                      <a16:colId xmlns:a16="http://schemas.microsoft.com/office/drawing/2014/main" val="20000"/>
                    </a:ext>
                  </a:extLst>
                </a:gridCol>
                <a:gridCol w="6138863">
                  <a:extLst>
                    <a:ext uri="{9D8B030D-6E8A-4147-A177-3AD203B41FA5}">
                      <a16:colId xmlns:a16="http://schemas.microsoft.com/office/drawing/2014/main" val="20001"/>
                    </a:ext>
                  </a:extLst>
                </a:gridCol>
              </a:tblGrid>
              <a:tr h="370840">
                <a:tc>
                  <a:txBody>
                    <a:bodyPr/>
                    <a:lstStyle/>
                    <a:p>
                      <a:r>
                        <a:rPr lang="en-US" dirty="0" smtClean="0"/>
                        <a:t>Affection needs</a:t>
                      </a:r>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smtClean="0"/>
                        <a:t>Affiliation</a:t>
                      </a:r>
                      <a:endParaRPr lang="en-US" dirty="0"/>
                    </a:p>
                  </a:txBody>
                  <a:tcPr/>
                </a:tc>
                <a:tc>
                  <a:txBody>
                    <a:bodyPr/>
                    <a:lstStyle/>
                    <a:p>
                      <a:r>
                        <a:rPr lang="en-US" dirty="0" smtClean="0"/>
                        <a:t>To be close and loyal to another person, pleasing them and winning their friendship and attention. </a:t>
                      </a:r>
                      <a:endParaRPr lang="en-US" dirty="0"/>
                    </a:p>
                  </a:txBody>
                  <a:tcPr/>
                </a:tc>
                <a:extLst>
                  <a:ext uri="{0D108BD9-81ED-4DB2-BD59-A6C34878D82A}">
                    <a16:rowId xmlns:a16="http://schemas.microsoft.com/office/drawing/2014/main" val="10001"/>
                  </a:ext>
                </a:extLst>
              </a:tr>
              <a:tr h="370840">
                <a:tc>
                  <a:txBody>
                    <a:bodyPr/>
                    <a:lstStyle/>
                    <a:p>
                      <a:r>
                        <a:rPr lang="en-US" dirty="0" smtClean="0"/>
                        <a:t>Nurturance</a:t>
                      </a:r>
                      <a:endParaRPr lang="en-US" dirty="0"/>
                    </a:p>
                  </a:txBody>
                  <a:tcPr/>
                </a:tc>
                <a:tc>
                  <a:txBody>
                    <a:bodyPr/>
                    <a:lstStyle/>
                    <a:p>
                      <a:r>
                        <a:rPr lang="en-US" dirty="0" smtClean="0"/>
                        <a:t>To help the helpless, feeding them and keeping them from danger.</a:t>
                      </a:r>
                      <a:endParaRPr lang="en-US" dirty="0"/>
                    </a:p>
                  </a:txBody>
                  <a:tcPr/>
                </a:tc>
                <a:extLst>
                  <a:ext uri="{0D108BD9-81ED-4DB2-BD59-A6C34878D82A}">
                    <a16:rowId xmlns:a16="http://schemas.microsoft.com/office/drawing/2014/main" val="10002"/>
                  </a:ext>
                </a:extLst>
              </a:tr>
              <a:tr h="370840">
                <a:tc>
                  <a:txBody>
                    <a:bodyPr/>
                    <a:lstStyle/>
                    <a:p>
                      <a:r>
                        <a:rPr lang="en-US" dirty="0" smtClean="0"/>
                        <a:t>Play</a:t>
                      </a:r>
                      <a:endParaRPr lang="en-US" dirty="0"/>
                    </a:p>
                  </a:txBody>
                  <a:tcPr/>
                </a:tc>
                <a:tc>
                  <a:txBody>
                    <a:bodyPr/>
                    <a:lstStyle/>
                    <a:p>
                      <a:r>
                        <a:rPr lang="en-US" dirty="0" smtClean="0"/>
                        <a:t>To have fun, laugh and relax, enjoying oneself.</a:t>
                      </a:r>
                      <a:endParaRPr lang="en-US" dirty="0"/>
                    </a:p>
                  </a:txBody>
                  <a:tcPr/>
                </a:tc>
                <a:extLst>
                  <a:ext uri="{0D108BD9-81ED-4DB2-BD59-A6C34878D82A}">
                    <a16:rowId xmlns:a16="http://schemas.microsoft.com/office/drawing/2014/main" val="10003"/>
                  </a:ext>
                </a:extLst>
              </a:tr>
              <a:tr h="370840">
                <a:tc>
                  <a:txBody>
                    <a:bodyPr/>
                    <a:lstStyle/>
                    <a:p>
                      <a:r>
                        <a:rPr lang="en-US" dirty="0" smtClean="0"/>
                        <a:t>Rejection</a:t>
                      </a:r>
                      <a:endParaRPr lang="en-US" dirty="0"/>
                    </a:p>
                  </a:txBody>
                  <a:tcPr/>
                </a:tc>
                <a:tc>
                  <a:txBody>
                    <a:bodyPr/>
                    <a:lstStyle/>
                    <a:p>
                      <a:r>
                        <a:rPr lang="en-US" dirty="0" smtClean="0"/>
                        <a:t>To separate oneself from a negatively viewed object or person, excluding or abandoning it.</a:t>
                      </a:r>
                      <a:endParaRPr lang="en-US" dirty="0"/>
                    </a:p>
                  </a:txBody>
                  <a:tcPr/>
                </a:tc>
                <a:extLst>
                  <a:ext uri="{0D108BD9-81ED-4DB2-BD59-A6C34878D82A}">
                    <a16:rowId xmlns:a16="http://schemas.microsoft.com/office/drawing/2014/main" val="10004"/>
                  </a:ext>
                </a:extLst>
              </a:tr>
              <a:tr h="370840">
                <a:tc>
                  <a:txBody>
                    <a:bodyPr/>
                    <a:lstStyle/>
                    <a:p>
                      <a:r>
                        <a:rPr lang="en-US" dirty="0" smtClean="0"/>
                        <a:t>Sex</a:t>
                      </a:r>
                      <a:endParaRPr lang="en-US" dirty="0"/>
                    </a:p>
                  </a:txBody>
                  <a:tcPr/>
                </a:tc>
                <a:tc>
                  <a:txBody>
                    <a:bodyPr/>
                    <a:lstStyle/>
                    <a:p>
                      <a:r>
                        <a:rPr lang="en-US" dirty="0" smtClean="0"/>
                        <a:t>To form relationship that lead to sexual intercourse.</a:t>
                      </a:r>
                      <a:endParaRPr lang="en-US" dirty="0"/>
                    </a:p>
                  </a:txBody>
                  <a:tcPr/>
                </a:tc>
                <a:extLst>
                  <a:ext uri="{0D108BD9-81ED-4DB2-BD59-A6C34878D82A}">
                    <a16:rowId xmlns:a16="http://schemas.microsoft.com/office/drawing/2014/main" val="10005"/>
                  </a:ext>
                </a:extLst>
              </a:tr>
              <a:tr h="370840">
                <a:tc>
                  <a:txBody>
                    <a:bodyPr/>
                    <a:lstStyle/>
                    <a:p>
                      <a:r>
                        <a:rPr lang="en-US" dirty="0" smtClean="0"/>
                        <a:t>Succ0urance</a:t>
                      </a:r>
                      <a:endParaRPr lang="en-US" dirty="0"/>
                    </a:p>
                  </a:txBody>
                  <a:tcPr/>
                </a:tc>
                <a:tc>
                  <a:txBody>
                    <a:bodyPr/>
                    <a:lstStyle/>
                    <a:p>
                      <a:r>
                        <a:rPr lang="en-US" dirty="0" smtClean="0"/>
                        <a:t>To have one's needs satisfied by someone or something. Includes being loved, nursed, helped, forgiven and consoled.</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258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rPr>
              <a:t>Applications</a:t>
            </a:r>
            <a:r>
              <a:rPr lang="en-US" dirty="0"/>
              <a:t/>
            </a:r>
            <a:br>
              <a:rPr lang="en-US" dirty="0"/>
            </a:b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b="1" dirty="0" smtClean="0"/>
              <a:t>Personality testing: </a:t>
            </a:r>
            <a:r>
              <a:rPr lang="en-US" dirty="0" smtClean="0"/>
              <a:t>Murray's </a:t>
            </a:r>
            <a:r>
              <a:rPr lang="en-US" dirty="0"/>
              <a:t>system of needs has influenced the creation of </a:t>
            </a:r>
            <a:r>
              <a:rPr lang="en-US" dirty="0" smtClean="0"/>
              <a:t>personality </a:t>
            </a:r>
            <a:r>
              <a:rPr lang="en-US" dirty="0"/>
              <a:t>testing, including both objective and subjective </a:t>
            </a:r>
            <a:r>
              <a:rPr lang="en-US" dirty="0" smtClean="0"/>
              <a:t>measures.</a:t>
            </a:r>
            <a:r>
              <a:rPr lang="en-US" dirty="0"/>
              <a:t> Murray's system of needs directly influenced the development of a variety of personality measures, including the </a:t>
            </a:r>
            <a:r>
              <a:rPr lang="en-US" i="1" dirty="0"/>
              <a:t>Personality Research Form</a:t>
            </a:r>
            <a:r>
              <a:rPr lang="en-US" dirty="0"/>
              <a:t> and the </a:t>
            </a:r>
            <a:r>
              <a:rPr lang="en-US" i="1" dirty="0"/>
              <a:t>Jackson Personality Inventory</a:t>
            </a:r>
            <a:r>
              <a:rPr lang="en-US" b="1" dirty="0" smtClean="0"/>
              <a:t> .</a:t>
            </a:r>
          </a:p>
        </p:txBody>
      </p:sp>
    </p:spTree>
    <p:extLst>
      <p:ext uri="{BB962C8B-B14F-4D97-AF65-F5344CB8AC3E}">
        <p14:creationId xmlns:p14="http://schemas.microsoft.com/office/powerpoint/2010/main" val="2305227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Applications</a:t>
            </a:r>
          </a:p>
        </p:txBody>
      </p:sp>
      <p:sp>
        <p:nvSpPr>
          <p:cNvPr id="3" name="Content Placeholder 2"/>
          <p:cNvSpPr>
            <a:spLocks noGrp="1"/>
          </p:cNvSpPr>
          <p:nvPr>
            <p:ph sz="quarter" idx="1"/>
          </p:nvPr>
        </p:nvSpPr>
        <p:spPr/>
        <p:txBody>
          <a:bodyPr/>
          <a:lstStyle/>
          <a:p>
            <a:pPr marL="514350" indent="-514350">
              <a:buFont typeface="+mj-lt"/>
              <a:buAutoNum type="arabicPeriod"/>
            </a:pPr>
            <a:r>
              <a:rPr lang="en-US" b="1" dirty="0"/>
              <a:t>Thematic apperception </a:t>
            </a:r>
            <a:r>
              <a:rPr lang="en-US" b="1" dirty="0" smtClean="0"/>
              <a:t>test: </a:t>
            </a:r>
            <a:r>
              <a:rPr lang="en-US" sz="2800" dirty="0"/>
              <a:t>Henry Murray, along with Christiana </a:t>
            </a:r>
            <a:r>
              <a:rPr lang="en-US" sz="2800" dirty="0" smtClean="0"/>
              <a:t>Morgan, developed </a:t>
            </a:r>
            <a:r>
              <a:rPr lang="en-US" sz="2800" dirty="0"/>
              <a:t>the thematic apperception </a:t>
            </a:r>
            <a:r>
              <a:rPr lang="en-US" sz="2800" dirty="0" smtClean="0"/>
              <a:t>test</a:t>
            </a:r>
            <a:r>
              <a:rPr lang="en-US" sz="2800" dirty="0"/>
              <a:t> </a:t>
            </a:r>
            <a:r>
              <a:rPr lang="en-US" sz="2800" dirty="0" smtClean="0"/>
              <a:t>(TAT</a:t>
            </a:r>
            <a:r>
              <a:rPr lang="en-US" sz="2800" dirty="0"/>
              <a:t>) as a tool to assess personality. </a:t>
            </a:r>
            <a:endParaRPr lang="en-US" sz="2800" b="1" dirty="0"/>
          </a:p>
          <a:p>
            <a:pPr marL="274320" lvl="1" indent="0">
              <a:buNone/>
            </a:pPr>
            <a:r>
              <a:rPr lang="en-US" sz="2800" dirty="0" smtClean="0">
                <a:solidFill>
                  <a:schemeClr val="tx1"/>
                </a:solidFill>
              </a:rPr>
              <a:t>The </a:t>
            </a:r>
            <a:r>
              <a:rPr lang="en-US" sz="2800" dirty="0">
                <a:solidFill>
                  <a:schemeClr val="tx1"/>
                </a:solidFill>
              </a:rPr>
              <a:t>TAT is based on the assumption that human unconscious needs are directed towards an external stimulus. Murray and Morgan created the TAT to evaluate "press" and "need", which Murray emphasized in his theory of personality.</a:t>
            </a:r>
          </a:p>
        </p:txBody>
      </p:sp>
    </p:spTree>
    <p:extLst>
      <p:ext uri="{BB962C8B-B14F-4D97-AF65-F5344CB8AC3E}">
        <p14:creationId xmlns:p14="http://schemas.microsoft.com/office/powerpoint/2010/main" val="3788031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Implications</a:t>
            </a: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dirty="0"/>
              <a:t>Murray's theory of personality was the basis for several areas of further psychological research. Three of the needs he identified–the need for power, the need for affiliation, and the need for achievement–were later the subject of substantial study and considered especially significant; used to develop theories such as Maslow's hierarchy of needs, David </a:t>
            </a:r>
            <a:r>
              <a:rPr lang="en-US" dirty="0" smtClean="0"/>
              <a:t>McClelland’s </a:t>
            </a:r>
            <a:r>
              <a:rPr lang="en-US" dirty="0"/>
              <a:t>'Achievement Motivation Theory', aspects of Richard </a:t>
            </a:r>
            <a:r>
              <a:rPr lang="en-US" dirty="0" err="1"/>
              <a:t>Boyatzis</a:t>
            </a:r>
            <a:r>
              <a:rPr lang="en-US" dirty="0"/>
              <a:t>' competency-based models of management effectiveness, and more.</a:t>
            </a:r>
          </a:p>
        </p:txBody>
      </p:sp>
    </p:spTree>
    <p:extLst>
      <p:ext uri="{BB962C8B-B14F-4D97-AF65-F5344CB8AC3E}">
        <p14:creationId xmlns:p14="http://schemas.microsoft.com/office/powerpoint/2010/main" val="3964785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solidFill>
                  <a:srgbClr val="FF0000"/>
                </a:solidFill>
              </a:rPr>
              <a:t>Theory of Personality</a:t>
            </a:r>
            <a:br>
              <a:rPr lang="en-US" sz="2400" b="1" dirty="0" smtClean="0">
                <a:solidFill>
                  <a:srgbClr val="FF0000"/>
                </a:solidFill>
              </a:rPr>
            </a:br>
            <a:r>
              <a:rPr lang="en-US" sz="2400" b="1" dirty="0" err="1" smtClean="0">
                <a:solidFill>
                  <a:srgbClr val="FF0000"/>
                </a:solidFill>
              </a:rPr>
              <a:t>Personology</a:t>
            </a:r>
            <a:endParaRPr lang="en-US" sz="2400" b="1" dirty="0">
              <a:solidFill>
                <a:srgbClr val="FF0000"/>
              </a:solidFill>
            </a:endParaRPr>
          </a:p>
        </p:txBody>
      </p:sp>
      <p:sp>
        <p:nvSpPr>
          <p:cNvPr id="3" name="Content Placeholder 2"/>
          <p:cNvSpPr>
            <a:spLocks noGrp="1"/>
          </p:cNvSpPr>
          <p:nvPr>
            <p:ph sz="quarter" idx="1"/>
          </p:nvPr>
        </p:nvSpPr>
        <p:spPr/>
        <p:txBody>
          <a:bodyPr>
            <a:normAutofit lnSpcReduction="10000"/>
          </a:bodyPr>
          <a:lstStyle/>
          <a:p>
            <a:r>
              <a:rPr lang="en-US" sz="3600" dirty="0"/>
              <a:t>Murray and his colleagues sought to understand the nature of personality, in order to help them understand individuals. </a:t>
            </a:r>
            <a:endParaRPr lang="en-US" sz="3600" dirty="0" smtClean="0"/>
          </a:p>
          <a:p>
            <a:r>
              <a:rPr lang="en-US" sz="3600" dirty="0" smtClean="0"/>
              <a:t>He </a:t>
            </a:r>
            <a:r>
              <a:rPr lang="en-US" sz="3600" dirty="0"/>
              <a:t>referred to this direct study of personality as </a:t>
            </a:r>
            <a:r>
              <a:rPr lang="en-US" sz="3600" b="1" u="sng" dirty="0" err="1"/>
              <a:t>personology</a:t>
            </a:r>
            <a:r>
              <a:rPr lang="en-US" sz="3600" dirty="0"/>
              <a:t>, simply because he considered it clumsy to refer to “the psychology of </a:t>
            </a:r>
            <a:r>
              <a:rPr lang="en-US" sz="3600" dirty="0" smtClean="0"/>
              <a:t>personality.</a:t>
            </a:r>
            <a:endParaRPr lang="en-US" sz="3600" dirty="0"/>
          </a:p>
          <a:p>
            <a:endParaRPr lang="en-US" dirty="0"/>
          </a:p>
        </p:txBody>
      </p:sp>
    </p:spTree>
    <p:extLst>
      <p:ext uri="{BB962C8B-B14F-4D97-AF65-F5344CB8AC3E}">
        <p14:creationId xmlns:p14="http://schemas.microsoft.com/office/powerpoint/2010/main" val="680304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Implications</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a:t>Murray's concept of the 'press' and his emphasis on the importance of environmental events (and their subjective interpretation) were also highly significant to later psychological research. </a:t>
            </a:r>
          </a:p>
        </p:txBody>
      </p:sp>
    </p:spTree>
    <p:extLst>
      <p:ext uri="{BB962C8B-B14F-4D97-AF65-F5344CB8AC3E}">
        <p14:creationId xmlns:p14="http://schemas.microsoft.com/office/powerpoint/2010/main" val="645783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Related Research</a:t>
            </a:r>
            <a:endParaRPr lang="en-US" b="1" dirty="0">
              <a:solidFill>
                <a:schemeClr val="tx1"/>
              </a:solidFill>
            </a:endParaRPr>
          </a:p>
        </p:txBody>
      </p:sp>
      <p:sp>
        <p:nvSpPr>
          <p:cNvPr id="3" name="Content Placeholder 2"/>
          <p:cNvSpPr>
            <a:spLocks noGrp="1"/>
          </p:cNvSpPr>
          <p:nvPr>
            <p:ph sz="quarter" idx="1"/>
          </p:nvPr>
        </p:nvSpPr>
        <p:spPr/>
        <p:txBody>
          <a:bodyPr/>
          <a:lstStyle/>
          <a:p>
            <a:pPr fontAlgn="base">
              <a:buFont typeface="Arial" pitchFamily="34" charset="0"/>
              <a:buChar char="•"/>
            </a:pPr>
            <a:r>
              <a:rPr lang="en-US" dirty="0" smtClean="0"/>
              <a:t>Murray's psychogenic needs have been researched extensively. For example, research on the need for achievement revealed that people with a need for achievement tend to select challenging tasks</a:t>
            </a:r>
            <a:r>
              <a:rPr lang="nl-NL" dirty="0"/>
              <a:t> </a:t>
            </a:r>
            <a:r>
              <a:rPr lang="nl-NL" dirty="0" smtClean="0"/>
              <a:t>(Katz 2009; </a:t>
            </a:r>
            <a:r>
              <a:rPr lang="nl-NL" dirty="0"/>
              <a:t>Van </a:t>
            </a:r>
            <a:r>
              <a:rPr lang="nl-NL" dirty="0" smtClean="0"/>
              <a:t>Assche, 2018)</a:t>
            </a:r>
            <a:r>
              <a:rPr lang="en-US" dirty="0" smtClean="0"/>
              <a:t>.</a:t>
            </a:r>
          </a:p>
          <a:p>
            <a:pPr fontAlgn="base"/>
            <a:r>
              <a:rPr lang="en-US" dirty="0" smtClean="0"/>
              <a:t>Studies </a:t>
            </a:r>
            <a:r>
              <a:rPr lang="en-US" dirty="0"/>
              <a:t>also found that people who rate high on affiliation needs tend to have larger social groups, spend more time in social interaction, and more likely to suffer </a:t>
            </a:r>
            <a:r>
              <a:rPr lang="en-US" dirty="0" smtClean="0"/>
              <a:t>loneliness </a:t>
            </a:r>
            <a:r>
              <a:rPr lang="en-US" dirty="0"/>
              <a:t>when faced with little social </a:t>
            </a:r>
            <a:r>
              <a:rPr lang="en-US" dirty="0" smtClean="0"/>
              <a:t>contact (Hopes 20014; Ahmad &amp; Ismail, 2019).</a:t>
            </a:r>
            <a:endParaRPr lang="en-US" dirty="0"/>
          </a:p>
        </p:txBody>
      </p:sp>
    </p:spTree>
    <p:extLst>
      <p:ext uri="{BB962C8B-B14F-4D97-AF65-F5344CB8AC3E}">
        <p14:creationId xmlns:p14="http://schemas.microsoft.com/office/powerpoint/2010/main" val="2728141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b="1" dirty="0"/>
              <a:t>Criticisms</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r>
              <a:rPr lang="en-US" dirty="0"/>
              <a:t>Although Murray's theory has had a substantial influence on personality testing and </a:t>
            </a:r>
            <a:r>
              <a:rPr lang="en-US" dirty="0" smtClean="0"/>
              <a:t>research</a:t>
            </a:r>
          </a:p>
          <a:p>
            <a:r>
              <a:rPr lang="en-US" dirty="0" smtClean="0"/>
              <a:t>some </a:t>
            </a:r>
            <a:r>
              <a:rPr lang="en-US" dirty="0"/>
              <a:t>critics say that </a:t>
            </a:r>
            <a:r>
              <a:rPr lang="en-US" dirty="0" smtClean="0"/>
              <a:t>his </a:t>
            </a:r>
            <a:r>
              <a:rPr lang="en-US" dirty="0"/>
              <a:t>system of needs is too broad and rather subjective. </a:t>
            </a:r>
            <a:endParaRPr lang="en-US" dirty="0" smtClean="0"/>
          </a:p>
          <a:p>
            <a:r>
              <a:rPr lang="en-US" dirty="0" smtClean="0"/>
              <a:t>One </a:t>
            </a:r>
            <a:r>
              <a:rPr lang="en-US" dirty="0"/>
              <a:t>criticism of this hierarchy is that it lacks the objective criterion for </a:t>
            </a:r>
            <a:r>
              <a:rPr lang="en-US" dirty="0" smtClean="0"/>
              <a:t>needs.</a:t>
            </a:r>
            <a:endParaRPr lang="en-US" baseline="30000" dirty="0" smtClean="0"/>
          </a:p>
          <a:p>
            <a:r>
              <a:rPr lang="en-US" dirty="0" smtClean="0"/>
              <a:t>When </a:t>
            </a:r>
            <a:r>
              <a:rPr lang="en-US" dirty="0"/>
              <a:t>evaluating the TAT, critics have claimed that the test has a low test-retest reliability and validity. This could possibly be due to contrasting instructions from the experimenters.</a:t>
            </a:r>
          </a:p>
        </p:txBody>
      </p:sp>
    </p:spTree>
    <p:extLst>
      <p:ext uri="{BB962C8B-B14F-4D97-AF65-F5344CB8AC3E}">
        <p14:creationId xmlns:p14="http://schemas.microsoft.com/office/powerpoint/2010/main" val="30431233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sz="4800" i="1" dirty="0" smtClean="0">
                <a:solidFill>
                  <a:schemeClr val="accent1"/>
                </a:solidFill>
                <a:latin typeface="Constantia" pitchFamily="18" charset="0"/>
              </a:rPr>
              <a:t>Queries will be appreciated </a:t>
            </a:r>
          </a:p>
          <a:p>
            <a:pPr marL="0" indent="0">
              <a:buNone/>
            </a:pPr>
            <a:r>
              <a:rPr lang="en-US" sz="4800" dirty="0" smtClean="0">
                <a:sym typeface="Wingdings" pitchFamily="2" charset="2"/>
              </a:rPr>
              <a:t>				</a:t>
            </a:r>
            <a:endParaRPr lang="en-US" sz="4800" dirty="0"/>
          </a:p>
        </p:txBody>
      </p:sp>
    </p:spTree>
    <p:extLst>
      <p:ext uri="{BB962C8B-B14F-4D97-AF65-F5344CB8AC3E}">
        <p14:creationId xmlns:p14="http://schemas.microsoft.com/office/powerpoint/2010/main" val="275931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Schools of thought </a:t>
            </a:r>
          </a:p>
        </p:txBody>
      </p:sp>
      <p:sp>
        <p:nvSpPr>
          <p:cNvPr id="3" name="Content Placeholder 2"/>
          <p:cNvSpPr>
            <a:spLocks noGrp="1"/>
          </p:cNvSpPr>
          <p:nvPr>
            <p:ph sz="quarter" idx="1"/>
          </p:nvPr>
        </p:nvSpPr>
        <p:spPr/>
        <p:txBody>
          <a:bodyPr/>
          <a:lstStyle/>
          <a:p>
            <a:r>
              <a:rPr lang="en-US" dirty="0"/>
              <a:t>Henry Murray was primarily psychodynamic in his orientation.</a:t>
            </a:r>
          </a:p>
          <a:p>
            <a:r>
              <a:rPr lang="en-US" dirty="0"/>
              <a:t>There was a distinctly humanistic aspect to his theories as well.</a:t>
            </a:r>
          </a:p>
          <a:p>
            <a:r>
              <a:rPr lang="en-US" dirty="0"/>
              <a:t> In addition, Murray developed a practical application of his famous test, the Thematic Apperception Test (or TAT), for screening candidates for special work assignments.</a:t>
            </a:r>
          </a:p>
          <a:p>
            <a:endParaRPr lang="en-US" dirty="0"/>
          </a:p>
        </p:txBody>
      </p:sp>
    </p:spTree>
    <p:extLst>
      <p:ext uri="{BB962C8B-B14F-4D97-AF65-F5344CB8AC3E}">
        <p14:creationId xmlns:p14="http://schemas.microsoft.com/office/powerpoint/2010/main" val="2329391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solidFill>
                  <a:schemeClr val="tx1"/>
                </a:solidFill>
                <a:latin typeface="Calibri" pitchFamily="34" charset="0"/>
              </a:rPr>
              <a:t>Theory of need</a:t>
            </a:r>
            <a:endParaRPr lang="en-US" sz="4400" b="1" dirty="0">
              <a:solidFill>
                <a:schemeClr val="tx1"/>
              </a:solidFill>
              <a:latin typeface="Calibri" pitchFamily="34" charset="0"/>
            </a:endParaRPr>
          </a:p>
        </p:txBody>
      </p:sp>
      <p:sp>
        <p:nvSpPr>
          <p:cNvPr id="3" name="Content Placeholder 2"/>
          <p:cNvSpPr>
            <a:spLocks noGrp="1"/>
          </p:cNvSpPr>
          <p:nvPr>
            <p:ph sz="quarter" idx="1"/>
          </p:nvPr>
        </p:nvSpPr>
        <p:spPr/>
        <p:txBody>
          <a:bodyPr>
            <a:normAutofit lnSpcReduction="10000"/>
          </a:bodyPr>
          <a:lstStyle/>
          <a:p>
            <a:r>
              <a:rPr lang="en-US" dirty="0"/>
              <a:t>American psychologist Henry Murray (1893–1988) developed a theory of </a:t>
            </a:r>
            <a:r>
              <a:rPr lang="en-US" dirty="0" smtClean="0"/>
              <a:t>personality (1938) </a:t>
            </a:r>
            <a:r>
              <a:rPr lang="en-US" dirty="0"/>
              <a:t>that was organized in </a:t>
            </a:r>
            <a:r>
              <a:rPr lang="en-US" dirty="0" smtClean="0"/>
              <a:t>terms of </a:t>
            </a:r>
          </a:p>
          <a:p>
            <a:r>
              <a:rPr lang="en-US" dirty="0" smtClean="0"/>
              <a:t>1. motives</a:t>
            </a:r>
          </a:p>
          <a:p>
            <a:r>
              <a:rPr lang="en-US" dirty="0" smtClean="0"/>
              <a:t>2. presses</a:t>
            </a:r>
          </a:p>
          <a:p>
            <a:r>
              <a:rPr lang="en-US" dirty="0" smtClean="0"/>
              <a:t>3. needs.</a:t>
            </a:r>
          </a:p>
          <a:p>
            <a:r>
              <a:rPr lang="en-US" dirty="0" smtClean="0"/>
              <a:t>It suggest that our personalities are a reflection of behavior controlled by needs</a:t>
            </a:r>
          </a:p>
          <a:p>
            <a:r>
              <a:rPr lang="en-US" dirty="0" smtClean="0"/>
              <a:t>Some needs are temporary and changing, other needs are deeply seated in our nature.</a:t>
            </a:r>
            <a:endParaRPr lang="en-US" dirty="0"/>
          </a:p>
        </p:txBody>
      </p:sp>
    </p:spTree>
    <p:extLst>
      <p:ext uri="{BB962C8B-B14F-4D97-AF65-F5344CB8AC3E}">
        <p14:creationId xmlns:p14="http://schemas.microsoft.com/office/powerpoint/2010/main" val="1956537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Mechanism</a:t>
            </a:r>
            <a:endParaRPr lang="en-US"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r>
              <a:rPr lang="en-US" dirty="0"/>
              <a:t> </a:t>
            </a:r>
            <a:r>
              <a:rPr lang="en-US" sz="3600" dirty="0"/>
              <a:t>Murray argues that needs and presses (another component of the theory) acted together to create an internal state of </a:t>
            </a:r>
            <a:r>
              <a:rPr lang="en-US" sz="3600" dirty="0" smtClean="0"/>
              <a:t>disequilibrium.</a:t>
            </a:r>
          </a:p>
          <a:p>
            <a:r>
              <a:rPr lang="en-US" sz="3600" dirty="0" smtClean="0"/>
              <a:t> The </a:t>
            </a:r>
            <a:r>
              <a:rPr lang="en-US" sz="3600" dirty="0"/>
              <a:t>individual is then driven to engage in some sort of behavior to reduce the tension. Murray believed that the study of personality should look at the entire person over the course of their </a:t>
            </a:r>
            <a:r>
              <a:rPr lang="en-US" sz="3600" dirty="0" smtClean="0"/>
              <a:t>lifespan.</a:t>
            </a:r>
            <a:endParaRPr lang="en-US" sz="3600" dirty="0"/>
          </a:p>
        </p:txBody>
      </p:sp>
    </p:spTree>
    <p:extLst>
      <p:ext uri="{BB962C8B-B14F-4D97-AF65-F5344CB8AC3E}">
        <p14:creationId xmlns:p14="http://schemas.microsoft.com/office/powerpoint/2010/main" val="2584283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758952"/>
          </a:xfrm>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dirty="0" err="1" smtClean="0">
                <a:solidFill>
                  <a:schemeClr val="tx1"/>
                </a:solidFill>
              </a:rPr>
              <a:t>Need-Press</a:t>
            </a:r>
            <a:r>
              <a:rPr lang="en-US" b="1" dirty="0" smtClean="0">
                <a:solidFill>
                  <a:schemeClr val="tx1"/>
                </a:solidFill>
              </a:rPr>
              <a:t> Combination</a:t>
            </a: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dirty="0" smtClean="0"/>
              <a:t>The </a:t>
            </a:r>
            <a:r>
              <a:rPr lang="en-US" dirty="0"/>
              <a:t>primary focus of these propositions came down to what Murray called a press-need combination</a:t>
            </a:r>
            <a:r>
              <a:rPr lang="en-US" dirty="0" smtClean="0"/>
              <a:t>.</a:t>
            </a:r>
          </a:p>
          <a:p>
            <a:r>
              <a:rPr lang="en-US" dirty="0" smtClean="0"/>
              <a:t> </a:t>
            </a:r>
            <a:r>
              <a:rPr lang="en-US" dirty="0"/>
              <a:t>A </a:t>
            </a:r>
            <a:r>
              <a:rPr lang="en-US" b="1" dirty="0" smtClean="0"/>
              <a:t>need </a:t>
            </a:r>
            <a:r>
              <a:rPr lang="en-US" dirty="0" smtClean="0"/>
              <a:t>is </a:t>
            </a:r>
            <a:r>
              <a:rPr lang="en-US" dirty="0"/>
              <a:t>a hypothetical process that is imagined to occur in order to account for certain objective and subjective facts. In other words, when an organism reliably acts in a certain way to obtain some goal, we can determine that the organism had a need to achieve that goal. Needs are often recognized only after the fact, the behavior that satisfies the need may be a blind impulse, but it still leads toward satisfying the needed goal. </a:t>
            </a:r>
            <a:endParaRPr lang="en-US" dirty="0" smtClean="0"/>
          </a:p>
        </p:txBody>
      </p:sp>
    </p:spTree>
    <p:extLst>
      <p:ext uri="{BB962C8B-B14F-4D97-AF65-F5344CB8AC3E}">
        <p14:creationId xmlns:p14="http://schemas.microsoft.com/office/powerpoint/2010/main" val="4257421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Need-Press Combination</a:t>
            </a:r>
          </a:p>
        </p:txBody>
      </p:sp>
      <p:sp>
        <p:nvSpPr>
          <p:cNvPr id="3" name="Content Placeholder 2"/>
          <p:cNvSpPr>
            <a:spLocks noGrp="1"/>
          </p:cNvSpPr>
          <p:nvPr>
            <p:ph sz="quarter" idx="1"/>
          </p:nvPr>
        </p:nvSpPr>
        <p:spPr/>
        <p:txBody>
          <a:bodyPr>
            <a:noAutofit/>
          </a:bodyPr>
          <a:lstStyle/>
          <a:p>
            <a:r>
              <a:rPr lang="en-US" sz="3200" dirty="0"/>
              <a:t>Murray </a:t>
            </a:r>
            <a:r>
              <a:rPr lang="en-US" sz="3200" dirty="0" smtClean="0"/>
              <a:t>used </a:t>
            </a:r>
            <a:r>
              <a:rPr lang="en-US" sz="3200" dirty="0"/>
              <a:t>the term 'presses' to describe external influences on motivation that may influence an individual's level of a need as well as their subsequent </a:t>
            </a:r>
            <a:r>
              <a:rPr lang="en-US" sz="3200" dirty="0" smtClean="0"/>
              <a:t>behavior.</a:t>
            </a:r>
            <a:r>
              <a:rPr lang="en-US" sz="3200" baseline="30000" dirty="0"/>
              <a:t> </a:t>
            </a:r>
            <a:r>
              <a:rPr lang="en-US" sz="3200" dirty="0" smtClean="0"/>
              <a:t>The </a:t>
            </a:r>
            <a:r>
              <a:rPr lang="en-US" sz="3200" b="1" dirty="0"/>
              <a:t>'press' </a:t>
            </a:r>
            <a:r>
              <a:rPr lang="en-US" sz="3200" dirty="0"/>
              <a:t>of an object is what it can do for or to the subject.</a:t>
            </a:r>
          </a:p>
          <a:p>
            <a:r>
              <a:rPr lang="en-US" sz="3200" dirty="0"/>
              <a:t>Any stimulus with the potential to affect the individual in a positive or negative way is referred to as </a:t>
            </a:r>
            <a:r>
              <a:rPr lang="en-US" sz="3200" b="1" dirty="0" err="1" smtClean="0"/>
              <a:t>pressive</a:t>
            </a:r>
            <a:endParaRPr lang="en-US" sz="3200" b="1" dirty="0"/>
          </a:p>
        </p:txBody>
      </p:sp>
    </p:spTree>
    <p:extLst>
      <p:ext uri="{BB962C8B-B14F-4D97-AF65-F5344CB8AC3E}">
        <p14:creationId xmlns:p14="http://schemas.microsoft.com/office/powerpoint/2010/main" val="3665816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Types of Presses</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Negative and positive</a:t>
            </a:r>
          </a:p>
          <a:p>
            <a:r>
              <a:rPr lang="en-US" dirty="0" smtClean="0"/>
              <a:t>Conscious and unconscious</a:t>
            </a:r>
          </a:p>
          <a:p>
            <a:r>
              <a:rPr lang="en-US" dirty="0" smtClean="0"/>
              <a:t>Alpha (real effects) &amp; beta (merely perceived)</a:t>
            </a:r>
            <a:endParaRPr lang="en-US" dirty="0"/>
          </a:p>
        </p:txBody>
      </p:sp>
    </p:spTree>
    <p:extLst>
      <p:ext uri="{BB962C8B-B14F-4D97-AF65-F5344CB8AC3E}">
        <p14:creationId xmlns:p14="http://schemas.microsoft.com/office/powerpoint/2010/main" val="2551125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Classification of Needs</a:t>
            </a:r>
            <a:endParaRPr lang="en-US" dirty="0">
              <a:solidFill>
                <a:schemeClr val="tx1"/>
              </a:solidFill>
            </a:endParaRPr>
          </a:p>
        </p:txBody>
      </p:sp>
      <p:sp>
        <p:nvSpPr>
          <p:cNvPr id="3" name="Content Placeholder 2"/>
          <p:cNvSpPr>
            <a:spLocks noGrp="1"/>
          </p:cNvSpPr>
          <p:nvPr>
            <p:ph sz="quarter" idx="1"/>
          </p:nvPr>
        </p:nvSpPr>
        <p:spPr/>
        <p:txBody>
          <a:bodyPr>
            <a:normAutofit fontScale="92500"/>
          </a:bodyPr>
          <a:lstStyle/>
          <a:p>
            <a:r>
              <a:rPr lang="en-US" dirty="0"/>
              <a:t> Murray separated needs into biological and psychology factors based on how essential they were to one’s </a:t>
            </a:r>
            <a:r>
              <a:rPr lang="en-US" dirty="0" smtClean="0"/>
              <a:t>survival</a:t>
            </a:r>
            <a:r>
              <a:rPr lang="en-US" dirty="0"/>
              <a:t>.</a:t>
            </a:r>
          </a:p>
          <a:p>
            <a:r>
              <a:rPr lang="en-US" b="1" dirty="0"/>
              <a:t>Primary </a:t>
            </a:r>
            <a:r>
              <a:rPr lang="en-US" b="1" dirty="0" smtClean="0"/>
              <a:t>needs/</a:t>
            </a:r>
            <a:r>
              <a:rPr lang="en-US" b="1" dirty="0" err="1" smtClean="0"/>
              <a:t>viscerogenic</a:t>
            </a:r>
            <a:r>
              <a:rPr lang="en-US" b="1" dirty="0" smtClean="0"/>
              <a:t> needs: </a:t>
            </a:r>
            <a:r>
              <a:rPr lang="en-US" dirty="0" smtClean="0"/>
              <a:t>These </a:t>
            </a:r>
            <a:r>
              <a:rPr lang="en-US" dirty="0"/>
              <a:t>needs are basic needs that are based upon biological demands, such as the need for oxygen, food, and water.</a:t>
            </a:r>
          </a:p>
          <a:p>
            <a:r>
              <a:rPr lang="en-US" b="1" dirty="0"/>
              <a:t>Secondary needs/psychogenic needs : </a:t>
            </a:r>
            <a:r>
              <a:rPr lang="en-US" dirty="0"/>
              <a:t>Secondary needs are generally psychological, such as the need for nurturing, independence, and achievement. While these needs might not be fundamental for basic survival, they are essential for psychological well-being.</a:t>
            </a:r>
          </a:p>
          <a:p>
            <a:endParaRPr lang="en-US" dirty="0"/>
          </a:p>
        </p:txBody>
      </p:sp>
    </p:spTree>
    <p:extLst>
      <p:ext uri="{BB962C8B-B14F-4D97-AF65-F5344CB8AC3E}">
        <p14:creationId xmlns:p14="http://schemas.microsoft.com/office/powerpoint/2010/main" val="1688250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385</TotalTime>
  <Words>1189</Words>
  <Application>Microsoft Office PowerPoint</Application>
  <PresentationFormat>On-screen Show (4:3)</PresentationFormat>
  <Paragraphs>122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Book Antiqua</vt:lpstr>
      <vt:lpstr>Calibri</vt:lpstr>
      <vt:lpstr>Constantia</vt:lpstr>
      <vt:lpstr>Georgia</vt:lpstr>
      <vt:lpstr>Wingdings</vt:lpstr>
      <vt:lpstr>Wingdings 2</vt:lpstr>
      <vt:lpstr>Civic</vt:lpstr>
      <vt:lpstr>Course: Seminars in Theories in Psychology</vt:lpstr>
      <vt:lpstr>Theory of Personality Personology</vt:lpstr>
      <vt:lpstr>Schools of thought </vt:lpstr>
      <vt:lpstr>Theory of need</vt:lpstr>
      <vt:lpstr>Mechanism</vt:lpstr>
      <vt:lpstr>         Need-Press Combination</vt:lpstr>
      <vt:lpstr>Need-Press Combination</vt:lpstr>
      <vt:lpstr>Types of Presses</vt:lpstr>
      <vt:lpstr>Classification of Needs</vt:lpstr>
      <vt:lpstr>Needs</vt:lpstr>
      <vt:lpstr>Needs</vt:lpstr>
      <vt:lpstr>1. Ambition needs</vt:lpstr>
      <vt:lpstr>2. Materialistic needs</vt:lpstr>
      <vt:lpstr>3.Power needs</vt:lpstr>
      <vt:lpstr>4. Status defense needs 5. Information Needs</vt:lpstr>
      <vt:lpstr>6. Affection needs</vt:lpstr>
      <vt:lpstr>Applications </vt:lpstr>
      <vt:lpstr>Applications</vt:lpstr>
      <vt:lpstr>Implications</vt:lpstr>
      <vt:lpstr>Implications</vt:lpstr>
      <vt:lpstr>Related Research</vt:lpstr>
      <vt:lpstr>Criticisms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Seminars in Theories in Psychology</dc:title>
  <dc:creator>Azaan laptop</dc:creator>
  <cp:lastModifiedBy>DELL</cp:lastModifiedBy>
  <cp:revision>31</cp:revision>
  <dcterms:created xsi:type="dcterms:W3CDTF">2020-11-15T14:05:37Z</dcterms:created>
  <dcterms:modified xsi:type="dcterms:W3CDTF">2020-12-04T08:30:57Z</dcterms:modified>
</cp:coreProperties>
</file>