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76" r:id="rId4"/>
    <p:sldId id="277" r:id="rId5"/>
    <p:sldId id="278" r:id="rId6"/>
    <p:sldId id="279" r:id="rId7"/>
    <p:sldId id="280" r:id="rId8"/>
    <p:sldId id="281" r:id="rId9"/>
    <p:sldId id="270" r:id="rId10"/>
    <p:sldId id="275" r:id="rId11"/>
    <p:sldId id="271" r:id="rId12"/>
    <p:sldId id="283" r:id="rId13"/>
    <p:sldId id="272" r:id="rId14"/>
    <p:sldId id="273" r:id="rId15"/>
    <p:sldId id="274" r:id="rId16"/>
    <p:sldId id="282" r:id="rId17"/>
    <p:sldId id="26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47" autoAdjust="0"/>
    <p:restoredTop sz="94660"/>
  </p:normalViewPr>
  <p:slideViewPr>
    <p:cSldViewPr snapToGrid="0">
      <p:cViewPr>
        <p:scale>
          <a:sx n="60" d="100"/>
          <a:sy n="60" d="100"/>
        </p:scale>
        <p:origin x="-366" y="-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A07F3-0798-458A-8C45-3CD66A91AA48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08703-AACB-492B-A783-DAE8E6971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276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A07F3-0798-458A-8C45-3CD66A91AA48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08703-AACB-492B-A783-DAE8E6971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085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A07F3-0798-458A-8C45-3CD66A91AA48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08703-AACB-492B-A783-DAE8E6971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2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A07F3-0798-458A-8C45-3CD66A91AA48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08703-AACB-492B-A783-DAE8E6971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384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A07F3-0798-458A-8C45-3CD66A91AA48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08703-AACB-492B-A783-DAE8E6971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741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A07F3-0798-458A-8C45-3CD66A91AA48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08703-AACB-492B-A783-DAE8E6971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029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A07F3-0798-458A-8C45-3CD66A91AA48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08703-AACB-492B-A783-DAE8E6971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24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A07F3-0798-458A-8C45-3CD66A91AA48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08703-AACB-492B-A783-DAE8E6971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537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A07F3-0798-458A-8C45-3CD66A91AA48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08703-AACB-492B-A783-DAE8E6971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425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A07F3-0798-458A-8C45-3CD66A91AA48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08703-AACB-492B-A783-DAE8E6971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40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A07F3-0798-458A-8C45-3CD66A91AA48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08703-AACB-492B-A783-DAE8E6971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48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A07F3-0798-458A-8C45-3CD66A91AA48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08703-AACB-492B-A783-DAE8E6971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5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/>
              <a:t>Phonetics and Phonology</a:t>
            </a:r>
            <a:endParaRPr lang="en-US" sz="9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384235"/>
            <a:ext cx="9144000" cy="1655762"/>
          </a:xfrm>
        </p:spPr>
        <p:txBody>
          <a:bodyPr>
            <a:normAutofit/>
          </a:bodyPr>
          <a:lstStyle/>
          <a:p>
            <a:r>
              <a:rPr lang="en-US" sz="4400" smtClean="0"/>
              <a:t>English </a:t>
            </a:r>
            <a:r>
              <a:rPr lang="en-US" sz="4400" dirty="0" smtClean="0"/>
              <a:t>vowel sounds</a:t>
            </a:r>
            <a:r>
              <a:rPr lang="en-US" sz="4400" smtClean="0"/>
              <a:t>. </a:t>
            </a:r>
          </a:p>
          <a:p>
            <a:r>
              <a:rPr lang="en-US" sz="4400" smtClean="0"/>
              <a:t>Classification </a:t>
            </a:r>
            <a:r>
              <a:rPr lang="en-US" sz="4400" dirty="0" smtClean="0"/>
              <a:t>of vowel sounds.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2630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9444" y="259551"/>
            <a:ext cx="655096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u="sng" dirty="0" smtClean="0"/>
              <a:t>Back vowels: </a:t>
            </a:r>
            <a:r>
              <a:rPr lang="en-US" sz="4400" dirty="0" smtClean="0"/>
              <a:t>The back of the tongue is raised in  the direction of the soft palate. </a:t>
            </a:r>
            <a:endParaRPr lang="en-US" sz="44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1828" y="2716562"/>
            <a:ext cx="3306726" cy="3734688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5804070" y="3918935"/>
            <a:ext cx="618945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u="sng" dirty="0" smtClean="0"/>
              <a:t>Central vowels: </a:t>
            </a:r>
            <a:r>
              <a:rPr lang="en-US" sz="4400" dirty="0" smtClean="0"/>
              <a:t>They are intermediate between front and back vowels. </a:t>
            </a:r>
            <a:endParaRPr lang="en-US" sz="440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7751" y="0"/>
            <a:ext cx="3135298" cy="3918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050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498420" y="383030"/>
            <a:ext cx="1161206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/>
              <a:t>2- Position of the tongue:</a:t>
            </a:r>
          </a:p>
          <a:p>
            <a:endParaRPr lang="en-US" sz="4400" dirty="0"/>
          </a:p>
        </p:txBody>
      </p:sp>
      <p:sp>
        <p:nvSpPr>
          <p:cNvPr id="6" name="Rectángulo 5"/>
          <p:cNvSpPr/>
          <p:nvPr/>
        </p:nvSpPr>
        <p:spPr>
          <a:xfrm>
            <a:off x="498420" y="2148817"/>
            <a:ext cx="1130330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u="sng" dirty="0" smtClean="0"/>
              <a:t>High vowels: </a:t>
            </a:r>
            <a:r>
              <a:rPr lang="en-US" sz="4400" dirty="0" smtClean="0"/>
              <a:t>when the front or back of the tongue is raised. </a:t>
            </a:r>
            <a:endParaRPr lang="en-US" sz="4400" dirty="0"/>
          </a:p>
        </p:txBody>
      </p:sp>
      <p:sp>
        <p:nvSpPr>
          <p:cNvPr id="8" name="Rectángulo 7"/>
          <p:cNvSpPr/>
          <p:nvPr/>
        </p:nvSpPr>
        <p:spPr>
          <a:xfrm>
            <a:off x="498418" y="4072926"/>
            <a:ext cx="1130330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u="sng" dirty="0" smtClean="0"/>
              <a:t>Low vowels: </a:t>
            </a:r>
            <a:r>
              <a:rPr lang="en-US" sz="4400" dirty="0"/>
              <a:t>when the front or back of the tongue is </a:t>
            </a:r>
            <a:r>
              <a:rPr lang="en-US" sz="4400" dirty="0" smtClean="0"/>
              <a:t>neutral.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50913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498420" y="383030"/>
            <a:ext cx="1161206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/>
              <a:t>3</a:t>
            </a:r>
            <a:r>
              <a:rPr lang="en-US" sz="4400" dirty="0" smtClean="0"/>
              <a:t>- According to </a:t>
            </a:r>
            <a:r>
              <a:rPr lang="en-US" sz="4400" u="sng" dirty="0" smtClean="0"/>
              <a:t>the vertical position of the mouth</a:t>
            </a:r>
            <a:r>
              <a:rPr lang="en-US" sz="4400" dirty="0" smtClean="0"/>
              <a:t>, they can be: </a:t>
            </a:r>
            <a:endParaRPr lang="en-US" sz="4400" dirty="0"/>
          </a:p>
        </p:txBody>
      </p:sp>
      <p:sp>
        <p:nvSpPr>
          <p:cNvPr id="6" name="Rectángulo 5"/>
          <p:cNvSpPr/>
          <p:nvPr/>
        </p:nvSpPr>
        <p:spPr>
          <a:xfrm>
            <a:off x="498420" y="2148817"/>
            <a:ext cx="1130330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u="sng" dirty="0" smtClean="0"/>
              <a:t>Close vowels: </a:t>
            </a:r>
            <a:r>
              <a:rPr lang="en-US" sz="4400" dirty="0" smtClean="0"/>
              <a:t>when the mouth is relatively closed. </a:t>
            </a:r>
            <a:endParaRPr lang="en-US" sz="4400" dirty="0"/>
          </a:p>
        </p:txBody>
      </p:sp>
      <p:sp>
        <p:nvSpPr>
          <p:cNvPr id="7" name="Rectángulo 6"/>
          <p:cNvSpPr/>
          <p:nvPr/>
        </p:nvSpPr>
        <p:spPr>
          <a:xfrm>
            <a:off x="498420" y="3595367"/>
            <a:ext cx="1130330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u="sng" dirty="0" smtClean="0"/>
              <a:t>Half Close vowels: </a:t>
            </a:r>
            <a:r>
              <a:rPr lang="en-US" sz="4400" dirty="0" smtClean="0"/>
              <a:t>when the mouth is approximately half-way. </a:t>
            </a:r>
            <a:endParaRPr lang="en-US" sz="4400" dirty="0"/>
          </a:p>
        </p:txBody>
      </p:sp>
      <p:sp>
        <p:nvSpPr>
          <p:cNvPr id="8" name="Rectángulo 7"/>
          <p:cNvSpPr/>
          <p:nvPr/>
        </p:nvSpPr>
        <p:spPr>
          <a:xfrm>
            <a:off x="498419" y="5041917"/>
            <a:ext cx="1130330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u="sng" dirty="0" smtClean="0"/>
              <a:t>Open vowels: </a:t>
            </a:r>
            <a:r>
              <a:rPr lang="en-US" sz="4400" dirty="0" smtClean="0"/>
              <a:t>when the mouth is relatively open.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037295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530316" y="788286"/>
            <a:ext cx="1130330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/>
              <a:t>4</a:t>
            </a:r>
            <a:r>
              <a:rPr lang="en-US" sz="4400" dirty="0" smtClean="0"/>
              <a:t>- According to </a:t>
            </a:r>
            <a:r>
              <a:rPr lang="en-US" sz="4400" u="sng" dirty="0" smtClean="0"/>
              <a:t>the lips position</a:t>
            </a:r>
            <a:r>
              <a:rPr lang="en-US" sz="4400" dirty="0" smtClean="0"/>
              <a:t>, they can be: </a:t>
            </a:r>
            <a:endParaRPr lang="en-US" sz="4400" dirty="0"/>
          </a:p>
        </p:txBody>
      </p:sp>
      <p:sp>
        <p:nvSpPr>
          <p:cNvPr id="6" name="Rectángulo 5"/>
          <p:cNvSpPr/>
          <p:nvPr/>
        </p:nvSpPr>
        <p:spPr>
          <a:xfrm>
            <a:off x="530316" y="2497939"/>
            <a:ext cx="808205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u="sng" dirty="0" smtClean="0"/>
              <a:t>Round vowels: </a:t>
            </a:r>
            <a:r>
              <a:rPr lang="en-US" sz="4400" dirty="0" smtClean="0"/>
              <a:t> They are result of a </a:t>
            </a:r>
            <a:r>
              <a:rPr lang="en-US" sz="4400" dirty="0"/>
              <a:t>position where the corners of the lips are brought towards each other and the lips are pushed forwards.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372" y="3302170"/>
            <a:ext cx="3450033" cy="320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241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49563" y="318265"/>
            <a:ext cx="808205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u="sng" dirty="0" smtClean="0"/>
              <a:t>Spread vowels: </a:t>
            </a:r>
            <a:r>
              <a:rPr lang="en-US" sz="4400" dirty="0" smtClean="0"/>
              <a:t> </a:t>
            </a:r>
            <a:r>
              <a:rPr lang="en-US" sz="4400" dirty="0"/>
              <a:t>In this position the lips are moved away from each other (i.e. when we smile)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5908" y="113571"/>
            <a:ext cx="3326986" cy="2533046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349563" y="3256395"/>
            <a:ext cx="808205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u="sng" dirty="0" smtClean="0"/>
              <a:t>Neutral vowels: </a:t>
            </a:r>
            <a:r>
              <a:rPr lang="en-US" sz="4400" dirty="0" smtClean="0"/>
              <a:t> They are result of a </a:t>
            </a:r>
            <a:r>
              <a:rPr lang="en-US" sz="4400" dirty="0"/>
              <a:t>position where the lips are not noticeably rounded or </a:t>
            </a:r>
            <a:r>
              <a:rPr lang="en-US" sz="4400" dirty="0" smtClean="0"/>
              <a:t>spread.</a:t>
            </a:r>
            <a:endParaRPr lang="en-US" sz="44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31003" y="3602538"/>
            <a:ext cx="3051891" cy="2681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95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76951" y="1319915"/>
            <a:ext cx="1130330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/>
              <a:t>5</a:t>
            </a:r>
            <a:r>
              <a:rPr lang="en-US" sz="4400" dirty="0" smtClean="0"/>
              <a:t>- According to </a:t>
            </a:r>
            <a:r>
              <a:rPr lang="en-US" sz="4400" u="sng" dirty="0" smtClean="0"/>
              <a:t>the duration of the sound</a:t>
            </a:r>
            <a:r>
              <a:rPr lang="en-US" sz="4400" dirty="0" smtClean="0"/>
              <a:t>, they can be: </a:t>
            </a:r>
            <a:endParaRPr lang="en-US" sz="4400" dirty="0"/>
          </a:p>
        </p:txBody>
      </p:sp>
      <p:sp>
        <p:nvSpPr>
          <p:cNvPr id="5" name="Rectángulo 4"/>
          <p:cNvSpPr/>
          <p:nvPr/>
        </p:nvSpPr>
        <p:spPr>
          <a:xfrm>
            <a:off x="1317125" y="3641115"/>
            <a:ext cx="393535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u="sng" dirty="0" smtClean="0"/>
              <a:t>Long vowels</a:t>
            </a:r>
          </a:p>
        </p:txBody>
      </p:sp>
      <p:sp>
        <p:nvSpPr>
          <p:cNvPr id="6" name="Rectángulo 5"/>
          <p:cNvSpPr/>
          <p:nvPr/>
        </p:nvSpPr>
        <p:spPr>
          <a:xfrm>
            <a:off x="6328603" y="3641115"/>
            <a:ext cx="393535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u="sng" dirty="0" smtClean="0"/>
              <a:t>Short vowels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00056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96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/>
              <a:t>Vowel Chart</a:t>
            </a:r>
            <a:endParaRPr lang="en-US" sz="5400" b="1" dirty="0"/>
          </a:p>
        </p:txBody>
      </p:sp>
      <p:pic>
        <p:nvPicPr>
          <p:cNvPr id="1026" name="Picture 2" descr="G:\MPhil\MCT\Jan 17\images - vowels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173" y="1840446"/>
            <a:ext cx="7072508" cy="4577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779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095890" y="2484042"/>
            <a:ext cx="563429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600" dirty="0" smtClean="0">
                <a:latin typeface="+mj-lt"/>
                <a:ea typeface="+mj-ea"/>
                <a:cs typeface="+mj-cs"/>
              </a:rPr>
              <a:t>Thank You!</a:t>
            </a:r>
            <a:endParaRPr lang="en-US" sz="96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4532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02728" y="1645744"/>
            <a:ext cx="1130330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/>
              <a:t>It </a:t>
            </a:r>
            <a:r>
              <a:rPr lang="en-US" sz="4400" dirty="0"/>
              <a:t>is a sound in which </a:t>
            </a:r>
            <a:endParaRPr lang="en-US" sz="44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en-US" sz="4400" dirty="0" smtClean="0"/>
              <a:t>there </a:t>
            </a:r>
            <a:r>
              <a:rPr lang="en-US" sz="4400" dirty="0"/>
              <a:t>is a continuous vibration of the vocal </a:t>
            </a:r>
            <a:r>
              <a:rPr lang="en-US" sz="4400" dirty="0" smtClean="0"/>
              <a:t>chords </a:t>
            </a:r>
            <a:r>
              <a:rPr lang="en-US" sz="4400" dirty="0"/>
              <a:t>and </a:t>
            </a:r>
            <a:endParaRPr lang="en-US" sz="44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en-US" sz="4400" dirty="0" smtClean="0"/>
              <a:t>the </a:t>
            </a:r>
            <a:r>
              <a:rPr lang="en-US" sz="4400" dirty="0"/>
              <a:t>airstream is allowed to escape from the mouth in an unobstructed manner, without any interruption.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756187" y="346898"/>
            <a:ext cx="837434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dirty="0">
                <a:latin typeface="+mj-lt"/>
                <a:ea typeface="+mj-ea"/>
                <a:cs typeface="+mj-cs"/>
              </a:rPr>
              <a:t>What is a vowel sound? </a:t>
            </a:r>
          </a:p>
        </p:txBody>
      </p:sp>
    </p:spTree>
    <p:extLst>
      <p:ext uri="{BB962C8B-B14F-4D97-AF65-F5344CB8AC3E}">
        <p14:creationId xmlns:p14="http://schemas.microsoft.com/office/powerpoint/2010/main" val="313624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692621" y="192661"/>
            <a:ext cx="73133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dirty="0" smtClean="0">
                <a:latin typeface="+mj-lt"/>
                <a:ea typeface="+mj-ea"/>
                <a:cs typeface="+mj-cs"/>
              </a:rPr>
              <a:t>Vowel symbols  (IPA) </a:t>
            </a:r>
            <a:endParaRPr lang="en-US" sz="66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921973" y="1691837"/>
            <a:ext cx="676108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>
                <a:latin typeface="+mj-lt"/>
                <a:ea typeface="+mj-ea"/>
                <a:cs typeface="+mj-cs"/>
              </a:rPr>
              <a:t>/</a:t>
            </a:r>
            <a:r>
              <a:rPr lang="en-US" sz="6000" b="1" dirty="0" smtClean="0">
                <a:latin typeface="+mj-lt"/>
                <a:ea typeface="+mj-ea"/>
                <a:cs typeface="+mj-cs"/>
              </a:rPr>
              <a:t>i:/  </a:t>
            </a:r>
            <a:r>
              <a:rPr lang="en-US" sz="6000" dirty="0">
                <a:latin typeface="+mj-lt"/>
                <a:ea typeface="+mj-ea"/>
                <a:cs typeface="+mj-cs"/>
              </a:rPr>
              <a:t>like in m</a:t>
            </a:r>
            <a:r>
              <a:rPr lang="en-US" sz="6000" u="sng" dirty="0">
                <a:latin typeface="+mj-lt"/>
                <a:ea typeface="+mj-ea"/>
                <a:cs typeface="+mj-cs"/>
              </a:rPr>
              <a:t>ee</a:t>
            </a:r>
            <a:r>
              <a:rPr lang="en-US" sz="6000" dirty="0">
                <a:latin typeface="+mj-lt"/>
                <a:ea typeface="+mj-ea"/>
                <a:cs typeface="+mj-cs"/>
              </a:rPr>
              <a:t>t, b</a:t>
            </a:r>
            <a:r>
              <a:rPr lang="en-US" sz="6000" u="sng" dirty="0">
                <a:latin typeface="+mj-lt"/>
                <a:ea typeface="+mj-ea"/>
                <a:cs typeface="+mj-cs"/>
              </a:rPr>
              <a:t>ea</a:t>
            </a:r>
            <a:r>
              <a:rPr lang="en-US" sz="6000" dirty="0">
                <a:latin typeface="+mj-lt"/>
                <a:ea typeface="+mj-ea"/>
                <a:cs typeface="+mj-cs"/>
              </a:rPr>
              <a:t>t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3715" y="1298827"/>
            <a:ext cx="4298285" cy="3325649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6310903" y="5130009"/>
            <a:ext cx="588109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 smtClean="0">
                <a:latin typeface="+mj-lt"/>
                <a:ea typeface="+mj-ea"/>
                <a:cs typeface="+mj-cs"/>
              </a:rPr>
              <a:t>/</a:t>
            </a:r>
            <a:r>
              <a:rPr lang="en-US" sz="6000" b="1" dirty="0" smtClean="0"/>
              <a:t>ɪ</a:t>
            </a:r>
            <a:r>
              <a:rPr lang="en-US" sz="6000" b="1" dirty="0" smtClean="0">
                <a:latin typeface="+mj-lt"/>
                <a:ea typeface="+mj-ea"/>
                <a:cs typeface="+mj-cs"/>
              </a:rPr>
              <a:t>/  </a:t>
            </a:r>
            <a:r>
              <a:rPr lang="en-US" sz="6000" dirty="0">
                <a:latin typeface="+mj-lt"/>
                <a:ea typeface="+mj-ea"/>
                <a:cs typeface="+mj-cs"/>
              </a:rPr>
              <a:t>like in sick, </a:t>
            </a:r>
            <a:r>
              <a:rPr lang="en-US" sz="6000" dirty="0" smtClean="0">
                <a:latin typeface="+mj-lt"/>
                <a:ea typeface="+mj-ea"/>
                <a:cs typeface="+mj-cs"/>
              </a:rPr>
              <a:t>big </a:t>
            </a:r>
            <a:endParaRPr lang="en-US" sz="6000" dirty="0">
              <a:latin typeface="+mj-lt"/>
              <a:ea typeface="+mj-ea"/>
              <a:cs typeface="+mj-cs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194892"/>
            <a:ext cx="5975647" cy="366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94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91792" y="216826"/>
            <a:ext cx="822783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>
                <a:latin typeface="+mj-lt"/>
                <a:ea typeface="+mj-ea"/>
                <a:cs typeface="+mj-cs"/>
              </a:rPr>
              <a:t>/Ɛ</a:t>
            </a:r>
            <a:r>
              <a:rPr lang="en-US" sz="6000" b="1" dirty="0" smtClean="0">
                <a:latin typeface="+mj-lt"/>
                <a:ea typeface="+mj-ea"/>
                <a:cs typeface="+mj-cs"/>
              </a:rPr>
              <a:t>/ </a:t>
            </a:r>
            <a:r>
              <a:rPr lang="en-US" sz="6000" dirty="0" smtClean="0">
                <a:latin typeface="+mj-lt"/>
                <a:ea typeface="+mj-ea"/>
                <a:cs typeface="+mj-cs"/>
              </a:rPr>
              <a:t>or </a:t>
            </a:r>
            <a:r>
              <a:rPr lang="en-US" sz="6000" b="1" dirty="0" smtClean="0">
                <a:latin typeface="+mj-lt"/>
                <a:ea typeface="+mj-ea"/>
                <a:cs typeface="+mj-cs"/>
              </a:rPr>
              <a:t>/e/ </a:t>
            </a:r>
            <a:r>
              <a:rPr lang="en-US" sz="6000" dirty="0">
                <a:latin typeface="+mj-lt"/>
                <a:ea typeface="+mj-ea"/>
                <a:cs typeface="+mj-cs"/>
              </a:rPr>
              <a:t>like in </a:t>
            </a:r>
            <a:r>
              <a:rPr lang="en-US" sz="6000" dirty="0" smtClean="0">
                <a:latin typeface="+mj-lt"/>
                <a:ea typeface="+mj-ea"/>
                <a:cs typeface="+mj-cs"/>
              </a:rPr>
              <a:t>bed, </a:t>
            </a:r>
            <a:r>
              <a:rPr lang="en-US" sz="6000" dirty="0">
                <a:latin typeface="+mj-lt"/>
                <a:ea typeface="+mj-ea"/>
                <a:cs typeface="+mj-cs"/>
              </a:rPr>
              <a:t>h</a:t>
            </a:r>
            <a:r>
              <a:rPr lang="en-US" sz="6000" u="sng" dirty="0">
                <a:latin typeface="+mj-lt"/>
                <a:ea typeface="+mj-ea"/>
                <a:cs typeface="+mj-cs"/>
              </a:rPr>
              <a:t>ea</a:t>
            </a:r>
            <a:r>
              <a:rPr lang="en-US" sz="6000" dirty="0">
                <a:latin typeface="+mj-lt"/>
                <a:ea typeface="+mj-ea"/>
                <a:cs typeface="+mj-cs"/>
              </a:rPr>
              <a:t>d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3407" y="1232490"/>
            <a:ext cx="4908593" cy="319629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5887970" y="5316576"/>
            <a:ext cx="606165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>
                <a:latin typeface="+mj-lt"/>
                <a:ea typeface="+mj-ea"/>
                <a:cs typeface="+mj-cs"/>
              </a:rPr>
              <a:t>/ӕ/  </a:t>
            </a:r>
            <a:r>
              <a:rPr lang="en-US" sz="6000" dirty="0">
                <a:latin typeface="+mj-lt"/>
                <a:ea typeface="+mj-ea"/>
                <a:cs typeface="+mj-cs"/>
              </a:rPr>
              <a:t>like in </a:t>
            </a:r>
            <a:r>
              <a:rPr lang="en-US" sz="6000" dirty="0" smtClean="0">
                <a:latin typeface="+mj-lt"/>
                <a:ea typeface="+mj-ea"/>
                <a:cs typeface="+mj-cs"/>
              </a:rPr>
              <a:t>bad, cat</a:t>
            </a:r>
            <a:endParaRPr lang="en-US" sz="6000" dirty="0">
              <a:latin typeface="+mj-lt"/>
              <a:ea typeface="+mj-ea"/>
              <a:cs typeface="+mj-cs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51672"/>
            <a:ext cx="5963604" cy="3806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149189" y="4999447"/>
            <a:ext cx="704281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>
                <a:latin typeface="+mj-lt"/>
                <a:ea typeface="+mj-ea"/>
                <a:cs typeface="+mj-cs"/>
              </a:rPr>
              <a:t>/ə/  </a:t>
            </a:r>
            <a:r>
              <a:rPr lang="en-US" sz="6000" dirty="0">
                <a:latin typeface="+mj-lt"/>
                <a:ea typeface="+mj-ea"/>
                <a:cs typeface="+mj-cs"/>
              </a:rPr>
              <a:t>like in </a:t>
            </a:r>
            <a:r>
              <a:rPr lang="en-US" sz="6000" u="sng" dirty="0" smtClean="0">
                <a:latin typeface="+mj-lt"/>
                <a:ea typeface="+mj-ea"/>
                <a:cs typeface="+mj-cs"/>
              </a:rPr>
              <a:t>a</a:t>
            </a:r>
            <a:r>
              <a:rPr lang="en-US" sz="6000" dirty="0" smtClean="0">
                <a:latin typeface="+mj-lt"/>
                <a:ea typeface="+mj-ea"/>
                <a:cs typeface="+mj-cs"/>
              </a:rPr>
              <a:t>bout, sof</a:t>
            </a:r>
            <a:r>
              <a:rPr lang="en-US" sz="6000" u="sng" dirty="0" smtClean="0">
                <a:latin typeface="+mj-lt"/>
                <a:ea typeface="+mj-ea"/>
                <a:cs typeface="+mj-cs"/>
              </a:rPr>
              <a:t>a</a:t>
            </a:r>
            <a:r>
              <a:rPr lang="en-US" sz="60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4800" dirty="0" smtClean="0">
                <a:latin typeface="+mj-lt"/>
                <a:ea typeface="+mj-ea"/>
                <a:cs typeface="+mj-cs"/>
              </a:rPr>
              <a:t>(unstressed syllable)</a:t>
            </a:r>
            <a:endParaRPr lang="en-US" sz="4800" u="sng" dirty="0">
              <a:latin typeface="+mj-lt"/>
              <a:ea typeface="+mj-ea"/>
              <a:cs typeface="+mj-cs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3249976"/>
            <a:ext cx="5149189" cy="3608025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97261" y="83692"/>
            <a:ext cx="660014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>
                <a:latin typeface="+mj-lt"/>
                <a:ea typeface="+mj-ea"/>
                <a:cs typeface="+mj-cs"/>
              </a:rPr>
              <a:t>/ʌ/  </a:t>
            </a:r>
            <a:r>
              <a:rPr lang="en-US" sz="6000" dirty="0">
                <a:latin typeface="+mj-lt"/>
                <a:ea typeface="+mj-ea"/>
                <a:cs typeface="+mj-cs"/>
              </a:rPr>
              <a:t>like in </a:t>
            </a:r>
            <a:r>
              <a:rPr lang="en-US" sz="6000" dirty="0" smtClean="0">
                <a:latin typeface="+mj-lt"/>
                <a:ea typeface="+mj-ea"/>
                <a:cs typeface="+mj-cs"/>
              </a:rPr>
              <a:t>cut, c</a:t>
            </a:r>
            <a:r>
              <a:rPr lang="en-US" sz="6000" u="sng" dirty="0" smtClean="0">
                <a:latin typeface="+mj-lt"/>
                <a:ea typeface="+mj-ea"/>
                <a:cs typeface="+mj-cs"/>
              </a:rPr>
              <a:t>o</a:t>
            </a:r>
            <a:r>
              <a:rPr lang="en-US" sz="6000" dirty="0" smtClean="0">
                <a:latin typeface="+mj-lt"/>
                <a:ea typeface="+mj-ea"/>
                <a:cs typeface="+mj-cs"/>
              </a:rPr>
              <a:t>me </a:t>
            </a:r>
            <a:r>
              <a:rPr lang="en-US" sz="4800" dirty="0" smtClean="0">
                <a:latin typeface="+mj-lt"/>
                <a:ea typeface="+mj-ea"/>
                <a:cs typeface="+mj-cs"/>
              </a:rPr>
              <a:t>(stressed </a:t>
            </a:r>
            <a:r>
              <a:rPr lang="en-US" sz="4800" dirty="0">
                <a:latin typeface="+mj-lt"/>
                <a:ea typeface="+mj-ea"/>
                <a:cs typeface="+mj-cs"/>
              </a:rPr>
              <a:t>syllable</a:t>
            </a:r>
            <a:r>
              <a:rPr lang="en-US" sz="4800" dirty="0" smtClean="0">
                <a:latin typeface="+mj-lt"/>
                <a:ea typeface="+mj-ea"/>
                <a:cs typeface="+mj-cs"/>
              </a:rPr>
              <a:t>)</a:t>
            </a:r>
            <a:endParaRPr lang="en-US" sz="4800" dirty="0">
              <a:latin typeface="+mj-lt"/>
              <a:ea typeface="+mj-ea"/>
              <a:cs typeface="+mj-cs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6184" y="-1"/>
            <a:ext cx="5609019" cy="3249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3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6417" y="3536414"/>
            <a:ext cx="5703371" cy="324412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2482081" y="139142"/>
            <a:ext cx="6931769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 smtClean="0">
                <a:latin typeface="+mj-lt"/>
                <a:ea typeface="+mj-ea"/>
                <a:cs typeface="+mj-cs"/>
              </a:rPr>
              <a:t>/</a:t>
            </a:r>
            <a:r>
              <a:rPr lang="en-US" sz="6000" b="1" dirty="0">
                <a:latin typeface="+mj-lt"/>
                <a:ea typeface="+mj-ea"/>
                <a:cs typeface="+mj-cs"/>
              </a:rPr>
              <a:t>ɝ/ </a:t>
            </a:r>
            <a:r>
              <a:rPr lang="en-US" sz="6000" dirty="0">
                <a:latin typeface="+mj-lt"/>
                <a:ea typeface="+mj-ea"/>
                <a:cs typeface="+mj-cs"/>
              </a:rPr>
              <a:t>like in fur, </a:t>
            </a:r>
            <a:r>
              <a:rPr lang="en-US" sz="6000" dirty="0" smtClean="0">
                <a:latin typeface="+mj-lt"/>
                <a:ea typeface="+mj-ea"/>
                <a:cs typeface="+mj-cs"/>
              </a:rPr>
              <a:t>m</a:t>
            </a:r>
            <a:r>
              <a:rPr lang="en-US" sz="6000" u="sng" dirty="0" smtClean="0">
                <a:latin typeface="+mj-lt"/>
                <a:ea typeface="+mj-ea"/>
                <a:cs typeface="+mj-cs"/>
              </a:rPr>
              <a:t>ur</a:t>
            </a:r>
            <a:r>
              <a:rPr lang="en-US" sz="6000" dirty="0" smtClean="0">
                <a:latin typeface="+mj-lt"/>
                <a:ea typeface="+mj-ea"/>
                <a:cs typeface="+mj-cs"/>
              </a:rPr>
              <a:t>der </a:t>
            </a:r>
          </a:p>
          <a:p>
            <a:pPr algn="ctr"/>
            <a:r>
              <a:rPr lang="en-US" sz="4800" dirty="0" smtClean="0">
                <a:latin typeface="+mj-lt"/>
                <a:ea typeface="+mj-ea"/>
                <a:cs typeface="+mj-cs"/>
              </a:rPr>
              <a:t>(stressed </a:t>
            </a:r>
            <a:r>
              <a:rPr lang="en-US" sz="4800" dirty="0">
                <a:latin typeface="+mj-lt"/>
                <a:ea typeface="+mj-ea"/>
                <a:cs typeface="+mj-cs"/>
              </a:rPr>
              <a:t>syllable</a:t>
            </a:r>
            <a:r>
              <a:rPr lang="en-US" sz="4800" dirty="0" smtClean="0">
                <a:latin typeface="+mj-lt"/>
                <a:ea typeface="+mj-ea"/>
                <a:cs typeface="+mj-cs"/>
              </a:rPr>
              <a:t>)</a:t>
            </a:r>
            <a:endParaRPr lang="en-US" sz="48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553379" y="1893468"/>
            <a:ext cx="863363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+mj-lt"/>
                <a:ea typeface="+mj-ea"/>
                <a:cs typeface="+mj-cs"/>
              </a:rPr>
              <a:t>/ɚ/ </a:t>
            </a:r>
            <a:r>
              <a:rPr lang="en-US" sz="6000" dirty="0">
                <a:latin typeface="+mj-lt"/>
                <a:ea typeface="+mj-ea"/>
                <a:cs typeface="+mj-cs"/>
              </a:rPr>
              <a:t>like </a:t>
            </a:r>
            <a:r>
              <a:rPr lang="en-US" sz="6000" dirty="0" smtClean="0">
                <a:latin typeface="+mj-lt"/>
                <a:ea typeface="+mj-ea"/>
                <a:cs typeface="+mj-cs"/>
              </a:rPr>
              <a:t>in murd</a:t>
            </a:r>
            <a:r>
              <a:rPr lang="en-US" sz="6000" u="sng" dirty="0" smtClean="0">
                <a:latin typeface="+mj-lt"/>
                <a:ea typeface="+mj-ea"/>
                <a:cs typeface="+mj-cs"/>
              </a:rPr>
              <a:t>er</a:t>
            </a:r>
            <a:r>
              <a:rPr lang="en-US" sz="6000" dirty="0" smtClean="0">
                <a:latin typeface="+mj-lt"/>
                <a:ea typeface="+mj-ea"/>
                <a:cs typeface="+mj-cs"/>
              </a:rPr>
              <a:t>, moth</a:t>
            </a:r>
            <a:r>
              <a:rPr lang="en-US" sz="6000" u="sng" dirty="0" smtClean="0">
                <a:latin typeface="+mj-lt"/>
                <a:ea typeface="+mj-ea"/>
                <a:cs typeface="+mj-cs"/>
              </a:rPr>
              <a:t>er</a:t>
            </a:r>
            <a:r>
              <a:rPr lang="en-US" sz="6000" dirty="0" smtClean="0">
                <a:latin typeface="+mj-lt"/>
                <a:ea typeface="+mj-ea"/>
                <a:cs typeface="+mj-cs"/>
              </a:rPr>
              <a:t>       </a:t>
            </a:r>
            <a:r>
              <a:rPr lang="en-US" sz="4800" dirty="0" smtClean="0">
                <a:latin typeface="+mj-lt"/>
                <a:ea typeface="+mj-ea"/>
                <a:cs typeface="+mj-cs"/>
              </a:rPr>
              <a:t>(</a:t>
            </a:r>
            <a:r>
              <a:rPr lang="en-US" sz="4800" dirty="0">
                <a:latin typeface="+mj-lt"/>
                <a:ea typeface="+mj-ea"/>
                <a:cs typeface="+mj-cs"/>
              </a:rPr>
              <a:t>unstressed syllable</a:t>
            </a:r>
            <a:r>
              <a:rPr lang="en-US" sz="4800" dirty="0" smtClean="0">
                <a:latin typeface="+mj-lt"/>
                <a:ea typeface="+mj-ea"/>
                <a:cs typeface="+mj-cs"/>
              </a:rPr>
              <a:t>)</a:t>
            </a:r>
            <a:endParaRPr lang="en-US" sz="48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76953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04" y="1234160"/>
            <a:ext cx="5872070" cy="344828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136504" y="218497"/>
            <a:ext cx="88532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 smtClean="0">
                <a:latin typeface="+mj-lt"/>
                <a:ea typeface="+mj-ea"/>
                <a:cs typeface="+mj-cs"/>
              </a:rPr>
              <a:t>/</a:t>
            </a:r>
            <a:r>
              <a:rPr lang="en-US" sz="6000" b="1" i="1" dirty="0" smtClean="0"/>
              <a:t>a:</a:t>
            </a:r>
            <a:r>
              <a:rPr lang="en-US" sz="6000" b="1" dirty="0" smtClean="0">
                <a:latin typeface="+mj-lt"/>
                <a:ea typeface="+mj-ea"/>
                <a:cs typeface="+mj-cs"/>
              </a:rPr>
              <a:t>/ </a:t>
            </a:r>
            <a:r>
              <a:rPr lang="en-US" sz="6000" dirty="0" smtClean="0">
                <a:latin typeface="+mj-lt"/>
                <a:ea typeface="+mj-ea"/>
                <a:cs typeface="+mj-cs"/>
              </a:rPr>
              <a:t>like </a:t>
            </a:r>
            <a:r>
              <a:rPr lang="en-US" sz="6000" dirty="0">
                <a:latin typeface="+mj-lt"/>
                <a:ea typeface="+mj-ea"/>
                <a:cs typeface="+mj-cs"/>
              </a:rPr>
              <a:t>in </a:t>
            </a:r>
            <a:r>
              <a:rPr lang="en-US" sz="6000" dirty="0" smtClean="0">
                <a:latin typeface="+mj-lt"/>
                <a:ea typeface="+mj-ea"/>
                <a:cs typeface="+mj-cs"/>
              </a:rPr>
              <a:t>f</a:t>
            </a:r>
            <a:r>
              <a:rPr lang="en-US" sz="6000" u="sng" dirty="0" smtClean="0">
                <a:latin typeface="+mj-lt"/>
                <a:ea typeface="+mj-ea"/>
                <a:cs typeface="+mj-cs"/>
              </a:rPr>
              <a:t>a</a:t>
            </a:r>
            <a:r>
              <a:rPr lang="en-US" sz="6000" dirty="0" smtClean="0">
                <a:latin typeface="+mj-lt"/>
                <a:ea typeface="+mj-ea"/>
                <a:cs typeface="+mj-cs"/>
              </a:rPr>
              <a:t>ther</a:t>
            </a:r>
            <a:endParaRPr lang="en-US" sz="6000" dirty="0">
              <a:latin typeface="+mj-lt"/>
              <a:ea typeface="+mj-ea"/>
              <a:cs typeface="+mj-cs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5842" y="3284146"/>
            <a:ext cx="5866158" cy="3573854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151203" y="5647757"/>
            <a:ext cx="536486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>
                <a:latin typeface="+mj-lt"/>
                <a:ea typeface="+mj-ea"/>
                <a:cs typeface="+mj-cs"/>
              </a:rPr>
              <a:t>/</a:t>
            </a:r>
            <a:r>
              <a:rPr lang="en-US" sz="6000" b="1" dirty="0" smtClean="0">
                <a:latin typeface="+mj-lt"/>
                <a:ea typeface="+mj-ea"/>
                <a:cs typeface="+mj-cs"/>
              </a:rPr>
              <a:t>ɔ:/  </a:t>
            </a:r>
            <a:r>
              <a:rPr lang="en-US" sz="6000" dirty="0">
                <a:latin typeface="+mj-lt"/>
                <a:ea typeface="+mj-ea"/>
                <a:cs typeface="+mj-cs"/>
              </a:rPr>
              <a:t>like in </a:t>
            </a:r>
            <a:r>
              <a:rPr lang="en-US" sz="6000" dirty="0" smtClean="0">
                <a:latin typeface="+mj-lt"/>
                <a:ea typeface="+mj-ea"/>
                <a:cs typeface="+mj-cs"/>
              </a:rPr>
              <a:t>hoard</a:t>
            </a:r>
            <a:endParaRPr lang="en-US" sz="6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ectángulo 4"/>
          <p:cNvSpPr/>
          <p:nvPr/>
        </p:nvSpPr>
        <p:spPr>
          <a:xfrm>
            <a:off x="6325841" y="916792"/>
            <a:ext cx="512279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 smtClean="0">
                <a:latin typeface="+mj-lt"/>
                <a:ea typeface="+mj-ea"/>
                <a:cs typeface="+mj-cs"/>
              </a:rPr>
              <a:t>/</a:t>
            </a:r>
            <a:r>
              <a:rPr lang="en-US" sz="6000" b="1" i="1" dirty="0"/>
              <a:t>ɒ</a:t>
            </a:r>
            <a:r>
              <a:rPr lang="en-US" sz="6000" b="1" dirty="0" smtClean="0">
                <a:latin typeface="+mj-lt"/>
                <a:ea typeface="+mj-ea"/>
                <a:cs typeface="+mj-cs"/>
              </a:rPr>
              <a:t>/ </a:t>
            </a:r>
            <a:r>
              <a:rPr lang="en-US" sz="6000" dirty="0" smtClean="0">
                <a:latin typeface="+mj-lt"/>
                <a:ea typeface="+mj-ea"/>
                <a:cs typeface="+mj-cs"/>
              </a:rPr>
              <a:t>like </a:t>
            </a:r>
            <a:r>
              <a:rPr lang="en-US" sz="6000" dirty="0">
                <a:latin typeface="+mj-lt"/>
                <a:ea typeface="+mj-ea"/>
                <a:cs typeface="+mj-cs"/>
              </a:rPr>
              <a:t>in </a:t>
            </a:r>
            <a:r>
              <a:rPr lang="en-US" sz="6000" dirty="0" smtClean="0">
                <a:latin typeface="+mj-lt"/>
                <a:ea typeface="+mj-ea"/>
                <a:cs typeface="+mj-cs"/>
              </a:rPr>
              <a:t>got</a:t>
            </a:r>
            <a:endParaRPr lang="en-US" sz="60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30796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5538" y="0"/>
            <a:ext cx="5856462" cy="3635566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109125" y="223422"/>
            <a:ext cx="651261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>
                <a:latin typeface="+mj-lt"/>
                <a:ea typeface="+mj-ea"/>
                <a:cs typeface="+mj-cs"/>
              </a:rPr>
              <a:t>/</a:t>
            </a:r>
            <a:r>
              <a:rPr lang="en-US" sz="6000" b="1" dirty="0" smtClean="0">
                <a:latin typeface="+mj-lt"/>
                <a:ea typeface="+mj-ea"/>
                <a:cs typeface="+mj-cs"/>
              </a:rPr>
              <a:t>u:/  </a:t>
            </a:r>
            <a:r>
              <a:rPr lang="en-US" sz="6000" dirty="0">
                <a:latin typeface="+mj-lt"/>
                <a:ea typeface="+mj-ea"/>
                <a:cs typeface="+mj-cs"/>
              </a:rPr>
              <a:t>like in t</a:t>
            </a:r>
            <a:r>
              <a:rPr lang="en-US" sz="6000" u="sng" dirty="0">
                <a:latin typeface="+mj-lt"/>
                <a:ea typeface="+mj-ea"/>
                <a:cs typeface="+mj-cs"/>
              </a:rPr>
              <a:t>oo</a:t>
            </a:r>
            <a:r>
              <a:rPr lang="en-US" sz="6000" dirty="0">
                <a:latin typeface="+mj-lt"/>
                <a:ea typeface="+mj-ea"/>
                <a:cs typeface="+mj-cs"/>
              </a:rPr>
              <a:t>, s</a:t>
            </a:r>
            <a:r>
              <a:rPr lang="en-US" sz="6000" u="sng" dirty="0">
                <a:latin typeface="+mj-lt"/>
                <a:ea typeface="+mj-ea"/>
                <a:cs typeface="+mj-cs"/>
              </a:rPr>
              <a:t>oo</a:t>
            </a:r>
            <a:r>
              <a:rPr lang="en-US" sz="6000" dirty="0">
                <a:latin typeface="+mj-lt"/>
                <a:ea typeface="+mj-ea"/>
                <a:cs typeface="+mj-cs"/>
              </a:rPr>
              <a:t>n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3051672"/>
            <a:ext cx="5321147" cy="3843593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5321146" y="5618915"/>
            <a:ext cx="686470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>
                <a:latin typeface="+mj-lt"/>
                <a:ea typeface="+mj-ea"/>
                <a:cs typeface="+mj-cs"/>
              </a:rPr>
              <a:t>/Ʊ/  </a:t>
            </a:r>
            <a:r>
              <a:rPr lang="en-US" sz="6000" dirty="0">
                <a:latin typeface="+mj-lt"/>
                <a:ea typeface="+mj-ea"/>
                <a:cs typeface="+mj-cs"/>
              </a:rPr>
              <a:t>like in f</a:t>
            </a:r>
            <a:r>
              <a:rPr lang="en-US" sz="6000" u="sng" dirty="0">
                <a:latin typeface="+mj-lt"/>
                <a:ea typeface="+mj-ea"/>
                <a:cs typeface="+mj-cs"/>
              </a:rPr>
              <a:t>oo</a:t>
            </a:r>
            <a:r>
              <a:rPr lang="en-US" sz="6000" dirty="0">
                <a:latin typeface="+mj-lt"/>
                <a:ea typeface="+mj-ea"/>
                <a:cs typeface="+mj-cs"/>
              </a:rPr>
              <a:t>t, c</a:t>
            </a:r>
            <a:r>
              <a:rPr lang="en-US" sz="6000" u="sng" dirty="0">
                <a:latin typeface="+mj-lt"/>
                <a:ea typeface="+mj-ea"/>
                <a:cs typeface="+mj-cs"/>
              </a:rPr>
              <a:t>ou</a:t>
            </a:r>
            <a:r>
              <a:rPr lang="en-US" sz="6000" dirty="0">
                <a:latin typeface="+mj-lt"/>
                <a:ea typeface="+mj-ea"/>
                <a:cs typeface="+mj-cs"/>
              </a:rPr>
              <a:t>ld</a:t>
            </a:r>
          </a:p>
        </p:txBody>
      </p:sp>
    </p:spTree>
    <p:extLst>
      <p:ext uri="{BB962C8B-B14F-4D97-AF65-F5344CB8AC3E}">
        <p14:creationId xmlns:p14="http://schemas.microsoft.com/office/powerpoint/2010/main" val="2465633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41787" y="272470"/>
            <a:ext cx="1076256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dirty="0" smtClean="0">
                <a:latin typeface="+mj-lt"/>
                <a:ea typeface="+mj-ea"/>
                <a:cs typeface="+mj-cs"/>
              </a:rPr>
              <a:t>Classification of English vowels </a:t>
            </a:r>
            <a:endParaRPr lang="en-US" sz="66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45258" y="1532025"/>
            <a:ext cx="1130330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1- Part of the tongue involved:</a:t>
            </a:r>
            <a:r>
              <a:rPr lang="en-US" sz="4000" dirty="0" smtClean="0"/>
              <a:t> </a:t>
            </a:r>
          </a:p>
          <a:p>
            <a:r>
              <a:rPr lang="en-US" sz="4000" dirty="0" smtClean="0"/>
              <a:t>According to </a:t>
            </a:r>
            <a:r>
              <a:rPr lang="en-US" sz="4000" u="sng" dirty="0" smtClean="0"/>
              <a:t>the horizontal position </a:t>
            </a:r>
          </a:p>
          <a:p>
            <a:r>
              <a:rPr lang="en-US" sz="4000" u="sng" dirty="0" smtClean="0"/>
              <a:t>of the tongue</a:t>
            </a:r>
            <a:r>
              <a:rPr lang="en-US" sz="4000" dirty="0" smtClean="0"/>
              <a:t>, they can be: </a:t>
            </a:r>
            <a:endParaRPr lang="en-US" sz="4000" dirty="0"/>
          </a:p>
        </p:txBody>
      </p:sp>
      <p:sp>
        <p:nvSpPr>
          <p:cNvPr id="7" name="Rectángulo 6"/>
          <p:cNvSpPr/>
          <p:nvPr/>
        </p:nvSpPr>
        <p:spPr>
          <a:xfrm>
            <a:off x="445258" y="3498630"/>
            <a:ext cx="662539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u="sng" dirty="0" smtClean="0"/>
              <a:t>Front vowels: </a:t>
            </a:r>
            <a:r>
              <a:rPr lang="en-US" sz="4400" dirty="0" smtClean="0"/>
              <a:t>The front of the tongue is raised in  the direction of the hard palate. </a:t>
            </a:r>
            <a:endParaRPr lang="en-US" sz="4400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1376" y="2632998"/>
            <a:ext cx="3413052" cy="39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37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426</Words>
  <Application>Microsoft Office PowerPoint</Application>
  <PresentationFormat>Custom</PresentationFormat>
  <Paragraphs>45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Tema de Office</vt:lpstr>
      <vt:lpstr>Phonetics and Phonology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Vowel Chart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 isra</dc:creator>
  <cp:lastModifiedBy>shazpc</cp:lastModifiedBy>
  <cp:revision>39</cp:revision>
  <dcterms:created xsi:type="dcterms:W3CDTF">2015-09-15T21:08:27Z</dcterms:created>
  <dcterms:modified xsi:type="dcterms:W3CDTF">2017-03-31T02:37:36Z</dcterms:modified>
</cp:coreProperties>
</file>