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6" r:id="rId4"/>
    <p:sldId id="295" r:id="rId5"/>
    <p:sldId id="294" r:id="rId6"/>
    <p:sldId id="293" r:id="rId7"/>
    <p:sldId id="292" r:id="rId8"/>
    <p:sldId id="291" r:id="rId9"/>
    <p:sldId id="290" r:id="rId10"/>
    <p:sldId id="289" r:id="rId11"/>
    <p:sldId id="288" r:id="rId12"/>
    <p:sldId id="287" r:id="rId13"/>
    <p:sldId id="286" r:id="rId14"/>
    <p:sldId id="285" r:id="rId15"/>
    <p:sldId id="284" r:id="rId16"/>
    <p:sldId id="283" r:id="rId17"/>
    <p:sldId id="282" r:id="rId18"/>
    <p:sldId id="281" r:id="rId19"/>
    <p:sldId id="280" r:id="rId20"/>
    <p:sldId id="279" r:id="rId21"/>
    <p:sldId id="278" r:id="rId22"/>
    <p:sldId id="277" r:id="rId23"/>
    <p:sldId id="276" r:id="rId24"/>
    <p:sldId id="275" r:id="rId25"/>
    <p:sldId id="274" r:id="rId26"/>
    <p:sldId id="273" r:id="rId27"/>
    <p:sldId id="272" r:id="rId28"/>
    <p:sldId id="271" r:id="rId29"/>
    <p:sldId id="270" r:id="rId30"/>
    <p:sldId id="269" r:id="rId31"/>
    <p:sldId id="268" r:id="rId32"/>
    <p:sldId id="267" r:id="rId33"/>
    <p:sldId id="266" r:id="rId34"/>
    <p:sldId id="265" r:id="rId35"/>
    <p:sldId id="264" r:id="rId36"/>
    <p:sldId id="263" r:id="rId37"/>
    <p:sldId id="262" r:id="rId38"/>
    <p:sldId id="261" r:id="rId39"/>
    <p:sldId id="260" r:id="rId40"/>
    <p:sldId id="25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F688-9662-447B-8122-F21064214B1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E4E1-9507-4C53-8178-2FA33332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5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F688-9662-447B-8122-F21064214B1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E4E1-9507-4C53-8178-2FA33332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8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F688-9662-447B-8122-F21064214B1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E4E1-9507-4C53-8178-2FA33332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F688-9662-447B-8122-F21064214B1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E4E1-9507-4C53-8178-2FA33332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5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F688-9662-447B-8122-F21064214B1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E4E1-9507-4C53-8178-2FA33332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7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F688-9662-447B-8122-F21064214B1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E4E1-9507-4C53-8178-2FA33332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8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F688-9662-447B-8122-F21064214B1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E4E1-9507-4C53-8178-2FA33332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0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F688-9662-447B-8122-F21064214B1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E4E1-9507-4C53-8178-2FA33332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F688-9662-447B-8122-F21064214B1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E4E1-9507-4C53-8178-2FA33332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0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F688-9662-447B-8122-F21064214B1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E4E1-9507-4C53-8178-2FA33332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F688-9662-447B-8122-F21064214B1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E4E1-9507-4C53-8178-2FA33332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1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F688-9662-447B-8122-F21064214B18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E4E1-9507-4C53-8178-2FA333327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t II Exchange Rate Behavior&#10;Existing spot&#10;exchange rates&#10;at other locations&#10;Existing cross&#10;exchange rates&#10;of currenci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" y="-12420"/>
            <a:ext cx="12171335" cy="68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3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naged Float&#10;Exchange Rate System&#10;• In a managed (or “dirty”) float exchange rate&#10;system, exchange rates are allowed to 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6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egged&#10;Exchange Rate System&#10;• In a pegged exchange rate system, the home&#10;currency’s value is pegged to a foreign&#10;currenc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7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egged&#10;Exchange Rate System&#10;• The European Monetary System which&#10;followed in 1979 held the exchange rates of&#10;member count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6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egged&#10;Exchange Rate System&#10;• In 1994, Mexico’s central bank pegged the&#10;peso to the U.S. dollar, but allowed a band&#10;with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0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urrency Boards&#10;• A currency board is a system for maintaining&#10;the value of the local currency with respect to&#10;some oth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79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urrency Boards&#10;• For a currency board to be successful, it must&#10;have credibility in its promise to maintain the&#10;exchan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55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xposure of a Pegged Currency to&#10;Interest Rate Movements&#10;• A country that uses a currency board does not&#10;have complete c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3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xposure of a Pegged Currency to&#10;Exchange Rate Movements&#10;• A currency that is pegged to another currency&#10;will have to mov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618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ollarization&#10;• Dollarization refers to the replacement of a&#10;local currency with U.S. dollars.&#10;• Dollarization goes beyo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70"/>
            <a:ext cx="12192000" cy="690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3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€A Single European Currency&#10;• In 1991, the Maastricht treaty called for a&#10;single European currency. On Jan 1, 1999, the&#10;e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4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overnment Influence&#10;On Exchange Rates&#10;6Chapter&#10;South-Western/Thomson Learning © 2003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80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 Single European Currency&#10;• Within the euro-zone, cross-border trade and&#10;capital flows will occur without the need to&#10;c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10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 Single European Currency&#10;• The ECB aims to control inflation in the&#10;participating countries and to stabilize the&#10;euro w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81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 Single European Currency&#10;• As currency movements among the European&#10;countries will be eliminated, there should be&#10;an in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55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 Single European Currency&#10;• Stock and bond prices will also be more&#10;comparable and there should be more cross-&#10;border inv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49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 Single European Currency&#10;• Since its introduction in 1999, the euro has&#10;declined against many currencies.&#10;• This weakn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36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overnment Intervention&#10;• Each country has a government agency (called&#10;the central bank) that may intervene in the&#10;foreig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35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overnment Intervention&#10;• Central banks manage exchange rates&#10;– to smooth exchange rate movements,&#10;– to establish implic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20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overnment Intervention&#10;• Direct intervention refers to the exchange of&#10;currencies that the central bank holds as&#10;reserv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0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overnment Intervention&#10;• When a central bank intervenes in the foreign&#10;exchange market without adjusting for the&#10;change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523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overnment Intervention&#10;• Some speculators attempt to determine when&#10;the central bank is intervening, and the extent&#10;of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3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pter Objectives&#10;• To describe the exchange rate systems used&#10;by various governments;&#10;• To explain how governments can 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overnment Intervention&#10;• Central banks can also engage in indirect&#10;intervention by influencing the factors that&#10;determin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14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overnment Intervention&#10;• Governments may also use foreign exchange&#10;controls (such as restrictions on currency&#10;exchange)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9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xchange Rate Target&#10;Zones&#10;• Many economists have criticized the present&#10;exchange rate system because of the wide&#10;swings 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024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xchange Rate Target&#10;Zones&#10;• The ideal target zone should allow rates to&#10;adjust to economic factors without causing&#10;wide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312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ntervention as a Policy Tool&#10;• Like tax laws and money supply, the exchange&#10;rate is a tool which a government can use to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94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ntervention as a Policy Tool&#10;• A strong currency may cure high inflation,&#10;since the intensified foreign competition&#10;sho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852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pact of Central Bank Intervention&#10;on an MNC’s Value&#10;( ) ( )[ ]&#10;( )∑&#10;∑&#10;&#10;&#10;&#10;&#10;&#10;&#10;&#10;&#10;&#10;&#10;&#10;&#10;&#10;&#10;+&#10;×&#10;=&#10;n&#10;t&#10;t&#10;m&#10;j&#10;tjtj&#10;k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66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hapter Review&#10;• Exchange Rate Systems&#10;– Fixed Exchange Rate System&#10;– Freely Floating Exchange Rate System&#10;– Managed Flo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78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hapter Review&#10;• A Single European Currency&#10;– Membership&#10;– Euro Transactions&#10;– Impact on European Monetary Policy&#10;– Impac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82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hapter Review&#10;• Government Intervention&#10;– Reasons for Government Intervention&#10;– Direct Intervention&#10;– Indirect Intervent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xchange Rate Systems&#10;• Exchange rate systems can be classified&#10;according to the degree to which the rates are&#10;controll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40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hapter Review&#10;• Intervention as a Policy Tool&#10;– Influence of a Weak Home Currency on the&#10;Economy&#10;– Influence of a Stro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7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xed&#10;Exchange Rate System&#10;• In a fixed exchange rate system, exchange&#10;rates are either held constant or allowed to&#10;fluct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9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xed&#10;Exchange Rate System&#10;• Pros: Work becomes easier for the MNCs.&#10;• Cons: Governments may revalue their&#10;currencies.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3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ely Floating&#10;Exchange Rate System&#10;• In a freely floating exchange rate system,&#10;exchange rates are determined solely by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8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ely Floating&#10;Exchange Rate System&#10;• Pros: Governments are not restricted by&#10;exchange rate boundaries when setting new&#10;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5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reely Floating&#10;Exchange Rate System&#10;• Cons: MNCs may need to devote substantial&#10;resources to managing their exposure to&#10;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89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14</cp:revision>
  <dcterms:created xsi:type="dcterms:W3CDTF">2020-05-06T18:42:38Z</dcterms:created>
  <dcterms:modified xsi:type="dcterms:W3CDTF">2020-05-06T19:02:07Z</dcterms:modified>
</cp:coreProperties>
</file>