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50A-8F10-45FF-A9BE-DADA35292C56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0FC5-5C5D-4BD5-ADDB-4F08B771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50A-8F10-45FF-A9BE-DADA35292C56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0FC5-5C5D-4BD5-ADDB-4F08B771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5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50A-8F10-45FF-A9BE-DADA35292C56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0FC5-5C5D-4BD5-ADDB-4F08B771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02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5C5DD-6E84-4402-8FA5-D6B2F35C14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33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C018-E4DA-4DC8-B036-976D62DEB0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66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A41F8-31DC-4EA7-A9BC-8C30F73FC0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7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7C4F7-2AAF-4F05-8510-397C84A4776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35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B7CF5-E630-426E-B146-62DAFB1C6B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63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E3D84-97DF-42A9-8364-EFE62ECB4B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6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7B0C1-4039-4B75-B26F-8AF042EDD0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41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5B704-2BA6-4DA2-85B8-3B596F13C4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1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50A-8F10-45FF-A9BE-DADA35292C56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0FC5-5C5D-4BD5-ADDB-4F08B771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0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6E298-4F24-4EAB-AEC8-8B947589E7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36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DF454-A25F-4E8E-9DE7-739C4AEF7E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77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B384E-C646-4B4D-869E-A106CCF8FC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30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BA16-0F33-45CD-BF78-A344CD61A8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99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92141-F6EC-4A26-A51C-474D23064D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80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0AFCE-5F15-40B1-BF31-7DC774E973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7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50A-8F10-45FF-A9BE-DADA35292C56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0FC5-5C5D-4BD5-ADDB-4F08B771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7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50A-8F10-45FF-A9BE-DADA35292C56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0FC5-5C5D-4BD5-ADDB-4F08B771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2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50A-8F10-45FF-A9BE-DADA35292C56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0FC5-5C5D-4BD5-ADDB-4F08B771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1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50A-8F10-45FF-A9BE-DADA35292C56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0FC5-5C5D-4BD5-ADDB-4F08B771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50A-8F10-45FF-A9BE-DADA35292C56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0FC5-5C5D-4BD5-ADDB-4F08B771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5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50A-8F10-45FF-A9BE-DADA35292C56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0FC5-5C5D-4BD5-ADDB-4F08B771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7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50A-8F10-45FF-A9BE-DADA35292C56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0FC5-5C5D-4BD5-ADDB-4F08B771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6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1050A-8F10-45FF-A9BE-DADA35292C56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30FC5-5C5D-4BD5-ADDB-4F08B771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5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C45F14-4C9B-41E6-96B4-A53C8977CC3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Asphyxia &amp; Drowning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3 (Specific </a:t>
            </a:r>
            <a:r>
              <a:rPr lang="en-US" dirty="0"/>
              <a:t>P</a:t>
            </a:r>
            <a:r>
              <a:rPr lang="en-US" dirty="0" smtClean="0"/>
              <a:t>athological </a:t>
            </a:r>
            <a:r>
              <a:rPr lang="en-US" dirty="0"/>
              <a:t>S</a:t>
            </a:r>
            <a:r>
              <a:rPr lang="en-US" dirty="0" smtClean="0"/>
              <a:t>igns)</a:t>
            </a:r>
          </a:p>
          <a:p>
            <a:r>
              <a:rPr lang="en-US" dirty="0" err="1" smtClean="0"/>
              <a:t>Dr</a:t>
            </a:r>
            <a:r>
              <a:rPr lang="en-US" dirty="0" smtClean="0"/>
              <a:t> Nadir 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Throttling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371601"/>
            <a:ext cx="7086600" cy="5135563"/>
          </a:xfrm>
        </p:spPr>
      </p:pic>
    </p:spTree>
    <p:extLst>
      <p:ext uri="{BB962C8B-B14F-4D97-AF65-F5344CB8AC3E}">
        <p14:creationId xmlns:p14="http://schemas.microsoft.com/office/powerpoint/2010/main" val="56348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Throttling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219200"/>
            <a:ext cx="4953000" cy="5334000"/>
          </a:xfrm>
        </p:spPr>
      </p:pic>
    </p:spTree>
    <p:extLst>
      <p:ext uri="{BB962C8B-B14F-4D97-AF65-F5344CB8AC3E}">
        <p14:creationId xmlns:p14="http://schemas.microsoft.com/office/powerpoint/2010/main" val="1357010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Throttling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447800"/>
            <a:ext cx="7010400" cy="5181600"/>
          </a:xfrm>
        </p:spPr>
      </p:pic>
    </p:spTree>
    <p:extLst>
      <p:ext uri="{BB962C8B-B14F-4D97-AF65-F5344CB8AC3E}">
        <p14:creationId xmlns:p14="http://schemas.microsoft.com/office/powerpoint/2010/main" val="1199658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Hyoid Bone</a:t>
            </a:r>
          </a:p>
        </p:txBody>
      </p:sp>
      <p:pic>
        <p:nvPicPr>
          <p:cNvPr id="66563" name="Picture 3" descr="scan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1"/>
            <a:ext cx="4243388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scan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905001"/>
            <a:ext cx="4297363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9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81001"/>
            <a:ext cx="8458200" cy="57451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Findings of Garroting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b="1" dirty="0" smtClean="0"/>
              <a:t>     1.  </a:t>
            </a:r>
            <a:r>
              <a:rPr lang="en-US" sz="3600" b="1" dirty="0">
                <a:solidFill>
                  <a:srgbClr val="0000FF"/>
                </a:solidFill>
              </a:rPr>
              <a:t>Ligature mark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3600" b="1" dirty="0">
                <a:solidFill>
                  <a:srgbClr val="CC3300"/>
                </a:solidFill>
              </a:rPr>
              <a:t>     </a:t>
            </a:r>
            <a:r>
              <a:rPr lang="en-US" b="1" dirty="0" smtClean="0"/>
              <a:t>It is generally in the midline of the neck and is continuous all around the neck horizontally.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b="1" dirty="0" smtClean="0"/>
              <a:t>      </a:t>
            </a:r>
            <a:r>
              <a:rPr lang="en-US" b="1" u="sng" dirty="0" smtClean="0">
                <a:solidFill>
                  <a:srgbClr val="0000FF"/>
                </a:solidFill>
              </a:rPr>
              <a:t>Soft Ligature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/>
              <a:t>e.g., Dupatta leaves a diffuse mark while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b="1" dirty="0" smtClean="0"/>
              <a:t>      </a:t>
            </a:r>
            <a:r>
              <a:rPr lang="en-US" b="1" u="sng" dirty="0" smtClean="0">
                <a:solidFill>
                  <a:srgbClr val="0000FF"/>
                </a:solidFill>
              </a:rPr>
              <a:t>hard Ligature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/>
              <a:t>e.g., wire or rope, leaves a more defined, deeper mark.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81000"/>
            <a:ext cx="8534400" cy="6019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 Specific Findings of Garroting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b="1" dirty="0" smtClean="0"/>
              <a:t> </a:t>
            </a:r>
          </a:p>
          <a:p>
            <a:pPr marL="609600" indent="-609600" algn="just" eaLnBrk="1" hangingPunct="1">
              <a:buClr>
                <a:schemeClr val="tx1"/>
              </a:buClr>
              <a:buNone/>
              <a:defRPr/>
            </a:pPr>
            <a:r>
              <a:rPr lang="en-US" b="1" dirty="0" smtClean="0"/>
              <a:t>2. Finger mark abrasions in attempt to    relieve the constriction.</a:t>
            </a:r>
          </a:p>
          <a:p>
            <a:pPr marL="609600" indent="-609600" algn="just" eaLnBrk="1" hangingPunct="1">
              <a:buClr>
                <a:schemeClr val="tx1"/>
              </a:buClr>
              <a:buNone/>
              <a:defRPr/>
            </a:pPr>
            <a:r>
              <a:rPr lang="en-US" b="1" dirty="0" smtClean="0"/>
              <a:t>3.  Bruising of the soft tissue.</a:t>
            </a:r>
          </a:p>
          <a:p>
            <a:pPr marL="609600" indent="-609600" algn="just" eaLnBrk="1" hangingPunct="1">
              <a:buClr>
                <a:schemeClr val="tx1"/>
              </a:buClr>
              <a:buNone/>
              <a:defRPr/>
            </a:pPr>
            <a:r>
              <a:rPr lang="en-US" b="1" dirty="0" smtClean="0"/>
              <a:t>4.  Fracture of Hyoid bone may occur.  </a:t>
            </a:r>
          </a:p>
        </p:txBody>
      </p:sp>
    </p:spTree>
    <p:extLst>
      <p:ext uri="{BB962C8B-B14F-4D97-AF65-F5344CB8AC3E}">
        <p14:creationId xmlns:p14="http://schemas.microsoft.com/office/powerpoint/2010/main" val="10394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Ligature Strangulation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501775"/>
            <a:ext cx="6553200" cy="4991100"/>
          </a:xfrm>
        </p:spPr>
      </p:pic>
    </p:spTree>
    <p:extLst>
      <p:ext uri="{BB962C8B-B14F-4D97-AF65-F5344CB8AC3E}">
        <p14:creationId xmlns:p14="http://schemas.microsoft.com/office/powerpoint/2010/main" val="4215512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Ligature Strangulation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1" y="1524000"/>
            <a:ext cx="4759325" cy="5334000"/>
          </a:xfrm>
        </p:spPr>
      </p:pic>
    </p:spTree>
    <p:extLst>
      <p:ext uri="{BB962C8B-B14F-4D97-AF65-F5344CB8AC3E}">
        <p14:creationId xmlns:p14="http://schemas.microsoft.com/office/powerpoint/2010/main" val="209996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Ligature Strangulation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752601"/>
            <a:ext cx="6705600" cy="4906963"/>
          </a:xfrm>
        </p:spPr>
      </p:pic>
    </p:spTree>
    <p:extLst>
      <p:ext uri="{BB962C8B-B14F-4D97-AF65-F5344CB8AC3E}">
        <p14:creationId xmlns:p14="http://schemas.microsoft.com/office/powerpoint/2010/main" val="923123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204788"/>
            <a:ext cx="8686800" cy="665321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Findings of Hanging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3600" b="1" dirty="0">
                <a:solidFill>
                  <a:schemeClr val="bg1"/>
                </a:solidFill>
              </a:rPr>
              <a:t>: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LIGATURE MARK </a:t>
            </a:r>
            <a:r>
              <a:rPr lang="en-US" b="1" dirty="0" smtClean="0"/>
              <a:t>is in upper part of the neck, usually depressed below the skin surface.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b="1" dirty="0" smtClean="0"/>
              <a:t>     Usually running obliquely upwards towards the point of suspension and may be missing near the peak. </a:t>
            </a:r>
          </a:p>
        </p:txBody>
      </p:sp>
    </p:spTree>
    <p:extLst>
      <p:ext uri="{BB962C8B-B14F-4D97-AF65-F5344CB8AC3E}">
        <p14:creationId xmlns:p14="http://schemas.microsoft.com/office/powerpoint/2010/main" val="285703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Pathological Changes/Signs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0179" name="Text Placeholder 2"/>
          <p:cNvSpPr>
            <a:spLocks noGrp="1"/>
          </p:cNvSpPr>
          <p:nvPr>
            <p:ph type="body" sz="half" idx="1"/>
          </p:nvPr>
        </p:nvSpPr>
        <p:spPr>
          <a:xfrm>
            <a:off x="1981200" y="1524001"/>
            <a:ext cx="7848600" cy="46021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800" b="1" dirty="0">
                <a:solidFill>
                  <a:srgbClr val="C00000"/>
                </a:solidFill>
              </a:rPr>
              <a:t> 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signs indicate the specific type of asphyxia </a:t>
            </a:r>
          </a:p>
          <a:p>
            <a:pPr>
              <a:buFontTx/>
              <a:buNone/>
              <a:defRPr/>
            </a:pP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304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1905000" y="533401"/>
            <a:ext cx="8305800" cy="5592763"/>
          </a:xfrm>
        </p:spPr>
        <p:txBody>
          <a:bodyPr/>
          <a:lstStyle/>
          <a:p>
            <a:r>
              <a:rPr lang="en-US" altLang="en-US" b="1" smtClean="0">
                <a:solidFill>
                  <a:srgbClr val="0000FF"/>
                </a:solidFill>
              </a:rPr>
              <a:t>However, if a running knot is used, the ligature mark may be horizontal all around the neck</a:t>
            </a:r>
            <a:r>
              <a:rPr lang="en-US" altLang="en-US" b="1" smtClean="0"/>
              <a:t> and can be confused with that of Garotting.</a:t>
            </a:r>
          </a:p>
          <a:p>
            <a:r>
              <a:rPr lang="en-US" altLang="en-US" b="1" smtClean="0"/>
              <a:t>Usually no evidence of injury surrounding the ligature mark is present.</a:t>
            </a:r>
          </a:p>
          <a:p>
            <a:r>
              <a:rPr lang="en-US" altLang="en-US" b="1" smtClean="0"/>
              <a:t>Patches of lividity may be found above the ligature mark.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142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98438"/>
            <a:ext cx="8229600" cy="6354762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altLang="en-US" b="1" smtClean="0"/>
              <a:t>2)  Soft tissue injuries may be present.</a:t>
            </a:r>
          </a:p>
          <a:p>
            <a:pPr marL="609600" indent="-609600" eaLnBrk="1" hangingPunct="1">
              <a:buFontTx/>
              <a:buAutoNum type="arabicParenR" startAt="3"/>
            </a:pPr>
            <a:r>
              <a:rPr lang="en-US" altLang="en-US" b="1" smtClean="0"/>
              <a:t>Fracture of hyoid bone and thyroid cartilage are uncommon.</a:t>
            </a:r>
          </a:p>
          <a:p>
            <a:pPr marL="609600" indent="-609600" eaLnBrk="1" hangingPunct="1">
              <a:buFontTx/>
              <a:buAutoNum type="arabicParenR" startAt="3"/>
            </a:pPr>
            <a:r>
              <a:rPr lang="en-US" altLang="en-US" b="1" smtClean="0"/>
              <a:t>Distribution of Post Mortem staining may be characteristic </a:t>
            </a:r>
            <a:r>
              <a:rPr lang="en-US" altLang="en-US" b="1" smtClean="0">
                <a:solidFill>
                  <a:srgbClr val="0000FF"/>
                </a:solidFill>
              </a:rPr>
              <a:t>(Stocking &amp; Glove distribution).</a:t>
            </a:r>
            <a:endParaRPr lang="en-US" altLang="en-US" b="1" smtClean="0"/>
          </a:p>
          <a:p>
            <a:pPr marL="609600" indent="-609600" eaLnBrk="1" hangingPunct="1">
              <a:buFontTx/>
              <a:buAutoNum type="arabicParenR" startAt="3"/>
            </a:pPr>
            <a:r>
              <a:rPr lang="en-US" altLang="en-US" b="1" smtClean="0"/>
              <a:t> Fracture of cervical vertebra in case of sudden drop.  </a:t>
            </a:r>
          </a:p>
          <a:p>
            <a:pPr marL="609600" indent="-609600" eaLnBrk="1" hangingPunct="1">
              <a:buNone/>
            </a:pPr>
            <a:endParaRPr lang="en-US" altLang="en-US" b="1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78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HANGING</a:t>
            </a: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5588" y="1319213"/>
            <a:ext cx="6400800" cy="5264150"/>
          </a:xfrm>
        </p:spPr>
      </p:pic>
    </p:spTree>
    <p:extLst>
      <p:ext uri="{BB962C8B-B14F-4D97-AF65-F5344CB8AC3E}">
        <p14:creationId xmlns:p14="http://schemas.microsoft.com/office/powerpoint/2010/main" val="4266400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Hanging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143000"/>
            <a:ext cx="4895850" cy="5486400"/>
          </a:xfrm>
        </p:spPr>
      </p:pic>
    </p:spTree>
    <p:extLst>
      <p:ext uri="{BB962C8B-B14F-4D97-AF65-F5344CB8AC3E}">
        <p14:creationId xmlns:p14="http://schemas.microsoft.com/office/powerpoint/2010/main" val="6635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Hanging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839788"/>
            <a:ext cx="5105400" cy="5865812"/>
          </a:xfrm>
        </p:spPr>
      </p:pic>
    </p:spTree>
    <p:extLst>
      <p:ext uri="{BB962C8B-B14F-4D97-AF65-F5344CB8AC3E}">
        <p14:creationId xmlns:p14="http://schemas.microsoft.com/office/powerpoint/2010/main" val="674187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0" y="1"/>
          <a:ext cx="9144000" cy="595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599"/>
                <a:gridCol w="1828801"/>
                <a:gridCol w="3429000"/>
                <a:gridCol w="3276599"/>
              </a:tblGrid>
              <a:tr h="609664"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rgbClr val="0000FF"/>
                          </a:solidFill>
                        </a:rPr>
                        <a:t>No</a:t>
                      </a:r>
                      <a:endParaRPr lang="en-US" sz="2400" b="1" u="sng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rgbClr val="0000FF"/>
                          </a:solidFill>
                        </a:rPr>
                        <a:t>Features </a:t>
                      </a:r>
                      <a:endParaRPr lang="en-US" sz="2400" b="1" u="sng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rgbClr val="0000FF"/>
                          </a:solidFill>
                        </a:rPr>
                        <a:t>Hanging </a:t>
                      </a:r>
                      <a:endParaRPr lang="en-US" sz="2400" b="1" u="sng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rgbClr val="0000FF"/>
                          </a:solidFill>
                        </a:rPr>
                        <a:t>Strangulation </a:t>
                      </a:r>
                      <a:endParaRPr lang="en-US" sz="2400" b="1" u="sng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</a:tr>
              <a:tr h="77732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1. 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Manner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of death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Mostly suicidal </a:t>
                      </a:r>
                      <a:endParaRPr lang="en-US" sz="20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Mostly homicidal </a:t>
                      </a:r>
                      <a:endParaRPr lang="en-US" sz="2000" b="1" dirty="0"/>
                    </a:p>
                  </a:txBody>
                  <a:tcPr marT="45725" marB="45725"/>
                </a:tc>
              </a:tr>
              <a:tr h="137174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2. 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Ligature 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Length 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Application 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Knot    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000" b="1" dirty="0" smtClean="0"/>
                        <a:t>Long </a:t>
                      </a:r>
                    </a:p>
                    <a:p>
                      <a:r>
                        <a:rPr lang="en-US" sz="2000" b="1" dirty="0" smtClean="0"/>
                        <a:t>Single turn</a:t>
                      </a:r>
                      <a:r>
                        <a:rPr lang="en-US" sz="2000" b="1" baseline="0" dirty="0" smtClean="0"/>
                        <a:t> </a:t>
                      </a:r>
                    </a:p>
                    <a:p>
                      <a:r>
                        <a:rPr lang="en-US" sz="2000" b="1" baseline="0" dirty="0" smtClean="0"/>
                        <a:t>On the back of neck </a:t>
                      </a:r>
                      <a:endParaRPr lang="en-US" sz="20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000" b="1" dirty="0" smtClean="0"/>
                        <a:t>Short</a:t>
                      </a:r>
                    </a:p>
                    <a:p>
                      <a:r>
                        <a:rPr lang="en-US" sz="2000" b="1" dirty="0" smtClean="0"/>
                        <a:t>More than</a:t>
                      </a:r>
                      <a:r>
                        <a:rPr lang="en-US" sz="2000" b="1" baseline="0" dirty="0" smtClean="0"/>
                        <a:t> 01 turn </a:t>
                      </a:r>
                    </a:p>
                    <a:p>
                      <a:r>
                        <a:rPr lang="en-US" sz="2000" b="1" baseline="0" dirty="0" smtClean="0"/>
                        <a:t>In front of neck </a:t>
                      </a:r>
                      <a:endParaRPr lang="en-US" sz="2000" b="1" dirty="0"/>
                    </a:p>
                  </a:txBody>
                  <a:tcPr marT="45725" marB="45725"/>
                </a:tc>
              </a:tr>
              <a:tr h="320074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</a:t>
                      </a:r>
                      <a:endParaRPr lang="en-US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Ligature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mark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baseline="0" dirty="0" smtClean="0"/>
                        <a:t>Site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baseline="0" dirty="0" smtClean="0"/>
                        <a:t>Direction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dirty="0" smtClean="0"/>
                        <a:t>Extent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dirty="0" smtClean="0"/>
                        <a:t>Knot</a:t>
                      </a:r>
                      <a:r>
                        <a:rPr lang="en-US" sz="2000" b="1" baseline="0" dirty="0" smtClean="0"/>
                        <a:t> imprint </a:t>
                      </a:r>
                    </a:p>
                    <a:p>
                      <a:endParaRPr lang="en-US" sz="2000" b="1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baseline="0" dirty="0" smtClean="0"/>
                        <a:t>Depth of the groove</a:t>
                      </a:r>
                      <a:endParaRPr lang="en-US" sz="20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endParaRPr lang="en-US" sz="2400" b="1" dirty="0" smtClean="0"/>
                    </a:p>
                    <a:p>
                      <a:r>
                        <a:rPr lang="en-US" sz="2000" b="1" dirty="0" smtClean="0"/>
                        <a:t>High up in the neck</a:t>
                      </a:r>
                    </a:p>
                    <a:p>
                      <a:r>
                        <a:rPr lang="en-US" sz="2000" b="1" baseline="0" dirty="0" smtClean="0"/>
                        <a:t>Oblique </a:t>
                      </a:r>
                    </a:p>
                    <a:p>
                      <a:r>
                        <a:rPr lang="en-US" sz="2000" b="1" baseline="0" dirty="0" smtClean="0"/>
                        <a:t>Incomplete </a:t>
                      </a:r>
                    </a:p>
                    <a:p>
                      <a:r>
                        <a:rPr lang="en-US" sz="2000" b="1" baseline="0" dirty="0" smtClean="0"/>
                        <a:t>At the occiput or side of the face  </a:t>
                      </a:r>
                    </a:p>
                    <a:p>
                      <a:r>
                        <a:rPr lang="en-US" sz="2000" b="1" baseline="0" dirty="0" smtClean="0"/>
                        <a:t> Decreases towards the knot  </a:t>
                      </a:r>
                      <a:endParaRPr lang="en-US" sz="20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endParaRPr lang="en-US" sz="2400" b="1" dirty="0" smtClean="0"/>
                    </a:p>
                    <a:p>
                      <a:r>
                        <a:rPr lang="en-US" sz="2000" b="1" dirty="0" smtClean="0"/>
                        <a:t>Middle of the neck </a:t>
                      </a:r>
                    </a:p>
                    <a:p>
                      <a:r>
                        <a:rPr lang="en-US" sz="2000" b="1" dirty="0" smtClean="0"/>
                        <a:t>Horizontal</a:t>
                      </a:r>
                    </a:p>
                    <a:p>
                      <a:r>
                        <a:rPr lang="en-US" sz="2000" b="1" baseline="0" dirty="0" smtClean="0"/>
                        <a:t>Complete </a:t>
                      </a:r>
                    </a:p>
                    <a:p>
                      <a:r>
                        <a:rPr lang="en-US" sz="2000" b="1" baseline="0" dirty="0" smtClean="0"/>
                        <a:t>In front of neck if present </a:t>
                      </a:r>
                    </a:p>
                    <a:p>
                      <a:endParaRPr lang="en-US" sz="2000" b="1" baseline="0" dirty="0" smtClean="0"/>
                    </a:p>
                    <a:p>
                      <a:r>
                        <a:rPr lang="en-US" sz="2000" b="1" baseline="0" dirty="0" smtClean="0"/>
                        <a:t>Uniform </a:t>
                      </a:r>
                    </a:p>
                    <a:p>
                      <a:endParaRPr lang="en-US" sz="1800" b="1" baseline="0" dirty="0" smtClean="0"/>
                    </a:p>
                    <a:p>
                      <a:endParaRPr lang="en-US" sz="1800" b="1" dirty="0"/>
                    </a:p>
                  </a:txBody>
                  <a:tcPr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0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"/>
          <a:ext cx="9144000" cy="6062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124200"/>
                <a:gridCol w="2590800"/>
                <a:gridCol w="2819400"/>
              </a:tblGrid>
              <a:tr h="533347"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rgbClr val="0000FF"/>
                          </a:solidFill>
                        </a:rPr>
                        <a:t>No</a:t>
                      </a:r>
                      <a:endParaRPr lang="en-US" sz="2400" b="1" u="sng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rgbClr val="0000FF"/>
                          </a:solidFill>
                        </a:rPr>
                        <a:t>Features </a:t>
                      </a:r>
                      <a:endParaRPr lang="en-US" sz="2400" b="1" u="sng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rgbClr val="0000FF"/>
                          </a:solidFill>
                        </a:rPr>
                        <a:t>Hanging </a:t>
                      </a:r>
                      <a:endParaRPr lang="en-US" sz="2400" b="1" u="sng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rgbClr val="0000FF"/>
                          </a:solidFill>
                        </a:rPr>
                        <a:t>Strangulation </a:t>
                      </a:r>
                      <a:endParaRPr lang="en-US" sz="2400" b="1" u="sng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/>
                </a:tc>
              </a:tr>
              <a:tr h="552931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4.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Others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/>
                        <a:t>Nail marks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/>
                        <a:t>Cyanosis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/>
                        <a:t>Facial congestion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/>
                        <a:t>Petechael 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b="1" baseline="0" dirty="0" smtClean="0"/>
                        <a:t>  haemorrhage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/>
                        <a:t>Saliva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2400" b="1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400" b="1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/>
                        <a:t>Bleeding from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b="1" baseline="0" dirty="0" smtClean="0"/>
                        <a:t> nose and mouth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/>
                        <a:t>Fracture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b="1" baseline="0" dirty="0" smtClean="0"/>
                        <a:t> dislocation of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b="1" baseline="0" dirty="0" smtClean="0"/>
                        <a:t> cervical vertebrae </a:t>
                      </a:r>
                      <a:endParaRPr lang="en-US" sz="24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b="1" baseline="0" dirty="0" smtClean="0"/>
                        <a:t>Absent</a:t>
                      </a:r>
                    </a:p>
                    <a:p>
                      <a:r>
                        <a:rPr lang="en-US" sz="2400" b="1" baseline="0" dirty="0" smtClean="0"/>
                        <a:t>Mild or absent </a:t>
                      </a:r>
                    </a:p>
                    <a:p>
                      <a:r>
                        <a:rPr lang="en-US" sz="2400" b="1" baseline="0" dirty="0" smtClean="0"/>
                        <a:t>May be present </a:t>
                      </a:r>
                    </a:p>
                    <a:p>
                      <a:r>
                        <a:rPr lang="en-US" sz="2400" b="1" baseline="0" dirty="0" smtClean="0"/>
                        <a:t>Scanty</a:t>
                      </a:r>
                    </a:p>
                    <a:p>
                      <a:endParaRPr lang="en-US" sz="2400" b="1" baseline="0" dirty="0" smtClean="0"/>
                    </a:p>
                    <a:p>
                      <a:r>
                        <a:rPr lang="en-US" sz="2400" b="1" baseline="0" dirty="0" smtClean="0"/>
                        <a:t>Running out of the angle of the mouth   </a:t>
                      </a:r>
                    </a:p>
                    <a:p>
                      <a:r>
                        <a:rPr lang="en-US" sz="2400" b="1" dirty="0" smtClean="0"/>
                        <a:t>Rare </a:t>
                      </a:r>
                    </a:p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Common in judicial hanging   </a:t>
                      </a:r>
                      <a:endParaRPr lang="en-US" sz="24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Usually</a:t>
                      </a:r>
                      <a:r>
                        <a:rPr lang="en-US" sz="2400" b="1" baseline="0" dirty="0" smtClean="0"/>
                        <a:t> p</a:t>
                      </a:r>
                      <a:r>
                        <a:rPr lang="en-US" sz="2400" b="1" dirty="0" smtClean="0"/>
                        <a:t>resent. </a:t>
                      </a:r>
                    </a:p>
                    <a:p>
                      <a:r>
                        <a:rPr lang="en-US" sz="2400" b="1" dirty="0" smtClean="0"/>
                        <a:t>Intense.</a:t>
                      </a:r>
                    </a:p>
                    <a:p>
                      <a:r>
                        <a:rPr lang="en-US" sz="2400" b="1" dirty="0" smtClean="0"/>
                        <a:t>Marked. </a:t>
                      </a:r>
                    </a:p>
                    <a:p>
                      <a:r>
                        <a:rPr lang="en-US" sz="2400" b="1" dirty="0" smtClean="0"/>
                        <a:t>Numerous.</a:t>
                      </a:r>
                      <a:r>
                        <a:rPr lang="en-US" sz="2400" b="1" baseline="0" dirty="0" smtClean="0"/>
                        <a:t> </a:t>
                      </a:r>
                    </a:p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Usually absent but if present, is blood mixed.</a:t>
                      </a:r>
                    </a:p>
                    <a:p>
                      <a:r>
                        <a:rPr lang="en-US" sz="2400" b="1" dirty="0" smtClean="0"/>
                        <a:t>Common.  </a:t>
                      </a:r>
                      <a:r>
                        <a:rPr lang="en-US" sz="2400" b="1" baseline="0" dirty="0" smtClean="0"/>
                        <a:t>  </a:t>
                      </a:r>
                      <a:endParaRPr lang="en-US" sz="2400" b="1" dirty="0" smtClean="0"/>
                    </a:p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Rare </a:t>
                      </a:r>
                      <a:endParaRPr lang="en-US" sz="2400" b="1" dirty="0"/>
                    </a:p>
                  </a:txBody>
                  <a:tcPr marT="45715" marB="457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020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Finding of Traumatic Asphyxia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9144000" cy="51054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No external injury may be visible. However, bruises on the chest may be present.</a:t>
            </a:r>
          </a:p>
          <a:p>
            <a:pPr eaLnBrk="1" hangingPunct="1"/>
            <a:r>
              <a:rPr lang="en-US" altLang="en-US" b="1" smtClean="0"/>
              <a:t>Soft tissue damage (respiratory muscles).</a:t>
            </a:r>
          </a:p>
          <a:p>
            <a:pPr eaLnBrk="1" hangingPunct="1"/>
            <a:r>
              <a:rPr lang="en-US" altLang="en-US" b="1" smtClean="0"/>
              <a:t>Rib fractures.</a:t>
            </a:r>
          </a:p>
          <a:p>
            <a:pPr eaLnBrk="1" hangingPunct="1"/>
            <a:r>
              <a:rPr lang="en-US" altLang="en-US" b="1" smtClean="0"/>
              <a:t>Lung tear / laceration. </a:t>
            </a:r>
          </a:p>
          <a:p>
            <a:pPr eaLnBrk="1" hangingPunct="1"/>
            <a:r>
              <a:rPr lang="en-US" altLang="en-US" b="1" smtClean="0">
                <a:solidFill>
                  <a:srgbClr val="0000FF"/>
                </a:solidFill>
              </a:rPr>
              <a:t>A clear cut demarcation line between the areas above the level of pressure (congested area) and the one below (normal area).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3356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0" y="1"/>
          <a:ext cx="9144000" cy="595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599"/>
                <a:gridCol w="1828801"/>
                <a:gridCol w="3429000"/>
                <a:gridCol w="3276599"/>
              </a:tblGrid>
              <a:tr h="609664"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rgbClr val="0000FF"/>
                          </a:solidFill>
                        </a:rPr>
                        <a:t>No</a:t>
                      </a:r>
                      <a:endParaRPr lang="en-US" sz="2400" b="1" u="sng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rgbClr val="0000FF"/>
                          </a:solidFill>
                        </a:rPr>
                        <a:t>Features </a:t>
                      </a:r>
                      <a:endParaRPr lang="en-US" sz="2400" b="1" u="sng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rgbClr val="0000FF"/>
                          </a:solidFill>
                        </a:rPr>
                        <a:t>Hanging </a:t>
                      </a:r>
                      <a:endParaRPr lang="en-US" sz="2400" b="1" u="sng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rgbClr val="0000FF"/>
                          </a:solidFill>
                        </a:rPr>
                        <a:t>Strangulation </a:t>
                      </a:r>
                      <a:endParaRPr lang="en-US" sz="2400" b="1" u="sng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</a:tr>
              <a:tr h="77732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1. 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Manner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of death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Mostly suicidal </a:t>
                      </a:r>
                      <a:endParaRPr lang="en-US" sz="20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Mostly homicidal </a:t>
                      </a:r>
                      <a:endParaRPr lang="en-US" sz="2000" b="1" dirty="0"/>
                    </a:p>
                  </a:txBody>
                  <a:tcPr marT="45725" marB="45725"/>
                </a:tc>
              </a:tr>
              <a:tr h="137174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2. 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Ligature 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Length 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Application 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Knot    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000" b="1" dirty="0" smtClean="0"/>
                        <a:t>Long </a:t>
                      </a:r>
                    </a:p>
                    <a:p>
                      <a:r>
                        <a:rPr lang="en-US" sz="2000" b="1" dirty="0" smtClean="0"/>
                        <a:t>Single turn</a:t>
                      </a:r>
                      <a:r>
                        <a:rPr lang="en-US" sz="2000" b="1" baseline="0" dirty="0" smtClean="0"/>
                        <a:t> </a:t>
                      </a:r>
                    </a:p>
                    <a:p>
                      <a:r>
                        <a:rPr lang="en-US" sz="2000" b="1" baseline="0" dirty="0" smtClean="0"/>
                        <a:t>On the back of neck </a:t>
                      </a:r>
                      <a:endParaRPr lang="en-US" sz="20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000" b="1" dirty="0" smtClean="0"/>
                        <a:t>Short</a:t>
                      </a:r>
                    </a:p>
                    <a:p>
                      <a:r>
                        <a:rPr lang="en-US" sz="2000" b="1" dirty="0" smtClean="0"/>
                        <a:t>More than</a:t>
                      </a:r>
                      <a:r>
                        <a:rPr lang="en-US" sz="2000" b="1" baseline="0" dirty="0" smtClean="0"/>
                        <a:t> 01 turn </a:t>
                      </a:r>
                    </a:p>
                    <a:p>
                      <a:r>
                        <a:rPr lang="en-US" sz="2000" b="1" baseline="0" dirty="0" smtClean="0"/>
                        <a:t>In front of neck </a:t>
                      </a:r>
                      <a:endParaRPr lang="en-US" sz="2000" b="1" dirty="0"/>
                    </a:p>
                  </a:txBody>
                  <a:tcPr marT="45725" marB="45725"/>
                </a:tc>
              </a:tr>
              <a:tr h="320074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</a:t>
                      </a:r>
                      <a:endParaRPr lang="en-US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Ligature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mark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baseline="0" dirty="0" smtClean="0"/>
                        <a:t>Site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baseline="0" dirty="0" smtClean="0"/>
                        <a:t>Direction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dirty="0" smtClean="0"/>
                        <a:t>Extent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dirty="0" smtClean="0"/>
                        <a:t>Knot</a:t>
                      </a:r>
                      <a:r>
                        <a:rPr lang="en-US" sz="2000" b="1" baseline="0" dirty="0" smtClean="0"/>
                        <a:t> imprint </a:t>
                      </a:r>
                    </a:p>
                    <a:p>
                      <a:endParaRPr lang="en-US" sz="2000" b="1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baseline="0" dirty="0" smtClean="0"/>
                        <a:t>Depth of the groove</a:t>
                      </a:r>
                      <a:endParaRPr lang="en-US" sz="20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endParaRPr lang="en-US" sz="2400" b="1" dirty="0" smtClean="0"/>
                    </a:p>
                    <a:p>
                      <a:r>
                        <a:rPr lang="en-US" sz="2000" b="1" dirty="0" smtClean="0"/>
                        <a:t>High up in the neck</a:t>
                      </a:r>
                    </a:p>
                    <a:p>
                      <a:r>
                        <a:rPr lang="en-US" sz="2000" b="1" baseline="0" dirty="0" smtClean="0"/>
                        <a:t>Oblique </a:t>
                      </a:r>
                    </a:p>
                    <a:p>
                      <a:r>
                        <a:rPr lang="en-US" sz="2000" b="1" baseline="0" dirty="0" smtClean="0"/>
                        <a:t>Incomplete </a:t>
                      </a:r>
                    </a:p>
                    <a:p>
                      <a:r>
                        <a:rPr lang="en-US" sz="2000" b="1" baseline="0" dirty="0" smtClean="0"/>
                        <a:t>At the occiput or side of the face  </a:t>
                      </a:r>
                    </a:p>
                    <a:p>
                      <a:r>
                        <a:rPr lang="en-US" sz="2000" b="1" baseline="0" dirty="0" smtClean="0"/>
                        <a:t> Decreases towards the knot  </a:t>
                      </a:r>
                      <a:endParaRPr lang="en-US" sz="20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endParaRPr lang="en-US" sz="2400" b="1" dirty="0" smtClean="0"/>
                    </a:p>
                    <a:p>
                      <a:r>
                        <a:rPr lang="en-US" sz="2000" b="1" dirty="0" smtClean="0"/>
                        <a:t>Middle of the neck </a:t>
                      </a:r>
                    </a:p>
                    <a:p>
                      <a:r>
                        <a:rPr lang="en-US" sz="2000" b="1" dirty="0" smtClean="0"/>
                        <a:t>Horizontal</a:t>
                      </a:r>
                    </a:p>
                    <a:p>
                      <a:r>
                        <a:rPr lang="en-US" sz="2000" b="1" baseline="0" dirty="0" smtClean="0"/>
                        <a:t>Complete </a:t>
                      </a:r>
                    </a:p>
                    <a:p>
                      <a:r>
                        <a:rPr lang="en-US" sz="2000" b="1" baseline="0" dirty="0" smtClean="0"/>
                        <a:t>In front of neck if present </a:t>
                      </a:r>
                    </a:p>
                    <a:p>
                      <a:endParaRPr lang="en-US" sz="2000" b="1" baseline="0" dirty="0" smtClean="0"/>
                    </a:p>
                    <a:p>
                      <a:r>
                        <a:rPr lang="en-US" sz="2000" b="1" baseline="0" dirty="0" smtClean="0"/>
                        <a:t>Uniform </a:t>
                      </a:r>
                    </a:p>
                    <a:p>
                      <a:endParaRPr lang="en-US" sz="1800" b="1" baseline="0" dirty="0" smtClean="0"/>
                    </a:p>
                    <a:p>
                      <a:endParaRPr lang="en-US" sz="1800" b="1" dirty="0"/>
                    </a:p>
                  </a:txBody>
                  <a:tcPr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9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"/>
          <a:ext cx="9144000" cy="6062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124200"/>
                <a:gridCol w="2590800"/>
                <a:gridCol w="2819400"/>
              </a:tblGrid>
              <a:tr h="533347"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rgbClr val="0000FF"/>
                          </a:solidFill>
                        </a:rPr>
                        <a:t>No</a:t>
                      </a:r>
                      <a:endParaRPr lang="en-US" sz="2400" b="1" u="sng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rgbClr val="0000FF"/>
                          </a:solidFill>
                        </a:rPr>
                        <a:t>Features </a:t>
                      </a:r>
                      <a:endParaRPr lang="en-US" sz="2400" b="1" u="sng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rgbClr val="0000FF"/>
                          </a:solidFill>
                        </a:rPr>
                        <a:t>Hanging </a:t>
                      </a:r>
                      <a:endParaRPr lang="en-US" sz="2400" b="1" u="sng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rgbClr val="0000FF"/>
                          </a:solidFill>
                        </a:rPr>
                        <a:t>Strangulation </a:t>
                      </a:r>
                      <a:endParaRPr lang="en-US" sz="2400" b="1" u="sng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/>
                </a:tc>
              </a:tr>
              <a:tr h="552931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4.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Others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/>
                        <a:t>Nail marks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/>
                        <a:t>Cyanosis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/>
                        <a:t>Facial congestion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/>
                        <a:t>Petechael 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b="1" baseline="0" dirty="0" smtClean="0"/>
                        <a:t>  haemorrhage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/>
                        <a:t>Saliva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2400" b="1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400" b="1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/>
                        <a:t>Bleeding from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b="1" baseline="0" dirty="0" smtClean="0"/>
                        <a:t> nose and mouth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/>
                        <a:t>Fracture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b="1" baseline="0" dirty="0" smtClean="0"/>
                        <a:t> dislocation of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b="1" baseline="0" dirty="0" smtClean="0"/>
                        <a:t> cervical vertebrae </a:t>
                      </a:r>
                      <a:endParaRPr lang="en-US" sz="24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b="1" baseline="0" dirty="0" smtClean="0"/>
                        <a:t>Absent</a:t>
                      </a:r>
                    </a:p>
                    <a:p>
                      <a:r>
                        <a:rPr lang="en-US" sz="2400" b="1" baseline="0" dirty="0" smtClean="0"/>
                        <a:t>Mild or absent </a:t>
                      </a:r>
                    </a:p>
                    <a:p>
                      <a:r>
                        <a:rPr lang="en-US" sz="2400" b="1" baseline="0" dirty="0" smtClean="0"/>
                        <a:t>May be present </a:t>
                      </a:r>
                    </a:p>
                    <a:p>
                      <a:r>
                        <a:rPr lang="en-US" sz="2400" b="1" baseline="0" dirty="0" smtClean="0"/>
                        <a:t>Scanty</a:t>
                      </a:r>
                    </a:p>
                    <a:p>
                      <a:endParaRPr lang="en-US" sz="2400" b="1" baseline="0" dirty="0" smtClean="0"/>
                    </a:p>
                    <a:p>
                      <a:r>
                        <a:rPr lang="en-US" sz="2400" b="1" baseline="0" dirty="0" smtClean="0"/>
                        <a:t>Running out of the angle of the mouth   </a:t>
                      </a:r>
                    </a:p>
                    <a:p>
                      <a:r>
                        <a:rPr lang="en-US" sz="2400" b="1" dirty="0" smtClean="0"/>
                        <a:t>Rare </a:t>
                      </a:r>
                    </a:p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Common in judicial hanging   </a:t>
                      </a:r>
                      <a:endParaRPr lang="en-US" sz="24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Usually</a:t>
                      </a:r>
                      <a:r>
                        <a:rPr lang="en-US" sz="2400" b="1" baseline="0" dirty="0" smtClean="0"/>
                        <a:t> p</a:t>
                      </a:r>
                      <a:r>
                        <a:rPr lang="en-US" sz="2400" b="1" dirty="0" smtClean="0"/>
                        <a:t>resent. </a:t>
                      </a:r>
                    </a:p>
                    <a:p>
                      <a:r>
                        <a:rPr lang="en-US" sz="2400" b="1" dirty="0" smtClean="0"/>
                        <a:t>Intense.</a:t>
                      </a:r>
                    </a:p>
                    <a:p>
                      <a:r>
                        <a:rPr lang="en-US" sz="2400" b="1" dirty="0" smtClean="0"/>
                        <a:t>Marked. </a:t>
                      </a:r>
                    </a:p>
                    <a:p>
                      <a:r>
                        <a:rPr lang="en-US" sz="2400" b="1" dirty="0" smtClean="0"/>
                        <a:t>Numerous.</a:t>
                      </a:r>
                      <a:r>
                        <a:rPr lang="en-US" sz="2400" b="1" baseline="0" dirty="0" smtClean="0"/>
                        <a:t> </a:t>
                      </a:r>
                    </a:p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Usually absent but if present, is blood mixed.</a:t>
                      </a:r>
                    </a:p>
                    <a:p>
                      <a:r>
                        <a:rPr lang="en-US" sz="2400" b="1" dirty="0" smtClean="0"/>
                        <a:t>Common.  </a:t>
                      </a:r>
                      <a:r>
                        <a:rPr lang="en-US" sz="2400" b="1" baseline="0" dirty="0" smtClean="0"/>
                        <a:t>  </a:t>
                      </a:r>
                      <a:endParaRPr lang="en-US" sz="2400" b="1" dirty="0" smtClean="0"/>
                    </a:p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Rare </a:t>
                      </a:r>
                      <a:endParaRPr lang="en-US" sz="2400" b="1" dirty="0"/>
                    </a:p>
                  </a:txBody>
                  <a:tcPr marT="45715" marB="457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1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 Of Interference To The Supply Of Oxygen To Lungs</a:t>
            </a:r>
          </a:p>
        </p:txBody>
      </p:sp>
      <p:pic>
        <p:nvPicPr>
          <p:cNvPr id="56323" name="Picture 3" descr="Scan000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524001"/>
            <a:ext cx="7391400" cy="5040313"/>
          </a:xfrm>
        </p:spPr>
      </p:pic>
    </p:spTree>
    <p:extLst>
      <p:ext uri="{BB962C8B-B14F-4D97-AF65-F5344CB8AC3E}">
        <p14:creationId xmlns:p14="http://schemas.microsoft.com/office/powerpoint/2010/main" val="93224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Finding of Traumatic Asphyxia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9144000" cy="51054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No external injury may be visible. However, bruises on the chest may be present.</a:t>
            </a:r>
          </a:p>
          <a:p>
            <a:pPr eaLnBrk="1" hangingPunct="1"/>
            <a:r>
              <a:rPr lang="en-US" altLang="en-US" b="1" smtClean="0"/>
              <a:t>Soft tissue damage (respiratory muscles).</a:t>
            </a:r>
          </a:p>
          <a:p>
            <a:pPr eaLnBrk="1" hangingPunct="1"/>
            <a:r>
              <a:rPr lang="en-US" altLang="en-US" b="1" smtClean="0"/>
              <a:t>Rib fractures.</a:t>
            </a:r>
          </a:p>
          <a:p>
            <a:pPr eaLnBrk="1" hangingPunct="1"/>
            <a:r>
              <a:rPr lang="en-US" altLang="en-US" b="1" smtClean="0"/>
              <a:t>Lung tear / laceration. </a:t>
            </a:r>
          </a:p>
          <a:p>
            <a:pPr eaLnBrk="1" hangingPunct="1"/>
            <a:r>
              <a:rPr lang="en-US" altLang="en-US" b="1" smtClean="0">
                <a:solidFill>
                  <a:srgbClr val="0000FF"/>
                </a:solidFill>
              </a:rPr>
              <a:t>A clear cut demarcation line between the areas above the level of pressure (congested area) and the one below (normal area).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115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Traumatic Asphyxia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524000"/>
            <a:ext cx="5943600" cy="5043488"/>
          </a:xfrm>
        </p:spPr>
      </p:pic>
    </p:spTree>
    <p:extLst>
      <p:ext uri="{BB962C8B-B14F-4D97-AF65-F5344CB8AC3E}">
        <p14:creationId xmlns:p14="http://schemas.microsoft.com/office/powerpoint/2010/main" val="381543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Traumatic Asphyxia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265238"/>
            <a:ext cx="4718050" cy="5287962"/>
          </a:xfrm>
        </p:spPr>
      </p:pic>
    </p:spTree>
    <p:extLst>
      <p:ext uri="{BB962C8B-B14F-4D97-AF65-F5344CB8AC3E}">
        <p14:creationId xmlns:p14="http://schemas.microsoft.com/office/powerpoint/2010/main" val="63989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1.Specific Findings of suffocation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066801"/>
            <a:ext cx="8305800" cy="50593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en-US" b="1" dirty="0" smtClean="0"/>
              <a:t>Bruise (mouth, nose, cheeks, lips &amp;                  	  mucosal surfaces).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en-US" b="1" dirty="0" smtClean="0"/>
              <a:t>Distribution of Lividity.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en-US" b="1" dirty="0" smtClean="0"/>
              <a:t>Abrasion around nose/mouth.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en-US" b="1" dirty="0" smtClean="0"/>
              <a:t>Rupture of lips.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en-US" b="1" dirty="0" smtClean="0"/>
              <a:t>Fracture of nasal bone/teeth.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en-US" b="1" dirty="0" smtClean="0"/>
              <a:t>Tape/cloth may be found in  smothering and gagging respectively. 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b="1" dirty="0" smtClean="0"/>
              <a:t>     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US" b="1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7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Suffocation</a:t>
            </a:r>
          </a:p>
        </p:txBody>
      </p:sp>
      <p:pic>
        <p:nvPicPr>
          <p:cNvPr id="58371" name="Picture 3" descr="scan001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371600"/>
            <a:ext cx="5791200" cy="5181600"/>
          </a:xfrm>
          <a:noFill/>
        </p:spPr>
      </p:pic>
    </p:spTree>
    <p:extLst>
      <p:ext uri="{BB962C8B-B14F-4D97-AF65-F5344CB8AC3E}">
        <p14:creationId xmlns:p14="http://schemas.microsoft.com/office/powerpoint/2010/main" val="3977181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Suffocation</a:t>
            </a:r>
          </a:p>
        </p:txBody>
      </p:sp>
      <p:pic>
        <p:nvPicPr>
          <p:cNvPr id="59395" name="Picture 3" descr="Picture0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1" y="1346200"/>
            <a:ext cx="8056563" cy="5283200"/>
          </a:xfrm>
          <a:noFill/>
        </p:spPr>
      </p:pic>
    </p:spTree>
    <p:extLst>
      <p:ext uri="{BB962C8B-B14F-4D97-AF65-F5344CB8AC3E}">
        <p14:creationId xmlns:p14="http://schemas.microsoft.com/office/powerpoint/2010/main" val="230412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Suffocation</a:t>
            </a:r>
          </a:p>
        </p:txBody>
      </p:sp>
      <p:pic>
        <p:nvPicPr>
          <p:cNvPr id="60419" name="Picture 3" descr="Picture02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143000"/>
            <a:ext cx="7010400" cy="5327650"/>
          </a:xfrm>
          <a:noFill/>
        </p:spPr>
      </p:pic>
    </p:spTree>
    <p:extLst>
      <p:ext uri="{BB962C8B-B14F-4D97-AF65-F5344CB8AC3E}">
        <p14:creationId xmlns:p14="http://schemas.microsoft.com/office/powerpoint/2010/main" val="176622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Suffocation</a:t>
            </a:r>
          </a:p>
        </p:txBody>
      </p:sp>
      <p:pic>
        <p:nvPicPr>
          <p:cNvPr id="61443" name="Picture 3" descr="scan0017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212850"/>
            <a:ext cx="6172200" cy="4973638"/>
          </a:xfrm>
          <a:noFill/>
        </p:spPr>
      </p:pic>
    </p:spTree>
    <p:extLst>
      <p:ext uri="{BB962C8B-B14F-4D97-AF65-F5344CB8AC3E}">
        <p14:creationId xmlns:p14="http://schemas.microsoft.com/office/powerpoint/2010/main" val="219230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388939"/>
            <a:ext cx="8229600" cy="61436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Findings of Throttling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US" b="1" dirty="0" smtClean="0"/>
              <a:t>Disc-like fingertip bruises.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US" b="1" dirty="0" smtClean="0"/>
              <a:t>Nail Marks (abrasions from assailant or victim).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b="1" dirty="0" smtClean="0"/>
              <a:t>Bruising of neck and underlying soft tissues.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b="1" dirty="0" smtClean="0"/>
              <a:t>Fracture of Hyoid bone or Thyroid cartilage are common.</a:t>
            </a:r>
          </a:p>
        </p:txBody>
      </p:sp>
    </p:spTree>
    <p:extLst>
      <p:ext uri="{BB962C8B-B14F-4D97-AF65-F5344CB8AC3E}">
        <p14:creationId xmlns:p14="http://schemas.microsoft.com/office/powerpoint/2010/main" val="29203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Microsoft Office PowerPoint</Application>
  <PresentationFormat>Widescreen</PresentationFormat>
  <Paragraphs>234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Office Theme</vt:lpstr>
      <vt:lpstr>Default Design</vt:lpstr>
      <vt:lpstr>Asphyxia &amp; Drowning</vt:lpstr>
      <vt:lpstr> Specific Pathological Changes/Signs   </vt:lpstr>
      <vt:lpstr>Levels Of Interference To The Supply Of Oxygen To Lungs</vt:lpstr>
      <vt:lpstr>1.Specific Findings of suffocation</vt:lpstr>
      <vt:lpstr>Suffocation</vt:lpstr>
      <vt:lpstr>Suffocation</vt:lpstr>
      <vt:lpstr>Suffocation</vt:lpstr>
      <vt:lpstr>Suffocation</vt:lpstr>
      <vt:lpstr>PowerPoint Presentation</vt:lpstr>
      <vt:lpstr>Throttling</vt:lpstr>
      <vt:lpstr>Throttling</vt:lpstr>
      <vt:lpstr>Throttling</vt:lpstr>
      <vt:lpstr>Hyoid Bone</vt:lpstr>
      <vt:lpstr>PowerPoint Presentation</vt:lpstr>
      <vt:lpstr>PowerPoint Presentation</vt:lpstr>
      <vt:lpstr>Ligature Strangulation</vt:lpstr>
      <vt:lpstr>Ligature Strangulation</vt:lpstr>
      <vt:lpstr>Ligature Strangulation</vt:lpstr>
      <vt:lpstr>PowerPoint Presentation</vt:lpstr>
      <vt:lpstr>PowerPoint Presentation</vt:lpstr>
      <vt:lpstr>PowerPoint Presentation</vt:lpstr>
      <vt:lpstr> HANGING </vt:lpstr>
      <vt:lpstr>Hanging</vt:lpstr>
      <vt:lpstr>Hanging</vt:lpstr>
      <vt:lpstr>PowerPoint Presentation</vt:lpstr>
      <vt:lpstr>PowerPoint Presentation</vt:lpstr>
      <vt:lpstr>5.Specific Finding of Traumatic Asphyxia</vt:lpstr>
      <vt:lpstr>PowerPoint Presentation</vt:lpstr>
      <vt:lpstr>PowerPoint Presentation</vt:lpstr>
      <vt:lpstr>   Specific Finding of Traumatic Asphyxia</vt:lpstr>
      <vt:lpstr>Traumatic Asphyxia</vt:lpstr>
      <vt:lpstr>Traumatic Asphyxia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Asphyxia &amp; Drowning</dc:title>
  <dc:creator>Dr.Nadir Ali</dc:creator>
  <cp:lastModifiedBy>Dr.Nadir Ali</cp:lastModifiedBy>
  <cp:revision>1</cp:revision>
  <dcterms:created xsi:type="dcterms:W3CDTF">2020-05-07T11:37:09Z</dcterms:created>
  <dcterms:modified xsi:type="dcterms:W3CDTF">2020-05-07T11:37:35Z</dcterms:modified>
</cp:coreProperties>
</file>