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8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16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817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818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819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2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8811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8812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813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4/23/2021</a:t>
            </a:fld>
            <a:endParaRPr lang="en-US"/>
          </a:p>
        </p:txBody>
      </p:sp>
      <p:sp>
        <p:nvSpPr>
          <p:cNvPr id="1048814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1048612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1048613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614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4/23/2021</a:t>
            </a:fld>
            <a:endParaRPr lang="en-US"/>
          </a:p>
        </p:txBody>
      </p:sp>
      <p:sp>
        <p:nvSpPr>
          <p:cNvPr id="1048615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4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1048805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8806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8807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808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4/23/2021</a:t>
            </a:fld>
            <a:endParaRPr lang="en-US"/>
          </a:p>
        </p:txBody>
      </p:sp>
      <p:sp>
        <p:nvSpPr>
          <p:cNvPr id="1048809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104863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63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4/23/2021</a:t>
            </a:fld>
            <a:endParaRPr lang="en-US"/>
          </a:p>
        </p:txBody>
      </p:sp>
      <p:sp>
        <p:nvSpPr>
          <p:cNvPr id="104863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582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4/23/2021</a:t>
            </a:fld>
            <a:endParaRPr lang="en-US"/>
          </a:p>
        </p:txBody>
      </p:sp>
      <p:sp>
        <p:nvSpPr>
          <p:cNvPr id="1048583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Holder 2"/>
          <p:cNvSpPr>
            <a:spLocks noGrp="1"/>
          </p:cNvSpPr>
          <p:nvPr>
            <p:ph type="title"/>
          </p:nvPr>
        </p:nvSpPr>
        <p:spPr>
          <a:xfrm>
            <a:off x="1067815" y="1068069"/>
            <a:ext cx="7008368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1048577" name="Holder 3"/>
          <p:cNvSpPr>
            <a:spLocks noGrp="1"/>
          </p:cNvSpPr>
          <p:nvPr>
            <p:ph type="body" idx="1"/>
          </p:nvPr>
        </p:nvSpPr>
        <p:spPr>
          <a:xfrm>
            <a:off x="688340" y="1713941"/>
            <a:ext cx="8049259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1048578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579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4/23/2021</a:t>
            </a:fld>
            <a:endParaRPr lang="en-US"/>
          </a:p>
        </p:txBody>
      </p:sp>
      <p:sp>
        <p:nvSpPr>
          <p:cNvPr id="1048580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33" Type="http://schemas.openxmlformats.org/officeDocument/2006/relationships/image" Target="../media/image96.png"/><Relationship Id="rId2" Type="http://schemas.openxmlformats.org/officeDocument/2006/relationships/image" Target="../media/image65.jpe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32" Type="http://schemas.openxmlformats.org/officeDocument/2006/relationships/image" Target="../media/image95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31" Type="http://schemas.openxmlformats.org/officeDocument/2006/relationships/image" Target="../media/image94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Relationship Id="rId30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o.org/docrep/t9450e/t9450e06.htm" TargetMode="External"/><Relationship Id="rId13" Type="http://schemas.openxmlformats.org/officeDocument/2006/relationships/hyperlink" Target="https://www.cbd.int/financial/values/g-valueforestpearce.pdf" TargetMode="External"/><Relationship Id="rId3" Type="http://schemas.openxmlformats.org/officeDocument/2006/relationships/image" Target="../media/image121.png"/><Relationship Id="rId7" Type="http://schemas.openxmlformats.org/officeDocument/2006/relationships/hyperlink" Target="http://www.fao.org/docrep/w6251e/w6251e06.htm" TargetMode="External"/><Relationship Id="rId12" Type="http://schemas.openxmlformats.org/officeDocument/2006/relationships/hyperlink" Target="http://encyclopediaofforestry.org/index.php/Forest_Economics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eolss.net/sample-chapters/c10/e5-03-01-07.pdf" TargetMode="External"/><Relationship Id="rId11" Type="http://schemas.openxmlformats.org/officeDocument/2006/relationships/hyperlink" Target="http://www.infoplease.com/encyclopedia/science/forest-the-importance-forests.html" TargetMode="External"/><Relationship Id="rId5" Type="http://schemas.openxmlformats.org/officeDocument/2006/relationships/image" Target="../media/image123.png"/><Relationship Id="rId10" Type="http://schemas.openxmlformats.org/officeDocument/2006/relationships/hyperlink" Target="http://wwf.panda.org/about_our_earth/about_forests/importance/" TargetMode="External"/><Relationship Id="rId4" Type="http://schemas.openxmlformats.org/officeDocument/2006/relationships/image" Target="../media/image122.png"/><Relationship Id="rId9" Type="http://schemas.openxmlformats.org/officeDocument/2006/relationships/hyperlink" Target="http://planningcommission.nic.in/plans/planrel/fiveyr/10th/volume2/v2_ch9_1.pdf" TargetMode="External"/><Relationship Id="rId14" Type="http://schemas.openxmlformats.org/officeDocument/2006/relationships/hyperlink" Target="http://www.indiaenvironmentportal.org.in/files/Forestry%20in%20ancient%20India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24.jpeg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Disturbance_(ecology)" TargetMode="External"/><Relationship Id="rId3" Type="http://schemas.openxmlformats.org/officeDocument/2006/relationships/hyperlink" Target="http://en.wikipedia.org/wiki/Potential_energy" TargetMode="External"/><Relationship Id="rId7" Type="http://schemas.openxmlformats.org/officeDocument/2006/relationships/hyperlink" Target="http://en.wikipedia.org/wiki/Biota_(ecology)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en.wikipedia.org/wiki/Windthrow" TargetMode="External"/><Relationship Id="rId5" Type="http://schemas.openxmlformats.org/officeDocument/2006/relationships/hyperlink" Target="http://en.wikipedia.org/wiki/Wildfires" TargetMode="External"/><Relationship Id="rId4" Type="http://schemas.openxmlformats.org/officeDocument/2006/relationships/hyperlink" Target="http://en.wikipedia.org/wiki/Kinetic_energy" TargetMode="Externa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2" name="Text Placeholder 1048821"/>
          <p:cNvSpPr>
            <a:spLocks noGrp="1"/>
          </p:cNvSpPr>
          <p:nvPr>
            <p:ph type="body" idx="1"/>
          </p:nvPr>
        </p:nvSpPr>
        <p:spPr>
          <a:xfrm rot="21600000">
            <a:off x="1185195" y="2369433"/>
            <a:ext cx="6047788" cy="923330"/>
          </a:xfrm>
        </p:spPr>
        <p:txBody>
          <a:bodyPr/>
          <a:lstStyle/>
          <a:p>
            <a:r>
              <a:rPr lang="en-US" dirty="0" err="1" smtClean="0"/>
              <a:t>Topic:Importance</a:t>
            </a:r>
            <a:r>
              <a:rPr lang="en-US" dirty="0" smtClean="0"/>
              <a:t> </a:t>
            </a:r>
            <a:r>
              <a:rPr lang="en-US" dirty="0"/>
              <a:t>of Forests</a:t>
            </a:r>
          </a:p>
          <a:p>
            <a:r>
              <a:rPr lang="en-US" dirty="0" err="1" smtClean="0"/>
              <a:t>Subject:Bioremediation</a:t>
            </a:r>
            <a:r>
              <a:rPr lang="en-US" dirty="0" smtClean="0"/>
              <a:t> </a:t>
            </a:r>
            <a:r>
              <a:rPr lang="en-US" dirty="0"/>
              <a:t>&amp; Biodegradation</a:t>
            </a:r>
          </a:p>
          <a:p>
            <a:r>
              <a:rPr lang="en-US" dirty="0" smtClean="0"/>
              <a:t>UNVIRSITY </a:t>
            </a:r>
            <a:r>
              <a:rPr lang="en-US" dirty="0"/>
              <a:t>OF SARGODHA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48" name="object 3"/>
          <p:cNvSpPr txBox="1">
            <a:spLocks noGrp="1"/>
          </p:cNvSpPr>
          <p:nvPr>
            <p:ph type="title"/>
          </p:nvPr>
        </p:nvSpPr>
        <p:spPr>
          <a:xfrm>
            <a:off x="2493010" y="543813"/>
            <a:ext cx="43160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87145" algn="l"/>
                <a:tab pos="3115310" algn="l"/>
              </a:tabLst>
            </a:pPr>
            <a:r>
              <a:rPr sz="2800" b="1" spc="-25" dirty="0">
                <a:latin typeface="Carlito"/>
                <a:cs typeface="Carlito"/>
              </a:rPr>
              <a:t>F</a:t>
            </a:r>
            <a:r>
              <a:rPr sz="2800" b="1" spc="-10" dirty="0">
                <a:latin typeface="Carlito"/>
                <a:cs typeface="Carlito"/>
              </a:rPr>
              <a:t>O</a:t>
            </a:r>
            <a:r>
              <a:rPr sz="2800" b="1" spc="-5" dirty="0">
                <a:latin typeface="Carlito"/>
                <a:cs typeface="Carlito"/>
              </a:rPr>
              <a:t>R</a:t>
            </a:r>
            <a:r>
              <a:rPr sz="2800" b="1" spc="-25" dirty="0">
                <a:latin typeface="Carlito"/>
                <a:cs typeface="Carlito"/>
              </a:rPr>
              <a:t>E</a:t>
            </a:r>
            <a:r>
              <a:rPr sz="2800" b="1" spc="-30" dirty="0">
                <a:latin typeface="Carlito"/>
                <a:cs typeface="Carlito"/>
              </a:rPr>
              <a:t>S</a:t>
            </a:r>
            <a:r>
              <a:rPr sz="2800" b="1" spc="-5" dirty="0">
                <a:latin typeface="Carlito"/>
                <a:cs typeface="Carlito"/>
              </a:rPr>
              <a:t>T</a:t>
            </a:r>
            <a:r>
              <a:rPr sz="2800" b="1" dirty="0">
                <a:latin typeface="Carlito"/>
                <a:cs typeface="Carlito"/>
              </a:rPr>
              <a:t>	</a:t>
            </a:r>
            <a:r>
              <a:rPr sz="2800" b="1" spc="-30" dirty="0">
                <a:latin typeface="Carlito"/>
                <a:cs typeface="Carlito"/>
              </a:rPr>
              <a:t>E</a:t>
            </a:r>
            <a:r>
              <a:rPr sz="2800" b="1" spc="-35" dirty="0">
                <a:latin typeface="Carlito"/>
                <a:cs typeface="Carlito"/>
              </a:rPr>
              <a:t>C</a:t>
            </a:r>
            <a:r>
              <a:rPr sz="2800" b="1" spc="-10" dirty="0">
                <a:latin typeface="Carlito"/>
                <a:cs typeface="Carlito"/>
              </a:rPr>
              <a:t>ON</a:t>
            </a:r>
            <a:r>
              <a:rPr sz="2800" b="1" dirty="0">
                <a:latin typeface="Carlito"/>
                <a:cs typeface="Carlito"/>
              </a:rPr>
              <a:t>O</a:t>
            </a:r>
            <a:r>
              <a:rPr sz="2800" b="1" spc="-10" dirty="0">
                <a:latin typeface="Carlito"/>
                <a:cs typeface="Carlito"/>
              </a:rPr>
              <a:t>MI</a:t>
            </a:r>
            <a:r>
              <a:rPr sz="2800" b="1" spc="-5" dirty="0">
                <a:latin typeface="Carlito"/>
                <a:cs typeface="Carlito"/>
              </a:rPr>
              <a:t>C</a:t>
            </a:r>
            <a:r>
              <a:rPr sz="2800" b="1" dirty="0">
                <a:latin typeface="Carlito"/>
                <a:cs typeface="Carlito"/>
              </a:rPr>
              <a:t>	</a:t>
            </a:r>
            <a:r>
              <a:rPr sz="2800" b="1" spc="-10" dirty="0">
                <a:latin typeface="Carlito"/>
                <a:cs typeface="Carlito"/>
              </a:rPr>
              <a:t>TH</a:t>
            </a:r>
            <a:r>
              <a:rPr sz="2800" b="1" spc="-45" dirty="0">
                <a:latin typeface="Carlito"/>
                <a:cs typeface="Carlito"/>
              </a:rPr>
              <a:t>E</a:t>
            </a:r>
            <a:r>
              <a:rPr sz="2800" b="1" spc="-10" dirty="0">
                <a:latin typeface="Carlito"/>
                <a:cs typeface="Carlito"/>
              </a:rPr>
              <a:t>O</a:t>
            </a:r>
            <a:r>
              <a:rPr sz="2800" b="1" spc="-45" dirty="0">
                <a:latin typeface="Carlito"/>
                <a:cs typeface="Carlito"/>
              </a:rPr>
              <a:t>R</a:t>
            </a:r>
            <a:r>
              <a:rPr sz="2800" b="1" spc="-5" dirty="0">
                <a:latin typeface="Carlito"/>
                <a:cs typeface="Carlito"/>
              </a:rPr>
              <a:t>Y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1048649" name="object 4"/>
          <p:cNvSpPr txBox="1"/>
          <p:nvPr/>
        </p:nvSpPr>
        <p:spPr>
          <a:xfrm>
            <a:off x="307340" y="1400302"/>
            <a:ext cx="7771765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0209" indent="-398145">
              <a:lnSpc>
                <a:spcPct val="100000"/>
              </a:lnSpc>
              <a:spcBef>
                <a:spcPts val="95"/>
              </a:spcBef>
              <a:buFont typeface="Wingdings"/>
              <a:buChar char=""/>
              <a:tabLst>
                <a:tab pos="410845" algn="l"/>
              </a:tabLst>
            </a:pPr>
            <a:r>
              <a:rPr sz="2800" b="1" spc="-30" dirty="0">
                <a:latin typeface="Carlito"/>
                <a:cs typeface="Carlito"/>
              </a:rPr>
              <a:t>Even </a:t>
            </a:r>
            <a:r>
              <a:rPr sz="2800" b="1" spc="-15" dirty="0">
                <a:latin typeface="Carlito"/>
                <a:cs typeface="Carlito"/>
              </a:rPr>
              <a:t>–Aged </a:t>
            </a:r>
            <a:r>
              <a:rPr sz="2800" b="1" spc="-25" dirty="0">
                <a:latin typeface="Carlito"/>
                <a:cs typeface="Carlito"/>
              </a:rPr>
              <a:t>Forest </a:t>
            </a:r>
            <a:r>
              <a:rPr sz="2800" b="1" spc="-10" dirty="0">
                <a:latin typeface="Carlito"/>
                <a:cs typeface="Carlito"/>
              </a:rPr>
              <a:t>Economic</a:t>
            </a:r>
            <a:r>
              <a:rPr sz="2800" b="1" spc="114" dirty="0">
                <a:latin typeface="Carlito"/>
                <a:cs typeface="Carlito"/>
              </a:rPr>
              <a:t> </a:t>
            </a:r>
            <a:r>
              <a:rPr sz="2800" b="1" spc="-10" dirty="0">
                <a:latin typeface="Carlito"/>
                <a:cs typeface="Carlito"/>
              </a:rPr>
              <a:t>Optimization: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2750">
              <a:latin typeface="Carlito"/>
              <a:cs typeface="Carlito"/>
            </a:endParaRPr>
          </a:p>
          <a:p>
            <a:pPr marL="1308100" marR="10160">
              <a:lnSpc>
                <a:spcPct val="99600"/>
              </a:lnSpc>
              <a:tabLst>
                <a:tab pos="3578860" algn="l"/>
                <a:tab pos="5193665" algn="l"/>
                <a:tab pos="6127750" algn="l"/>
              </a:tabLst>
            </a:pPr>
            <a:r>
              <a:rPr sz="2800" spc="-20" dirty="0">
                <a:latin typeface="Carlito"/>
                <a:cs typeface="Carlito"/>
              </a:rPr>
              <a:t>Maximize</a:t>
            </a:r>
            <a:r>
              <a:rPr sz="2800" spc="20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soil</a:t>
            </a:r>
            <a:r>
              <a:rPr sz="2800" spc="20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expectation	</a:t>
            </a:r>
            <a:r>
              <a:rPr sz="2800" spc="-10" dirty="0">
                <a:latin typeface="Carlito"/>
                <a:cs typeface="Carlito"/>
              </a:rPr>
              <a:t>value	</a:t>
            </a:r>
            <a:r>
              <a:rPr sz="2800" spc="-5" dirty="0">
                <a:latin typeface="Carlito"/>
                <a:cs typeface="Carlito"/>
              </a:rPr>
              <a:t>- </a:t>
            </a:r>
            <a:r>
              <a:rPr sz="2800" spc="-15" dirty="0">
                <a:latin typeface="Carlito"/>
                <a:cs typeface="Carlito"/>
              </a:rPr>
              <a:t>returns </a:t>
            </a:r>
            <a:r>
              <a:rPr sz="2800" spc="-20" dirty="0">
                <a:latin typeface="Carlito"/>
                <a:cs typeface="Carlito"/>
              </a:rPr>
              <a:t>to  </a:t>
            </a:r>
            <a:r>
              <a:rPr sz="2800" spc="-5" dirty="0">
                <a:latin typeface="Carlito"/>
                <a:cs typeface="Carlito"/>
              </a:rPr>
              <a:t>the land, </a:t>
            </a:r>
            <a:r>
              <a:rPr sz="2800" spc="-10" dirty="0">
                <a:latin typeface="Carlito"/>
                <a:cs typeface="Carlito"/>
              </a:rPr>
              <a:t>given price </a:t>
            </a:r>
            <a:r>
              <a:rPr sz="2800" spc="-5" dirty="0">
                <a:latin typeface="Carlito"/>
                <a:cs typeface="Carlito"/>
              </a:rPr>
              <a:t>of inputs and </a:t>
            </a:r>
            <a:r>
              <a:rPr sz="2800" spc="-10" dirty="0">
                <a:latin typeface="Carlito"/>
                <a:cs typeface="Carlito"/>
              </a:rPr>
              <a:t>outputs  </a:t>
            </a:r>
            <a:r>
              <a:rPr sz="2800" spc="-5" dirty="0">
                <a:latin typeface="Carlito"/>
                <a:cs typeface="Carlito"/>
              </a:rPr>
              <a:t>and</a:t>
            </a:r>
            <a:r>
              <a:rPr sz="2800" spc="1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a</a:t>
            </a:r>
            <a:r>
              <a:rPr sz="2800" spc="5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discount	</a:t>
            </a:r>
            <a:r>
              <a:rPr sz="2800" spc="-25" dirty="0">
                <a:latin typeface="Carlito"/>
                <a:cs typeface="Carlito"/>
              </a:rPr>
              <a:t>rate.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Carlito"/>
              <a:cs typeface="Carlito"/>
            </a:endParaRPr>
          </a:p>
          <a:p>
            <a:pPr marL="329565" indent="-317500">
              <a:lnSpc>
                <a:spcPct val="100000"/>
              </a:lnSpc>
              <a:buFont typeface="Wingdings"/>
              <a:buChar char=""/>
              <a:tabLst>
                <a:tab pos="330200" algn="l"/>
              </a:tabLst>
            </a:pPr>
            <a:r>
              <a:rPr sz="2800" b="1" spc="-30" dirty="0">
                <a:latin typeface="Carlito"/>
                <a:cs typeface="Carlito"/>
              </a:rPr>
              <a:t>Key </a:t>
            </a:r>
            <a:r>
              <a:rPr sz="2800" b="1" spc="-15" dirty="0">
                <a:latin typeface="Carlito"/>
                <a:cs typeface="Carlito"/>
              </a:rPr>
              <a:t>results </a:t>
            </a:r>
            <a:r>
              <a:rPr sz="2800" b="1" spc="-5" dirty="0">
                <a:latin typeface="Carlito"/>
                <a:cs typeface="Carlito"/>
              </a:rPr>
              <a:t>in</a:t>
            </a:r>
            <a:r>
              <a:rPr sz="2800" b="1" spc="80" dirty="0">
                <a:latin typeface="Carlito"/>
                <a:cs typeface="Carlito"/>
              </a:rPr>
              <a:t> </a:t>
            </a:r>
            <a:r>
              <a:rPr sz="2800" b="1" spc="-10" dirty="0">
                <a:latin typeface="Carlito"/>
                <a:cs typeface="Carlito"/>
              </a:rPr>
              <a:t>optimization: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750">
              <a:latin typeface="Carlito"/>
              <a:cs typeface="Carlito"/>
            </a:endParaRPr>
          </a:p>
          <a:p>
            <a:pPr marL="190500" indent="-178435">
              <a:lnSpc>
                <a:spcPct val="100000"/>
              </a:lnSpc>
              <a:buSzPct val="96428"/>
              <a:buChar char="•"/>
              <a:tabLst>
                <a:tab pos="191135" algn="l"/>
                <a:tab pos="6010275" algn="l"/>
              </a:tabLst>
            </a:pPr>
            <a:r>
              <a:rPr sz="2800" spc="-15" dirty="0">
                <a:latin typeface="Carlito"/>
                <a:cs typeface="Carlito"/>
              </a:rPr>
              <a:t>Stand </a:t>
            </a:r>
            <a:r>
              <a:rPr sz="2800" spc="-10" dirty="0">
                <a:latin typeface="Carlito"/>
                <a:cs typeface="Carlito"/>
              </a:rPr>
              <a:t>value decreases </a:t>
            </a:r>
            <a:r>
              <a:rPr sz="2800" spc="-5" dirty="0">
                <a:latin typeface="Carlito"/>
                <a:cs typeface="Carlito"/>
              </a:rPr>
              <a:t>with</a:t>
            </a:r>
            <a:r>
              <a:rPr sz="2800" spc="100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distance</a:t>
            </a:r>
            <a:r>
              <a:rPr sz="2800" spc="35" dirty="0">
                <a:latin typeface="Carlito"/>
                <a:cs typeface="Carlito"/>
              </a:rPr>
              <a:t> </a:t>
            </a:r>
            <a:r>
              <a:rPr sz="2800" spc="-20" dirty="0">
                <a:latin typeface="Carlito"/>
                <a:cs typeface="Carlito"/>
              </a:rPr>
              <a:t>to	</a:t>
            </a:r>
            <a:r>
              <a:rPr sz="2800" spc="-5" dirty="0">
                <a:latin typeface="Carlito"/>
                <a:cs typeface="Carlito"/>
              </a:rPr>
              <a:t>mill.</a:t>
            </a:r>
            <a:endParaRPr sz="2800">
              <a:latin typeface="Carlito"/>
              <a:cs typeface="Carlito"/>
            </a:endParaRPr>
          </a:p>
          <a:p>
            <a:pPr marL="190500" indent="-178435">
              <a:lnSpc>
                <a:spcPct val="100000"/>
              </a:lnSpc>
              <a:buSzPct val="96428"/>
              <a:buChar char="•"/>
              <a:tabLst>
                <a:tab pos="191135" algn="l"/>
                <a:tab pos="1588770" algn="l"/>
              </a:tabLst>
            </a:pPr>
            <a:r>
              <a:rPr sz="2800" spc="-10" dirty="0">
                <a:latin typeface="Carlito"/>
                <a:cs typeface="Carlito"/>
              </a:rPr>
              <a:t>Optimal	</a:t>
            </a:r>
            <a:r>
              <a:rPr sz="2800" spc="-15" dirty="0">
                <a:latin typeface="Carlito"/>
                <a:cs typeface="Carlito"/>
              </a:rPr>
              <a:t>harvest </a:t>
            </a:r>
            <a:r>
              <a:rPr sz="2800" spc="-10" dirty="0">
                <a:latin typeface="Carlito"/>
                <a:cs typeface="Carlito"/>
              </a:rPr>
              <a:t>age increases </a:t>
            </a:r>
            <a:r>
              <a:rPr sz="2800" spc="-5" dirty="0">
                <a:latin typeface="Carlito"/>
                <a:cs typeface="Carlito"/>
              </a:rPr>
              <a:t>with </a:t>
            </a:r>
            <a:r>
              <a:rPr sz="2800" spc="-15" dirty="0">
                <a:latin typeface="Carlito"/>
                <a:cs typeface="Carlito"/>
              </a:rPr>
              <a:t>distance </a:t>
            </a:r>
            <a:r>
              <a:rPr sz="2800" spc="-20" dirty="0">
                <a:latin typeface="Carlito"/>
                <a:cs typeface="Carlito"/>
              </a:rPr>
              <a:t>to</a:t>
            </a:r>
            <a:r>
              <a:rPr sz="2800" spc="8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mill.</a:t>
            </a:r>
            <a:endParaRPr sz="2800">
              <a:latin typeface="Carlito"/>
              <a:cs typeface="Carlito"/>
            </a:endParaRPr>
          </a:p>
        </p:txBody>
      </p:sp>
      <p:grpSp>
        <p:nvGrpSpPr>
          <p:cNvPr id="58" name="object 5"/>
          <p:cNvGrpSpPr/>
          <p:nvPr/>
        </p:nvGrpSpPr>
        <p:grpSpPr>
          <a:xfrm>
            <a:off x="2121407" y="673608"/>
            <a:ext cx="7023100" cy="5956300"/>
            <a:chOff x="2121407" y="673608"/>
            <a:chExt cx="7023100" cy="5956300"/>
          </a:xfrm>
        </p:grpSpPr>
        <p:sp>
          <p:nvSpPr>
            <p:cNvPr id="1048650" name="object 6"/>
            <p:cNvSpPr/>
            <p:nvPr/>
          </p:nvSpPr>
          <p:spPr>
            <a:xfrm>
              <a:off x="2134361" y="686562"/>
              <a:ext cx="228600" cy="152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51" name="object 7"/>
            <p:cNvSpPr/>
            <p:nvPr/>
          </p:nvSpPr>
          <p:spPr>
            <a:xfrm>
              <a:off x="2134361" y="686562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58165"/>
                  </a:moveTo>
                  <a:lnTo>
                    <a:pt x="87375" y="58165"/>
                  </a:lnTo>
                  <a:lnTo>
                    <a:pt x="114300" y="0"/>
                  </a:lnTo>
                  <a:lnTo>
                    <a:pt x="141224" y="58165"/>
                  </a:lnTo>
                  <a:lnTo>
                    <a:pt x="228600" y="58165"/>
                  </a:lnTo>
                  <a:lnTo>
                    <a:pt x="157987" y="94234"/>
                  </a:lnTo>
                  <a:lnTo>
                    <a:pt x="184912" y="152400"/>
                  </a:lnTo>
                  <a:lnTo>
                    <a:pt x="114300" y="116459"/>
                  </a:lnTo>
                  <a:lnTo>
                    <a:pt x="43687" y="152400"/>
                  </a:lnTo>
                  <a:lnTo>
                    <a:pt x="70612" y="94234"/>
                  </a:lnTo>
                  <a:lnTo>
                    <a:pt x="0" y="58165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52" name="object 8"/>
            <p:cNvSpPr/>
            <p:nvPr/>
          </p:nvSpPr>
          <p:spPr>
            <a:xfrm>
              <a:off x="6858761" y="686562"/>
              <a:ext cx="228600" cy="152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53" name="object 9"/>
            <p:cNvSpPr/>
            <p:nvPr/>
          </p:nvSpPr>
          <p:spPr>
            <a:xfrm>
              <a:off x="6858761" y="686562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58165"/>
                  </a:moveTo>
                  <a:lnTo>
                    <a:pt x="87376" y="58165"/>
                  </a:lnTo>
                  <a:lnTo>
                    <a:pt x="114300" y="0"/>
                  </a:lnTo>
                  <a:lnTo>
                    <a:pt x="141224" y="58165"/>
                  </a:lnTo>
                  <a:lnTo>
                    <a:pt x="228600" y="58165"/>
                  </a:lnTo>
                  <a:lnTo>
                    <a:pt x="157988" y="94234"/>
                  </a:lnTo>
                  <a:lnTo>
                    <a:pt x="184912" y="152400"/>
                  </a:lnTo>
                  <a:lnTo>
                    <a:pt x="114300" y="116459"/>
                  </a:lnTo>
                  <a:lnTo>
                    <a:pt x="43688" y="152400"/>
                  </a:lnTo>
                  <a:lnTo>
                    <a:pt x="70612" y="94234"/>
                  </a:lnTo>
                  <a:lnTo>
                    <a:pt x="0" y="58165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54" name="object 10"/>
            <p:cNvSpPr/>
            <p:nvPr/>
          </p:nvSpPr>
          <p:spPr>
            <a:xfrm>
              <a:off x="8839200" y="6324599"/>
              <a:ext cx="304799" cy="304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56" name="object 3"/>
          <p:cNvSpPr txBox="1"/>
          <p:nvPr/>
        </p:nvSpPr>
        <p:spPr>
          <a:xfrm>
            <a:off x="612140" y="505459"/>
            <a:ext cx="7732395" cy="6125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20014">
              <a:lnSpc>
                <a:spcPct val="100000"/>
              </a:lnSpc>
              <a:spcBef>
                <a:spcPts val="105"/>
              </a:spcBef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spc="-5" dirty="0">
                <a:latin typeface="Carlito"/>
                <a:cs typeface="Carlito"/>
              </a:rPr>
              <a:t>The classical </a:t>
            </a:r>
            <a:r>
              <a:rPr sz="2000" spc="-10" dirty="0">
                <a:latin typeface="Carlito"/>
                <a:cs typeface="Carlito"/>
              </a:rPr>
              <a:t>Faustian </a:t>
            </a:r>
            <a:r>
              <a:rPr sz="2000" dirty="0">
                <a:latin typeface="Carlito"/>
                <a:cs typeface="Carlito"/>
              </a:rPr>
              <a:t>model </a:t>
            </a:r>
            <a:r>
              <a:rPr sz="2000" spc="-5" dirty="0">
                <a:latin typeface="Carlito"/>
                <a:cs typeface="Carlito"/>
              </a:rPr>
              <a:t>of optimal </a:t>
            </a:r>
            <a:r>
              <a:rPr sz="2000" spc="-20" dirty="0">
                <a:latin typeface="Carlito"/>
                <a:cs typeface="Carlito"/>
              </a:rPr>
              <a:t>forest </a:t>
            </a:r>
            <a:r>
              <a:rPr sz="2000" spc="-15" dirty="0">
                <a:latin typeface="Carlito"/>
                <a:cs typeface="Carlito"/>
              </a:rPr>
              <a:t>rotation </a:t>
            </a:r>
            <a:r>
              <a:rPr sz="2000" spc="-10" dirty="0">
                <a:latin typeface="Carlito"/>
                <a:cs typeface="Carlito"/>
              </a:rPr>
              <a:t>shows </a:t>
            </a:r>
            <a:r>
              <a:rPr sz="2000" dirty="0">
                <a:latin typeface="Carlito"/>
                <a:cs typeface="Carlito"/>
              </a:rPr>
              <a:t>in </a:t>
            </a:r>
            <a:r>
              <a:rPr sz="2000" spc="-5" dirty="0">
                <a:latin typeface="Carlito"/>
                <a:cs typeface="Carlito"/>
              </a:rPr>
              <a:t>some  cases </a:t>
            </a:r>
            <a:r>
              <a:rPr sz="2000" dirty="0">
                <a:latin typeface="Carlito"/>
                <a:cs typeface="Carlito"/>
              </a:rPr>
              <a:t>a </a:t>
            </a:r>
            <a:r>
              <a:rPr sz="2000" spc="-10" dirty="0">
                <a:latin typeface="Carlito"/>
                <a:cs typeface="Carlito"/>
              </a:rPr>
              <a:t>positive </a:t>
            </a:r>
            <a:r>
              <a:rPr sz="2000" spc="-5" dirty="0">
                <a:latin typeface="Carlito"/>
                <a:cs typeface="Carlito"/>
              </a:rPr>
              <a:t>relationship between optimal </a:t>
            </a:r>
            <a:r>
              <a:rPr sz="2000" spc="-10" dirty="0">
                <a:latin typeface="Carlito"/>
                <a:cs typeface="Carlito"/>
              </a:rPr>
              <a:t>harvest </a:t>
            </a:r>
            <a:r>
              <a:rPr sz="2000" dirty="0">
                <a:latin typeface="Carlito"/>
                <a:cs typeface="Carlito"/>
              </a:rPr>
              <a:t>age and </a:t>
            </a:r>
            <a:r>
              <a:rPr sz="2000" spc="-10" dirty="0">
                <a:latin typeface="Carlito"/>
                <a:cs typeface="Carlito"/>
              </a:rPr>
              <a:t>distance </a:t>
            </a:r>
            <a:r>
              <a:rPr sz="2000" spc="-15" dirty="0">
                <a:latin typeface="Carlito"/>
                <a:cs typeface="Carlito"/>
              </a:rPr>
              <a:t>to  </a:t>
            </a:r>
            <a:r>
              <a:rPr sz="2000" spc="-5" dirty="0">
                <a:latin typeface="Carlito"/>
                <a:cs typeface="Carlito"/>
              </a:rPr>
              <a:t>mill, because of </a:t>
            </a:r>
            <a:r>
              <a:rPr sz="2000" dirty="0">
                <a:latin typeface="Carlito"/>
                <a:cs typeface="Carlito"/>
              </a:rPr>
              <a:t>the </a:t>
            </a:r>
            <a:r>
              <a:rPr sz="2000" spc="-10" dirty="0">
                <a:latin typeface="Carlito"/>
                <a:cs typeface="Carlito"/>
              </a:rPr>
              <a:t>complex interaction </a:t>
            </a:r>
            <a:r>
              <a:rPr sz="2000" spc="-5" dirty="0">
                <a:latin typeface="Carlito"/>
                <a:cs typeface="Carlito"/>
              </a:rPr>
              <a:t>between </a:t>
            </a:r>
            <a:r>
              <a:rPr sz="2000" dirty="0">
                <a:latin typeface="Carlito"/>
                <a:cs typeface="Carlito"/>
              </a:rPr>
              <a:t>land </a:t>
            </a:r>
            <a:r>
              <a:rPr sz="2000" spc="-5" dirty="0">
                <a:latin typeface="Carlito"/>
                <a:cs typeface="Carlito"/>
              </a:rPr>
              <a:t>value, </a:t>
            </a:r>
            <a:r>
              <a:rPr sz="2000" spc="-10" dirty="0">
                <a:latin typeface="Carlito"/>
                <a:cs typeface="Carlito"/>
              </a:rPr>
              <a:t>distance </a:t>
            </a:r>
            <a:r>
              <a:rPr sz="2000" spc="-15" dirty="0">
                <a:latin typeface="Carlito"/>
                <a:cs typeface="Carlito"/>
              </a:rPr>
              <a:t>to  </a:t>
            </a:r>
            <a:r>
              <a:rPr sz="2000" spc="-5" dirty="0">
                <a:latin typeface="Carlito"/>
                <a:cs typeface="Carlito"/>
              </a:rPr>
              <a:t>mill, </a:t>
            </a:r>
            <a:r>
              <a:rPr sz="2000" dirty="0">
                <a:latin typeface="Carlito"/>
                <a:cs typeface="Carlito"/>
              </a:rPr>
              <a:t>and </a:t>
            </a:r>
            <a:r>
              <a:rPr sz="2000" spc="-5" dirty="0">
                <a:latin typeface="Carlito"/>
                <a:cs typeface="Carlito"/>
              </a:rPr>
              <a:t>stumpage price.</a:t>
            </a:r>
            <a:endParaRPr sz="2000">
              <a:latin typeface="Carlito"/>
              <a:cs typeface="Carlito"/>
            </a:endParaRPr>
          </a:p>
          <a:p>
            <a:pPr marL="12700" marR="177165">
              <a:lnSpc>
                <a:spcPct val="100000"/>
              </a:lnSpc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spc="-5" dirty="0">
                <a:latin typeface="Carlito"/>
                <a:cs typeface="Carlito"/>
              </a:rPr>
              <a:t>The same model </a:t>
            </a:r>
            <a:r>
              <a:rPr sz="2000" spc="-10" dirty="0">
                <a:latin typeface="Carlito"/>
                <a:cs typeface="Carlito"/>
              </a:rPr>
              <a:t>would </a:t>
            </a:r>
            <a:r>
              <a:rPr sz="2000" spc="-5" dirty="0">
                <a:latin typeface="Carlito"/>
                <a:cs typeface="Carlito"/>
              </a:rPr>
              <a:t>prescribe that </a:t>
            </a:r>
            <a:r>
              <a:rPr sz="2000" spc="-10" dirty="0">
                <a:latin typeface="Carlito"/>
                <a:cs typeface="Carlito"/>
              </a:rPr>
              <a:t>stands growing </a:t>
            </a:r>
            <a:r>
              <a:rPr sz="2000" dirty="0">
                <a:latin typeface="Carlito"/>
                <a:cs typeface="Carlito"/>
              </a:rPr>
              <a:t>on </a:t>
            </a:r>
            <a:r>
              <a:rPr sz="2000" spc="-5" dirty="0">
                <a:latin typeface="Carlito"/>
                <a:cs typeface="Carlito"/>
              </a:rPr>
              <a:t>lower </a:t>
            </a:r>
            <a:r>
              <a:rPr sz="2000" dirty="0">
                <a:latin typeface="Carlito"/>
                <a:cs typeface="Carlito"/>
              </a:rPr>
              <a:t>quality  </a:t>
            </a:r>
            <a:r>
              <a:rPr sz="2000" spc="-10" dirty="0">
                <a:latin typeface="Carlito"/>
                <a:cs typeface="Carlito"/>
              </a:rPr>
              <a:t>sites are </a:t>
            </a:r>
            <a:r>
              <a:rPr sz="2000" spc="-5" dirty="0">
                <a:latin typeface="Carlito"/>
                <a:cs typeface="Carlito"/>
              </a:rPr>
              <a:t>optimally </a:t>
            </a:r>
            <a:r>
              <a:rPr sz="2000" spc="-10" dirty="0">
                <a:latin typeface="Carlito"/>
                <a:cs typeface="Carlito"/>
              </a:rPr>
              <a:t>grown </a:t>
            </a:r>
            <a:r>
              <a:rPr sz="2000" spc="-15" dirty="0">
                <a:latin typeface="Carlito"/>
                <a:cs typeface="Carlito"/>
              </a:rPr>
              <a:t>to </a:t>
            </a:r>
            <a:r>
              <a:rPr sz="2000" spc="-10" dirty="0">
                <a:latin typeface="Carlito"/>
                <a:cs typeface="Carlito"/>
              </a:rPr>
              <a:t>later </a:t>
            </a:r>
            <a:r>
              <a:rPr sz="2000" spc="-5" dirty="0">
                <a:latin typeface="Carlito"/>
                <a:cs typeface="Carlito"/>
              </a:rPr>
              <a:t>ages </a:t>
            </a:r>
            <a:r>
              <a:rPr sz="2000" dirty="0">
                <a:latin typeface="Carlito"/>
                <a:cs typeface="Carlito"/>
              </a:rPr>
              <a:t>than </a:t>
            </a:r>
            <a:r>
              <a:rPr sz="2000" spc="-10" dirty="0">
                <a:latin typeface="Carlito"/>
                <a:cs typeface="Carlito"/>
              </a:rPr>
              <a:t>stands </a:t>
            </a:r>
            <a:r>
              <a:rPr sz="2000" spc="-5" dirty="0">
                <a:latin typeface="Carlito"/>
                <a:cs typeface="Carlito"/>
              </a:rPr>
              <a:t>on </a:t>
            </a:r>
            <a:r>
              <a:rPr sz="2000" dirty="0">
                <a:latin typeface="Carlito"/>
                <a:cs typeface="Carlito"/>
              </a:rPr>
              <a:t>high-quality </a:t>
            </a:r>
            <a:r>
              <a:rPr sz="2000" spc="-10" dirty="0">
                <a:latin typeface="Carlito"/>
                <a:cs typeface="Carlito"/>
              </a:rPr>
              <a:t>sites.  Also, stands very </a:t>
            </a:r>
            <a:r>
              <a:rPr sz="2000" spc="-15" dirty="0">
                <a:latin typeface="Carlito"/>
                <a:cs typeface="Carlito"/>
              </a:rPr>
              <a:t>far from </a:t>
            </a:r>
            <a:r>
              <a:rPr sz="2000" spc="-5" dirty="0">
                <a:latin typeface="Carlito"/>
                <a:cs typeface="Carlito"/>
              </a:rPr>
              <a:t>mills </a:t>
            </a:r>
            <a:r>
              <a:rPr sz="2000" spc="-20" dirty="0">
                <a:latin typeface="Carlito"/>
                <a:cs typeface="Carlito"/>
              </a:rPr>
              <a:t>have </a:t>
            </a:r>
            <a:r>
              <a:rPr sz="2000" spc="-5" dirty="0">
                <a:latin typeface="Carlito"/>
                <a:cs typeface="Carlito"/>
              </a:rPr>
              <a:t>no economic value </a:t>
            </a:r>
            <a:r>
              <a:rPr sz="2000" dirty="0">
                <a:latin typeface="Carlito"/>
                <a:cs typeface="Carlito"/>
              </a:rPr>
              <a:t>and </a:t>
            </a:r>
            <a:r>
              <a:rPr sz="2000" spc="-10" dirty="0">
                <a:latin typeface="Carlito"/>
                <a:cs typeface="Carlito"/>
              </a:rPr>
              <a:t>are </a:t>
            </a:r>
            <a:r>
              <a:rPr sz="2000" spc="-5" dirty="0">
                <a:latin typeface="Carlito"/>
                <a:cs typeface="Carlito"/>
              </a:rPr>
              <a:t>not  economically </a:t>
            </a:r>
            <a:r>
              <a:rPr sz="2000" dirty="0">
                <a:latin typeface="Carlito"/>
                <a:cs typeface="Carlito"/>
              </a:rPr>
              <a:t>managed and </a:t>
            </a:r>
            <a:r>
              <a:rPr sz="2000" spc="-5" dirty="0">
                <a:latin typeface="Carlito"/>
                <a:cs typeface="Carlito"/>
              </a:rPr>
              <a:t>sometimes not </a:t>
            </a:r>
            <a:r>
              <a:rPr sz="2000" spc="-15" dirty="0">
                <a:latin typeface="Carlito"/>
                <a:cs typeface="Carlito"/>
              </a:rPr>
              <a:t>even </a:t>
            </a:r>
            <a:r>
              <a:rPr sz="2000" spc="-5" dirty="0">
                <a:latin typeface="Carlito"/>
                <a:cs typeface="Carlito"/>
              </a:rPr>
              <a:t>economically</a:t>
            </a:r>
            <a:r>
              <a:rPr sz="2000" spc="7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harvested.</a:t>
            </a:r>
            <a:endParaRPr sz="2000">
              <a:latin typeface="Carlito"/>
              <a:cs typeface="Carlito"/>
            </a:endParaRPr>
          </a:p>
          <a:p>
            <a:pPr marL="240029" indent="-227965">
              <a:lnSpc>
                <a:spcPct val="100000"/>
              </a:lnSpc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spc="-5" dirty="0">
                <a:latin typeface="Carlito"/>
                <a:cs typeface="Carlito"/>
              </a:rPr>
              <a:t>The same goes </a:t>
            </a:r>
            <a:r>
              <a:rPr sz="2000" spc="-15" dirty="0">
                <a:latin typeface="Carlito"/>
                <a:cs typeface="Carlito"/>
              </a:rPr>
              <a:t>for </a:t>
            </a:r>
            <a:r>
              <a:rPr sz="2000" spc="-10" dirty="0">
                <a:latin typeface="Carlito"/>
                <a:cs typeface="Carlito"/>
              </a:rPr>
              <a:t>stands growing </a:t>
            </a:r>
            <a:r>
              <a:rPr sz="2000" spc="-5" dirty="0">
                <a:latin typeface="Carlito"/>
                <a:cs typeface="Carlito"/>
              </a:rPr>
              <a:t>on </a:t>
            </a:r>
            <a:r>
              <a:rPr sz="2000" spc="-10" dirty="0">
                <a:latin typeface="Carlito"/>
                <a:cs typeface="Carlito"/>
              </a:rPr>
              <a:t>difficult </a:t>
            </a:r>
            <a:r>
              <a:rPr sz="2000" spc="-15" dirty="0">
                <a:latin typeface="Carlito"/>
                <a:cs typeface="Carlito"/>
              </a:rPr>
              <a:t>to </a:t>
            </a:r>
            <a:r>
              <a:rPr sz="2000" spc="-5" dirty="0">
                <a:latin typeface="Carlito"/>
                <a:cs typeface="Carlito"/>
              </a:rPr>
              <a:t>harvest </a:t>
            </a:r>
            <a:r>
              <a:rPr sz="2000" spc="-10" dirty="0">
                <a:latin typeface="Carlito"/>
                <a:cs typeface="Carlito"/>
              </a:rPr>
              <a:t>sites </a:t>
            </a:r>
            <a:r>
              <a:rPr sz="2000" spc="-5" dirty="0">
                <a:latin typeface="Carlito"/>
                <a:cs typeface="Carlito"/>
              </a:rPr>
              <a:t>such</a:t>
            </a:r>
            <a:r>
              <a:rPr sz="2000" spc="9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as</a:t>
            </a:r>
            <a:endParaRPr sz="2000">
              <a:latin typeface="Carlito"/>
              <a:cs typeface="Carlito"/>
            </a:endParaRPr>
          </a:p>
          <a:p>
            <a:pPr marL="12700">
              <a:lnSpc>
                <a:spcPts val="2395"/>
              </a:lnSpc>
              <a:spcBef>
                <a:spcPts val="10"/>
              </a:spcBef>
            </a:pPr>
            <a:r>
              <a:rPr sz="2000" spc="-15" dirty="0">
                <a:latin typeface="Carlito"/>
                <a:cs typeface="Carlito"/>
              </a:rPr>
              <a:t>steep </a:t>
            </a:r>
            <a:r>
              <a:rPr sz="2000" spc="-5" dirty="0">
                <a:latin typeface="Carlito"/>
                <a:cs typeface="Carlito"/>
              </a:rPr>
              <a:t>slopes </a:t>
            </a:r>
            <a:r>
              <a:rPr sz="2000" dirty="0">
                <a:latin typeface="Carlito"/>
                <a:cs typeface="Carlito"/>
              </a:rPr>
              <a:t>or </a:t>
            </a:r>
            <a:r>
              <a:rPr sz="2000" spc="-10" dirty="0">
                <a:latin typeface="Carlito"/>
                <a:cs typeface="Carlito"/>
              </a:rPr>
              <a:t>wet</a:t>
            </a:r>
            <a:r>
              <a:rPr sz="2000" spc="5" dirty="0">
                <a:latin typeface="Carlito"/>
                <a:cs typeface="Carlito"/>
              </a:rPr>
              <a:t> </a:t>
            </a:r>
            <a:r>
              <a:rPr sz="2000" spc="-5" dirty="0">
                <a:latin typeface="Carlito"/>
                <a:cs typeface="Carlito"/>
              </a:rPr>
              <a:t>soils.</a:t>
            </a:r>
            <a:endParaRPr sz="2000">
              <a:latin typeface="Carlito"/>
              <a:cs typeface="Carlito"/>
            </a:endParaRPr>
          </a:p>
          <a:p>
            <a:pPr marL="12700" marR="194310">
              <a:lnSpc>
                <a:spcPts val="2400"/>
              </a:lnSpc>
              <a:spcBef>
                <a:spcPts val="75"/>
              </a:spcBef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spc="-35" dirty="0">
                <a:latin typeface="Carlito"/>
                <a:cs typeface="Carlito"/>
              </a:rPr>
              <a:t>We </a:t>
            </a:r>
            <a:r>
              <a:rPr sz="2000" spc="-15" dirty="0">
                <a:latin typeface="Carlito"/>
                <a:cs typeface="Carlito"/>
              </a:rPr>
              <a:t>offer </a:t>
            </a:r>
            <a:r>
              <a:rPr sz="2000" spc="-5" dirty="0">
                <a:latin typeface="Carlito"/>
                <a:cs typeface="Carlito"/>
              </a:rPr>
              <a:t>one additional comment. </a:t>
            </a:r>
            <a:r>
              <a:rPr sz="2000" dirty="0">
                <a:latin typeface="Carlito"/>
                <a:cs typeface="Carlito"/>
              </a:rPr>
              <a:t>If a </a:t>
            </a:r>
            <a:r>
              <a:rPr sz="2000" spc="-10" dirty="0">
                <a:latin typeface="Carlito"/>
                <a:cs typeface="Carlito"/>
              </a:rPr>
              <a:t>stand </a:t>
            </a:r>
            <a:r>
              <a:rPr sz="2000" dirty="0">
                <a:latin typeface="Carlito"/>
                <a:cs typeface="Carlito"/>
              </a:rPr>
              <a:t>is close </a:t>
            </a:r>
            <a:r>
              <a:rPr sz="2000" spc="-10" dirty="0">
                <a:latin typeface="Carlito"/>
                <a:cs typeface="Carlito"/>
              </a:rPr>
              <a:t>to </a:t>
            </a:r>
            <a:r>
              <a:rPr sz="2000" dirty="0">
                <a:latin typeface="Carlito"/>
                <a:cs typeface="Carlito"/>
              </a:rPr>
              <a:t>a </a:t>
            </a:r>
            <a:r>
              <a:rPr sz="2000" spc="-5" dirty="0">
                <a:latin typeface="Carlito"/>
                <a:cs typeface="Carlito"/>
              </a:rPr>
              <a:t>mill that  consumes </a:t>
            </a:r>
            <a:r>
              <a:rPr sz="2000" spc="-10" dirty="0">
                <a:latin typeface="Carlito"/>
                <a:cs typeface="Carlito"/>
              </a:rPr>
              <a:t>large-diameter material </a:t>
            </a:r>
            <a:r>
              <a:rPr sz="2000" spc="-35" dirty="0">
                <a:latin typeface="Carlito"/>
                <a:cs typeface="Carlito"/>
              </a:rPr>
              <a:t>only, </a:t>
            </a:r>
            <a:r>
              <a:rPr sz="2000" dirty="0">
                <a:latin typeface="Carlito"/>
                <a:cs typeface="Carlito"/>
              </a:rPr>
              <a:t>then </a:t>
            </a:r>
            <a:r>
              <a:rPr sz="2000" spc="-5" dirty="0">
                <a:latin typeface="Carlito"/>
                <a:cs typeface="Carlito"/>
              </a:rPr>
              <a:t>there might </a:t>
            </a:r>
            <a:r>
              <a:rPr sz="2000" dirty="0">
                <a:latin typeface="Carlito"/>
                <a:cs typeface="Carlito"/>
              </a:rPr>
              <a:t>be an </a:t>
            </a:r>
            <a:r>
              <a:rPr sz="2000" spc="-10" dirty="0">
                <a:latin typeface="Carlito"/>
                <a:cs typeface="Carlito"/>
              </a:rPr>
              <a:t>incentive  </a:t>
            </a:r>
            <a:r>
              <a:rPr sz="2000" spc="-15" dirty="0">
                <a:latin typeface="Carlito"/>
                <a:cs typeface="Carlito"/>
              </a:rPr>
              <a:t>for </a:t>
            </a:r>
            <a:r>
              <a:rPr sz="2000" spc="-20" dirty="0">
                <a:latin typeface="Carlito"/>
                <a:cs typeface="Carlito"/>
              </a:rPr>
              <a:t>forest </a:t>
            </a:r>
            <a:r>
              <a:rPr sz="2000" spc="-5" dirty="0">
                <a:latin typeface="Carlito"/>
                <a:cs typeface="Carlito"/>
              </a:rPr>
              <a:t>managers </a:t>
            </a:r>
            <a:r>
              <a:rPr sz="2000" spc="-15" dirty="0">
                <a:latin typeface="Carlito"/>
                <a:cs typeface="Carlito"/>
              </a:rPr>
              <a:t>to </a:t>
            </a:r>
            <a:r>
              <a:rPr sz="2000" spc="-5" dirty="0">
                <a:latin typeface="Carlito"/>
                <a:cs typeface="Carlito"/>
              </a:rPr>
              <a:t>not </a:t>
            </a:r>
            <a:r>
              <a:rPr sz="2000" dirty="0">
                <a:latin typeface="Carlito"/>
                <a:cs typeface="Carlito"/>
              </a:rPr>
              <a:t>cut the </a:t>
            </a:r>
            <a:r>
              <a:rPr sz="2000" spc="-10" dirty="0">
                <a:latin typeface="Carlito"/>
                <a:cs typeface="Carlito"/>
              </a:rPr>
              <a:t>tree </a:t>
            </a:r>
            <a:r>
              <a:rPr sz="2000" spc="-5" dirty="0">
                <a:latin typeface="Carlito"/>
                <a:cs typeface="Carlito"/>
              </a:rPr>
              <a:t>until </a:t>
            </a:r>
            <a:r>
              <a:rPr sz="2000" dirty="0">
                <a:latin typeface="Carlito"/>
                <a:cs typeface="Carlito"/>
              </a:rPr>
              <a:t>it </a:t>
            </a:r>
            <a:r>
              <a:rPr sz="2000" spc="-5" dirty="0">
                <a:latin typeface="Carlito"/>
                <a:cs typeface="Carlito"/>
              </a:rPr>
              <a:t>reaches </a:t>
            </a:r>
            <a:r>
              <a:rPr sz="2000" spc="-10" dirty="0">
                <a:latin typeface="Carlito"/>
                <a:cs typeface="Carlito"/>
              </a:rPr>
              <a:t>larger </a:t>
            </a:r>
            <a:r>
              <a:rPr sz="2000" spc="-15" dirty="0">
                <a:latin typeface="Carlito"/>
                <a:cs typeface="Carlito"/>
              </a:rPr>
              <a:t>diameters,  </a:t>
            </a:r>
            <a:r>
              <a:rPr sz="2000" spc="-5" dirty="0">
                <a:latin typeface="Carlito"/>
                <a:cs typeface="Carlito"/>
              </a:rPr>
              <a:t>since economic value </a:t>
            </a:r>
            <a:r>
              <a:rPr sz="2000" spc="-15" dirty="0">
                <a:latin typeface="Carlito"/>
                <a:cs typeface="Carlito"/>
              </a:rPr>
              <a:t>may </a:t>
            </a:r>
            <a:r>
              <a:rPr sz="2000" spc="-5" dirty="0">
                <a:latin typeface="Carlito"/>
                <a:cs typeface="Carlito"/>
              </a:rPr>
              <a:t>be </a:t>
            </a:r>
            <a:r>
              <a:rPr sz="2000" spc="-10" dirty="0">
                <a:latin typeface="Carlito"/>
                <a:cs typeface="Carlito"/>
              </a:rPr>
              <a:t>maximized </a:t>
            </a:r>
            <a:r>
              <a:rPr sz="2000" dirty="0">
                <a:latin typeface="Carlito"/>
                <a:cs typeface="Carlito"/>
              </a:rPr>
              <a:t>this</a:t>
            </a:r>
            <a:r>
              <a:rPr sz="2000" spc="35" dirty="0">
                <a:latin typeface="Carlito"/>
                <a:cs typeface="Carlito"/>
              </a:rPr>
              <a:t> </a:t>
            </a:r>
            <a:r>
              <a:rPr sz="2000" spc="-50" dirty="0">
                <a:latin typeface="Carlito"/>
                <a:cs typeface="Carlito"/>
              </a:rPr>
              <a:t>way.</a:t>
            </a:r>
            <a:endParaRPr sz="2000">
              <a:latin typeface="Carlito"/>
              <a:cs typeface="Carlito"/>
            </a:endParaRPr>
          </a:p>
          <a:p>
            <a:pPr marL="12700" marR="5080">
              <a:lnSpc>
                <a:spcPts val="2400"/>
              </a:lnSpc>
              <a:spcBef>
                <a:spcPts val="5"/>
              </a:spcBef>
              <a:buSzPct val="95000"/>
              <a:buFont typeface="Wingdings"/>
              <a:buChar char=""/>
              <a:tabLst>
                <a:tab pos="296545" algn="l"/>
              </a:tabLst>
            </a:pPr>
            <a:r>
              <a:rPr sz="2000" dirty="0">
                <a:latin typeface="Carlito"/>
                <a:cs typeface="Carlito"/>
              </a:rPr>
              <a:t>In a sense, the </a:t>
            </a:r>
            <a:r>
              <a:rPr sz="2000" spc="-25" dirty="0">
                <a:latin typeface="Carlito"/>
                <a:cs typeface="Carlito"/>
              </a:rPr>
              <a:t>rate </a:t>
            </a:r>
            <a:r>
              <a:rPr sz="2000" spc="-5" dirty="0">
                <a:latin typeface="Carlito"/>
                <a:cs typeface="Carlito"/>
              </a:rPr>
              <a:t>of value increase </a:t>
            </a:r>
            <a:r>
              <a:rPr sz="2000" dirty="0">
                <a:latin typeface="Carlito"/>
                <a:cs typeface="Carlito"/>
              </a:rPr>
              <a:t>is higher </a:t>
            </a:r>
            <a:r>
              <a:rPr sz="2000" spc="-15" dirty="0">
                <a:latin typeface="Carlito"/>
                <a:cs typeface="Carlito"/>
              </a:rPr>
              <a:t>for </a:t>
            </a:r>
            <a:r>
              <a:rPr sz="2000" dirty="0">
                <a:latin typeface="Carlito"/>
                <a:cs typeface="Carlito"/>
              </a:rPr>
              <a:t>those </a:t>
            </a:r>
            <a:r>
              <a:rPr sz="2000" spc="-10" dirty="0">
                <a:latin typeface="Carlito"/>
                <a:cs typeface="Carlito"/>
              </a:rPr>
              <a:t>stands, </a:t>
            </a:r>
            <a:r>
              <a:rPr sz="2000" dirty="0">
                <a:latin typeface="Carlito"/>
                <a:cs typeface="Carlito"/>
              </a:rPr>
              <a:t>meaning  </a:t>
            </a:r>
            <a:r>
              <a:rPr sz="2000" spc="-5" dirty="0">
                <a:latin typeface="Carlito"/>
                <a:cs typeface="Carlito"/>
              </a:rPr>
              <a:t>that </a:t>
            </a:r>
            <a:r>
              <a:rPr sz="2000" dirty="0">
                <a:latin typeface="Carlito"/>
                <a:cs typeface="Carlito"/>
              </a:rPr>
              <a:t>it </a:t>
            </a:r>
            <a:r>
              <a:rPr sz="2000" spc="-5" dirty="0">
                <a:latin typeface="Carlito"/>
                <a:cs typeface="Carlito"/>
              </a:rPr>
              <a:t>might </a:t>
            </a:r>
            <a:r>
              <a:rPr sz="2000" dirty="0">
                <a:latin typeface="Carlito"/>
                <a:cs typeface="Carlito"/>
              </a:rPr>
              <a:t>be </a:t>
            </a:r>
            <a:r>
              <a:rPr sz="2000" spc="-5" dirty="0">
                <a:latin typeface="Carlito"/>
                <a:cs typeface="Carlito"/>
              </a:rPr>
              <a:t>optimal </a:t>
            </a:r>
            <a:r>
              <a:rPr sz="2000" spc="-15" dirty="0">
                <a:latin typeface="Carlito"/>
                <a:cs typeface="Carlito"/>
              </a:rPr>
              <a:t>to </a:t>
            </a:r>
            <a:r>
              <a:rPr sz="2000" dirty="0">
                <a:latin typeface="Carlito"/>
                <a:cs typeface="Carlito"/>
              </a:rPr>
              <a:t>cut the </a:t>
            </a:r>
            <a:r>
              <a:rPr sz="2000" spc="-10" dirty="0">
                <a:latin typeface="Carlito"/>
                <a:cs typeface="Carlito"/>
              </a:rPr>
              <a:t>stand at </a:t>
            </a:r>
            <a:r>
              <a:rPr sz="2000" dirty="0">
                <a:latin typeface="Carlito"/>
                <a:cs typeface="Carlito"/>
              </a:rPr>
              <a:t>a </a:t>
            </a:r>
            <a:r>
              <a:rPr sz="2000" spc="-10" dirty="0">
                <a:latin typeface="Carlito"/>
                <a:cs typeface="Carlito"/>
              </a:rPr>
              <a:t>later </a:t>
            </a:r>
            <a:r>
              <a:rPr sz="2000" spc="-5" dirty="0">
                <a:latin typeface="Carlito"/>
                <a:cs typeface="Carlito"/>
              </a:rPr>
              <a:t>age </a:t>
            </a:r>
            <a:r>
              <a:rPr sz="2000" dirty="0">
                <a:latin typeface="Carlito"/>
                <a:cs typeface="Carlito"/>
              </a:rPr>
              <a:t>than </a:t>
            </a:r>
            <a:r>
              <a:rPr sz="2000" spc="-5" dirty="0">
                <a:latin typeface="Carlito"/>
                <a:cs typeface="Carlito"/>
              </a:rPr>
              <a:t>one </a:t>
            </a:r>
            <a:r>
              <a:rPr sz="2000" spc="-15" dirty="0">
                <a:latin typeface="Carlito"/>
                <a:cs typeface="Carlito"/>
              </a:rPr>
              <a:t>far from  </a:t>
            </a:r>
            <a:r>
              <a:rPr sz="2000" spc="-5" dirty="0">
                <a:latin typeface="Carlito"/>
                <a:cs typeface="Carlito"/>
              </a:rPr>
              <a:t>such </a:t>
            </a:r>
            <a:r>
              <a:rPr sz="2000" dirty="0">
                <a:latin typeface="Carlito"/>
                <a:cs typeface="Carlito"/>
              </a:rPr>
              <a:t>a </a:t>
            </a:r>
            <a:r>
              <a:rPr sz="2000" spc="-5" dirty="0">
                <a:latin typeface="Carlito"/>
                <a:cs typeface="Carlito"/>
              </a:rPr>
              <a:t>mill; </a:t>
            </a:r>
            <a:r>
              <a:rPr sz="2000" dirty="0">
                <a:latin typeface="Carlito"/>
                <a:cs typeface="Carlito"/>
              </a:rPr>
              <a:t>but this </a:t>
            </a:r>
            <a:r>
              <a:rPr sz="2000" spc="-5" dirty="0">
                <a:latin typeface="Carlito"/>
                <a:cs typeface="Carlito"/>
              </a:rPr>
              <a:t>economic incentive hinges on </a:t>
            </a:r>
            <a:r>
              <a:rPr sz="2000" spc="-10" dirty="0">
                <a:latin typeface="Carlito"/>
                <a:cs typeface="Carlito"/>
              </a:rPr>
              <a:t>many </a:t>
            </a:r>
            <a:r>
              <a:rPr sz="2000" spc="-15" dirty="0">
                <a:latin typeface="Carlito"/>
                <a:cs typeface="Carlito"/>
              </a:rPr>
              <a:t>factors, </a:t>
            </a:r>
            <a:r>
              <a:rPr sz="2000" dirty="0">
                <a:latin typeface="Carlito"/>
                <a:cs typeface="Carlito"/>
              </a:rPr>
              <a:t>including  </a:t>
            </a:r>
            <a:r>
              <a:rPr sz="2000" spc="-5" dirty="0">
                <a:latin typeface="Carlito"/>
                <a:cs typeface="Carlito"/>
              </a:rPr>
              <a:t>species </a:t>
            </a:r>
            <a:r>
              <a:rPr sz="2000" spc="-10" dirty="0">
                <a:latin typeface="Carlito"/>
                <a:cs typeface="Carlito"/>
              </a:rPr>
              <a:t>physical growth </a:t>
            </a:r>
            <a:r>
              <a:rPr sz="2000" spc="-15" dirty="0">
                <a:latin typeface="Carlito"/>
                <a:cs typeface="Carlito"/>
              </a:rPr>
              <a:t>rates, </a:t>
            </a:r>
            <a:r>
              <a:rPr sz="2000" dirty="0">
                <a:latin typeface="Carlito"/>
                <a:cs typeface="Carlito"/>
              </a:rPr>
              <a:t>the </a:t>
            </a:r>
            <a:r>
              <a:rPr sz="2000" spc="-15" dirty="0">
                <a:latin typeface="Carlito"/>
                <a:cs typeface="Carlito"/>
              </a:rPr>
              <a:t>differential </a:t>
            </a:r>
            <a:r>
              <a:rPr sz="2000" spc="-5" dirty="0">
                <a:latin typeface="Carlito"/>
                <a:cs typeface="Carlito"/>
              </a:rPr>
              <a:t>between </a:t>
            </a:r>
            <a:r>
              <a:rPr sz="2000" dirty="0">
                <a:latin typeface="Carlito"/>
                <a:cs typeface="Carlito"/>
              </a:rPr>
              <a:t>the </a:t>
            </a:r>
            <a:r>
              <a:rPr sz="2000" spc="-10" dirty="0">
                <a:latin typeface="Carlito"/>
                <a:cs typeface="Carlito"/>
              </a:rPr>
              <a:t>large diameter  </a:t>
            </a:r>
            <a:r>
              <a:rPr sz="2000" dirty="0">
                <a:latin typeface="Carlito"/>
                <a:cs typeface="Carlito"/>
              </a:rPr>
              <a:t>and </a:t>
            </a:r>
            <a:r>
              <a:rPr sz="2000" spc="-5" dirty="0">
                <a:latin typeface="Carlito"/>
                <a:cs typeface="Carlito"/>
              </a:rPr>
              <a:t>smaller </a:t>
            </a:r>
            <a:r>
              <a:rPr sz="2000" spc="-10" dirty="0">
                <a:latin typeface="Carlito"/>
                <a:cs typeface="Carlito"/>
              </a:rPr>
              <a:t>diameter </a:t>
            </a:r>
            <a:r>
              <a:rPr sz="2000" spc="-5" dirty="0">
                <a:latin typeface="Carlito"/>
                <a:cs typeface="Carlito"/>
              </a:rPr>
              <a:t>product </a:t>
            </a:r>
            <a:r>
              <a:rPr sz="2000" spc="-15" dirty="0">
                <a:latin typeface="Carlito"/>
                <a:cs typeface="Carlito"/>
              </a:rPr>
              <a:t>market </a:t>
            </a:r>
            <a:r>
              <a:rPr sz="2000" spc="-5" dirty="0">
                <a:latin typeface="Carlito"/>
                <a:cs typeface="Carlito"/>
              </a:rPr>
              <a:t>prices, </a:t>
            </a:r>
            <a:r>
              <a:rPr sz="2000" dirty="0">
                <a:latin typeface="Carlito"/>
                <a:cs typeface="Carlito"/>
              </a:rPr>
              <a:t>and </a:t>
            </a:r>
            <a:r>
              <a:rPr sz="2000" spc="-5" dirty="0">
                <a:latin typeface="Carlito"/>
                <a:cs typeface="Carlito"/>
              </a:rPr>
              <a:t>how being close </a:t>
            </a:r>
            <a:r>
              <a:rPr sz="2000" spc="-10" dirty="0">
                <a:latin typeface="Carlito"/>
                <a:cs typeface="Carlito"/>
              </a:rPr>
              <a:t>to</a:t>
            </a:r>
            <a:r>
              <a:rPr sz="2000" spc="75" dirty="0">
                <a:latin typeface="Carlito"/>
                <a:cs typeface="Carlito"/>
              </a:rPr>
              <a:t> </a:t>
            </a:r>
            <a:r>
              <a:rPr sz="2000" spc="-5" dirty="0">
                <a:latin typeface="Carlito"/>
                <a:cs typeface="Carlito"/>
              </a:rPr>
              <a:t>that</a:t>
            </a:r>
            <a:endParaRPr sz="2000">
              <a:latin typeface="Carlito"/>
              <a:cs typeface="Carlito"/>
            </a:endParaRPr>
          </a:p>
          <a:p>
            <a:pPr marL="12700">
              <a:lnSpc>
                <a:spcPts val="2335"/>
              </a:lnSpc>
            </a:pPr>
            <a:r>
              <a:rPr sz="2000" spc="-5" dirty="0">
                <a:latin typeface="Carlito"/>
                <a:cs typeface="Carlito"/>
              </a:rPr>
              <a:t>mill </a:t>
            </a:r>
            <a:r>
              <a:rPr sz="2000" spc="-15" dirty="0">
                <a:latin typeface="Carlito"/>
                <a:cs typeface="Carlito"/>
              </a:rPr>
              <a:t>affects </a:t>
            </a:r>
            <a:r>
              <a:rPr sz="2000" dirty="0">
                <a:latin typeface="Carlito"/>
                <a:cs typeface="Carlito"/>
              </a:rPr>
              <a:t>land</a:t>
            </a:r>
            <a:r>
              <a:rPr sz="2000" spc="45" dirty="0">
                <a:latin typeface="Carlito"/>
                <a:cs typeface="Carlito"/>
              </a:rPr>
              <a:t> </a:t>
            </a:r>
            <a:r>
              <a:rPr sz="2000" spc="-5" dirty="0">
                <a:latin typeface="Carlito"/>
                <a:cs typeface="Carlito"/>
              </a:rPr>
              <a:t>value.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048657" name="object 4"/>
          <p:cNvSpPr/>
          <p:nvPr/>
        </p:nvSpPr>
        <p:spPr>
          <a:xfrm>
            <a:off x="8839200" y="6553198"/>
            <a:ext cx="304799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48658" name="object 3"/>
            <p:cNvSpPr/>
            <p:nvPr/>
          </p:nvSpPr>
          <p:spPr>
            <a:xfrm>
              <a:off x="0" y="0"/>
              <a:ext cx="9144000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59" name="object 4"/>
            <p:cNvSpPr/>
            <p:nvPr/>
          </p:nvSpPr>
          <p:spPr>
            <a:xfrm>
              <a:off x="455676" y="227075"/>
              <a:ext cx="2136648" cy="28224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60" name="object 5"/>
            <p:cNvSpPr/>
            <p:nvPr/>
          </p:nvSpPr>
          <p:spPr>
            <a:xfrm>
              <a:off x="6704076" y="303275"/>
              <a:ext cx="2136648" cy="27462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61" name="object 6"/>
            <p:cNvSpPr/>
            <p:nvPr/>
          </p:nvSpPr>
          <p:spPr>
            <a:xfrm>
              <a:off x="2238755" y="1964435"/>
              <a:ext cx="4087368" cy="12832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48662" name="object 7"/>
          <p:cNvSpPr txBox="1">
            <a:spLocks noGrp="1"/>
          </p:cNvSpPr>
          <p:nvPr>
            <p:ph type="title"/>
          </p:nvPr>
        </p:nvSpPr>
        <p:spPr>
          <a:xfrm>
            <a:off x="2593975" y="2120010"/>
            <a:ext cx="337820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solidFill>
                  <a:srgbClr val="E36C09"/>
                </a:solidFill>
                <a:latin typeface="Arial"/>
                <a:cs typeface="Arial"/>
              </a:rPr>
              <a:t>ECONOMIC  S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62" name="object 8"/>
          <p:cNvGrpSpPr/>
          <p:nvPr/>
        </p:nvGrpSpPr>
        <p:grpSpPr>
          <a:xfrm>
            <a:off x="0" y="2695955"/>
            <a:ext cx="6096000" cy="4010025"/>
            <a:chOff x="0" y="2695955"/>
            <a:chExt cx="6096000" cy="4010025"/>
          </a:xfrm>
        </p:grpSpPr>
        <p:sp>
          <p:nvSpPr>
            <p:cNvPr id="1048663" name="object 9"/>
            <p:cNvSpPr/>
            <p:nvPr/>
          </p:nvSpPr>
          <p:spPr>
            <a:xfrm>
              <a:off x="2238755" y="2695955"/>
              <a:ext cx="1141475" cy="12832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64" name="object 10"/>
            <p:cNvSpPr/>
            <p:nvPr/>
          </p:nvSpPr>
          <p:spPr>
            <a:xfrm>
              <a:off x="3200400" y="3657600"/>
              <a:ext cx="2895600" cy="29718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65" name="object 11"/>
            <p:cNvSpPr/>
            <p:nvPr/>
          </p:nvSpPr>
          <p:spPr>
            <a:xfrm>
              <a:off x="0" y="3733800"/>
              <a:ext cx="3124200" cy="29718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12"/>
          <p:cNvGrpSpPr/>
          <p:nvPr/>
        </p:nvGrpSpPr>
        <p:grpSpPr>
          <a:xfrm>
            <a:off x="6629400" y="152400"/>
            <a:ext cx="2514600" cy="6553200"/>
            <a:chOff x="6629400" y="152400"/>
            <a:chExt cx="2514600" cy="6553200"/>
          </a:xfrm>
        </p:grpSpPr>
        <p:sp>
          <p:nvSpPr>
            <p:cNvPr id="1048666" name="object 13"/>
            <p:cNvSpPr/>
            <p:nvPr/>
          </p:nvSpPr>
          <p:spPr>
            <a:xfrm>
              <a:off x="6629400" y="3657600"/>
              <a:ext cx="2362200" cy="30480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67" name="object 14"/>
            <p:cNvSpPr/>
            <p:nvPr/>
          </p:nvSpPr>
          <p:spPr>
            <a:xfrm>
              <a:off x="8839200" y="152400"/>
              <a:ext cx="304799" cy="3048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69" name="object 3"/>
          <p:cNvSpPr txBox="1">
            <a:spLocks noGrp="1"/>
          </p:cNvSpPr>
          <p:nvPr>
            <p:ph type="title"/>
          </p:nvPr>
        </p:nvSpPr>
        <p:spPr>
          <a:xfrm>
            <a:off x="1145844" y="1684147"/>
            <a:ext cx="351726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Comic Sans MS"/>
                <a:cs typeface="Comic Sans MS"/>
              </a:rPr>
              <a:t>ECOLOGICAL  </a:t>
            </a:r>
            <a:r>
              <a:rPr b="1" spc="-10" dirty="0">
                <a:latin typeface="Comic Sans MS"/>
                <a:cs typeface="Comic Sans MS"/>
              </a:rPr>
              <a:t>IMPORTANCE</a:t>
            </a:r>
          </a:p>
        </p:txBody>
      </p:sp>
      <p:sp>
        <p:nvSpPr>
          <p:cNvPr id="1048670" name="object 4"/>
          <p:cNvSpPr/>
          <p:nvPr/>
        </p:nvSpPr>
        <p:spPr>
          <a:xfrm>
            <a:off x="2458211" y="2398775"/>
            <a:ext cx="3651504" cy="4459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71" name="object 5"/>
          <p:cNvSpPr/>
          <p:nvPr/>
        </p:nvSpPr>
        <p:spPr>
          <a:xfrm>
            <a:off x="609600" y="6324600"/>
            <a:ext cx="304800" cy="30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48672" name="object 3"/>
            <p:cNvSpPr/>
            <p:nvPr/>
          </p:nvSpPr>
          <p:spPr>
            <a:xfrm>
              <a:off x="0" y="0"/>
              <a:ext cx="9144000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73" name="object 4"/>
            <p:cNvSpPr/>
            <p:nvPr/>
          </p:nvSpPr>
          <p:spPr>
            <a:xfrm>
              <a:off x="2836164" y="527304"/>
              <a:ext cx="3113532" cy="7559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74" name="object 5"/>
            <p:cNvSpPr/>
            <p:nvPr/>
          </p:nvSpPr>
          <p:spPr>
            <a:xfrm>
              <a:off x="1504188" y="1443227"/>
              <a:ext cx="5218175" cy="14234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75" name="object 6"/>
            <p:cNvSpPr/>
            <p:nvPr/>
          </p:nvSpPr>
          <p:spPr>
            <a:xfrm>
              <a:off x="1499616" y="3195827"/>
              <a:ext cx="7092696" cy="288645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76" name="object 7"/>
            <p:cNvSpPr/>
            <p:nvPr/>
          </p:nvSpPr>
          <p:spPr>
            <a:xfrm>
              <a:off x="152400" y="6324600"/>
              <a:ext cx="304800" cy="3048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78" name="object 3"/>
          <p:cNvSpPr txBox="1">
            <a:spLocks noGrp="1"/>
          </p:cNvSpPr>
          <p:nvPr>
            <p:ph type="title"/>
          </p:nvPr>
        </p:nvSpPr>
        <p:spPr>
          <a:xfrm>
            <a:off x="718210" y="470661"/>
            <a:ext cx="7805420" cy="709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FFFFFF"/>
                </a:solidFill>
                <a:latin typeface="Carlito"/>
                <a:cs typeface="Carlito"/>
              </a:rPr>
              <a:t>THE POLICY ADJUSTMENTS, </a:t>
            </a:r>
            <a:r>
              <a:rPr sz="2200" b="1" spc="-15" dirty="0">
                <a:solidFill>
                  <a:srgbClr val="FFFFFF"/>
                </a:solidFill>
                <a:latin typeface="Carlito"/>
                <a:cs typeface="Carlito"/>
              </a:rPr>
              <a:t>FOREST </a:t>
            </a:r>
            <a:r>
              <a:rPr sz="2200" b="1" spc="-10" dirty="0">
                <a:solidFill>
                  <a:srgbClr val="FFFFFF"/>
                </a:solidFill>
                <a:latin typeface="Carlito"/>
                <a:cs typeface="Carlito"/>
              </a:rPr>
              <a:t>MANAGEMENT</a:t>
            </a:r>
            <a:r>
              <a:rPr sz="2200" b="1" spc="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rlito"/>
                <a:cs typeface="Carlito"/>
              </a:rPr>
              <a:t>PROGRAMMES</a:t>
            </a:r>
            <a:endParaRPr sz="2200">
              <a:latin typeface="Carlito"/>
              <a:cs typeface="Carlito"/>
            </a:endParaRPr>
          </a:p>
          <a:p>
            <a:pPr marL="179705">
              <a:lnSpc>
                <a:spcPct val="100000"/>
              </a:lnSpc>
              <a:spcBef>
                <a:spcPts val="110"/>
              </a:spcBef>
            </a:pPr>
            <a:r>
              <a:rPr sz="2200" b="1" spc="-5" dirty="0">
                <a:solidFill>
                  <a:srgbClr val="FFFFFF"/>
                </a:solidFill>
                <a:latin typeface="Carlito"/>
                <a:cs typeface="Carlito"/>
              </a:rPr>
              <a:t>CONTINUE </a:t>
            </a:r>
            <a:r>
              <a:rPr sz="2200" b="1" spc="-35" dirty="0">
                <a:solidFill>
                  <a:srgbClr val="FFFFFF"/>
                </a:solidFill>
                <a:latin typeface="Carlito"/>
                <a:cs typeface="Carlito"/>
              </a:rPr>
              <a:t>TO </a:t>
            </a:r>
            <a:r>
              <a:rPr sz="2200" b="1" spc="-5" dirty="0">
                <a:solidFill>
                  <a:srgbClr val="FFFFFF"/>
                </a:solidFill>
                <a:latin typeface="Carlito"/>
                <a:cs typeface="Carlito"/>
              </a:rPr>
              <a:t>BE </a:t>
            </a:r>
            <a:r>
              <a:rPr sz="2200" b="1" spc="-25" dirty="0">
                <a:solidFill>
                  <a:srgbClr val="FFFFFF"/>
                </a:solidFill>
                <a:latin typeface="Carlito"/>
                <a:cs typeface="Carlito"/>
              </a:rPr>
              <a:t>DESTABILIZED </a:t>
            </a:r>
            <a:r>
              <a:rPr sz="2200" b="1" spc="-40" dirty="0">
                <a:solidFill>
                  <a:srgbClr val="FFFFFF"/>
                </a:solidFill>
                <a:latin typeface="Carlito"/>
                <a:cs typeface="Carlito"/>
              </a:rPr>
              <a:t>BY </a:t>
            </a:r>
            <a:r>
              <a:rPr sz="2200" b="1" spc="-10" dirty="0">
                <a:solidFill>
                  <a:srgbClr val="FFFFFF"/>
                </a:solidFill>
                <a:latin typeface="Carlito"/>
                <a:cs typeface="Carlito"/>
              </a:rPr>
              <a:t>POLICIES </a:t>
            </a:r>
            <a:r>
              <a:rPr sz="2200" b="1" spc="-50" dirty="0">
                <a:solidFill>
                  <a:srgbClr val="FFFFFF"/>
                </a:solidFill>
                <a:latin typeface="Carlito"/>
                <a:cs typeface="Carlito"/>
              </a:rPr>
              <a:t>THAT</a:t>
            </a:r>
            <a:r>
              <a:rPr sz="2200" b="1" spc="1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rlito"/>
                <a:cs typeface="Carlito"/>
              </a:rPr>
              <a:t>ENCOURAGE:</a:t>
            </a:r>
            <a:endParaRPr sz="2200">
              <a:latin typeface="Carlito"/>
              <a:cs typeface="Carlito"/>
            </a:endParaRPr>
          </a:p>
        </p:txBody>
      </p:sp>
      <p:sp>
        <p:nvSpPr>
          <p:cNvPr id="1048679" name="object 4"/>
          <p:cNvSpPr txBox="1"/>
          <p:nvPr/>
        </p:nvSpPr>
        <p:spPr>
          <a:xfrm>
            <a:off x="688340" y="1732534"/>
            <a:ext cx="5512435" cy="423291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459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Inappropriate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concession agreements that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allow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uncontrolled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log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harvesting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beyond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sustainable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levels;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poorly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drafted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forestry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regulations that compromise sustainable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forest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practices;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lack of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enforcement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of sound regulations;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and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excessive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incentives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to  forest product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industries resulting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in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inadequate investment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in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wood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processing</a:t>
            </a:r>
            <a:r>
              <a:rPr sz="1500" b="1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Carlito"/>
                <a:cs typeface="Carlito"/>
              </a:rPr>
              <a:t>capacity.</a:t>
            </a:r>
            <a:endParaRPr sz="1500">
              <a:latin typeface="Carlito"/>
              <a:cs typeface="Carlito"/>
            </a:endParaRPr>
          </a:p>
          <a:p>
            <a:pPr marL="355600" marR="229235" indent="-343535">
              <a:lnSpc>
                <a:spcPct val="80000"/>
              </a:lnSpc>
              <a:spcBef>
                <a:spcPts val="360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Land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tenure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policies that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encourage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deforestation,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particularly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tendril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rules that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assign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property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rights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over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public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forests to  private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parties on condition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that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such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lands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are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`developed'</a:t>
            </a:r>
            <a:r>
              <a:rPr sz="1500" b="1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or</a:t>
            </a:r>
            <a:endParaRPr sz="1500">
              <a:latin typeface="Carlito"/>
              <a:cs typeface="Carlito"/>
            </a:endParaRPr>
          </a:p>
          <a:p>
            <a:pPr marL="355600" marR="238125" algn="just">
              <a:lnSpc>
                <a:spcPct val="80000"/>
              </a:lnSpc>
            </a:pP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`improved'.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Such rules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have facilitated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small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farmer expansion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into forests,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and in some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countries have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been used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by wealthy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parties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to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amass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large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holdings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for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speculative</a:t>
            </a:r>
            <a:r>
              <a:rPr sz="1500" b="1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reasons.</a:t>
            </a:r>
            <a:endParaRPr sz="1500">
              <a:latin typeface="Carlito"/>
              <a:cs typeface="Carlito"/>
            </a:endParaRPr>
          </a:p>
          <a:p>
            <a:pPr marL="355600" marR="175895" indent="-343535">
              <a:lnSpc>
                <a:spcPct val="80000"/>
              </a:lnSpc>
              <a:spcBef>
                <a:spcPts val="360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Absence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of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national land-use policy that would guide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land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allocation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according to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land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capability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and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environment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impact 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considerations,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including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excisions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of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forest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land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for  inappropriate alternative</a:t>
            </a:r>
            <a:r>
              <a:rPr sz="1500" b="1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usage.</a:t>
            </a:r>
            <a:endParaRPr sz="1500">
              <a:latin typeface="Carlito"/>
              <a:cs typeface="Carlito"/>
            </a:endParaRPr>
          </a:p>
          <a:p>
            <a:pPr marL="355600" marR="132715" indent="-343535">
              <a:lnSpc>
                <a:spcPct val="80000"/>
              </a:lnSpc>
              <a:spcBef>
                <a:spcPts val="360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Pricing policies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and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investment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priorities biased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in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favor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of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agriculture,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and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farm policies that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favor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large farmers over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smallholders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all of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which ultimately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retard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the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demographic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transition,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make </a:t>
            </a:r>
            <a:r>
              <a:rPr sz="1500" b="1" spc="-15" dirty="0">
                <a:solidFill>
                  <a:srgbClr val="FFFFFF"/>
                </a:solidFill>
                <a:latin typeface="Carlito"/>
                <a:cs typeface="Carlito"/>
              </a:rPr>
              <a:t>rural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populations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more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dependent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on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natural  forests for subsistence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needs, and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increase the </a:t>
            </a:r>
            <a:r>
              <a:rPr sz="1500" b="1" spc="-10" dirty="0">
                <a:solidFill>
                  <a:srgbClr val="FFFFFF"/>
                </a:solidFill>
                <a:latin typeface="Carlito"/>
                <a:cs typeface="Carlito"/>
              </a:rPr>
              <a:t>concentration </a:t>
            </a:r>
            <a:r>
              <a:rPr sz="1500" b="1" dirty="0">
                <a:solidFill>
                  <a:srgbClr val="FFFFFF"/>
                </a:solidFill>
                <a:latin typeface="Carlito"/>
                <a:cs typeface="Carlito"/>
              </a:rPr>
              <a:t>of 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agricultural</a:t>
            </a:r>
            <a:r>
              <a:rPr sz="1500" b="1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arlito"/>
                <a:cs typeface="Carlito"/>
              </a:rPr>
              <a:t>landholdings.</a:t>
            </a:r>
            <a:endParaRPr sz="1500">
              <a:latin typeface="Carlito"/>
              <a:cs typeface="Carlito"/>
            </a:endParaRPr>
          </a:p>
        </p:txBody>
      </p:sp>
      <p:grpSp>
        <p:nvGrpSpPr>
          <p:cNvPr id="68" name="object 5"/>
          <p:cNvGrpSpPr/>
          <p:nvPr/>
        </p:nvGrpSpPr>
        <p:grpSpPr>
          <a:xfrm>
            <a:off x="6475476" y="1217675"/>
            <a:ext cx="1851660" cy="4727575"/>
            <a:chOff x="6475476" y="1217675"/>
            <a:chExt cx="1851660" cy="4727575"/>
          </a:xfrm>
        </p:grpSpPr>
        <p:sp>
          <p:nvSpPr>
            <p:cNvPr id="1048680" name="object 6"/>
            <p:cNvSpPr/>
            <p:nvPr/>
          </p:nvSpPr>
          <p:spPr>
            <a:xfrm>
              <a:off x="6856476" y="4341875"/>
              <a:ext cx="1470659" cy="16032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81" name="object 7"/>
            <p:cNvSpPr/>
            <p:nvPr/>
          </p:nvSpPr>
          <p:spPr>
            <a:xfrm>
              <a:off x="6475476" y="1217675"/>
              <a:ext cx="1784603" cy="21671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83" name="object 3"/>
          <p:cNvSpPr txBox="1"/>
          <p:nvPr/>
        </p:nvSpPr>
        <p:spPr>
          <a:xfrm>
            <a:off x="612140" y="629157"/>
            <a:ext cx="7985125" cy="5208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9375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328930" algn="l"/>
              </a:tabLst>
            </a:pPr>
            <a:r>
              <a:rPr sz="2000" b="1" spc="-5" dirty="0">
                <a:latin typeface="Carlito"/>
                <a:cs typeface="Carlito"/>
              </a:rPr>
              <a:t>Pricing </a:t>
            </a:r>
            <a:r>
              <a:rPr sz="2000" b="1" dirty="0">
                <a:latin typeface="Carlito"/>
                <a:cs typeface="Carlito"/>
              </a:rPr>
              <a:t>policies and </a:t>
            </a:r>
            <a:r>
              <a:rPr sz="2000" b="1" spc="-10" dirty="0">
                <a:latin typeface="Carlito"/>
                <a:cs typeface="Carlito"/>
              </a:rPr>
              <a:t>investment </a:t>
            </a:r>
            <a:r>
              <a:rPr sz="2000" b="1" dirty="0">
                <a:latin typeface="Carlito"/>
                <a:cs typeface="Carlito"/>
              </a:rPr>
              <a:t>priorities biased in </a:t>
            </a:r>
            <a:r>
              <a:rPr sz="2000" b="1" spc="-20" dirty="0">
                <a:latin typeface="Carlito"/>
                <a:cs typeface="Carlito"/>
              </a:rPr>
              <a:t>favor </a:t>
            </a:r>
            <a:r>
              <a:rPr sz="2000" b="1" dirty="0">
                <a:latin typeface="Carlito"/>
                <a:cs typeface="Carlito"/>
              </a:rPr>
              <a:t>of </a:t>
            </a:r>
            <a:r>
              <a:rPr sz="2000" b="1" spc="-5" dirty="0">
                <a:latin typeface="Carlito"/>
                <a:cs typeface="Carlito"/>
              </a:rPr>
              <a:t>agriculture,  </a:t>
            </a:r>
            <a:r>
              <a:rPr sz="2000" b="1" dirty="0">
                <a:latin typeface="Carlito"/>
                <a:cs typeface="Carlito"/>
              </a:rPr>
              <a:t>and </a:t>
            </a:r>
            <a:r>
              <a:rPr sz="2000" b="1" spc="-10" dirty="0">
                <a:latin typeface="Carlito"/>
                <a:cs typeface="Carlito"/>
              </a:rPr>
              <a:t>farm </a:t>
            </a:r>
            <a:r>
              <a:rPr sz="2000" b="1" dirty="0">
                <a:latin typeface="Carlito"/>
                <a:cs typeface="Carlito"/>
              </a:rPr>
              <a:t>policies </a:t>
            </a:r>
            <a:r>
              <a:rPr sz="2000" b="1" spc="-10" dirty="0">
                <a:latin typeface="Carlito"/>
                <a:cs typeface="Carlito"/>
              </a:rPr>
              <a:t>that </a:t>
            </a:r>
            <a:r>
              <a:rPr sz="2000" b="1" spc="-20" dirty="0">
                <a:latin typeface="Carlito"/>
                <a:cs typeface="Carlito"/>
              </a:rPr>
              <a:t>favor </a:t>
            </a:r>
            <a:r>
              <a:rPr sz="2000" b="1" spc="-15" dirty="0">
                <a:latin typeface="Carlito"/>
                <a:cs typeface="Carlito"/>
              </a:rPr>
              <a:t>large </a:t>
            </a:r>
            <a:r>
              <a:rPr sz="2000" b="1" spc="-10" dirty="0">
                <a:latin typeface="Carlito"/>
                <a:cs typeface="Carlito"/>
              </a:rPr>
              <a:t>farmers over </a:t>
            </a:r>
            <a:r>
              <a:rPr sz="2000" b="1" spc="-5" dirty="0">
                <a:latin typeface="Carlito"/>
                <a:cs typeface="Carlito"/>
              </a:rPr>
              <a:t>smallholders all </a:t>
            </a:r>
            <a:r>
              <a:rPr sz="2000" b="1" dirty="0">
                <a:latin typeface="Carlito"/>
                <a:cs typeface="Carlito"/>
              </a:rPr>
              <a:t>of which  </a:t>
            </a:r>
            <a:r>
              <a:rPr sz="2000" b="1" spc="-5" dirty="0">
                <a:latin typeface="Carlito"/>
                <a:cs typeface="Carlito"/>
              </a:rPr>
              <a:t>ultimately </a:t>
            </a:r>
            <a:r>
              <a:rPr sz="2000" b="1" spc="-20" dirty="0">
                <a:latin typeface="Carlito"/>
                <a:cs typeface="Carlito"/>
              </a:rPr>
              <a:t>retard </a:t>
            </a:r>
            <a:r>
              <a:rPr sz="2000" b="1" dirty="0">
                <a:latin typeface="Carlito"/>
                <a:cs typeface="Carlito"/>
              </a:rPr>
              <a:t>the </a:t>
            </a:r>
            <a:r>
              <a:rPr sz="2000" b="1" spc="-5" dirty="0">
                <a:latin typeface="Carlito"/>
                <a:cs typeface="Carlito"/>
              </a:rPr>
              <a:t>demographic transition, </a:t>
            </a:r>
            <a:r>
              <a:rPr sz="2000" b="1" spc="-20" dirty="0">
                <a:latin typeface="Carlito"/>
                <a:cs typeface="Carlito"/>
              </a:rPr>
              <a:t>make </a:t>
            </a:r>
            <a:r>
              <a:rPr sz="2000" b="1" spc="-15" dirty="0">
                <a:latin typeface="Carlito"/>
                <a:cs typeface="Carlito"/>
              </a:rPr>
              <a:t>rural </a:t>
            </a:r>
            <a:r>
              <a:rPr sz="2000" b="1" spc="-5" dirty="0">
                <a:latin typeface="Carlito"/>
                <a:cs typeface="Carlito"/>
              </a:rPr>
              <a:t>populations </a:t>
            </a:r>
            <a:r>
              <a:rPr sz="2000" b="1" spc="-10" dirty="0">
                <a:latin typeface="Carlito"/>
                <a:cs typeface="Carlito"/>
              </a:rPr>
              <a:t>more  </a:t>
            </a:r>
            <a:r>
              <a:rPr sz="2000" b="1" spc="-5" dirty="0">
                <a:latin typeface="Carlito"/>
                <a:cs typeface="Carlito"/>
              </a:rPr>
              <a:t>dependent </a:t>
            </a:r>
            <a:r>
              <a:rPr sz="2000" b="1" dirty="0">
                <a:latin typeface="Carlito"/>
                <a:cs typeface="Carlito"/>
              </a:rPr>
              <a:t>on </a:t>
            </a:r>
            <a:r>
              <a:rPr sz="2000" b="1" spc="-10" dirty="0">
                <a:latin typeface="Carlito"/>
                <a:cs typeface="Carlito"/>
              </a:rPr>
              <a:t>natural </a:t>
            </a:r>
            <a:r>
              <a:rPr sz="2000" b="1" spc="-15" dirty="0">
                <a:latin typeface="Carlito"/>
                <a:cs typeface="Carlito"/>
              </a:rPr>
              <a:t>forests for </a:t>
            </a:r>
            <a:r>
              <a:rPr sz="2000" b="1" spc="-5" dirty="0">
                <a:latin typeface="Carlito"/>
                <a:cs typeface="Carlito"/>
              </a:rPr>
              <a:t>subsistence </a:t>
            </a:r>
            <a:r>
              <a:rPr sz="2000" b="1" dirty="0">
                <a:latin typeface="Carlito"/>
                <a:cs typeface="Carlito"/>
              </a:rPr>
              <a:t>needs, and </a:t>
            </a:r>
            <a:r>
              <a:rPr sz="2000" b="1" spc="-5" dirty="0">
                <a:latin typeface="Carlito"/>
                <a:cs typeface="Carlito"/>
              </a:rPr>
              <a:t>increase </a:t>
            </a:r>
            <a:r>
              <a:rPr sz="2000" b="1" dirty="0">
                <a:latin typeface="Carlito"/>
                <a:cs typeface="Carlito"/>
              </a:rPr>
              <a:t>the  </a:t>
            </a:r>
            <a:r>
              <a:rPr sz="2000" b="1" spc="-10" dirty="0">
                <a:latin typeface="Carlito"/>
                <a:cs typeface="Carlito"/>
              </a:rPr>
              <a:t>concentration </a:t>
            </a:r>
            <a:r>
              <a:rPr sz="2000" b="1" dirty="0">
                <a:latin typeface="Carlito"/>
                <a:cs typeface="Carlito"/>
              </a:rPr>
              <a:t>of </a:t>
            </a:r>
            <a:r>
              <a:rPr sz="2000" b="1" spc="-10" dirty="0">
                <a:latin typeface="Carlito"/>
                <a:cs typeface="Carlito"/>
              </a:rPr>
              <a:t>agricultural</a:t>
            </a:r>
            <a:r>
              <a:rPr sz="2000" b="1" spc="-30" dirty="0">
                <a:latin typeface="Carlito"/>
                <a:cs typeface="Carlito"/>
              </a:rPr>
              <a:t> </a:t>
            </a:r>
            <a:r>
              <a:rPr sz="2000" b="1" dirty="0">
                <a:latin typeface="Carlito"/>
                <a:cs typeface="Carlito"/>
              </a:rPr>
              <a:t>landholdings.</a:t>
            </a:r>
            <a:endParaRPr sz="2000">
              <a:latin typeface="Carlito"/>
              <a:cs typeface="Carlito"/>
            </a:endParaRPr>
          </a:p>
          <a:p>
            <a:pPr marL="12700" marR="464820">
              <a:lnSpc>
                <a:spcPct val="100000"/>
              </a:lnSpc>
              <a:buFont typeface="Wingdings"/>
              <a:buChar char=""/>
              <a:tabLst>
                <a:tab pos="215900" algn="l"/>
              </a:tabLst>
            </a:pPr>
            <a:r>
              <a:rPr sz="2000" b="1" dirty="0">
                <a:latin typeface="Carlito"/>
                <a:cs typeface="Carlito"/>
              </a:rPr>
              <a:t>Subsidy </a:t>
            </a:r>
            <a:r>
              <a:rPr sz="2000" b="1" spc="-10" dirty="0">
                <a:latin typeface="Carlito"/>
                <a:cs typeface="Carlito"/>
              </a:rPr>
              <a:t>programmers that </a:t>
            </a:r>
            <a:r>
              <a:rPr sz="2000" b="1" spc="-5" dirty="0">
                <a:latin typeface="Carlito"/>
                <a:cs typeface="Carlito"/>
              </a:rPr>
              <a:t>provide financial aid </a:t>
            </a:r>
            <a:r>
              <a:rPr sz="2000" b="1" spc="-10" dirty="0">
                <a:latin typeface="Carlito"/>
                <a:cs typeface="Carlito"/>
              </a:rPr>
              <a:t>to </a:t>
            </a:r>
            <a:r>
              <a:rPr sz="2000" b="1" spc="-15" dirty="0">
                <a:latin typeface="Carlito"/>
                <a:cs typeface="Carlito"/>
              </a:rPr>
              <a:t>private investors  </a:t>
            </a:r>
            <a:r>
              <a:rPr sz="2000" b="1" spc="-5" dirty="0">
                <a:latin typeface="Carlito"/>
                <a:cs typeface="Carlito"/>
              </a:rPr>
              <a:t>through </a:t>
            </a:r>
            <a:r>
              <a:rPr sz="2000" b="1" dirty="0">
                <a:latin typeface="Carlito"/>
                <a:cs typeface="Carlito"/>
              </a:rPr>
              <a:t>low </a:t>
            </a:r>
            <a:r>
              <a:rPr sz="2000" b="1" spc="-15" dirty="0">
                <a:latin typeface="Carlito"/>
                <a:cs typeface="Carlito"/>
              </a:rPr>
              <a:t>interest </a:t>
            </a:r>
            <a:r>
              <a:rPr sz="2000" b="1" dirty="0">
                <a:latin typeface="Carlito"/>
                <a:cs typeface="Carlito"/>
              </a:rPr>
              <a:t>loans and </a:t>
            </a:r>
            <a:r>
              <a:rPr sz="2000" b="1" spc="-20" dirty="0">
                <a:latin typeface="Carlito"/>
                <a:cs typeface="Carlito"/>
              </a:rPr>
              <a:t>tax </a:t>
            </a:r>
            <a:r>
              <a:rPr sz="2000" b="1" spc="-10" dirty="0">
                <a:latin typeface="Carlito"/>
                <a:cs typeface="Carlito"/>
              </a:rPr>
              <a:t>breaks that </a:t>
            </a:r>
            <a:r>
              <a:rPr sz="2000" b="1" spc="-5" dirty="0">
                <a:latin typeface="Carlito"/>
                <a:cs typeface="Carlito"/>
              </a:rPr>
              <a:t>boost </a:t>
            </a:r>
            <a:r>
              <a:rPr sz="2000" b="1" dirty="0">
                <a:latin typeface="Carlito"/>
                <a:cs typeface="Carlito"/>
              </a:rPr>
              <a:t>the </a:t>
            </a:r>
            <a:r>
              <a:rPr sz="2000" b="1" spc="-5" dirty="0">
                <a:latin typeface="Carlito"/>
                <a:cs typeface="Carlito"/>
              </a:rPr>
              <a:t>profitability </a:t>
            </a:r>
            <a:r>
              <a:rPr sz="2000" b="1" dirty="0">
                <a:latin typeface="Carlito"/>
                <a:cs typeface="Carlito"/>
              </a:rPr>
              <a:t>of  </a:t>
            </a:r>
            <a:r>
              <a:rPr sz="2000" b="1" spc="-5" dirty="0">
                <a:latin typeface="Carlito"/>
                <a:cs typeface="Carlito"/>
              </a:rPr>
              <a:t>agriculture </a:t>
            </a:r>
            <a:r>
              <a:rPr sz="2000" b="1" dirty="0">
                <a:latin typeface="Carlito"/>
                <a:cs typeface="Carlito"/>
              </a:rPr>
              <a:t>or</a:t>
            </a:r>
            <a:r>
              <a:rPr sz="2000" b="1" spc="-20" dirty="0">
                <a:latin typeface="Carlito"/>
                <a:cs typeface="Carlito"/>
              </a:rPr>
              <a:t> </a:t>
            </a:r>
            <a:r>
              <a:rPr sz="2000" b="1" spc="-10" dirty="0">
                <a:latin typeface="Carlito"/>
                <a:cs typeface="Carlito"/>
              </a:rPr>
              <a:t>ranching.</a:t>
            </a:r>
            <a:endParaRPr sz="20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15900" algn="l"/>
              </a:tabLst>
            </a:pPr>
            <a:r>
              <a:rPr sz="2000" b="1" dirty="0">
                <a:latin typeface="Carlito"/>
                <a:cs typeface="Carlito"/>
              </a:rPr>
              <a:t>Low logging </a:t>
            </a:r>
            <a:r>
              <a:rPr sz="2000" b="1" spc="-10" dirty="0">
                <a:latin typeface="Carlito"/>
                <a:cs typeface="Carlito"/>
              </a:rPr>
              <a:t>fees </a:t>
            </a:r>
            <a:r>
              <a:rPr sz="2000" b="1" dirty="0">
                <a:latin typeface="Carlito"/>
                <a:cs typeface="Carlito"/>
              </a:rPr>
              <a:t>in public </a:t>
            </a:r>
            <a:r>
              <a:rPr sz="2000" b="1" spc="-15" dirty="0">
                <a:latin typeface="Carlito"/>
                <a:cs typeface="Carlito"/>
              </a:rPr>
              <a:t>forests, </a:t>
            </a:r>
            <a:r>
              <a:rPr sz="2000" b="1" spc="-5" dirty="0">
                <a:latin typeface="Carlito"/>
                <a:cs typeface="Carlito"/>
              </a:rPr>
              <a:t>and </a:t>
            </a:r>
            <a:r>
              <a:rPr sz="2000" b="1" dirty="0">
                <a:latin typeface="Carlito"/>
                <a:cs typeface="Carlito"/>
              </a:rPr>
              <a:t>the </a:t>
            </a:r>
            <a:r>
              <a:rPr sz="2000" b="1" spc="-15" dirty="0">
                <a:latin typeface="Carlito"/>
                <a:cs typeface="Carlito"/>
              </a:rPr>
              <a:t>charges </a:t>
            </a:r>
            <a:r>
              <a:rPr sz="2000" b="1" spc="-10" dirty="0">
                <a:latin typeface="Carlito"/>
                <a:cs typeface="Carlito"/>
              </a:rPr>
              <a:t>that </a:t>
            </a:r>
            <a:r>
              <a:rPr sz="2000" b="1" spc="-15" dirty="0">
                <a:latin typeface="Carlito"/>
                <a:cs typeface="Carlito"/>
              </a:rPr>
              <a:t>encourage  </a:t>
            </a:r>
            <a:r>
              <a:rPr sz="2000" b="1" dirty="0">
                <a:latin typeface="Carlito"/>
                <a:cs typeface="Carlito"/>
              </a:rPr>
              <a:t>licensees </a:t>
            </a:r>
            <a:r>
              <a:rPr sz="2000" b="1" spc="-15" dirty="0">
                <a:latin typeface="Carlito"/>
                <a:cs typeface="Carlito"/>
              </a:rPr>
              <a:t>to </a:t>
            </a:r>
            <a:r>
              <a:rPr sz="2000" b="1" spc="-10" dirty="0">
                <a:latin typeface="Carlito"/>
                <a:cs typeface="Carlito"/>
              </a:rPr>
              <a:t>harvest </a:t>
            </a:r>
            <a:r>
              <a:rPr sz="2000" b="1" spc="-15" dirty="0">
                <a:latin typeface="Carlito"/>
                <a:cs typeface="Carlito"/>
              </a:rPr>
              <a:t>selectively, </a:t>
            </a:r>
            <a:r>
              <a:rPr sz="2000" b="1" spc="-5" dirty="0">
                <a:latin typeface="Carlito"/>
                <a:cs typeface="Carlito"/>
              </a:rPr>
              <a:t>taking </a:t>
            </a:r>
            <a:r>
              <a:rPr sz="2000" b="1" dirty="0">
                <a:latin typeface="Carlito"/>
                <a:cs typeface="Carlito"/>
              </a:rPr>
              <a:t>only the </a:t>
            </a:r>
            <a:r>
              <a:rPr sz="2000" b="1" spc="-10" dirty="0">
                <a:latin typeface="Carlito"/>
                <a:cs typeface="Carlito"/>
              </a:rPr>
              <a:t>most </a:t>
            </a:r>
            <a:r>
              <a:rPr sz="2000" b="1" spc="-5" dirty="0">
                <a:latin typeface="Carlito"/>
                <a:cs typeface="Carlito"/>
              </a:rPr>
              <a:t>valuable </a:t>
            </a:r>
            <a:r>
              <a:rPr sz="2000" b="1" spc="-10" dirty="0">
                <a:latin typeface="Carlito"/>
                <a:cs typeface="Carlito"/>
              </a:rPr>
              <a:t>stems.  </a:t>
            </a:r>
            <a:r>
              <a:rPr sz="2000" b="1" spc="-15" dirty="0">
                <a:latin typeface="Carlito"/>
                <a:cs typeface="Carlito"/>
              </a:rPr>
              <a:t>Consequently, </a:t>
            </a:r>
            <a:r>
              <a:rPr sz="2000" b="1" spc="-10" dirty="0">
                <a:latin typeface="Carlito"/>
                <a:cs typeface="Carlito"/>
              </a:rPr>
              <a:t>larger areas are harvested to </a:t>
            </a:r>
            <a:r>
              <a:rPr sz="2000" b="1" spc="-5" dirty="0">
                <a:latin typeface="Carlito"/>
                <a:cs typeface="Carlito"/>
              </a:rPr>
              <a:t>meet </a:t>
            </a:r>
            <a:r>
              <a:rPr sz="2000" b="1" dirty="0">
                <a:latin typeface="Carlito"/>
                <a:cs typeface="Carlito"/>
              </a:rPr>
              <a:t>timber demands, opening  up </a:t>
            </a:r>
            <a:r>
              <a:rPr sz="2000" b="1" spc="-10" dirty="0">
                <a:latin typeface="Carlito"/>
                <a:cs typeface="Carlito"/>
              </a:rPr>
              <a:t>more </a:t>
            </a:r>
            <a:r>
              <a:rPr sz="2000" b="1" dirty="0">
                <a:latin typeface="Carlito"/>
                <a:cs typeface="Carlito"/>
              </a:rPr>
              <a:t>of the </a:t>
            </a:r>
            <a:r>
              <a:rPr sz="2000" b="1" spc="-15" dirty="0">
                <a:latin typeface="Carlito"/>
                <a:cs typeface="Carlito"/>
              </a:rPr>
              <a:t>forest </a:t>
            </a:r>
            <a:r>
              <a:rPr sz="2000" b="1" spc="-10" dirty="0">
                <a:latin typeface="Carlito"/>
                <a:cs typeface="Carlito"/>
              </a:rPr>
              <a:t>to </a:t>
            </a:r>
            <a:r>
              <a:rPr sz="2000" b="1" dirty="0">
                <a:latin typeface="Carlito"/>
                <a:cs typeface="Carlito"/>
              </a:rPr>
              <a:t>shifting </a:t>
            </a:r>
            <a:r>
              <a:rPr sz="2000" b="1" spc="-10" dirty="0">
                <a:latin typeface="Carlito"/>
                <a:cs typeface="Carlito"/>
              </a:rPr>
              <a:t>cultivators, </a:t>
            </a:r>
            <a:r>
              <a:rPr sz="2000" b="1" spc="-5" dirty="0">
                <a:latin typeface="Carlito"/>
                <a:cs typeface="Carlito"/>
              </a:rPr>
              <a:t>while </a:t>
            </a:r>
            <a:r>
              <a:rPr sz="2000" b="1" spc="-10" dirty="0">
                <a:latin typeface="Carlito"/>
                <a:cs typeface="Carlito"/>
              </a:rPr>
              <a:t>severely </a:t>
            </a:r>
            <a:r>
              <a:rPr sz="2000" b="1" dirty="0">
                <a:latin typeface="Carlito"/>
                <a:cs typeface="Carlito"/>
              </a:rPr>
              <a:t>damaging  </a:t>
            </a:r>
            <a:r>
              <a:rPr sz="2000" b="1" spc="-5" dirty="0">
                <a:latin typeface="Carlito"/>
                <a:cs typeface="Carlito"/>
              </a:rPr>
              <a:t>residual </a:t>
            </a:r>
            <a:r>
              <a:rPr sz="2000" b="1" spc="-10" dirty="0">
                <a:latin typeface="Carlito"/>
                <a:cs typeface="Carlito"/>
              </a:rPr>
              <a:t>trees by </a:t>
            </a:r>
            <a:r>
              <a:rPr sz="2000" b="1" dirty="0">
                <a:latin typeface="Carlito"/>
                <a:cs typeface="Carlito"/>
              </a:rPr>
              <a:t>logging </a:t>
            </a:r>
            <a:r>
              <a:rPr sz="2000" b="1" spc="-10" dirty="0">
                <a:latin typeface="Carlito"/>
                <a:cs typeface="Carlito"/>
              </a:rPr>
              <a:t>operations.</a:t>
            </a:r>
            <a:endParaRPr sz="2000">
              <a:latin typeface="Carlito"/>
              <a:cs typeface="Carlito"/>
            </a:endParaRPr>
          </a:p>
          <a:p>
            <a:pPr marL="12700" marR="213995">
              <a:lnSpc>
                <a:spcPct val="100000"/>
              </a:lnSpc>
              <a:buFont typeface="Wingdings"/>
              <a:buChar char=""/>
              <a:tabLst>
                <a:tab pos="215900" algn="l"/>
              </a:tabLst>
            </a:pPr>
            <a:r>
              <a:rPr sz="2000" b="1" spc="-5" dirty="0">
                <a:latin typeface="Carlito"/>
                <a:cs typeface="Carlito"/>
              </a:rPr>
              <a:t>Policies </a:t>
            </a:r>
            <a:r>
              <a:rPr sz="2000" b="1" spc="-10" dirty="0">
                <a:latin typeface="Carlito"/>
                <a:cs typeface="Carlito"/>
              </a:rPr>
              <a:t>that </a:t>
            </a:r>
            <a:r>
              <a:rPr sz="2000" b="1" spc="-5" dirty="0">
                <a:latin typeface="Carlito"/>
                <a:cs typeface="Carlito"/>
              </a:rPr>
              <a:t>lead </a:t>
            </a:r>
            <a:r>
              <a:rPr sz="2000" b="1" spc="-15" dirty="0">
                <a:latin typeface="Carlito"/>
                <a:cs typeface="Carlito"/>
              </a:rPr>
              <a:t>to </a:t>
            </a:r>
            <a:r>
              <a:rPr sz="2000" b="1" spc="-5" dirty="0">
                <a:latin typeface="Carlito"/>
                <a:cs typeface="Carlito"/>
              </a:rPr>
              <a:t>inadequate </a:t>
            </a:r>
            <a:r>
              <a:rPr sz="2000" b="1" spc="-10" dirty="0">
                <a:latin typeface="Carlito"/>
                <a:cs typeface="Carlito"/>
              </a:rPr>
              <a:t>valuation </a:t>
            </a:r>
            <a:r>
              <a:rPr sz="2000" b="1" dirty="0">
                <a:latin typeface="Carlito"/>
                <a:cs typeface="Carlito"/>
              </a:rPr>
              <a:t>of </a:t>
            </a:r>
            <a:r>
              <a:rPr sz="2000" b="1" spc="-5" dirty="0">
                <a:latin typeface="Carlito"/>
                <a:cs typeface="Carlito"/>
              </a:rPr>
              <a:t>non-traded </a:t>
            </a:r>
            <a:r>
              <a:rPr sz="2000" b="1" spc="-15" dirty="0">
                <a:latin typeface="Carlito"/>
                <a:cs typeface="Carlito"/>
              </a:rPr>
              <a:t>forest </a:t>
            </a:r>
            <a:r>
              <a:rPr sz="2000" b="1" spc="-5" dirty="0">
                <a:latin typeface="Carlito"/>
                <a:cs typeface="Carlito"/>
              </a:rPr>
              <a:t>products  </a:t>
            </a:r>
            <a:r>
              <a:rPr sz="2000" b="1" dirty="0">
                <a:latin typeface="Carlito"/>
                <a:cs typeface="Carlito"/>
              </a:rPr>
              <a:t>hence </a:t>
            </a:r>
            <a:r>
              <a:rPr sz="2000" b="1" spc="-5" dirty="0">
                <a:latin typeface="Carlito"/>
                <a:cs typeface="Carlito"/>
              </a:rPr>
              <a:t>most woodland products </a:t>
            </a:r>
            <a:r>
              <a:rPr sz="2000" b="1" spc="-10" dirty="0">
                <a:latin typeface="Carlito"/>
                <a:cs typeface="Carlito"/>
              </a:rPr>
              <a:t>that </a:t>
            </a:r>
            <a:r>
              <a:rPr sz="2000" b="1" spc="-15" dirty="0">
                <a:latin typeface="Carlito"/>
                <a:cs typeface="Carlito"/>
              </a:rPr>
              <a:t>have </a:t>
            </a:r>
            <a:r>
              <a:rPr sz="2000" b="1" spc="-10" dirty="0">
                <a:latin typeface="Carlito"/>
                <a:cs typeface="Carlito"/>
              </a:rPr>
              <a:t>non-market </a:t>
            </a:r>
            <a:r>
              <a:rPr sz="2000" b="1" spc="-5" dirty="0">
                <a:latin typeface="Carlito"/>
                <a:cs typeface="Carlito"/>
              </a:rPr>
              <a:t>values, </a:t>
            </a:r>
            <a:r>
              <a:rPr sz="2000" b="1" dirty="0">
                <a:latin typeface="Carlito"/>
                <a:cs typeface="Carlito"/>
              </a:rPr>
              <a:t>including  </a:t>
            </a:r>
            <a:r>
              <a:rPr sz="2000" b="1" spc="-5" dirty="0">
                <a:latin typeface="Carlito"/>
                <a:cs typeface="Carlito"/>
              </a:rPr>
              <a:t>subsistence production </a:t>
            </a:r>
            <a:r>
              <a:rPr sz="2000" b="1" dirty="0">
                <a:latin typeface="Carlito"/>
                <a:cs typeface="Carlito"/>
              </a:rPr>
              <a:t>and </a:t>
            </a:r>
            <a:r>
              <a:rPr sz="2000" b="1" spc="-10" dirty="0">
                <a:latin typeface="Carlito"/>
                <a:cs typeface="Carlito"/>
              </a:rPr>
              <a:t>non-marketable </a:t>
            </a:r>
            <a:r>
              <a:rPr sz="2000" b="1" dirty="0">
                <a:latin typeface="Carlito"/>
                <a:cs typeface="Carlito"/>
              </a:rPr>
              <a:t>or non-use </a:t>
            </a:r>
            <a:r>
              <a:rPr sz="2000" b="1" spc="-5" dirty="0">
                <a:latin typeface="Carlito"/>
                <a:cs typeface="Carlito"/>
              </a:rPr>
              <a:t>values </a:t>
            </a:r>
            <a:r>
              <a:rPr sz="2000" b="1" dirty="0">
                <a:latin typeface="Carlito"/>
                <a:cs typeface="Carlito"/>
              </a:rPr>
              <a:t>based on  </a:t>
            </a:r>
            <a:r>
              <a:rPr sz="2000" b="1" spc="-5" dirty="0">
                <a:latin typeface="Carlito"/>
                <a:cs typeface="Carlito"/>
              </a:rPr>
              <a:t>ecological, </a:t>
            </a:r>
            <a:r>
              <a:rPr sz="2000" b="1" dirty="0">
                <a:latin typeface="Carlito"/>
                <a:cs typeface="Carlito"/>
              </a:rPr>
              <a:t>spiritual or </a:t>
            </a:r>
            <a:r>
              <a:rPr sz="2000" b="1" spc="-5" dirty="0">
                <a:latin typeface="Carlito"/>
                <a:cs typeface="Carlito"/>
              </a:rPr>
              <a:t>aesthetic benefits,</a:t>
            </a:r>
            <a:r>
              <a:rPr sz="2000" b="1" spc="-105" dirty="0">
                <a:latin typeface="Carlito"/>
                <a:cs typeface="Carlito"/>
              </a:rPr>
              <a:t> </a:t>
            </a:r>
            <a:r>
              <a:rPr sz="2000" b="1" spc="-10" dirty="0">
                <a:latin typeface="Carlito"/>
                <a:cs typeface="Carlito"/>
              </a:rPr>
              <a:t>remain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048684" name="object 4"/>
          <p:cNvSpPr/>
          <p:nvPr/>
        </p:nvSpPr>
        <p:spPr>
          <a:xfrm>
            <a:off x="7466076" y="5637275"/>
            <a:ext cx="1677924" cy="1220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85" name="object 5"/>
          <p:cNvSpPr/>
          <p:nvPr/>
        </p:nvSpPr>
        <p:spPr>
          <a:xfrm>
            <a:off x="0" y="5713474"/>
            <a:ext cx="1449324" cy="1144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object 2"/>
          <p:cNvSpPr/>
          <p:nvPr/>
        </p:nvSpPr>
        <p:spPr>
          <a:xfrm>
            <a:off x="71159" y="72957"/>
            <a:ext cx="9001680" cy="6785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48687" name="object 3"/>
            <p:cNvSpPr/>
            <p:nvPr/>
          </p:nvSpPr>
          <p:spPr>
            <a:xfrm>
              <a:off x="0" y="0"/>
              <a:ext cx="9144000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88" name="object 4"/>
            <p:cNvSpPr/>
            <p:nvPr/>
          </p:nvSpPr>
          <p:spPr>
            <a:xfrm>
              <a:off x="0" y="0"/>
              <a:ext cx="3358896" cy="44973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89" name="object 5"/>
            <p:cNvSpPr/>
            <p:nvPr/>
          </p:nvSpPr>
          <p:spPr>
            <a:xfrm>
              <a:off x="5990844" y="0"/>
              <a:ext cx="3153155" cy="43159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90" name="object 6"/>
            <p:cNvSpPr/>
            <p:nvPr/>
          </p:nvSpPr>
          <p:spPr>
            <a:xfrm>
              <a:off x="0" y="3846575"/>
              <a:ext cx="3221736" cy="301142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91" name="object 7"/>
            <p:cNvSpPr/>
            <p:nvPr/>
          </p:nvSpPr>
          <p:spPr>
            <a:xfrm>
              <a:off x="5964935" y="3694175"/>
              <a:ext cx="3179063" cy="316382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92" name="object 8"/>
            <p:cNvSpPr/>
            <p:nvPr/>
          </p:nvSpPr>
          <p:spPr>
            <a:xfrm>
              <a:off x="3116579" y="3061716"/>
              <a:ext cx="3290316" cy="6781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48693" name="object 3"/>
            <p:cNvSpPr/>
            <p:nvPr/>
          </p:nvSpPr>
          <p:spPr>
            <a:xfrm>
              <a:off x="0" y="0"/>
              <a:ext cx="9144000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94" name="object 4"/>
            <p:cNvSpPr/>
            <p:nvPr/>
          </p:nvSpPr>
          <p:spPr>
            <a:xfrm>
              <a:off x="74677" y="1303019"/>
              <a:ext cx="7402068" cy="458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95" name="object 5"/>
            <p:cNvSpPr/>
            <p:nvPr/>
          </p:nvSpPr>
          <p:spPr>
            <a:xfrm>
              <a:off x="129946" y="1351788"/>
              <a:ext cx="7308316" cy="3658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96" name="object 6"/>
            <p:cNvSpPr/>
            <p:nvPr/>
          </p:nvSpPr>
          <p:spPr>
            <a:xfrm>
              <a:off x="114139" y="1336166"/>
              <a:ext cx="7340125" cy="3975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97" name="object 7"/>
            <p:cNvSpPr/>
            <p:nvPr/>
          </p:nvSpPr>
          <p:spPr>
            <a:xfrm>
              <a:off x="1941576" y="2093974"/>
              <a:ext cx="4898135" cy="47640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48589" name="object 3"/>
            <p:cNvSpPr/>
            <p:nvPr/>
          </p:nvSpPr>
          <p:spPr>
            <a:xfrm>
              <a:off x="0" y="0"/>
              <a:ext cx="9144000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590" name="object 4"/>
            <p:cNvSpPr/>
            <p:nvPr/>
          </p:nvSpPr>
          <p:spPr>
            <a:xfrm>
              <a:off x="2625851" y="2208276"/>
              <a:ext cx="4027932" cy="20055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591" name="object 5"/>
            <p:cNvSpPr/>
            <p:nvPr/>
          </p:nvSpPr>
          <p:spPr>
            <a:xfrm>
              <a:off x="2677667" y="2221992"/>
              <a:ext cx="3924300" cy="5577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592" name="object 6"/>
            <p:cNvSpPr/>
            <p:nvPr/>
          </p:nvSpPr>
          <p:spPr>
            <a:xfrm>
              <a:off x="2716148" y="2255392"/>
              <a:ext cx="3863594" cy="4973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593" name="object 7"/>
            <p:cNvSpPr/>
            <p:nvPr/>
          </p:nvSpPr>
          <p:spPr>
            <a:xfrm>
              <a:off x="4337303" y="2916935"/>
              <a:ext cx="505968" cy="5227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594" name="object 8"/>
            <p:cNvSpPr/>
            <p:nvPr/>
          </p:nvSpPr>
          <p:spPr>
            <a:xfrm>
              <a:off x="4392421" y="2966466"/>
              <a:ext cx="413384" cy="430530"/>
            </a:xfrm>
            <a:custGeom>
              <a:avLst/>
              <a:gdLst/>
              <a:ahLst/>
              <a:cxnLst/>
              <a:rect l="l" t="t" r="r" b="b"/>
              <a:pathLst>
                <a:path w="413385" h="430529">
                  <a:moveTo>
                    <a:pt x="222630" y="0"/>
                  </a:moveTo>
                  <a:lnTo>
                    <a:pt x="175144" y="5381"/>
                  </a:lnTo>
                  <a:lnTo>
                    <a:pt x="131921" y="21526"/>
                  </a:lnTo>
                  <a:lnTo>
                    <a:pt x="92936" y="48434"/>
                  </a:lnTo>
                  <a:lnTo>
                    <a:pt x="58165" y="86106"/>
                  </a:lnTo>
                  <a:lnTo>
                    <a:pt x="32736" y="125327"/>
                  </a:lnTo>
                  <a:lnTo>
                    <a:pt x="14557" y="166608"/>
                  </a:lnTo>
                  <a:lnTo>
                    <a:pt x="3641" y="209960"/>
                  </a:lnTo>
                  <a:lnTo>
                    <a:pt x="0" y="255397"/>
                  </a:lnTo>
                  <a:lnTo>
                    <a:pt x="3788" y="293018"/>
                  </a:lnTo>
                  <a:lnTo>
                    <a:pt x="34129" y="357356"/>
                  </a:lnTo>
                  <a:lnTo>
                    <a:pt x="90590" y="404310"/>
                  </a:lnTo>
                  <a:lnTo>
                    <a:pt x="159361" y="427499"/>
                  </a:lnTo>
                  <a:lnTo>
                    <a:pt x="198247" y="430403"/>
                  </a:lnTo>
                  <a:lnTo>
                    <a:pt x="245610" y="424969"/>
                  </a:lnTo>
                  <a:lnTo>
                    <a:pt x="288258" y="408654"/>
                  </a:lnTo>
                  <a:lnTo>
                    <a:pt x="326191" y="381432"/>
                  </a:lnTo>
                  <a:lnTo>
                    <a:pt x="348020" y="356362"/>
                  </a:lnTo>
                  <a:lnTo>
                    <a:pt x="198247" y="356362"/>
                  </a:lnTo>
                  <a:lnTo>
                    <a:pt x="173605" y="354667"/>
                  </a:lnTo>
                  <a:lnTo>
                    <a:pt x="130845" y="341038"/>
                  </a:lnTo>
                  <a:lnTo>
                    <a:pt x="97367" y="313815"/>
                  </a:lnTo>
                  <a:lnTo>
                    <a:pt x="79789" y="276996"/>
                  </a:lnTo>
                  <a:lnTo>
                    <a:pt x="77597" y="255397"/>
                  </a:lnTo>
                  <a:lnTo>
                    <a:pt x="80142" y="222533"/>
                  </a:lnTo>
                  <a:lnTo>
                    <a:pt x="100474" y="161331"/>
                  </a:lnTo>
                  <a:lnTo>
                    <a:pt x="141049" y="107205"/>
                  </a:lnTo>
                  <a:lnTo>
                    <a:pt x="193246" y="77729"/>
                  </a:lnTo>
                  <a:lnTo>
                    <a:pt x="222630" y="74041"/>
                  </a:lnTo>
                  <a:lnTo>
                    <a:pt x="389046" y="74041"/>
                  </a:lnTo>
                  <a:lnTo>
                    <a:pt x="386214" y="68316"/>
                  </a:lnTo>
                  <a:lnTo>
                    <a:pt x="365378" y="43687"/>
                  </a:lnTo>
                  <a:lnTo>
                    <a:pt x="338663" y="24592"/>
                  </a:lnTo>
                  <a:lnTo>
                    <a:pt x="305958" y="10937"/>
                  </a:lnTo>
                  <a:lnTo>
                    <a:pt x="267277" y="2736"/>
                  </a:lnTo>
                  <a:lnTo>
                    <a:pt x="222630" y="0"/>
                  </a:lnTo>
                  <a:close/>
                </a:path>
                <a:path w="413385" h="430529">
                  <a:moveTo>
                    <a:pt x="389046" y="74041"/>
                  </a:moveTo>
                  <a:lnTo>
                    <a:pt x="222630" y="74041"/>
                  </a:lnTo>
                  <a:lnTo>
                    <a:pt x="251513" y="75374"/>
                  </a:lnTo>
                  <a:lnTo>
                    <a:pt x="275669" y="79375"/>
                  </a:lnTo>
                  <a:lnTo>
                    <a:pt x="320994" y="108731"/>
                  </a:lnTo>
                  <a:lnTo>
                    <a:pt x="333809" y="148633"/>
                  </a:lnTo>
                  <a:lnTo>
                    <a:pt x="335406" y="175133"/>
                  </a:lnTo>
                  <a:lnTo>
                    <a:pt x="333099" y="208440"/>
                  </a:lnTo>
                  <a:lnTo>
                    <a:pt x="314672" y="269626"/>
                  </a:lnTo>
                  <a:lnTo>
                    <a:pt x="277239" y="323250"/>
                  </a:lnTo>
                  <a:lnTo>
                    <a:pt x="227085" y="352690"/>
                  </a:lnTo>
                  <a:lnTo>
                    <a:pt x="198247" y="356362"/>
                  </a:lnTo>
                  <a:lnTo>
                    <a:pt x="348020" y="356362"/>
                  </a:lnTo>
                  <a:lnTo>
                    <a:pt x="382839" y="304542"/>
                  </a:lnTo>
                  <a:lnTo>
                    <a:pt x="399589" y="263588"/>
                  </a:lnTo>
                  <a:lnTo>
                    <a:pt x="409648" y="220444"/>
                  </a:lnTo>
                  <a:lnTo>
                    <a:pt x="413003" y="175133"/>
                  </a:lnTo>
                  <a:lnTo>
                    <a:pt x="410027" y="134002"/>
                  </a:lnTo>
                  <a:lnTo>
                    <a:pt x="401097" y="98409"/>
                  </a:lnTo>
                  <a:lnTo>
                    <a:pt x="389046" y="740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595" name="object 9"/>
            <p:cNvSpPr/>
            <p:nvPr/>
          </p:nvSpPr>
          <p:spPr>
            <a:xfrm>
              <a:off x="4392421" y="2966466"/>
              <a:ext cx="413384" cy="430530"/>
            </a:xfrm>
            <a:custGeom>
              <a:avLst/>
              <a:gdLst/>
              <a:ahLst/>
              <a:cxnLst/>
              <a:rect l="l" t="t" r="r" b="b"/>
              <a:pathLst>
                <a:path w="413385" h="430529">
                  <a:moveTo>
                    <a:pt x="222630" y="74041"/>
                  </a:moveTo>
                  <a:lnTo>
                    <a:pt x="166052" y="88788"/>
                  </a:lnTo>
                  <a:lnTo>
                    <a:pt x="118237" y="132969"/>
                  </a:lnTo>
                  <a:lnTo>
                    <a:pt x="87772" y="191182"/>
                  </a:lnTo>
                  <a:lnTo>
                    <a:pt x="77597" y="255397"/>
                  </a:lnTo>
                  <a:lnTo>
                    <a:pt x="79789" y="276996"/>
                  </a:lnTo>
                  <a:lnTo>
                    <a:pt x="97367" y="313815"/>
                  </a:lnTo>
                  <a:lnTo>
                    <a:pt x="130845" y="341038"/>
                  </a:lnTo>
                  <a:lnTo>
                    <a:pt x="173605" y="354667"/>
                  </a:lnTo>
                  <a:lnTo>
                    <a:pt x="198247" y="356362"/>
                  </a:lnTo>
                  <a:lnTo>
                    <a:pt x="227085" y="352690"/>
                  </a:lnTo>
                  <a:lnTo>
                    <a:pt x="277239" y="323250"/>
                  </a:lnTo>
                  <a:lnTo>
                    <a:pt x="314672" y="269626"/>
                  </a:lnTo>
                  <a:lnTo>
                    <a:pt x="333099" y="208440"/>
                  </a:lnTo>
                  <a:lnTo>
                    <a:pt x="335406" y="175133"/>
                  </a:lnTo>
                  <a:lnTo>
                    <a:pt x="333809" y="148633"/>
                  </a:lnTo>
                  <a:lnTo>
                    <a:pt x="320994" y="108731"/>
                  </a:lnTo>
                  <a:lnTo>
                    <a:pt x="275669" y="79375"/>
                  </a:lnTo>
                  <a:lnTo>
                    <a:pt x="222630" y="74041"/>
                  </a:lnTo>
                  <a:close/>
                </a:path>
                <a:path w="413385" h="430529">
                  <a:moveTo>
                    <a:pt x="222630" y="0"/>
                  </a:moveTo>
                  <a:lnTo>
                    <a:pt x="267277" y="2736"/>
                  </a:lnTo>
                  <a:lnTo>
                    <a:pt x="305958" y="10937"/>
                  </a:lnTo>
                  <a:lnTo>
                    <a:pt x="365378" y="43687"/>
                  </a:lnTo>
                  <a:lnTo>
                    <a:pt x="401097" y="98409"/>
                  </a:lnTo>
                  <a:lnTo>
                    <a:pt x="413003" y="175133"/>
                  </a:lnTo>
                  <a:lnTo>
                    <a:pt x="409648" y="220444"/>
                  </a:lnTo>
                  <a:lnTo>
                    <a:pt x="399589" y="263588"/>
                  </a:lnTo>
                  <a:lnTo>
                    <a:pt x="382839" y="304542"/>
                  </a:lnTo>
                  <a:lnTo>
                    <a:pt x="359410" y="343281"/>
                  </a:lnTo>
                  <a:lnTo>
                    <a:pt x="326191" y="381432"/>
                  </a:lnTo>
                  <a:lnTo>
                    <a:pt x="288258" y="408654"/>
                  </a:lnTo>
                  <a:lnTo>
                    <a:pt x="245610" y="424969"/>
                  </a:lnTo>
                  <a:lnTo>
                    <a:pt x="198247" y="430403"/>
                  </a:lnTo>
                  <a:lnTo>
                    <a:pt x="159361" y="427499"/>
                  </a:lnTo>
                  <a:lnTo>
                    <a:pt x="90590" y="404310"/>
                  </a:lnTo>
                  <a:lnTo>
                    <a:pt x="34129" y="357356"/>
                  </a:lnTo>
                  <a:lnTo>
                    <a:pt x="3788" y="293018"/>
                  </a:lnTo>
                  <a:lnTo>
                    <a:pt x="0" y="255397"/>
                  </a:lnTo>
                  <a:lnTo>
                    <a:pt x="3641" y="209960"/>
                  </a:lnTo>
                  <a:lnTo>
                    <a:pt x="14557" y="166608"/>
                  </a:lnTo>
                  <a:lnTo>
                    <a:pt x="32736" y="125327"/>
                  </a:lnTo>
                  <a:lnTo>
                    <a:pt x="58165" y="86106"/>
                  </a:lnTo>
                  <a:lnTo>
                    <a:pt x="92936" y="48434"/>
                  </a:lnTo>
                  <a:lnTo>
                    <a:pt x="131921" y="21526"/>
                  </a:lnTo>
                  <a:lnTo>
                    <a:pt x="175144" y="5381"/>
                  </a:lnTo>
                  <a:lnTo>
                    <a:pt x="222630" y="0"/>
                  </a:lnTo>
                  <a:close/>
                </a:path>
              </a:pathLst>
            </a:custGeom>
            <a:ln w="32004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596" name="object 10"/>
            <p:cNvSpPr/>
            <p:nvPr/>
          </p:nvSpPr>
          <p:spPr>
            <a:xfrm>
              <a:off x="4792979" y="2901695"/>
              <a:ext cx="393191" cy="55168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597" name="object 11"/>
            <p:cNvSpPr/>
            <p:nvPr/>
          </p:nvSpPr>
          <p:spPr>
            <a:xfrm>
              <a:off x="4847971" y="2950591"/>
              <a:ext cx="300990" cy="459105"/>
            </a:xfrm>
            <a:custGeom>
              <a:avLst/>
              <a:gdLst/>
              <a:ahLst/>
              <a:cxnLst/>
              <a:rect l="l" t="t" r="r" b="b"/>
              <a:pathLst>
                <a:path w="300989" h="459104">
                  <a:moveTo>
                    <a:pt x="163067" y="0"/>
                  </a:moveTo>
                  <a:lnTo>
                    <a:pt x="101744" y="4113"/>
                  </a:lnTo>
                  <a:lnTo>
                    <a:pt x="57150" y="10668"/>
                  </a:lnTo>
                  <a:lnTo>
                    <a:pt x="51815" y="8000"/>
                  </a:lnTo>
                  <a:lnTo>
                    <a:pt x="45719" y="6604"/>
                  </a:lnTo>
                  <a:lnTo>
                    <a:pt x="38862" y="6604"/>
                  </a:lnTo>
                  <a:lnTo>
                    <a:pt x="3571" y="29289"/>
                  </a:lnTo>
                  <a:lnTo>
                    <a:pt x="214" y="86348"/>
                  </a:lnTo>
                  <a:lnTo>
                    <a:pt x="0" y="421386"/>
                  </a:lnTo>
                  <a:lnTo>
                    <a:pt x="619" y="429125"/>
                  </a:lnTo>
                  <a:lnTo>
                    <a:pt x="28015" y="457932"/>
                  </a:lnTo>
                  <a:lnTo>
                    <a:pt x="35559" y="458597"/>
                  </a:lnTo>
                  <a:lnTo>
                    <a:pt x="43344" y="457930"/>
                  </a:lnTo>
                  <a:lnTo>
                    <a:pt x="75688" y="429033"/>
                  </a:lnTo>
                  <a:lnTo>
                    <a:pt x="76453" y="421386"/>
                  </a:lnTo>
                  <a:lnTo>
                    <a:pt x="76453" y="250189"/>
                  </a:lnTo>
                  <a:lnTo>
                    <a:pt x="99121" y="244689"/>
                  </a:lnTo>
                  <a:lnTo>
                    <a:pt x="118157" y="240760"/>
                  </a:lnTo>
                  <a:lnTo>
                    <a:pt x="133550" y="238402"/>
                  </a:lnTo>
                  <a:lnTo>
                    <a:pt x="145287" y="237617"/>
                  </a:lnTo>
                  <a:lnTo>
                    <a:pt x="163099" y="238172"/>
                  </a:lnTo>
                  <a:lnTo>
                    <a:pt x="212804" y="241490"/>
                  </a:lnTo>
                  <a:lnTo>
                    <a:pt x="230504" y="242062"/>
                  </a:lnTo>
                  <a:lnTo>
                    <a:pt x="266207" y="219408"/>
                  </a:lnTo>
                  <a:lnTo>
                    <a:pt x="268986" y="204850"/>
                  </a:lnTo>
                  <a:lnTo>
                    <a:pt x="266793" y="190251"/>
                  </a:lnTo>
                  <a:lnTo>
                    <a:pt x="233806" y="167767"/>
                  </a:lnTo>
                  <a:lnTo>
                    <a:pt x="192833" y="164226"/>
                  </a:lnTo>
                  <a:lnTo>
                    <a:pt x="145287" y="163068"/>
                  </a:lnTo>
                  <a:lnTo>
                    <a:pt x="130764" y="163708"/>
                  </a:lnTo>
                  <a:lnTo>
                    <a:pt x="114442" y="165623"/>
                  </a:lnTo>
                  <a:lnTo>
                    <a:pt x="96335" y="168800"/>
                  </a:lnTo>
                  <a:lnTo>
                    <a:pt x="76453" y="173228"/>
                  </a:lnTo>
                  <a:lnTo>
                    <a:pt x="76739" y="131810"/>
                  </a:lnTo>
                  <a:lnTo>
                    <a:pt x="76453" y="83058"/>
                  </a:lnTo>
                  <a:lnTo>
                    <a:pt x="135260" y="75580"/>
                  </a:lnTo>
                  <a:lnTo>
                    <a:pt x="163067" y="74295"/>
                  </a:lnTo>
                  <a:lnTo>
                    <a:pt x="187503" y="75011"/>
                  </a:lnTo>
                  <a:lnTo>
                    <a:pt x="209962" y="77168"/>
                  </a:lnTo>
                  <a:lnTo>
                    <a:pt x="230469" y="80777"/>
                  </a:lnTo>
                  <a:lnTo>
                    <a:pt x="249046" y="85851"/>
                  </a:lnTo>
                  <a:lnTo>
                    <a:pt x="254253" y="87503"/>
                  </a:lnTo>
                  <a:lnTo>
                    <a:pt x="258825" y="88264"/>
                  </a:lnTo>
                  <a:lnTo>
                    <a:pt x="263016" y="88264"/>
                  </a:lnTo>
                  <a:lnTo>
                    <a:pt x="270541" y="87572"/>
                  </a:lnTo>
                  <a:lnTo>
                    <a:pt x="300045" y="57818"/>
                  </a:lnTo>
                  <a:lnTo>
                    <a:pt x="300736" y="50292"/>
                  </a:lnTo>
                  <a:lnTo>
                    <a:pt x="297023" y="39957"/>
                  </a:lnTo>
                  <a:lnTo>
                    <a:pt x="241426" y="12954"/>
                  </a:lnTo>
                  <a:lnTo>
                    <a:pt x="198199" y="3238"/>
                  </a:lnTo>
                  <a:lnTo>
                    <a:pt x="179615" y="809"/>
                  </a:lnTo>
                  <a:lnTo>
                    <a:pt x="163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598" name="object 12"/>
            <p:cNvSpPr/>
            <p:nvPr/>
          </p:nvSpPr>
          <p:spPr>
            <a:xfrm>
              <a:off x="4847971" y="2950591"/>
              <a:ext cx="300990" cy="459105"/>
            </a:xfrm>
            <a:custGeom>
              <a:avLst/>
              <a:gdLst/>
              <a:ahLst/>
              <a:cxnLst/>
              <a:rect l="l" t="t" r="r" b="b"/>
              <a:pathLst>
                <a:path w="300989" h="459104">
                  <a:moveTo>
                    <a:pt x="163067" y="0"/>
                  </a:moveTo>
                  <a:lnTo>
                    <a:pt x="218807" y="7286"/>
                  </a:lnTo>
                  <a:lnTo>
                    <a:pt x="267356" y="21288"/>
                  </a:lnTo>
                  <a:lnTo>
                    <a:pt x="300736" y="50292"/>
                  </a:lnTo>
                  <a:lnTo>
                    <a:pt x="300045" y="57818"/>
                  </a:lnTo>
                  <a:lnTo>
                    <a:pt x="270541" y="87572"/>
                  </a:lnTo>
                  <a:lnTo>
                    <a:pt x="263016" y="88264"/>
                  </a:lnTo>
                  <a:lnTo>
                    <a:pt x="258825" y="88264"/>
                  </a:lnTo>
                  <a:lnTo>
                    <a:pt x="254253" y="87503"/>
                  </a:lnTo>
                  <a:lnTo>
                    <a:pt x="249046" y="85851"/>
                  </a:lnTo>
                  <a:lnTo>
                    <a:pt x="230469" y="80777"/>
                  </a:lnTo>
                  <a:lnTo>
                    <a:pt x="209962" y="77168"/>
                  </a:lnTo>
                  <a:lnTo>
                    <a:pt x="187503" y="75011"/>
                  </a:lnTo>
                  <a:lnTo>
                    <a:pt x="163067" y="74295"/>
                  </a:lnTo>
                  <a:lnTo>
                    <a:pt x="154449" y="74437"/>
                  </a:lnTo>
                  <a:lnTo>
                    <a:pt x="113547" y="77771"/>
                  </a:lnTo>
                  <a:lnTo>
                    <a:pt x="76453" y="83058"/>
                  </a:lnTo>
                  <a:lnTo>
                    <a:pt x="76668" y="108344"/>
                  </a:lnTo>
                  <a:lnTo>
                    <a:pt x="76739" y="131810"/>
                  </a:lnTo>
                  <a:lnTo>
                    <a:pt x="76668" y="153441"/>
                  </a:lnTo>
                  <a:lnTo>
                    <a:pt x="76453" y="173228"/>
                  </a:lnTo>
                  <a:lnTo>
                    <a:pt x="96335" y="168800"/>
                  </a:lnTo>
                  <a:lnTo>
                    <a:pt x="114442" y="165623"/>
                  </a:lnTo>
                  <a:lnTo>
                    <a:pt x="130764" y="163708"/>
                  </a:lnTo>
                  <a:lnTo>
                    <a:pt x="145287" y="163068"/>
                  </a:lnTo>
                  <a:lnTo>
                    <a:pt x="169888" y="163355"/>
                  </a:lnTo>
                  <a:lnTo>
                    <a:pt x="214135" y="165693"/>
                  </a:lnTo>
                  <a:lnTo>
                    <a:pt x="260207" y="179212"/>
                  </a:lnTo>
                  <a:lnTo>
                    <a:pt x="268986" y="204850"/>
                  </a:lnTo>
                  <a:lnTo>
                    <a:pt x="268293" y="212445"/>
                  </a:lnTo>
                  <a:lnTo>
                    <a:pt x="238271" y="241395"/>
                  </a:lnTo>
                  <a:lnTo>
                    <a:pt x="230504" y="242062"/>
                  </a:lnTo>
                  <a:lnTo>
                    <a:pt x="222553" y="241919"/>
                  </a:lnTo>
                  <a:lnTo>
                    <a:pt x="212804" y="241490"/>
                  </a:lnTo>
                  <a:lnTo>
                    <a:pt x="201269" y="240776"/>
                  </a:lnTo>
                  <a:lnTo>
                    <a:pt x="187959" y="239775"/>
                  </a:lnTo>
                  <a:lnTo>
                    <a:pt x="174648" y="238849"/>
                  </a:lnTo>
                  <a:lnTo>
                    <a:pt x="163099" y="238172"/>
                  </a:lnTo>
                  <a:lnTo>
                    <a:pt x="153312" y="237757"/>
                  </a:lnTo>
                  <a:lnTo>
                    <a:pt x="145287" y="237617"/>
                  </a:lnTo>
                  <a:lnTo>
                    <a:pt x="133550" y="238402"/>
                  </a:lnTo>
                  <a:lnTo>
                    <a:pt x="118157" y="240760"/>
                  </a:lnTo>
                  <a:lnTo>
                    <a:pt x="99121" y="244689"/>
                  </a:lnTo>
                  <a:lnTo>
                    <a:pt x="76453" y="250189"/>
                  </a:lnTo>
                  <a:lnTo>
                    <a:pt x="76453" y="421386"/>
                  </a:lnTo>
                  <a:lnTo>
                    <a:pt x="75688" y="429033"/>
                  </a:lnTo>
                  <a:lnTo>
                    <a:pt x="43344" y="457930"/>
                  </a:lnTo>
                  <a:lnTo>
                    <a:pt x="35559" y="458597"/>
                  </a:lnTo>
                  <a:lnTo>
                    <a:pt x="28015" y="457932"/>
                  </a:lnTo>
                  <a:lnTo>
                    <a:pt x="619" y="429125"/>
                  </a:lnTo>
                  <a:lnTo>
                    <a:pt x="0" y="421386"/>
                  </a:lnTo>
                  <a:lnTo>
                    <a:pt x="0" y="108458"/>
                  </a:lnTo>
                  <a:lnTo>
                    <a:pt x="621" y="66125"/>
                  </a:lnTo>
                  <a:lnTo>
                    <a:pt x="777" y="57419"/>
                  </a:lnTo>
                  <a:lnTo>
                    <a:pt x="863" y="50071"/>
                  </a:lnTo>
                  <a:lnTo>
                    <a:pt x="888" y="44069"/>
                  </a:lnTo>
                  <a:lnTo>
                    <a:pt x="1557" y="36327"/>
                  </a:lnTo>
                  <a:lnTo>
                    <a:pt x="31007" y="7270"/>
                  </a:lnTo>
                  <a:lnTo>
                    <a:pt x="38862" y="6604"/>
                  </a:lnTo>
                  <a:lnTo>
                    <a:pt x="45719" y="6604"/>
                  </a:lnTo>
                  <a:lnTo>
                    <a:pt x="51815" y="8000"/>
                  </a:lnTo>
                  <a:lnTo>
                    <a:pt x="57150" y="10668"/>
                  </a:lnTo>
                  <a:lnTo>
                    <a:pt x="72649" y="8149"/>
                  </a:lnTo>
                  <a:lnTo>
                    <a:pt x="115315" y="2667"/>
                  </a:lnTo>
                  <a:lnTo>
                    <a:pt x="152088" y="166"/>
                  </a:lnTo>
                  <a:lnTo>
                    <a:pt x="163067" y="0"/>
                  </a:lnTo>
                  <a:close/>
                </a:path>
              </a:pathLst>
            </a:custGeom>
            <a:ln w="32004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599" name="object 13"/>
            <p:cNvSpPr/>
            <p:nvPr/>
          </p:nvSpPr>
          <p:spPr>
            <a:xfrm>
              <a:off x="3410711" y="3563111"/>
              <a:ext cx="2712719" cy="5608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00" name="object 14"/>
            <p:cNvSpPr/>
            <p:nvPr/>
          </p:nvSpPr>
          <p:spPr>
            <a:xfrm>
              <a:off x="3449701" y="3596513"/>
              <a:ext cx="2651887" cy="4992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01" name="object 15"/>
            <p:cNvSpPr/>
            <p:nvPr/>
          </p:nvSpPr>
          <p:spPr>
            <a:xfrm>
              <a:off x="0" y="6553198"/>
              <a:ext cx="304800" cy="3048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99" name="object 3"/>
          <p:cNvSpPr txBox="1">
            <a:spLocks noGrp="1"/>
          </p:cNvSpPr>
          <p:nvPr>
            <p:ph type="title"/>
          </p:nvPr>
        </p:nvSpPr>
        <p:spPr>
          <a:xfrm>
            <a:off x="1574672" y="167766"/>
            <a:ext cx="6304280" cy="156210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indent="-4445" algn="ctr">
              <a:lnSpc>
                <a:spcPts val="3890"/>
              </a:lnSpc>
              <a:spcBef>
                <a:spcPts val="585"/>
              </a:spcBef>
            </a:pPr>
            <a:r>
              <a:rPr sz="3600" dirty="0">
                <a:latin typeface="Comic Sans MS"/>
                <a:cs typeface="Comic Sans MS"/>
              </a:rPr>
              <a:t>PROTECTIVE </a:t>
            </a:r>
            <a:r>
              <a:rPr sz="3600" spc="-5" dirty="0">
                <a:latin typeface="Comic Sans MS"/>
                <a:cs typeface="Comic Sans MS"/>
              </a:rPr>
              <a:t>AND  </a:t>
            </a:r>
            <a:r>
              <a:rPr sz="3600" dirty="0">
                <a:latin typeface="Comic Sans MS"/>
                <a:cs typeface="Comic Sans MS"/>
              </a:rPr>
              <a:t>ENVIRONMENTAL ROLE</a:t>
            </a:r>
            <a:r>
              <a:rPr sz="3600" spc="-80" dirty="0">
                <a:latin typeface="Comic Sans MS"/>
                <a:cs typeface="Comic Sans MS"/>
              </a:rPr>
              <a:t> </a:t>
            </a:r>
            <a:r>
              <a:rPr sz="3600" spc="-5" dirty="0">
                <a:latin typeface="Comic Sans MS"/>
                <a:cs typeface="Comic Sans MS"/>
              </a:rPr>
              <a:t>OF  </a:t>
            </a:r>
            <a:r>
              <a:rPr sz="3600" dirty="0">
                <a:latin typeface="Comic Sans MS"/>
                <a:cs typeface="Comic Sans MS"/>
              </a:rPr>
              <a:t>FORESTS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1048700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435609" indent="-343535">
              <a:lnSpc>
                <a:spcPct val="80000"/>
              </a:lnSpc>
              <a:spcBef>
                <a:spcPts val="585"/>
              </a:spcBef>
              <a:buFont typeface="Wingdings"/>
              <a:buChar char=""/>
              <a:tabLst>
                <a:tab pos="356235" algn="l"/>
              </a:tabLst>
            </a:pPr>
            <a:r>
              <a:rPr spc="-5" dirty="0"/>
              <a:t>The </a:t>
            </a:r>
            <a:r>
              <a:rPr spc="-15" dirty="0"/>
              <a:t>forest </a:t>
            </a:r>
            <a:r>
              <a:rPr spc="-10" dirty="0"/>
              <a:t>can </a:t>
            </a:r>
            <a:r>
              <a:rPr spc="-5" dirty="0"/>
              <a:t>deliver </a:t>
            </a:r>
            <a:r>
              <a:rPr dirty="0"/>
              <a:t>the </a:t>
            </a:r>
            <a:r>
              <a:rPr spc="-5" dirty="0"/>
              <a:t>functions </a:t>
            </a:r>
            <a:r>
              <a:rPr dirty="0"/>
              <a:t>of </a:t>
            </a:r>
            <a:r>
              <a:rPr spc="-10" dirty="0"/>
              <a:t>protection </a:t>
            </a:r>
            <a:r>
              <a:rPr dirty="0"/>
              <a:t>or </a:t>
            </a:r>
            <a:r>
              <a:rPr spc="-5" dirty="0"/>
              <a:t>conservation  </a:t>
            </a:r>
            <a:r>
              <a:rPr spc="-10" dirty="0"/>
              <a:t>expected from </a:t>
            </a:r>
            <a:r>
              <a:rPr dirty="0"/>
              <a:t>it only if it is </a:t>
            </a:r>
            <a:r>
              <a:rPr spc="-5" dirty="0"/>
              <a:t>either </a:t>
            </a:r>
            <a:r>
              <a:rPr dirty="0"/>
              <a:t>in its </a:t>
            </a:r>
            <a:r>
              <a:rPr spc="-10" dirty="0"/>
              <a:t>natural </a:t>
            </a:r>
            <a:r>
              <a:rPr spc="-20" dirty="0"/>
              <a:t>state </a:t>
            </a:r>
            <a:r>
              <a:rPr dirty="0"/>
              <a:t>and under </a:t>
            </a:r>
            <a:r>
              <a:rPr spc="-10" dirty="0"/>
              <a:t>good  natural </a:t>
            </a:r>
            <a:r>
              <a:rPr spc="-5" dirty="0"/>
              <a:t>ecological conditions </a:t>
            </a:r>
            <a:r>
              <a:rPr spc="-50" dirty="0"/>
              <a:t>or, </a:t>
            </a:r>
            <a:r>
              <a:rPr spc="-5" dirty="0"/>
              <a:t>when </a:t>
            </a:r>
            <a:r>
              <a:rPr dirty="0"/>
              <a:t>in use, it is </a:t>
            </a:r>
            <a:r>
              <a:rPr spc="-5" dirty="0"/>
              <a:t>managed in </a:t>
            </a:r>
            <a:r>
              <a:rPr dirty="0"/>
              <a:t>a  </a:t>
            </a:r>
            <a:r>
              <a:rPr spc="-5" dirty="0"/>
              <a:t>sustainable</a:t>
            </a:r>
            <a:r>
              <a:rPr spc="-25" dirty="0"/>
              <a:t> </a:t>
            </a:r>
            <a:r>
              <a:rPr spc="-30" dirty="0"/>
              <a:t>manner.</a:t>
            </a:r>
          </a:p>
          <a:p>
            <a:pPr marL="355600" marR="240029" indent="-343535">
              <a:lnSpc>
                <a:spcPct val="80000"/>
              </a:lnSpc>
              <a:spcBef>
                <a:spcPts val="480"/>
              </a:spcBef>
              <a:buFont typeface="Wingdings"/>
              <a:buChar char=""/>
              <a:tabLst>
                <a:tab pos="356235" algn="l"/>
              </a:tabLst>
            </a:pPr>
            <a:r>
              <a:rPr dirty="0"/>
              <a:t>Under such </a:t>
            </a:r>
            <a:r>
              <a:rPr spc="-5" dirty="0"/>
              <a:t>conditions, </a:t>
            </a:r>
            <a:r>
              <a:rPr dirty="0"/>
              <a:t>health and </a:t>
            </a:r>
            <a:r>
              <a:rPr spc="-5" dirty="0"/>
              <a:t>vitality </a:t>
            </a:r>
            <a:r>
              <a:rPr spc="-10" dirty="0"/>
              <a:t>are </a:t>
            </a:r>
            <a:r>
              <a:rPr spc="-5" dirty="0"/>
              <a:t>very important. </a:t>
            </a:r>
            <a:r>
              <a:rPr dirty="0"/>
              <a:t>It is the  </a:t>
            </a:r>
            <a:r>
              <a:rPr spc="-5" dirty="0"/>
              <a:t>vitality </a:t>
            </a:r>
            <a:r>
              <a:rPr dirty="0"/>
              <a:t>of </a:t>
            </a:r>
            <a:r>
              <a:rPr spc="-15" dirty="0"/>
              <a:t>forests </a:t>
            </a:r>
            <a:r>
              <a:rPr spc="-10" dirty="0"/>
              <a:t>that </a:t>
            </a:r>
            <a:r>
              <a:rPr spc="-5" dirty="0"/>
              <a:t>allows </a:t>
            </a:r>
            <a:r>
              <a:rPr dirty="0"/>
              <a:t>them </a:t>
            </a:r>
            <a:r>
              <a:rPr spc="-15" dirty="0"/>
              <a:t>to </a:t>
            </a:r>
            <a:r>
              <a:rPr spc="-10" dirty="0"/>
              <a:t>grow </a:t>
            </a:r>
            <a:r>
              <a:rPr spc="-5" dirty="0"/>
              <a:t>with sufficient </a:t>
            </a:r>
            <a:r>
              <a:rPr spc="-10" dirty="0"/>
              <a:t>strength </a:t>
            </a:r>
            <a:r>
              <a:rPr dirty="0"/>
              <a:t>and  </a:t>
            </a:r>
            <a:r>
              <a:rPr spc="-10" dirty="0"/>
              <a:t>vigor </a:t>
            </a:r>
            <a:r>
              <a:rPr dirty="0"/>
              <a:t>in a </a:t>
            </a:r>
            <a:r>
              <a:rPr spc="-25" dirty="0"/>
              <a:t>way </a:t>
            </a:r>
            <a:r>
              <a:rPr spc="-5" dirty="0"/>
              <a:t>that will </a:t>
            </a:r>
            <a:r>
              <a:rPr spc="-10" dirty="0"/>
              <a:t>counter physical forces affecting </a:t>
            </a:r>
            <a:r>
              <a:rPr dirty="0"/>
              <a:t>soils </a:t>
            </a:r>
            <a:r>
              <a:rPr spc="-5" dirty="0"/>
              <a:t>through  </a:t>
            </a:r>
            <a:r>
              <a:rPr spc="-20" dirty="0"/>
              <a:t>water </a:t>
            </a:r>
            <a:r>
              <a:rPr spc="-5" dirty="0"/>
              <a:t>erosion. </a:t>
            </a:r>
            <a:r>
              <a:rPr dirty="0"/>
              <a:t>It is this same </a:t>
            </a:r>
            <a:r>
              <a:rPr spc="-10" dirty="0"/>
              <a:t>vigor </a:t>
            </a:r>
            <a:r>
              <a:rPr spc="-5" dirty="0"/>
              <a:t>that allows </a:t>
            </a:r>
            <a:r>
              <a:rPr dirty="0"/>
              <a:t>a </a:t>
            </a:r>
            <a:r>
              <a:rPr spc="-5" dirty="0"/>
              <a:t>well-structured  </a:t>
            </a:r>
            <a:r>
              <a:rPr spc="-10" dirty="0"/>
              <a:t>architecture </a:t>
            </a:r>
            <a:r>
              <a:rPr dirty="0"/>
              <a:t>and </a:t>
            </a:r>
            <a:r>
              <a:rPr spc="-5" dirty="0"/>
              <a:t>rich </a:t>
            </a:r>
            <a:r>
              <a:rPr spc="-10" dirty="0"/>
              <a:t>foliage </a:t>
            </a:r>
            <a:r>
              <a:rPr spc="-5" dirty="0"/>
              <a:t>that can </a:t>
            </a:r>
            <a:r>
              <a:rPr spc="-10" dirty="0"/>
              <a:t>counter </a:t>
            </a:r>
            <a:r>
              <a:rPr spc="-5" dirty="0"/>
              <a:t>wind</a:t>
            </a:r>
            <a:r>
              <a:rPr spc="-70" dirty="0"/>
              <a:t> </a:t>
            </a:r>
            <a:r>
              <a:rPr spc="-5" dirty="0"/>
              <a:t>erosion.</a:t>
            </a:r>
          </a:p>
          <a:p>
            <a:pPr marL="355600" marR="455295" indent="-343535">
              <a:lnSpc>
                <a:spcPct val="80000"/>
              </a:lnSpc>
              <a:spcBef>
                <a:spcPts val="480"/>
              </a:spcBef>
              <a:buFont typeface="Wingdings"/>
              <a:buChar char=""/>
              <a:tabLst>
                <a:tab pos="412115" algn="l"/>
                <a:tab pos="412750" algn="l"/>
              </a:tabLst>
            </a:pPr>
            <a:r>
              <a:rPr b="0" dirty="0"/>
              <a:t>	</a:t>
            </a:r>
            <a:r>
              <a:rPr dirty="0"/>
              <a:t>The health of </a:t>
            </a:r>
            <a:r>
              <a:rPr spc="-15" dirty="0"/>
              <a:t>forests </a:t>
            </a:r>
            <a:r>
              <a:rPr dirty="0"/>
              <a:t>is </a:t>
            </a:r>
            <a:r>
              <a:rPr spc="-5" dirty="0"/>
              <a:t>fundamental </a:t>
            </a:r>
            <a:r>
              <a:rPr spc="-15" dirty="0"/>
              <a:t>to many </a:t>
            </a:r>
            <a:r>
              <a:rPr dirty="0"/>
              <a:t>of their </a:t>
            </a:r>
            <a:r>
              <a:rPr spc="-10" dirty="0"/>
              <a:t>environmental  </a:t>
            </a:r>
            <a:r>
              <a:rPr dirty="0"/>
              <a:t>functions.</a:t>
            </a:r>
          </a:p>
          <a:p>
            <a:pPr marL="355600" marR="5080" indent="-343535">
              <a:lnSpc>
                <a:spcPct val="80000"/>
              </a:lnSpc>
              <a:spcBef>
                <a:spcPts val="480"/>
              </a:spcBef>
              <a:buFont typeface="Wingdings"/>
              <a:buChar char=""/>
              <a:tabLst>
                <a:tab pos="356235" algn="l"/>
              </a:tabLst>
            </a:pPr>
            <a:r>
              <a:rPr spc="-30" dirty="0"/>
              <a:t>However, </a:t>
            </a:r>
            <a:r>
              <a:rPr spc="-15" dirty="0"/>
              <a:t>forests are </a:t>
            </a:r>
            <a:r>
              <a:rPr spc="-5" dirty="0"/>
              <a:t>often </a:t>
            </a:r>
            <a:r>
              <a:rPr spc="-10" dirty="0"/>
              <a:t>affected </a:t>
            </a:r>
            <a:r>
              <a:rPr dirty="0"/>
              <a:t>by insects and other </a:t>
            </a:r>
            <a:r>
              <a:rPr spc="-5" dirty="0"/>
              <a:t>pests. </a:t>
            </a:r>
            <a:r>
              <a:rPr spc="-10" dirty="0"/>
              <a:t>They </a:t>
            </a:r>
            <a:r>
              <a:rPr spc="-15" dirty="0"/>
              <a:t>may  </a:t>
            </a:r>
            <a:r>
              <a:rPr dirty="0"/>
              <a:t>be </a:t>
            </a:r>
            <a:r>
              <a:rPr spc="-15" dirty="0"/>
              <a:t>affected </a:t>
            </a:r>
            <a:r>
              <a:rPr spc="-5" dirty="0"/>
              <a:t>by </a:t>
            </a:r>
            <a:r>
              <a:rPr dirty="0"/>
              <a:t>a number of </a:t>
            </a:r>
            <a:r>
              <a:rPr spc="-5" dirty="0"/>
              <a:t>physiological </a:t>
            </a:r>
            <a:r>
              <a:rPr spc="-10" dirty="0"/>
              <a:t>alterations </a:t>
            </a:r>
            <a:r>
              <a:rPr dirty="0"/>
              <a:t>depending on  </a:t>
            </a:r>
            <a:r>
              <a:rPr spc="-10" dirty="0"/>
              <a:t>climate </a:t>
            </a:r>
            <a:r>
              <a:rPr spc="-5" dirty="0"/>
              <a:t>changes, especially droughts. With </a:t>
            </a:r>
            <a:r>
              <a:rPr dirty="0"/>
              <a:t>health, </a:t>
            </a:r>
            <a:r>
              <a:rPr spc="-5" dirty="0"/>
              <a:t>vitality </a:t>
            </a:r>
            <a:r>
              <a:rPr dirty="0"/>
              <a:t>and a </a:t>
            </a:r>
            <a:r>
              <a:rPr spc="-5" dirty="0"/>
              <a:t>proper  </a:t>
            </a:r>
            <a:r>
              <a:rPr spc="-20" dirty="0"/>
              <a:t>state </a:t>
            </a:r>
            <a:r>
              <a:rPr dirty="0"/>
              <a:t>of </a:t>
            </a:r>
            <a:r>
              <a:rPr spc="-5" dirty="0"/>
              <a:t>conservation, </a:t>
            </a:r>
            <a:r>
              <a:rPr spc="-10" dirty="0"/>
              <a:t>management </a:t>
            </a:r>
            <a:r>
              <a:rPr dirty="0"/>
              <a:t>and </a:t>
            </a:r>
            <a:r>
              <a:rPr spc="-10" dirty="0"/>
              <a:t>development </a:t>
            </a:r>
            <a:r>
              <a:rPr spc="-5" dirty="0"/>
              <a:t>secured. </a:t>
            </a:r>
            <a:r>
              <a:rPr dirty="0"/>
              <a:t>the </a:t>
            </a:r>
            <a:r>
              <a:rPr spc="-15" dirty="0"/>
              <a:t>forest  </a:t>
            </a:r>
            <a:r>
              <a:rPr spc="-10" dirty="0"/>
              <a:t>intervenes </a:t>
            </a:r>
            <a:r>
              <a:rPr dirty="0"/>
              <a:t>especially in the </a:t>
            </a:r>
            <a:r>
              <a:rPr spc="-5" dirty="0"/>
              <a:t>following major </a:t>
            </a:r>
            <a:r>
              <a:rPr spc="-10" dirty="0"/>
              <a:t>environmental </a:t>
            </a:r>
            <a:r>
              <a:rPr dirty="0"/>
              <a:t>and  </a:t>
            </a:r>
            <a:r>
              <a:rPr spc="-10" dirty="0"/>
              <a:t>protective</a:t>
            </a:r>
            <a:r>
              <a:rPr spc="-30" dirty="0"/>
              <a:t> </a:t>
            </a:r>
            <a:r>
              <a:rPr dirty="0"/>
              <a:t>functions.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48701" name="object 3"/>
            <p:cNvSpPr/>
            <p:nvPr/>
          </p:nvSpPr>
          <p:spPr>
            <a:xfrm>
              <a:off x="0" y="0"/>
              <a:ext cx="9144000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02" name="object 4"/>
            <p:cNvSpPr/>
            <p:nvPr/>
          </p:nvSpPr>
          <p:spPr>
            <a:xfrm>
              <a:off x="884059" y="385699"/>
              <a:ext cx="7539596" cy="29908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03" name="object 5"/>
            <p:cNvSpPr/>
            <p:nvPr/>
          </p:nvSpPr>
          <p:spPr>
            <a:xfrm>
              <a:off x="2080386" y="934338"/>
              <a:ext cx="5163566" cy="29908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04" name="object 6"/>
            <p:cNvSpPr/>
            <p:nvPr/>
          </p:nvSpPr>
          <p:spPr>
            <a:xfrm>
              <a:off x="297179" y="1473708"/>
              <a:ext cx="128015" cy="1280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05" name="object 7"/>
            <p:cNvSpPr/>
            <p:nvPr/>
          </p:nvSpPr>
          <p:spPr>
            <a:xfrm>
              <a:off x="334733" y="1480058"/>
              <a:ext cx="78511" cy="784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06" name="object 8"/>
            <p:cNvSpPr/>
            <p:nvPr/>
          </p:nvSpPr>
          <p:spPr>
            <a:xfrm>
              <a:off x="644651" y="1411224"/>
              <a:ext cx="8205216" cy="31394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07" name="object 9"/>
            <p:cNvSpPr/>
            <p:nvPr/>
          </p:nvSpPr>
          <p:spPr>
            <a:xfrm>
              <a:off x="682396" y="1416177"/>
              <a:ext cx="8156676" cy="26581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08" name="object 10"/>
            <p:cNvSpPr/>
            <p:nvPr/>
          </p:nvSpPr>
          <p:spPr>
            <a:xfrm>
              <a:off x="643127" y="1776983"/>
              <a:ext cx="7080504" cy="31394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09" name="object 11"/>
            <p:cNvSpPr/>
            <p:nvPr/>
          </p:nvSpPr>
          <p:spPr>
            <a:xfrm>
              <a:off x="680173" y="1783207"/>
              <a:ext cx="7031647" cy="26454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10" name="object 12"/>
            <p:cNvSpPr/>
            <p:nvPr/>
          </p:nvSpPr>
          <p:spPr>
            <a:xfrm>
              <a:off x="641604" y="2142744"/>
              <a:ext cx="4872228" cy="3139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11" name="object 13"/>
            <p:cNvSpPr/>
            <p:nvPr/>
          </p:nvSpPr>
          <p:spPr>
            <a:xfrm>
              <a:off x="679475" y="2147951"/>
              <a:ext cx="4822545" cy="2651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12" name="object 14"/>
            <p:cNvSpPr/>
            <p:nvPr/>
          </p:nvSpPr>
          <p:spPr>
            <a:xfrm>
              <a:off x="297179" y="2644139"/>
              <a:ext cx="128015" cy="1280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13" name="object 15"/>
            <p:cNvSpPr/>
            <p:nvPr/>
          </p:nvSpPr>
          <p:spPr>
            <a:xfrm>
              <a:off x="334733" y="2650489"/>
              <a:ext cx="78511" cy="784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14" name="object 16"/>
            <p:cNvSpPr/>
            <p:nvPr/>
          </p:nvSpPr>
          <p:spPr>
            <a:xfrm>
              <a:off x="626363" y="2581655"/>
              <a:ext cx="7743444" cy="3139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15" name="object 17"/>
            <p:cNvSpPr/>
            <p:nvPr/>
          </p:nvSpPr>
          <p:spPr>
            <a:xfrm>
              <a:off x="663206" y="2586608"/>
              <a:ext cx="7695552" cy="26581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16" name="object 18"/>
            <p:cNvSpPr/>
            <p:nvPr/>
          </p:nvSpPr>
          <p:spPr>
            <a:xfrm>
              <a:off x="627887" y="2947416"/>
              <a:ext cx="8110727" cy="31394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17" name="object 19"/>
            <p:cNvSpPr/>
            <p:nvPr/>
          </p:nvSpPr>
          <p:spPr>
            <a:xfrm>
              <a:off x="664692" y="2952369"/>
              <a:ext cx="8062874" cy="26581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18" name="object 20"/>
            <p:cNvSpPr/>
            <p:nvPr/>
          </p:nvSpPr>
          <p:spPr>
            <a:xfrm>
              <a:off x="643127" y="3313176"/>
              <a:ext cx="7990332" cy="31394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19" name="object 21"/>
            <p:cNvSpPr/>
            <p:nvPr/>
          </p:nvSpPr>
          <p:spPr>
            <a:xfrm>
              <a:off x="680173" y="3318128"/>
              <a:ext cx="7942491" cy="2654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20" name="object 22"/>
            <p:cNvSpPr/>
            <p:nvPr/>
          </p:nvSpPr>
          <p:spPr>
            <a:xfrm>
              <a:off x="643127" y="3678935"/>
              <a:ext cx="5183124" cy="31394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21" name="object 23"/>
            <p:cNvSpPr/>
            <p:nvPr/>
          </p:nvSpPr>
          <p:spPr>
            <a:xfrm>
              <a:off x="680173" y="3685159"/>
              <a:ext cx="5134267" cy="26454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22" name="object 24"/>
            <p:cNvSpPr/>
            <p:nvPr/>
          </p:nvSpPr>
          <p:spPr>
            <a:xfrm>
              <a:off x="297179" y="4180332"/>
              <a:ext cx="128015" cy="1280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23" name="object 25"/>
            <p:cNvSpPr/>
            <p:nvPr/>
          </p:nvSpPr>
          <p:spPr>
            <a:xfrm>
              <a:off x="334733" y="4186682"/>
              <a:ext cx="78511" cy="7848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24" name="object 26"/>
            <p:cNvSpPr/>
            <p:nvPr/>
          </p:nvSpPr>
          <p:spPr>
            <a:xfrm>
              <a:off x="626363" y="4117847"/>
              <a:ext cx="8319516" cy="31394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25" name="object 27"/>
            <p:cNvSpPr/>
            <p:nvPr/>
          </p:nvSpPr>
          <p:spPr>
            <a:xfrm>
              <a:off x="663206" y="4124071"/>
              <a:ext cx="8271878" cy="26454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26" name="object 28"/>
            <p:cNvSpPr/>
            <p:nvPr/>
          </p:nvSpPr>
          <p:spPr>
            <a:xfrm>
              <a:off x="633983" y="4483608"/>
              <a:ext cx="7850124" cy="31394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27" name="object 29"/>
            <p:cNvSpPr/>
            <p:nvPr/>
          </p:nvSpPr>
          <p:spPr>
            <a:xfrm>
              <a:off x="671982" y="4488560"/>
              <a:ext cx="7801203" cy="26581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28" name="object 30"/>
            <p:cNvSpPr/>
            <p:nvPr/>
          </p:nvSpPr>
          <p:spPr>
            <a:xfrm>
              <a:off x="635508" y="4849367"/>
              <a:ext cx="5957316" cy="31394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29" name="object 31"/>
            <p:cNvSpPr/>
            <p:nvPr/>
          </p:nvSpPr>
          <p:spPr>
            <a:xfrm>
              <a:off x="672274" y="4855590"/>
              <a:ext cx="5908738" cy="264541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30" name="object 32"/>
            <p:cNvSpPr/>
            <p:nvPr/>
          </p:nvSpPr>
          <p:spPr>
            <a:xfrm>
              <a:off x="297179" y="5350764"/>
              <a:ext cx="128015" cy="1280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31" name="object 33"/>
            <p:cNvSpPr/>
            <p:nvPr/>
          </p:nvSpPr>
          <p:spPr>
            <a:xfrm>
              <a:off x="334733" y="5357114"/>
              <a:ext cx="78511" cy="7848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32" name="object 34"/>
            <p:cNvSpPr/>
            <p:nvPr/>
          </p:nvSpPr>
          <p:spPr>
            <a:xfrm>
              <a:off x="626363" y="5288279"/>
              <a:ext cx="7450835" cy="313944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33" name="object 35"/>
            <p:cNvSpPr/>
            <p:nvPr/>
          </p:nvSpPr>
          <p:spPr>
            <a:xfrm>
              <a:off x="663206" y="5293233"/>
              <a:ext cx="7403198" cy="2654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34" name="object 36"/>
            <p:cNvSpPr/>
            <p:nvPr/>
          </p:nvSpPr>
          <p:spPr>
            <a:xfrm>
              <a:off x="643127" y="5654040"/>
              <a:ext cx="8170164" cy="31394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35" name="object 37"/>
            <p:cNvSpPr/>
            <p:nvPr/>
          </p:nvSpPr>
          <p:spPr>
            <a:xfrm>
              <a:off x="680173" y="5659043"/>
              <a:ext cx="8121688" cy="26572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36" name="object 38"/>
            <p:cNvSpPr/>
            <p:nvPr/>
          </p:nvSpPr>
          <p:spPr>
            <a:xfrm>
              <a:off x="635508" y="6019800"/>
              <a:ext cx="3870960" cy="31394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37" name="object 39"/>
            <p:cNvSpPr/>
            <p:nvPr/>
          </p:nvSpPr>
          <p:spPr>
            <a:xfrm>
              <a:off x="672579" y="6024803"/>
              <a:ext cx="3822077" cy="26543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39" name="object 3"/>
          <p:cNvSpPr txBox="1">
            <a:spLocks noGrp="1"/>
          </p:cNvSpPr>
          <p:nvPr>
            <p:ph type="title"/>
          </p:nvPr>
        </p:nvSpPr>
        <p:spPr>
          <a:xfrm>
            <a:off x="346049" y="197307"/>
            <a:ext cx="5325745" cy="109601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065" marR="5080" algn="ctr">
              <a:lnSpc>
                <a:spcPts val="2590"/>
              </a:lnSpc>
              <a:spcBef>
                <a:spcPts val="730"/>
              </a:spcBef>
            </a:pPr>
            <a:r>
              <a:rPr sz="2700" b="1" spc="-20" dirty="0">
                <a:latin typeface="Carlito"/>
                <a:cs typeface="Carlito"/>
              </a:rPr>
              <a:t>FORESTS </a:t>
            </a:r>
            <a:r>
              <a:rPr sz="2700" b="1" dirty="0">
                <a:latin typeface="Carlito"/>
                <a:cs typeface="Carlito"/>
              </a:rPr>
              <a:t>IN </a:t>
            </a:r>
            <a:r>
              <a:rPr sz="2700" b="1" spc="-5" dirty="0">
                <a:latin typeface="Carlito"/>
                <a:cs typeface="Carlito"/>
              </a:rPr>
              <a:t>THE </a:t>
            </a:r>
            <a:r>
              <a:rPr sz="2700" b="1" spc="-40" dirty="0">
                <a:latin typeface="Carlito"/>
                <a:cs typeface="Carlito"/>
              </a:rPr>
              <a:t>CONSERVATION </a:t>
            </a:r>
            <a:r>
              <a:rPr sz="2700" b="1" spc="-5" dirty="0">
                <a:latin typeface="Carlito"/>
                <a:cs typeface="Carlito"/>
              </a:rPr>
              <a:t>AND  </a:t>
            </a:r>
            <a:r>
              <a:rPr sz="2700" b="1" spc="-30" dirty="0">
                <a:latin typeface="Carlito"/>
                <a:cs typeface="Carlito"/>
              </a:rPr>
              <a:t>SUSTAINABLE </a:t>
            </a:r>
            <a:r>
              <a:rPr sz="2700" b="1" spc="-10" dirty="0">
                <a:latin typeface="Carlito"/>
                <a:cs typeface="Carlito"/>
              </a:rPr>
              <a:t>DEVELOPMENT </a:t>
            </a:r>
            <a:r>
              <a:rPr sz="2700" b="1" spc="-5" dirty="0">
                <a:latin typeface="Carlito"/>
                <a:cs typeface="Carlito"/>
              </a:rPr>
              <a:t>OF  </a:t>
            </a:r>
            <a:r>
              <a:rPr sz="2700" b="1" spc="-10" dirty="0">
                <a:latin typeface="Carlito"/>
                <a:cs typeface="Carlito"/>
              </a:rPr>
              <a:t>DRYLANDS</a:t>
            </a:r>
            <a:endParaRPr sz="2700">
              <a:latin typeface="Carlito"/>
              <a:cs typeface="Carlito"/>
            </a:endParaRPr>
          </a:p>
        </p:txBody>
      </p:sp>
      <p:sp>
        <p:nvSpPr>
          <p:cNvPr id="1048740" name="object 4"/>
          <p:cNvSpPr txBox="1"/>
          <p:nvPr/>
        </p:nvSpPr>
        <p:spPr>
          <a:xfrm>
            <a:off x="78739" y="1264665"/>
            <a:ext cx="5450205" cy="507428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marR="295910" indent="-34290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spc="-30" dirty="0">
                <a:latin typeface="Carlito"/>
                <a:cs typeface="Carlito"/>
              </a:rPr>
              <a:t>Trees </a:t>
            </a:r>
            <a:r>
              <a:rPr sz="1800" b="1" dirty="0">
                <a:latin typeface="Carlito"/>
                <a:cs typeface="Carlito"/>
              </a:rPr>
              <a:t>and </a:t>
            </a:r>
            <a:r>
              <a:rPr sz="1800" b="1" spc="-15" dirty="0">
                <a:latin typeface="Carlito"/>
                <a:cs typeface="Carlito"/>
              </a:rPr>
              <a:t>forests </a:t>
            </a:r>
            <a:r>
              <a:rPr sz="1800" b="1" dirty="0">
                <a:latin typeface="Carlito"/>
                <a:cs typeface="Carlito"/>
              </a:rPr>
              <a:t>in dry </a:t>
            </a:r>
            <a:r>
              <a:rPr sz="1800" b="1" spc="-10" dirty="0">
                <a:latin typeface="Carlito"/>
                <a:cs typeface="Carlito"/>
              </a:rPr>
              <a:t>regions have </a:t>
            </a:r>
            <a:r>
              <a:rPr sz="1800" b="1" dirty="0">
                <a:latin typeface="Carlito"/>
                <a:cs typeface="Carlito"/>
              </a:rPr>
              <a:t>truly multiple  </a:t>
            </a:r>
            <a:r>
              <a:rPr sz="1800" b="1" spc="-5" dirty="0">
                <a:latin typeface="Carlito"/>
                <a:cs typeface="Carlito"/>
              </a:rPr>
              <a:t>functions. They provide </a:t>
            </a:r>
            <a:r>
              <a:rPr sz="1800" b="1" dirty="0">
                <a:latin typeface="Carlito"/>
                <a:cs typeface="Carlito"/>
              </a:rPr>
              <a:t>a </a:t>
            </a:r>
            <a:r>
              <a:rPr sz="1800" b="1" spc="-5" dirty="0">
                <a:latin typeface="Carlito"/>
                <a:cs typeface="Carlito"/>
              </a:rPr>
              <a:t>number </a:t>
            </a:r>
            <a:r>
              <a:rPr sz="1800" b="1" dirty="0">
                <a:latin typeface="Carlito"/>
                <a:cs typeface="Carlito"/>
              </a:rPr>
              <a:t>of services </a:t>
            </a:r>
            <a:r>
              <a:rPr sz="1800" b="1" spc="-5" dirty="0">
                <a:latin typeface="Carlito"/>
                <a:cs typeface="Carlito"/>
              </a:rPr>
              <a:t>that  </a:t>
            </a:r>
            <a:r>
              <a:rPr sz="1800" b="1" spc="-10" dirty="0">
                <a:latin typeface="Carlito"/>
                <a:cs typeface="Carlito"/>
              </a:rPr>
              <a:t>tend to buffer </a:t>
            </a:r>
            <a:r>
              <a:rPr sz="1800" b="1" dirty="0">
                <a:latin typeface="Carlito"/>
                <a:cs typeface="Carlito"/>
              </a:rPr>
              <a:t>the </a:t>
            </a:r>
            <a:r>
              <a:rPr sz="1800" b="1" spc="-5" dirty="0">
                <a:latin typeface="Carlito"/>
                <a:cs typeface="Carlito"/>
              </a:rPr>
              <a:t>harsh conditions </a:t>
            </a:r>
            <a:r>
              <a:rPr sz="1800" b="1" dirty="0">
                <a:latin typeface="Carlito"/>
                <a:cs typeface="Carlito"/>
              </a:rPr>
              <a:t>and </a:t>
            </a:r>
            <a:r>
              <a:rPr sz="1800" b="1" spc="-5" dirty="0">
                <a:latin typeface="Carlito"/>
                <a:cs typeface="Carlito"/>
              </a:rPr>
              <a:t>processes  </a:t>
            </a:r>
            <a:r>
              <a:rPr sz="1800" b="1" spc="-10" dirty="0">
                <a:latin typeface="Carlito"/>
                <a:cs typeface="Carlito"/>
              </a:rPr>
              <a:t>prevailing </a:t>
            </a:r>
            <a:r>
              <a:rPr sz="1800" b="1" dirty="0">
                <a:latin typeface="Carlito"/>
                <a:cs typeface="Carlito"/>
              </a:rPr>
              <a:t>in dry </a:t>
            </a:r>
            <a:r>
              <a:rPr sz="1800" b="1" spc="-10" dirty="0">
                <a:latin typeface="Carlito"/>
                <a:cs typeface="Carlito"/>
              </a:rPr>
              <a:t>zones especially </a:t>
            </a:r>
            <a:r>
              <a:rPr sz="1800" b="1" dirty="0">
                <a:latin typeface="Carlito"/>
                <a:cs typeface="Carlito"/>
              </a:rPr>
              <a:t>in </a:t>
            </a:r>
            <a:r>
              <a:rPr sz="1800" b="1" spc="-5" dirty="0">
                <a:latin typeface="Carlito"/>
                <a:cs typeface="Carlito"/>
              </a:rPr>
              <a:t>tropical</a:t>
            </a:r>
            <a:r>
              <a:rPr sz="1800" b="1" spc="-95" dirty="0">
                <a:latin typeface="Carlito"/>
                <a:cs typeface="Carlito"/>
              </a:rPr>
              <a:t> </a:t>
            </a:r>
            <a:r>
              <a:rPr sz="1800" b="1" spc="-5" dirty="0">
                <a:latin typeface="Carlito"/>
                <a:cs typeface="Carlito"/>
              </a:rPr>
              <a:t>areas.</a:t>
            </a:r>
            <a:endParaRPr sz="1800">
              <a:latin typeface="Carlito"/>
              <a:cs typeface="Carlito"/>
            </a:endParaRPr>
          </a:p>
          <a:p>
            <a:pPr marL="355600" marR="212090" indent="-342900">
              <a:lnSpc>
                <a:spcPts val="1730"/>
              </a:lnSpc>
              <a:spcBef>
                <a:spcPts val="4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spc="-5" dirty="0">
                <a:latin typeface="Carlito"/>
                <a:cs typeface="Carlito"/>
              </a:rPr>
              <a:t>The </a:t>
            </a:r>
            <a:r>
              <a:rPr sz="1800" b="1" spc="-10" dirty="0">
                <a:latin typeface="Carlito"/>
                <a:cs typeface="Carlito"/>
              </a:rPr>
              <a:t>environmental </a:t>
            </a:r>
            <a:r>
              <a:rPr sz="1800" b="1" spc="-5" dirty="0">
                <a:latin typeface="Carlito"/>
                <a:cs typeface="Carlito"/>
              </a:rPr>
              <a:t>functions </a:t>
            </a:r>
            <a:r>
              <a:rPr sz="1800" b="1" dirty="0">
                <a:latin typeface="Carlito"/>
                <a:cs typeface="Carlito"/>
              </a:rPr>
              <a:t>of </a:t>
            </a:r>
            <a:r>
              <a:rPr sz="1800" b="1" spc="-10" dirty="0">
                <a:latin typeface="Carlito"/>
                <a:cs typeface="Carlito"/>
              </a:rPr>
              <a:t>trees </a:t>
            </a:r>
            <a:r>
              <a:rPr sz="1800" b="1" dirty="0">
                <a:latin typeface="Carlito"/>
                <a:cs typeface="Carlito"/>
              </a:rPr>
              <a:t>and </a:t>
            </a:r>
            <a:r>
              <a:rPr sz="1800" b="1" spc="-15" dirty="0">
                <a:latin typeface="Carlito"/>
                <a:cs typeface="Carlito"/>
              </a:rPr>
              <a:t>forests  </a:t>
            </a:r>
            <a:r>
              <a:rPr sz="1800" b="1" dirty="0">
                <a:latin typeface="Carlito"/>
                <a:cs typeface="Carlito"/>
              </a:rPr>
              <a:t>under dry </a:t>
            </a:r>
            <a:r>
              <a:rPr sz="1800" b="1" spc="-5" dirty="0">
                <a:latin typeface="Carlito"/>
                <a:cs typeface="Carlito"/>
              </a:rPr>
              <a:t>conditions </a:t>
            </a:r>
            <a:r>
              <a:rPr sz="1800" b="1" spc="-15" dirty="0">
                <a:latin typeface="Carlito"/>
                <a:cs typeface="Carlito"/>
              </a:rPr>
              <a:t>relate </a:t>
            </a:r>
            <a:r>
              <a:rPr sz="1800" b="1" spc="-10" dirty="0">
                <a:latin typeface="Carlito"/>
                <a:cs typeface="Carlito"/>
              </a:rPr>
              <a:t>to </a:t>
            </a:r>
            <a:r>
              <a:rPr sz="1800" b="1" dirty="0">
                <a:latin typeface="Carlito"/>
                <a:cs typeface="Carlito"/>
              </a:rPr>
              <a:t>a </a:t>
            </a:r>
            <a:r>
              <a:rPr sz="1800" b="1" spc="-5" dirty="0">
                <a:latin typeface="Carlito"/>
                <a:cs typeface="Carlito"/>
              </a:rPr>
              <a:t>number </a:t>
            </a:r>
            <a:r>
              <a:rPr sz="1800" b="1" dirty="0">
                <a:latin typeface="Carlito"/>
                <a:cs typeface="Carlito"/>
              </a:rPr>
              <a:t>of </a:t>
            </a:r>
            <a:r>
              <a:rPr sz="1800" b="1" spc="-5" dirty="0">
                <a:latin typeface="Carlito"/>
                <a:cs typeface="Carlito"/>
              </a:rPr>
              <a:t>aspects,  including </a:t>
            </a:r>
            <a:r>
              <a:rPr sz="1800" b="1" dirty="0">
                <a:latin typeface="Carlito"/>
                <a:cs typeface="Carlito"/>
              </a:rPr>
              <a:t>the </a:t>
            </a:r>
            <a:r>
              <a:rPr sz="1800" b="1" spc="-5" dirty="0">
                <a:latin typeface="Carlito"/>
                <a:cs typeface="Carlito"/>
              </a:rPr>
              <a:t>wellbeing </a:t>
            </a:r>
            <a:r>
              <a:rPr sz="1800" b="1" dirty="0">
                <a:latin typeface="Carlito"/>
                <a:cs typeface="Carlito"/>
              </a:rPr>
              <a:t>of </a:t>
            </a:r>
            <a:r>
              <a:rPr sz="1800" b="1" spc="-5" dirty="0">
                <a:latin typeface="Carlito"/>
                <a:cs typeface="Carlito"/>
              </a:rPr>
              <a:t>humans </a:t>
            </a:r>
            <a:r>
              <a:rPr sz="1800" b="1" dirty="0">
                <a:latin typeface="Carlito"/>
                <a:cs typeface="Carlito"/>
              </a:rPr>
              <a:t>and animals,</a:t>
            </a:r>
            <a:r>
              <a:rPr sz="1800" b="1" spc="-18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the  </a:t>
            </a:r>
            <a:r>
              <a:rPr sz="1800" b="1" spc="-10" dirty="0">
                <a:latin typeface="Carlito"/>
                <a:cs typeface="Carlito"/>
              </a:rPr>
              <a:t>productivity </a:t>
            </a:r>
            <a:r>
              <a:rPr sz="1800" b="1" dirty="0">
                <a:latin typeface="Carlito"/>
                <a:cs typeface="Carlito"/>
              </a:rPr>
              <a:t>of </a:t>
            </a:r>
            <a:r>
              <a:rPr sz="1800" b="1" spc="-5" dirty="0">
                <a:latin typeface="Carlito"/>
                <a:cs typeface="Carlito"/>
              </a:rPr>
              <a:t>cropland, </a:t>
            </a:r>
            <a:r>
              <a:rPr sz="1800" b="1" dirty="0">
                <a:latin typeface="Carlito"/>
                <a:cs typeface="Carlito"/>
              </a:rPr>
              <a:t>the </a:t>
            </a:r>
            <a:r>
              <a:rPr sz="1800" b="1" spc="-10" dirty="0">
                <a:latin typeface="Carlito"/>
                <a:cs typeface="Carlito"/>
              </a:rPr>
              <a:t>overall protection </a:t>
            </a:r>
            <a:r>
              <a:rPr sz="1800" b="1" dirty="0">
                <a:latin typeface="Carlito"/>
                <a:cs typeface="Carlito"/>
              </a:rPr>
              <a:t>of  land and </a:t>
            </a:r>
            <a:r>
              <a:rPr sz="1800" b="1" spc="-15" dirty="0">
                <a:latin typeface="Carlito"/>
                <a:cs typeface="Carlito"/>
              </a:rPr>
              <a:t>water </a:t>
            </a:r>
            <a:r>
              <a:rPr sz="1800" b="1" spc="-10" dirty="0">
                <a:latin typeface="Carlito"/>
                <a:cs typeface="Carlito"/>
              </a:rPr>
              <a:t>resources </a:t>
            </a:r>
            <a:r>
              <a:rPr sz="1800" b="1" dirty="0">
                <a:latin typeface="Carlito"/>
                <a:cs typeface="Carlito"/>
              </a:rPr>
              <a:t>and the </a:t>
            </a:r>
            <a:r>
              <a:rPr sz="1800" b="1" spc="-5" dirty="0">
                <a:latin typeface="Carlito"/>
                <a:cs typeface="Carlito"/>
              </a:rPr>
              <a:t>conservation </a:t>
            </a:r>
            <a:r>
              <a:rPr sz="1800" b="1" dirty="0">
                <a:latin typeface="Carlito"/>
                <a:cs typeface="Carlito"/>
              </a:rPr>
              <a:t>of  </a:t>
            </a:r>
            <a:r>
              <a:rPr sz="1800" b="1" spc="-5" dirty="0">
                <a:latin typeface="Carlito"/>
                <a:cs typeface="Carlito"/>
              </a:rPr>
              <a:t>biological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b="1" spc="-20" dirty="0">
                <a:latin typeface="Carlito"/>
                <a:cs typeface="Carlito"/>
              </a:rPr>
              <a:t>diversity.</a:t>
            </a:r>
            <a:endParaRPr sz="1800">
              <a:latin typeface="Carlito"/>
              <a:cs typeface="Carlito"/>
            </a:endParaRPr>
          </a:p>
          <a:p>
            <a:pPr marL="355600" marR="5080" indent="-342900">
              <a:lnSpc>
                <a:spcPct val="80000"/>
              </a:lnSpc>
              <a:spcBef>
                <a:spcPts val="440"/>
              </a:spcBef>
              <a:buFont typeface="Arial"/>
              <a:buChar char="•"/>
              <a:tabLst>
                <a:tab pos="407034" algn="l"/>
                <a:tab pos="407670" algn="l"/>
              </a:tabLst>
            </a:pPr>
            <a:r>
              <a:rPr dirty="0"/>
              <a:t>	</a:t>
            </a:r>
            <a:r>
              <a:rPr sz="1800" b="1" dirty="0">
                <a:latin typeface="Carlito"/>
                <a:cs typeface="Carlito"/>
              </a:rPr>
              <a:t>Bertha (1997), </a:t>
            </a:r>
            <a:r>
              <a:rPr sz="1800" b="1" spc="-5" dirty="0">
                <a:latin typeface="Carlito"/>
                <a:cs typeface="Carlito"/>
              </a:rPr>
              <a:t>through Malian </a:t>
            </a:r>
            <a:r>
              <a:rPr sz="1800" b="1" spc="-10" dirty="0">
                <a:latin typeface="Carlito"/>
                <a:cs typeface="Carlito"/>
              </a:rPr>
              <a:t>examples </a:t>
            </a:r>
            <a:r>
              <a:rPr sz="1800" b="1" dirty="0">
                <a:latin typeface="Carlito"/>
                <a:cs typeface="Carlito"/>
              </a:rPr>
              <a:t>and </a:t>
            </a:r>
            <a:r>
              <a:rPr sz="1800" b="1" spc="-5" dirty="0">
                <a:latin typeface="Carlito"/>
                <a:cs typeface="Carlito"/>
              </a:rPr>
              <a:t>lessons  </a:t>
            </a:r>
            <a:r>
              <a:rPr sz="1800" b="1" dirty="0">
                <a:latin typeface="Carlito"/>
                <a:cs typeface="Carlito"/>
              </a:rPr>
              <a:t>of </a:t>
            </a:r>
            <a:r>
              <a:rPr sz="1800" b="1" spc="-10" dirty="0">
                <a:latin typeface="Carlito"/>
                <a:cs typeface="Carlito"/>
              </a:rPr>
              <a:t>universal </a:t>
            </a:r>
            <a:r>
              <a:rPr sz="1800" b="1" spc="-5" dirty="0">
                <a:latin typeface="Carlito"/>
                <a:cs typeface="Carlito"/>
              </a:rPr>
              <a:t>value, </a:t>
            </a:r>
            <a:r>
              <a:rPr sz="1800" b="1" dirty="0">
                <a:latin typeface="Carlito"/>
                <a:cs typeface="Carlito"/>
              </a:rPr>
              <a:t>has </a:t>
            </a:r>
            <a:r>
              <a:rPr sz="1800" b="1" spc="-5" dirty="0">
                <a:latin typeface="Carlito"/>
                <a:cs typeface="Carlito"/>
              </a:rPr>
              <a:t>identified </a:t>
            </a:r>
            <a:r>
              <a:rPr sz="1800" b="1" dirty="0">
                <a:latin typeface="Carlito"/>
                <a:cs typeface="Carlito"/>
              </a:rPr>
              <a:t>the </a:t>
            </a:r>
            <a:r>
              <a:rPr sz="1800" b="1" spc="-15" dirty="0">
                <a:latin typeface="Carlito"/>
                <a:cs typeface="Carlito"/>
              </a:rPr>
              <a:t>many </a:t>
            </a:r>
            <a:r>
              <a:rPr sz="1800" b="1" spc="-5" dirty="0">
                <a:latin typeface="Carlito"/>
                <a:cs typeface="Carlito"/>
              </a:rPr>
              <a:t>roles </a:t>
            </a:r>
            <a:r>
              <a:rPr sz="1800" b="1" dirty="0">
                <a:latin typeface="Carlito"/>
                <a:cs typeface="Carlito"/>
              </a:rPr>
              <a:t>of  </a:t>
            </a:r>
            <a:r>
              <a:rPr sz="1800" b="1" spc="-10" dirty="0">
                <a:latin typeface="Carlito"/>
                <a:cs typeface="Carlito"/>
              </a:rPr>
              <a:t>forestry </a:t>
            </a:r>
            <a:r>
              <a:rPr sz="1800" b="1" dirty="0">
                <a:latin typeface="Carlito"/>
                <a:cs typeface="Carlito"/>
              </a:rPr>
              <a:t>in dry lands </a:t>
            </a:r>
            <a:r>
              <a:rPr sz="1800" b="1" spc="-5" dirty="0">
                <a:latin typeface="Carlito"/>
                <a:cs typeface="Carlito"/>
              </a:rPr>
              <a:t>highlighting </a:t>
            </a:r>
            <a:r>
              <a:rPr sz="1800" b="1" spc="-10" dirty="0">
                <a:latin typeface="Carlito"/>
                <a:cs typeface="Carlito"/>
              </a:rPr>
              <a:t>prerequisites </a:t>
            </a:r>
            <a:r>
              <a:rPr sz="1800" b="1" spc="-15" dirty="0">
                <a:latin typeface="Carlito"/>
                <a:cs typeface="Carlito"/>
              </a:rPr>
              <a:t>to, </a:t>
            </a:r>
            <a:r>
              <a:rPr sz="1800" b="1" dirty="0">
                <a:latin typeface="Carlito"/>
                <a:cs typeface="Carlito"/>
              </a:rPr>
              <a:t>and  </a:t>
            </a:r>
            <a:r>
              <a:rPr sz="1800" b="1" spc="-5" dirty="0">
                <a:latin typeface="Carlito"/>
                <a:cs typeface="Carlito"/>
              </a:rPr>
              <a:t>results </a:t>
            </a:r>
            <a:r>
              <a:rPr sz="1800" b="1" spc="-30" dirty="0">
                <a:latin typeface="Carlito"/>
                <a:cs typeface="Carlito"/>
              </a:rPr>
              <a:t>of, </a:t>
            </a:r>
            <a:r>
              <a:rPr sz="1800" b="1" spc="-5" dirty="0">
                <a:latin typeface="Carlito"/>
                <a:cs typeface="Carlito"/>
              </a:rPr>
              <a:t>well-guided </a:t>
            </a:r>
            <a:r>
              <a:rPr sz="1800" b="1" spc="-10" dirty="0">
                <a:latin typeface="Carlito"/>
                <a:cs typeface="Carlito"/>
              </a:rPr>
              <a:t>forestry-related </a:t>
            </a:r>
            <a:r>
              <a:rPr sz="1800" b="1" dirty="0">
                <a:latin typeface="Carlito"/>
                <a:cs typeface="Carlito"/>
              </a:rPr>
              <a:t>activities in  the </a:t>
            </a:r>
            <a:r>
              <a:rPr sz="1800" b="1" spc="-10" dirty="0">
                <a:latin typeface="Carlito"/>
                <a:cs typeface="Carlito"/>
              </a:rPr>
              <a:t>rehabilitation </a:t>
            </a:r>
            <a:r>
              <a:rPr sz="1800" b="1" dirty="0">
                <a:latin typeface="Carlito"/>
                <a:cs typeface="Carlito"/>
              </a:rPr>
              <a:t>of </a:t>
            </a:r>
            <a:r>
              <a:rPr sz="1800" b="1" spc="-10" dirty="0">
                <a:latin typeface="Carlito"/>
                <a:cs typeface="Carlito"/>
              </a:rPr>
              <a:t>natural resources </a:t>
            </a:r>
            <a:r>
              <a:rPr sz="1800" b="1" dirty="0">
                <a:latin typeface="Carlito"/>
                <a:cs typeface="Carlito"/>
              </a:rPr>
              <a:t>and, </a:t>
            </a:r>
            <a:r>
              <a:rPr sz="1800" b="1" spc="-15" dirty="0">
                <a:latin typeface="Carlito"/>
                <a:cs typeface="Carlito"/>
              </a:rPr>
              <a:t>especially,  </a:t>
            </a:r>
            <a:r>
              <a:rPr sz="1800" b="1" spc="-5" dirty="0">
                <a:latin typeface="Carlito"/>
                <a:cs typeface="Carlito"/>
              </a:rPr>
              <a:t>desertification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b="1" spc="-5" dirty="0">
                <a:latin typeface="Carlito"/>
                <a:cs typeface="Carlito"/>
              </a:rPr>
              <a:t>control.</a:t>
            </a:r>
            <a:endParaRPr sz="1800">
              <a:latin typeface="Carlito"/>
              <a:cs typeface="Carlito"/>
            </a:endParaRPr>
          </a:p>
          <a:p>
            <a:pPr marL="355600" marR="24130" indent="-342900">
              <a:lnSpc>
                <a:spcPct val="80000"/>
              </a:lnSpc>
              <a:spcBef>
                <a:spcPts val="43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latin typeface="Carlito"/>
                <a:cs typeface="Carlito"/>
              </a:rPr>
              <a:t>He </a:t>
            </a:r>
            <a:r>
              <a:rPr sz="1800" b="1" spc="-5" dirty="0">
                <a:latin typeface="Carlito"/>
                <a:cs typeface="Carlito"/>
              </a:rPr>
              <a:t>mentions </a:t>
            </a:r>
            <a:r>
              <a:rPr sz="1800" b="1" dirty="0">
                <a:latin typeface="Carlito"/>
                <a:cs typeface="Carlito"/>
              </a:rPr>
              <a:t>the </a:t>
            </a:r>
            <a:r>
              <a:rPr sz="1800" b="1" spc="-5" dirty="0">
                <a:latin typeface="Carlito"/>
                <a:cs typeface="Carlito"/>
              </a:rPr>
              <a:t>importance </a:t>
            </a:r>
            <a:r>
              <a:rPr sz="1800" b="1" dirty="0">
                <a:latin typeface="Carlito"/>
                <a:cs typeface="Carlito"/>
              </a:rPr>
              <a:t>of </a:t>
            </a:r>
            <a:r>
              <a:rPr sz="1800" b="1" spc="-5" dirty="0">
                <a:latin typeface="Carlito"/>
                <a:cs typeface="Carlito"/>
              </a:rPr>
              <a:t>training </a:t>
            </a:r>
            <a:r>
              <a:rPr sz="1800" b="1" dirty="0">
                <a:latin typeface="Carlito"/>
                <a:cs typeface="Carlito"/>
              </a:rPr>
              <a:t>and</a:t>
            </a:r>
            <a:r>
              <a:rPr sz="1800" b="1" spc="-150" dirty="0">
                <a:latin typeface="Carlito"/>
                <a:cs typeface="Carlito"/>
              </a:rPr>
              <a:t> </a:t>
            </a:r>
            <a:r>
              <a:rPr sz="1800" b="1" spc="-5" dirty="0">
                <a:latin typeface="Carlito"/>
                <a:cs typeface="Carlito"/>
              </a:rPr>
              <a:t>technical  advice </a:t>
            </a:r>
            <a:r>
              <a:rPr sz="1800" b="1" dirty="0">
                <a:latin typeface="Carlito"/>
                <a:cs typeface="Carlito"/>
              </a:rPr>
              <a:t>and </a:t>
            </a:r>
            <a:r>
              <a:rPr sz="1800" b="1" spc="-10" dirty="0">
                <a:latin typeface="Carlito"/>
                <a:cs typeface="Carlito"/>
              </a:rPr>
              <a:t>extension for rural </a:t>
            </a:r>
            <a:r>
              <a:rPr sz="1800" b="1" spc="-5" dirty="0">
                <a:latin typeface="Carlito"/>
                <a:cs typeface="Carlito"/>
              </a:rPr>
              <a:t>populations; </a:t>
            </a:r>
            <a:r>
              <a:rPr sz="1800" b="1" dirty="0">
                <a:latin typeface="Carlito"/>
                <a:cs typeface="Carlito"/>
              </a:rPr>
              <a:t>the  </a:t>
            </a:r>
            <a:r>
              <a:rPr sz="1800" b="1" spc="-10" dirty="0">
                <a:latin typeface="Carlito"/>
                <a:cs typeface="Carlito"/>
              </a:rPr>
              <a:t>improvement </a:t>
            </a:r>
            <a:r>
              <a:rPr sz="1800" b="1" dirty="0">
                <a:latin typeface="Carlito"/>
                <a:cs typeface="Carlito"/>
              </a:rPr>
              <a:t>of the </a:t>
            </a:r>
            <a:r>
              <a:rPr sz="1800" b="1" spc="-5" dirty="0">
                <a:latin typeface="Carlito"/>
                <a:cs typeface="Carlito"/>
              </a:rPr>
              <a:t>knowledge </a:t>
            </a:r>
            <a:r>
              <a:rPr sz="1800" b="1" dirty="0">
                <a:latin typeface="Carlito"/>
                <a:cs typeface="Carlito"/>
              </a:rPr>
              <a:t>base of </a:t>
            </a:r>
            <a:r>
              <a:rPr sz="1800" b="1" spc="-10" dirty="0">
                <a:latin typeface="Carlito"/>
                <a:cs typeface="Carlito"/>
              </a:rPr>
              <a:t>resources;  </a:t>
            </a:r>
            <a:r>
              <a:rPr sz="1800" b="1" dirty="0">
                <a:latin typeface="Carlito"/>
                <a:cs typeface="Carlito"/>
              </a:rPr>
              <a:t>the need </a:t>
            </a:r>
            <a:r>
              <a:rPr sz="1800" b="1" spc="-10" dirty="0">
                <a:latin typeface="Carlito"/>
                <a:cs typeface="Carlito"/>
              </a:rPr>
              <a:t>for </a:t>
            </a:r>
            <a:r>
              <a:rPr sz="1800" b="1" spc="-5" dirty="0">
                <a:latin typeface="Carlito"/>
                <a:cs typeface="Carlito"/>
              </a:rPr>
              <a:t>promoting new </a:t>
            </a:r>
            <a:r>
              <a:rPr sz="1800" b="1" spc="-10" dirty="0">
                <a:latin typeface="Carlito"/>
                <a:cs typeface="Carlito"/>
              </a:rPr>
              <a:t>technologies; </a:t>
            </a:r>
            <a:r>
              <a:rPr sz="1800" b="1" dirty="0">
                <a:latin typeface="Carlito"/>
                <a:cs typeface="Carlito"/>
              </a:rPr>
              <a:t>the </a:t>
            </a:r>
            <a:r>
              <a:rPr sz="1800" b="1" spc="-5" dirty="0">
                <a:latin typeface="Carlito"/>
                <a:cs typeface="Carlito"/>
              </a:rPr>
              <a:t>major  </a:t>
            </a:r>
            <a:r>
              <a:rPr sz="1800" b="1" spc="-10" dirty="0">
                <a:latin typeface="Carlito"/>
                <a:cs typeface="Carlito"/>
              </a:rPr>
              <a:t>involvement </a:t>
            </a:r>
            <a:r>
              <a:rPr sz="1800" b="1" dirty="0">
                <a:latin typeface="Carlito"/>
                <a:cs typeface="Carlito"/>
              </a:rPr>
              <a:t>of </a:t>
            </a:r>
            <a:r>
              <a:rPr sz="1800" b="1" spc="-15" dirty="0">
                <a:latin typeface="Carlito"/>
                <a:cs typeface="Carlito"/>
              </a:rPr>
              <a:t>interested </a:t>
            </a:r>
            <a:r>
              <a:rPr sz="1800" b="1" spc="-5" dirty="0">
                <a:latin typeface="Carlito"/>
                <a:cs typeface="Carlito"/>
              </a:rPr>
              <a:t>people; </a:t>
            </a:r>
            <a:r>
              <a:rPr sz="1800" b="1" dirty="0">
                <a:latin typeface="Carlito"/>
                <a:cs typeface="Carlito"/>
              </a:rPr>
              <a:t>and the </a:t>
            </a:r>
            <a:r>
              <a:rPr sz="1800" b="1" spc="-10" dirty="0">
                <a:latin typeface="Carlito"/>
                <a:cs typeface="Carlito"/>
              </a:rPr>
              <a:t>Revolution  </a:t>
            </a:r>
            <a:r>
              <a:rPr sz="1800" b="1" dirty="0">
                <a:latin typeface="Carlito"/>
                <a:cs typeface="Carlito"/>
              </a:rPr>
              <a:t>of </a:t>
            </a:r>
            <a:r>
              <a:rPr sz="1800" b="1" spc="-5" dirty="0">
                <a:latin typeface="Carlito"/>
                <a:cs typeface="Carlito"/>
              </a:rPr>
              <a:t>responsibilities </a:t>
            </a:r>
            <a:r>
              <a:rPr sz="1800" b="1" spc="-10" dirty="0">
                <a:latin typeface="Carlito"/>
                <a:cs typeface="Carlito"/>
              </a:rPr>
              <a:t>to </a:t>
            </a:r>
            <a:r>
              <a:rPr sz="1800" b="1" dirty="0">
                <a:latin typeface="Carlito"/>
                <a:cs typeface="Carlito"/>
              </a:rPr>
              <a:t>their</a:t>
            </a:r>
            <a:r>
              <a:rPr sz="1800" b="1" spc="-7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organizations.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048741" name="object 5"/>
          <p:cNvSpPr/>
          <p:nvPr/>
        </p:nvSpPr>
        <p:spPr>
          <a:xfrm>
            <a:off x="5637276" y="0"/>
            <a:ext cx="3506724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48742" name="object 3"/>
            <p:cNvSpPr/>
            <p:nvPr/>
          </p:nvSpPr>
          <p:spPr>
            <a:xfrm>
              <a:off x="0" y="0"/>
              <a:ext cx="9144000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43" name="object 4"/>
            <p:cNvSpPr/>
            <p:nvPr/>
          </p:nvSpPr>
          <p:spPr>
            <a:xfrm>
              <a:off x="0" y="0"/>
              <a:ext cx="3087624" cy="33543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44" name="object 5"/>
            <p:cNvSpPr/>
            <p:nvPr/>
          </p:nvSpPr>
          <p:spPr>
            <a:xfrm>
              <a:off x="5637276" y="0"/>
              <a:ext cx="3506724" cy="28971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45" name="object 6"/>
            <p:cNvSpPr/>
            <p:nvPr/>
          </p:nvSpPr>
          <p:spPr>
            <a:xfrm>
              <a:off x="0" y="3579874"/>
              <a:ext cx="3354324" cy="32781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46" name="object 7"/>
            <p:cNvSpPr/>
            <p:nvPr/>
          </p:nvSpPr>
          <p:spPr>
            <a:xfrm>
              <a:off x="5484876" y="3427476"/>
              <a:ext cx="3659124" cy="32705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47" name="object 8"/>
            <p:cNvSpPr/>
            <p:nvPr/>
          </p:nvSpPr>
          <p:spPr>
            <a:xfrm>
              <a:off x="2237232" y="2967735"/>
              <a:ext cx="4674616" cy="4187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object 2"/>
          <p:cNvSpPr/>
          <p:nvPr/>
        </p:nvSpPr>
        <p:spPr>
          <a:xfrm>
            <a:off x="0" y="0"/>
            <a:ext cx="9144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49" name="object 3"/>
          <p:cNvSpPr txBox="1">
            <a:spLocks noGrp="1"/>
          </p:cNvSpPr>
          <p:nvPr>
            <p:ph type="title"/>
          </p:nvPr>
        </p:nvSpPr>
        <p:spPr>
          <a:xfrm>
            <a:off x="1983994" y="1673479"/>
            <a:ext cx="56451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RELIGIOUS</a:t>
            </a:r>
            <a:r>
              <a:rPr sz="4400" spc="-30" dirty="0"/>
              <a:t> </a:t>
            </a:r>
            <a:r>
              <a:rPr sz="4400" spc="-40" dirty="0"/>
              <a:t>IMPORTANCE</a:t>
            </a:r>
            <a:endParaRPr sz="4400"/>
          </a:p>
        </p:txBody>
      </p:sp>
      <p:sp>
        <p:nvSpPr>
          <p:cNvPr id="1048750" name="object 4"/>
          <p:cNvSpPr/>
          <p:nvPr/>
        </p:nvSpPr>
        <p:spPr>
          <a:xfrm>
            <a:off x="2398776" y="2551175"/>
            <a:ext cx="4575048" cy="4306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52" name="object 3"/>
          <p:cNvSpPr txBox="1">
            <a:spLocks noGrp="1"/>
          </p:cNvSpPr>
          <p:nvPr>
            <p:ph type="title"/>
          </p:nvPr>
        </p:nvSpPr>
        <p:spPr>
          <a:xfrm>
            <a:off x="947724" y="792226"/>
            <a:ext cx="7585709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Carlito"/>
                <a:cs typeface="Carlito"/>
              </a:rPr>
              <a:t>THE </a:t>
            </a:r>
            <a:r>
              <a:rPr sz="3200" b="1" spc="-35" dirty="0">
                <a:latin typeface="Carlito"/>
                <a:cs typeface="Carlito"/>
              </a:rPr>
              <a:t>CULTURAL </a:t>
            </a:r>
            <a:r>
              <a:rPr sz="3200" b="1" dirty="0">
                <a:latin typeface="Carlito"/>
                <a:cs typeface="Carlito"/>
              </a:rPr>
              <a:t>AND </a:t>
            </a:r>
            <a:r>
              <a:rPr sz="3200" b="1" spc="-10" dirty="0">
                <a:latin typeface="Carlito"/>
                <a:cs typeface="Carlito"/>
              </a:rPr>
              <a:t>SYMBOLIC</a:t>
            </a:r>
            <a:r>
              <a:rPr sz="3200" b="1" spc="10" dirty="0">
                <a:latin typeface="Carlito"/>
                <a:cs typeface="Carlito"/>
              </a:rPr>
              <a:t> </a:t>
            </a:r>
            <a:r>
              <a:rPr sz="3200" b="1" spc="-30" dirty="0">
                <a:latin typeface="Carlito"/>
                <a:cs typeface="Carlito"/>
              </a:rPr>
              <a:t>IMPORTANCE</a:t>
            </a:r>
            <a:endParaRPr sz="3200">
              <a:latin typeface="Carlito"/>
              <a:cs typeface="Carlito"/>
            </a:endParaRPr>
          </a:p>
          <a:p>
            <a:pPr marR="6350" algn="r">
              <a:lnSpc>
                <a:spcPct val="100000"/>
              </a:lnSpc>
            </a:pPr>
            <a:r>
              <a:rPr sz="3200" b="1" spc="-5" dirty="0">
                <a:latin typeface="Carlito"/>
                <a:cs typeface="Carlito"/>
              </a:rPr>
              <a:t>OF </a:t>
            </a:r>
            <a:r>
              <a:rPr sz="3200" b="1" spc="-20" dirty="0">
                <a:latin typeface="Carlito"/>
                <a:cs typeface="Carlito"/>
              </a:rPr>
              <a:t>FOREST</a:t>
            </a:r>
            <a:r>
              <a:rPr sz="3200" b="1" spc="-45" dirty="0">
                <a:latin typeface="Carlito"/>
                <a:cs typeface="Carlito"/>
              </a:rPr>
              <a:t> </a:t>
            </a:r>
            <a:r>
              <a:rPr sz="3200" b="1" spc="-15" dirty="0">
                <a:latin typeface="Carlito"/>
                <a:cs typeface="Carlito"/>
              </a:rPr>
              <a:t>RESOURCES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1048753" name="object 4"/>
          <p:cNvSpPr txBox="1"/>
          <p:nvPr/>
        </p:nvSpPr>
        <p:spPr>
          <a:xfrm>
            <a:off x="535940" y="2071242"/>
            <a:ext cx="7954009" cy="3976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39395" indent="-343535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6235" algn="l"/>
              </a:tabLst>
            </a:pPr>
            <a:r>
              <a:rPr sz="2400" b="1" spc="-5" dirty="0">
                <a:latin typeface="Carlito"/>
                <a:cs typeface="Carlito"/>
              </a:rPr>
              <a:t>The </a:t>
            </a:r>
            <a:r>
              <a:rPr sz="2400" b="1" spc="-10" dirty="0">
                <a:latin typeface="Carlito"/>
                <a:cs typeface="Carlito"/>
              </a:rPr>
              <a:t>variety </a:t>
            </a:r>
            <a:r>
              <a:rPr sz="2400" b="1" dirty="0">
                <a:latin typeface="Carlito"/>
                <a:cs typeface="Carlito"/>
              </a:rPr>
              <a:t>of </a:t>
            </a:r>
            <a:r>
              <a:rPr sz="2400" b="1" spc="-10" dirty="0">
                <a:latin typeface="Carlito"/>
                <a:cs typeface="Carlito"/>
              </a:rPr>
              <a:t>cultural values </a:t>
            </a:r>
            <a:r>
              <a:rPr sz="2400" b="1" dirty="0">
                <a:latin typeface="Carlito"/>
                <a:cs typeface="Carlito"/>
              </a:rPr>
              <a:t>and </a:t>
            </a:r>
            <a:r>
              <a:rPr sz="2400" b="1" spc="-5" dirty="0">
                <a:latin typeface="Carlito"/>
                <a:cs typeface="Carlito"/>
              </a:rPr>
              <a:t>symbolic functions  ascribed </a:t>
            </a:r>
            <a:r>
              <a:rPr sz="2400" b="1" spc="-20" dirty="0">
                <a:latin typeface="Carlito"/>
                <a:cs typeface="Carlito"/>
              </a:rPr>
              <a:t>to </a:t>
            </a:r>
            <a:r>
              <a:rPr sz="2400" b="1" spc="-5" dirty="0">
                <a:latin typeface="Carlito"/>
                <a:cs typeface="Carlito"/>
              </a:rPr>
              <a:t>the </a:t>
            </a:r>
            <a:r>
              <a:rPr sz="2400" b="1" spc="-15" dirty="0">
                <a:latin typeface="Carlito"/>
                <a:cs typeface="Carlito"/>
              </a:rPr>
              <a:t>forests </a:t>
            </a:r>
            <a:r>
              <a:rPr sz="2400" b="1" spc="-10" dirty="0">
                <a:latin typeface="Carlito"/>
                <a:cs typeface="Carlito"/>
              </a:rPr>
              <a:t>are </a:t>
            </a:r>
            <a:r>
              <a:rPr sz="2400" b="1" dirty="0">
                <a:latin typeface="Carlito"/>
                <a:cs typeface="Carlito"/>
              </a:rPr>
              <a:t>as </a:t>
            </a:r>
            <a:r>
              <a:rPr sz="2400" b="1" spc="-5" dirty="0">
                <a:latin typeface="Carlito"/>
                <a:cs typeface="Carlito"/>
              </a:rPr>
              <a:t>numerous </a:t>
            </a:r>
            <a:r>
              <a:rPr sz="2400" b="1" dirty="0">
                <a:latin typeface="Carlito"/>
                <a:cs typeface="Carlito"/>
              </a:rPr>
              <a:t>and </a:t>
            </a:r>
            <a:r>
              <a:rPr sz="2400" b="1" spc="-10" dirty="0">
                <a:latin typeface="Carlito"/>
                <a:cs typeface="Carlito"/>
              </a:rPr>
              <a:t>diverse </a:t>
            </a:r>
            <a:r>
              <a:rPr sz="2400" b="1" dirty="0">
                <a:latin typeface="Carlito"/>
                <a:cs typeface="Carlito"/>
              </a:rPr>
              <a:t>as </a:t>
            </a:r>
            <a:r>
              <a:rPr sz="2400" b="1" spc="-5" dirty="0">
                <a:latin typeface="Carlito"/>
                <a:cs typeface="Carlito"/>
              </a:rPr>
              <a:t>the  communities </a:t>
            </a:r>
            <a:r>
              <a:rPr sz="2400" b="1" dirty="0">
                <a:latin typeface="Carlito"/>
                <a:cs typeface="Carlito"/>
              </a:rPr>
              <a:t>and </a:t>
            </a:r>
            <a:r>
              <a:rPr sz="2400" b="1" spc="-10" dirty="0">
                <a:latin typeface="Carlito"/>
                <a:cs typeface="Carlito"/>
              </a:rPr>
              <a:t>cultures </a:t>
            </a:r>
            <a:r>
              <a:rPr sz="2400" b="1" dirty="0">
                <a:latin typeface="Carlito"/>
                <a:cs typeface="Carlito"/>
              </a:rPr>
              <a:t>of </a:t>
            </a:r>
            <a:r>
              <a:rPr sz="2400" b="1" spc="-5" dirty="0">
                <a:latin typeface="Carlito"/>
                <a:cs typeface="Carlito"/>
              </a:rPr>
              <a:t>the</a:t>
            </a:r>
            <a:r>
              <a:rPr sz="2400" b="1" spc="-15" dirty="0">
                <a:latin typeface="Carlito"/>
                <a:cs typeface="Carlito"/>
              </a:rPr>
              <a:t> </a:t>
            </a:r>
            <a:r>
              <a:rPr sz="2400" b="1" spc="-5" dirty="0">
                <a:latin typeface="Carlito"/>
                <a:cs typeface="Carlito"/>
              </a:rPr>
              <a:t>region.</a:t>
            </a:r>
            <a:endParaRPr sz="2400">
              <a:latin typeface="Carlito"/>
              <a:cs typeface="Carlito"/>
            </a:endParaRPr>
          </a:p>
          <a:p>
            <a:pPr marL="424180" indent="-412115">
              <a:lnSpc>
                <a:spcPct val="100000"/>
              </a:lnSpc>
              <a:spcBef>
                <a:spcPts val="575"/>
              </a:spcBef>
              <a:buFont typeface="Wingdings"/>
              <a:buChar char=""/>
              <a:tabLst>
                <a:tab pos="424180" algn="l"/>
                <a:tab pos="424815" algn="l"/>
              </a:tabLst>
            </a:pPr>
            <a:r>
              <a:rPr sz="2400" b="1" spc="-10" dirty="0">
                <a:latin typeface="Carlito"/>
                <a:cs typeface="Carlito"/>
              </a:rPr>
              <a:t>Physically </a:t>
            </a:r>
            <a:r>
              <a:rPr sz="2400" b="1" dirty="0">
                <a:latin typeface="Carlito"/>
                <a:cs typeface="Carlito"/>
              </a:rPr>
              <a:t>and </a:t>
            </a:r>
            <a:r>
              <a:rPr sz="2400" b="1" spc="-10" dirty="0">
                <a:latin typeface="Carlito"/>
                <a:cs typeface="Carlito"/>
              </a:rPr>
              <a:t>mystically </a:t>
            </a:r>
            <a:r>
              <a:rPr sz="2400" b="1" spc="-15" dirty="0">
                <a:latin typeface="Carlito"/>
                <a:cs typeface="Carlito"/>
              </a:rPr>
              <a:t>forests </a:t>
            </a:r>
            <a:r>
              <a:rPr sz="2400" b="1" spc="-20" dirty="0">
                <a:latin typeface="Carlito"/>
                <a:cs typeface="Carlito"/>
              </a:rPr>
              <a:t>have </a:t>
            </a:r>
            <a:r>
              <a:rPr sz="2400" b="1" spc="-10" dirty="0">
                <a:latin typeface="Carlito"/>
                <a:cs typeface="Carlito"/>
              </a:rPr>
              <a:t>defined</a:t>
            </a:r>
            <a:r>
              <a:rPr sz="2400" b="1" spc="-15" dirty="0">
                <a:latin typeface="Carlito"/>
                <a:cs typeface="Carlito"/>
              </a:rPr>
              <a:t> </a:t>
            </a:r>
            <a:r>
              <a:rPr sz="2400" b="1" dirty="0">
                <a:latin typeface="Carlito"/>
                <a:cs typeface="Carlito"/>
              </a:rPr>
              <a:t>the</a:t>
            </a:r>
            <a:endParaRPr sz="2400">
              <a:latin typeface="Carlito"/>
              <a:cs typeface="Carlito"/>
            </a:endParaRPr>
          </a:p>
          <a:p>
            <a:pPr marL="355600">
              <a:lnSpc>
                <a:spcPct val="100000"/>
              </a:lnSpc>
            </a:pPr>
            <a:r>
              <a:rPr sz="2400" b="1" spc="-10" dirty="0">
                <a:latin typeface="Carlito"/>
                <a:cs typeface="Carlito"/>
              </a:rPr>
              <a:t>environment </a:t>
            </a:r>
            <a:r>
              <a:rPr sz="2400" b="1" dirty="0">
                <a:latin typeface="Carlito"/>
                <a:cs typeface="Carlito"/>
              </a:rPr>
              <a:t>of </a:t>
            </a:r>
            <a:r>
              <a:rPr sz="2400" b="1" spc="-5" dirty="0">
                <a:latin typeface="Carlito"/>
                <a:cs typeface="Carlito"/>
              </a:rPr>
              <a:t>communities </a:t>
            </a:r>
            <a:r>
              <a:rPr sz="2400" b="1" dirty="0">
                <a:latin typeface="Carlito"/>
                <a:cs typeface="Carlito"/>
              </a:rPr>
              <a:t>in </a:t>
            </a:r>
            <a:r>
              <a:rPr sz="2400" b="1" spc="-5" dirty="0">
                <a:latin typeface="Carlito"/>
                <a:cs typeface="Carlito"/>
              </a:rPr>
              <a:t>the </a:t>
            </a:r>
            <a:r>
              <a:rPr sz="2400" b="1" spc="-10" dirty="0">
                <a:latin typeface="Carlito"/>
                <a:cs typeface="Carlito"/>
              </a:rPr>
              <a:t>region </a:t>
            </a:r>
            <a:r>
              <a:rPr sz="2400" b="1" spc="-5" dirty="0">
                <a:latin typeface="Carlito"/>
                <a:cs typeface="Carlito"/>
              </a:rPr>
              <a:t>throughout</a:t>
            </a:r>
            <a:r>
              <a:rPr sz="2400" b="1" spc="-65" dirty="0">
                <a:latin typeface="Carlito"/>
                <a:cs typeface="Carlito"/>
              </a:rPr>
              <a:t> </a:t>
            </a:r>
            <a:r>
              <a:rPr sz="2400" b="1" spc="-5" dirty="0">
                <a:latin typeface="Carlito"/>
                <a:cs typeface="Carlito"/>
              </a:rPr>
              <a:t>time.</a:t>
            </a:r>
            <a:endParaRPr sz="2400">
              <a:latin typeface="Carlito"/>
              <a:cs typeface="Carlito"/>
            </a:endParaRPr>
          </a:p>
          <a:p>
            <a:pPr marL="355600" marR="43180" indent="-343535">
              <a:lnSpc>
                <a:spcPct val="100000"/>
              </a:lnSpc>
              <a:spcBef>
                <a:spcPts val="580"/>
              </a:spcBef>
              <a:buFont typeface="Wingdings"/>
              <a:buChar char=""/>
              <a:tabLst>
                <a:tab pos="356235" algn="l"/>
              </a:tabLst>
            </a:pPr>
            <a:r>
              <a:rPr sz="2400" b="1" spc="-5" dirty="0">
                <a:latin typeface="Carlito"/>
                <a:cs typeface="Carlito"/>
              </a:rPr>
              <a:t>The distinction </a:t>
            </a:r>
            <a:r>
              <a:rPr sz="2400" b="1" spc="-10" dirty="0">
                <a:latin typeface="Carlito"/>
                <a:cs typeface="Carlito"/>
              </a:rPr>
              <a:t>that </a:t>
            </a:r>
            <a:r>
              <a:rPr sz="2400" b="1" dirty="0">
                <a:latin typeface="Carlito"/>
                <a:cs typeface="Carlito"/>
              </a:rPr>
              <a:t>has </a:t>
            </a:r>
            <a:r>
              <a:rPr sz="2400" b="1" spc="-5" dirty="0">
                <a:latin typeface="Carlito"/>
                <a:cs typeface="Carlito"/>
              </a:rPr>
              <a:t>been made </a:t>
            </a:r>
            <a:r>
              <a:rPr sz="2400" b="1" spc="-10" dirty="0">
                <a:latin typeface="Carlito"/>
                <a:cs typeface="Carlito"/>
              </a:rPr>
              <a:t>between cultural values  </a:t>
            </a:r>
            <a:r>
              <a:rPr sz="2400" b="1" dirty="0">
                <a:latin typeface="Carlito"/>
                <a:cs typeface="Carlito"/>
              </a:rPr>
              <a:t>and </a:t>
            </a:r>
            <a:r>
              <a:rPr sz="2400" b="1" spc="-5" dirty="0">
                <a:latin typeface="Carlito"/>
                <a:cs typeface="Carlito"/>
              </a:rPr>
              <a:t>the </a:t>
            </a:r>
            <a:r>
              <a:rPr sz="2400" b="1" spc="-25" dirty="0">
                <a:latin typeface="Carlito"/>
                <a:cs typeface="Carlito"/>
              </a:rPr>
              <a:t>forest’s </a:t>
            </a:r>
            <a:r>
              <a:rPr sz="2400" b="1" spc="-5" dirty="0">
                <a:latin typeface="Carlito"/>
                <a:cs typeface="Carlito"/>
              </a:rPr>
              <a:t>functions </a:t>
            </a:r>
            <a:r>
              <a:rPr sz="2400" b="1" dirty="0">
                <a:latin typeface="Carlito"/>
                <a:cs typeface="Carlito"/>
              </a:rPr>
              <a:t>is actually an </a:t>
            </a:r>
            <a:r>
              <a:rPr sz="2400" b="1" spc="-5" dirty="0">
                <a:latin typeface="Carlito"/>
                <a:cs typeface="Carlito"/>
              </a:rPr>
              <a:t>artificial</a:t>
            </a:r>
            <a:r>
              <a:rPr sz="2400" b="1" spc="25" dirty="0">
                <a:latin typeface="Carlito"/>
                <a:cs typeface="Carlito"/>
              </a:rPr>
              <a:t> </a:t>
            </a:r>
            <a:r>
              <a:rPr sz="2400" b="1" dirty="0">
                <a:latin typeface="Carlito"/>
                <a:cs typeface="Carlito"/>
              </a:rPr>
              <a:t>one.</a:t>
            </a:r>
            <a:endParaRPr sz="2400">
              <a:latin typeface="Carlito"/>
              <a:cs typeface="Carlito"/>
            </a:endParaRPr>
          </a:p>
          <a:p>
            <a:pPr marL="355600" marR="177800" indent="-343535">
              <a:lnSpc>
                <a:spcPct val="100000"/>
              </a:lnSpc>
              <a:spcBef>
                <a:spcPts val="575"/>
              </a:spcBef>
              <a:buFont typeface="Wingdings"/>
              <a:buChar char=""/>
              <a:tabLst>
                <a:tab pos="356235" algn="l"/>
              </a:tabLst>
            </a:pPr>
            <a:r>
              <a:rPr sz="2400" b="1" u="heavy" spc="-5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TANGIBLY 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AND </a:t>
            </a:r>
            <a:r>
              <a:rPr sz="2400" b="1" u="heavy" spc="-6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INTANGIBLY</a:t>
            </a:r>
            <a:r>
              <a:rPr sz="2400" b="1" spc="-65" dirty="0">
                <a:latin typeface="Carlito"/>
                <a:cs typeface="Carlito"/>
              </a:rPr>
              <a:t>, </a:t>
            </a:r>
            <a:r>
              <a:rPr sz="2400" b="1" spc="-15" dirty="0">
                <a:latin typeface="Carlito"/>
                <a:cs typeface="Carlito"/>
              </a:rPr>
              <a:t>forests </a:t>
            </a:r>
            <a:r>
              <a:rPr sz="2400" b="1" spc="-20" dirty="0">
                <a:latin typeface="Carlito"/>
                <a:cs typeface="Carlito"/>
              </a:rPr>
              <a:t>feature </a:t>
            </a:r>
            <a:r>
              <a:rPr sz="2400" b="1" dirty="0">
                <a:latin typeface="Carlito"/>
                <a:cs typeface="Carlito"/>
              </a:rPr>
              <a:t>in all aspects of  </a:t>
            </a:r>
            <a:r>
              <a:rPr sz="2400" b="1" spc="-10" dirty="0">
                <a:latin typeface="Carlito"/>
                <a:cs typeface="Carlito"/>
              </a:rPr>
              <a:t>culture: </a:t>
            </a:r>
            <a:r>
              <a:rPr sz="2400" b="1" spc="-5" dirty="0">
                <a:latin typeface="Carlito"/>
                <a:cs typeface="Carlito"/>
              </a:rPr>
              <a:t>language, </a:t>
            </a:r>
            <a:r>
              <a:rPr sz="2400" b="1" spc="-25" dirty="0">
                <a:latin typeface="Carlito"/>
                <a:cs typeface="Carlito"/>
              </a:rPr>
              <a:t>history, </a:t>
            </a:r>
            <a:r>
              <a:rPr sz="2400" b="1" dirty="0">
                <a:latin typeface="Carlito"/>
                <a:cs typeface="Carlito"/>
              </a:rPr>
              <a:t>art, </a:t>
            </a:r>
            <a:r>
              <a:rPr sz="2400" b="1" spc="-10" dirty="0">
                <a:latin typeface="Carlito"/>
                <a:cs typeface="Carlito"/>
              </a:rPr>
              <a:t>religion,</a:t>
            </a:r>
            <a:r>
              <a:rPr sz="2400" b="1" spc="15" dirty="0">
                <a:latin typeface="Carlito"/>
                <a:cs typeface="Carlito"/>
              </a:rPr>
              <a:t> </a:t>
            </a:r>
            <a:r>
              <a:rPr sz="2400" b="1" spc="-5" dirty="0">
                <a:latin typeface="Carlito"/>
                <a:cs typeface="Carlito"/>
              </a:rPr>
              <a:t>medicine,</a:t>
            </a:r>
            <a:endParaRPr sz="2400">
              <a:latin typeface="Carlito"/>
              <a:cs typeface="Carlito"/>
            </a:endParaRPr>
          </a:p>
          <a:p>
            <a:pPr marL="422909">
              <a:lnSpc>
                <a:spcPct val="100000"/>
              </a:lnSpc>
              <a:spcBef>
                <a:spcPts val="575"/>
              </a:spcBef>
            </a:pPr>
            <a:r>
              <a:rPr sz="2400" b="1" spc="-5" dirty="0">
                <a:latin typeface="Carlito"/>
                <a:cs typeface="Carlito"/>
              </a:rPr>
              <a:t>politics, </a:t>
            </a:r>
            <a:r>
              <a:rPr sz="2400" b="1" dirty="0">
                <a:latin typeface="Carlito"/>
                <a:cs typeface="Carlito"/>
              </a:rPr>
              <a:t>and </a:t>
            </a:r>
            <a:r>
              <a:rPr sz="2400" b="1" spc="-10" dirty="0">
                <a:latin typeface="Carlito"/>
                <a:cs typeface="Carlito"/>
              </a:rPr>
              <a:t>even </a:t>
            </a:r>
            <a:r>
              <a:rPr sz="2400" b="1" dirty="0">
                <a:latin typeface="Carlito"/>
                <a:cs typeface="Carlito"/>
              </a:rPr>
              <a:t>social </a:t>
            </a:r>
            <a:r>
              <a:rPr sz="2400" b="1" spc="-10" dirty="0">
                <a:latin typeface="Carlito"/>
                <a:cs typeface="Carlito"/>
              </a:rPr>
              <a:t>structure</a:t>
            </a:r>
            <a:r>
              <a:rPr sz="2400" b="1" spc="-35" dirty="0">
                <a:latin typeface="Carlito"/>
                <a:cs typeface="Carlito"/>
              </a:rPr>
              <a:t> </a:t>
            </a:r>
            <a:r>
              <a:rPr sz="2400" b="1" spc="-20" dirty="0">
                <a:latin typeface="Carlito"/>
                <a:cs typeface="Carlito"/>
              </a:rPr>
              <a:t>itself.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1048754" name="object 5"/>
          <p:cNvSpPr/>
          <p:nvPr/>
        </p:nvSpPr>
        <p:spPr>
          <a:xfrm>
            <a:off x="0" y="0"/>
            <a:ext cx="1677924" cy="1982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55" name="object 6"/>
          <p:cNvSpPr/>
          <p:nvPr/>
        </p:nvSpPr>
        <p:spPr>
          <a:xfrm>
            <a:off x="7856219" y="5332474"/>
            <a:ext cx="1287779" cy="1525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6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57" name="object 3"/>
          <p:cNvSpPr txBox="1">
            <a:spLocks noGrp="1"/>
          </p:cNvSpPr>
          <p:nvPr>
            <p:ph type="title"/>
          </p:nvPr>
        </p:nvSpPr>
        <p:spPr>
          <a:xfrm>
            <a:off x="1966341" y="725550"/>
            <a:ext cx="581977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-35" dirty="0">
                <a:latin typeface="Carlito"/>
                <a:cs typeface="Carlito"/>
              </a:rPr>
              <a:t>TANGIBLE </a:t>
            </a:r>
            <a:r>
              <a:rPr sz="3100" b="1" spc="-5" dirty="0">
                <a:latin typeface="Carlito"/>
                <a:cs typeface="Carlito"/>
              </a:rPr>
              <a:t>AND </a:t>
            </a:r>
            <a:r>
              <a:rPr sz="3100" b="1" spc="-30" dirty="0">
                <a:latin typeface="Carlito"/>
                <a:cs typeface="Carlito"/>
              </a:rPr>
              <a:t>INTANGIBLE</a:t>
            </a:r>
            <a:r>
              <a:rPr sz="3100" b="1" spc="5" dirty="0">
                <a:latin typeface="Carlito"/>
                <a:cs typeface="Carlito"/>
              </a:rPr>
              <a:t> </a:t>
            </a:r>
            <a:r>
              <a:rPr sz="3100" b="1" spc="-25" dirty="0">
                <a:latin typeface="Carlito"/>
                <a:cs typeface="Carlito"/>
              </a:rPr>
              <a:t>FOREST</a:t>
            </a:r>
            <a:endParaRPr sz="3100">
              <a:latin typeface="Carlito"/>
              <a:cs typeface="Carlito"/>
            </a:endParaRPr>
          </a:p>
        </p:txBody>
      </p:sp>
      <p:sp>
        <p:nvSpPr>
          <p:cNvPr id="1048758" name="object 4"/>
          <p:cNvSpPr txBox="1"/>
          <p:nvPr/>
        </p:nvSpPr>
        <p:spPr>
          <a:xfrm>
            <a:off x="78739" y="1464309"/>
            <a:ext cx="873569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2265" marR="652145" indent="-342265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342265" algn="l"/>
                <a:tab pos="355600" algn="l"/>
              </a:tabLst>
            </a:pPr>
            <a:r>
              <a:rPr sz="2000" b="1" spc="-20" dirty="0">
                <a:latin typeface="Carlito"/>
                <a:cs typeface="Carlito"/>
              </a:rPr>
              <a:t>Tangibly </a:t>
            </a:r>
            <a:r>
              <a:rPr sz="2000" b="1" dirty="0">
                <a:latin typeface="Carlito"/>
                <a:cs typeface="Carlito"/>
              </a:rPr>
              <a:t>and </a:t>
            </a:r>
            <a:r>
              <a:rPr sz="2000" b="1" spc="-15" dirty="0">
                <a:latin typeface="Carlito"/>
                <a:cs typeface="Carlito"/>
              </a:rPr>
              <a:t>intangibly, forests feature </a:t>
            </a:r>
            <a:r>
              <a:rPr sz="2000" b="1" dirty="0">
                <a:latin typeface="Carlito"/>
                <a:cs typeface="Carlito"/>
              </a:rPr>
              <a:t>in </a:t>
            </a:r>
            <a:r>
              <a:rPr sz="2000" b="1" spc="-5" dirty="0">
                <a:latin typeface="Carlito"/>
                <a:cs typeface="Carlito"/>
              </a:rPr>
              <a:t>all </a:t>
            </a:r>
            <a:r>
              <a:rPr sz="2000" b="1" dirty="0">
                <a:latin typeface="Carlito"/>
                <a:cs typeface="Carlito"/>
              </a:rPr>
              <a:t>aspects of </a:t>
            </a:r>
            <a:r>
              <a:rPr sz="2000" b="1" spc="-5" dirty="0">
                <a:latin typeface="Carlito"/>
                <a:cs typeface="Carlito"/>
              </a:rPr>
              <a:t>culture:</a:t>
            </a:r>
            <a:r>
              <a:rPr sz="2000" b="1" spc="-25" dirty="0">
                <a:latin typeface="Carlito"/>
                <a:cs typeface="Carlito"/>
              </a:rPr>
              <a:t> </a:t>
            </a:r>
            <a:r>
              <a:rPr sz="2000" b="1" spc="-5" dirty="0">
                <a:latin typeface="Carlito"/>
                <a:cs typeface="Carlito"/>
              </a:rPr>
              <a:t>language,</a:t>
            </a:r>
            <a:endParaRPr sz="2000">
              <a:latin typeface="Carlito"/>
              <a:cs typeface="Carlito"/>
            </a:endParaRPr>
          </a:p>
          <a:p>
            <a:pPr marR="601980" algn="ctr">
              <a:lnSpc>
                <a:spcPct val="100000"/>
              </a:lnSpc>
            </a:pPr>
            <a:r>
              <a:rPr sz="2000" b="1" spc="-20" dirty="0">
                <a:latin typeface="Carlito"/>
                <a:cs typeface="Carlito"/>
              </a:rPr>
              <a:t>history, </a:t>
            </a:r>
            <a:r>
              <a:rPr sz="2000" b="1" spc="-5" dirty="0">
                <a:latin typeface="Carlito"/>
                <a:cs typeface="Carlito"/>
              </a:rPr>
              <a:t>art, religion, medicine, </a:t>
            </a:r>
            <a:r>
              <a:rPr sz="2000" b="1" dirty="0">
                <a:latin typeface="Carlito"/>
                <a:cs typeface="Carlito"/>
              </a:rPr>
              <a:t>politics, and </a:t>
            </a:r>
            <a:r>
              <a:rPr sz="2000" b="1" spc="-10" dirty="0">
                <a:latin typeface="Carlito"/>
                <a:cs typeface="Carlito"/>
              </a:rPr>
              <a:t>even </a:t>
            </a:r>
            <a:r>
              <a:rPr sz="2000" b="1" dirty="0">
                <a:latin typeface="Carlito"/>
                <a:cs typeface="Carlito"/>
              </a:rPr>
              <a:t>social </a:t>
            </a:r>
            <a:r>
              <a:rPr sz="2000" b="1" spc="-5" dirty="0">
                <a:latin typeface="Carlito"/>
                <a:cs typeface="Carlito"/>
              </a:rPr>
              <a:t>structure</a:t>
            </a:r>
            <a:r>
              <a:rPr sz="2000" b="1" spc="-125" dirty="0">
                <a:latin typeface="Carlito"/>
                <a:cs typeface="Carlito"/>
              </a:rPr>
              <a:t> </a:t>
            </a:r>
            <a:r>
              <a:rPr sz="2000" b="1" spc="-15" dirty="0">
                <a:latin typeface="Carlito"/>
                <a:cs typeface="Carlito"/>
              </a:rPr>
              <a:t>itself.</a:t>
            </a:r>
            <a:endParaRPr sz="20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15" dirty="0">
                <a:latin typeface="Carlito"/>
                <a:cs typeface="Carlito"/>
              </a:rPr>
              <a:t>Forest </a:t>
            </a:r>
            <a:r>
              <a:rPr sz="2000" b="1" spc="-10" dirty="0">
                <a:latin typeface="Carlito"/>
                <a:cs typeface="Carlito"/>
              </a:rPr>
              <a:t>trees </a:t>
            </a:r>
            <a:r>
              <a:rPr sz="2000" b="1" spc="-15" dirty="0">
                <a:latin typeface="Carlito"/>
                <a:cs typeface="Carlito"/>
              </a:rPr>
              <a:t>may </a:t>
            </a:r>
            <a:r>
              <a:rPr sz="2000" b="1" dirty="0">
                <a:latin typeface="Carlito"/>
                <a:cs typeface="Carlito"/>
              </a:rPr>
              <a:t>house the spirits of </a:t>
            </a:r>
            <a:r>
              <a:rPr sz="2000" b="1" spc="-10" dirty="0">
                <a:latin typeface="Carlito"/>
                <a:cs typeface="Carlito"/>
              </a:rPr>
              <a:t>ancestors </a:t>
            </a:r>
            <a:r>
              <a:rPr sz="2000" b="1" dirty="0">
                <a:latin typeface="Carlito"/>
                <a:cs typeface="Carlito"/>
              </a:rPr>
              <a:t>as </a:t>
            </a:r>
            <a:r>
              <a:rPr sz="2000" b="1" spc="-10" dirty="0">
                <a:latin typeface="Carlito"/>
                <a:cs typeface="Carlito"/>
              </a:rPr>
              <a:t>well </a:t>
            </a:r>
            <a:r>
              <a:rPr sz="2000" b="1" dirty="0">
                <a:latin typeface="Carlito"/>
                <a:cs typeface="Carlito"/>
              </a:rPr>
              <a:t>as those of the </a:t>
            </a:r>
            <a:r>
              <a:rPr sz="2000" b="1" spc="-5" dirty="0">
                <a:latin typeface="Carlito"/>
                <a:cs typeface="Carlito"/>
              </a:rPr>
              <a:t>newborn.  </a:t>
            </a:r>
            <a:r>
              <a:rPr sz="2000" b="1" dirty="0">
                <a:latin typeface="Carlito"/>
                <a:cs typeface="Carlito"/>
              </a:rPr>
              <a:t>And </a:t>
            </a:r>
            <a:r>
              <a:rPr sz="2000" b="1" spc="-15" dirty="0">
                <a:latin typeface="Carlito"/>
                <a:cs typeface="Carlito"/>
              </a:rPr>
              <a:t>forests are </a:t>
            </a:r>
            <a:r>
              <a:rPr sz="2000" b="1" spc="-10" dirty="0">
                <a:latin typeface="Carlito"/>
                <a:cs typeface="Carlito"/>
              </a:rPr>
              <a:t>viewed </a:t>
            </a:r>
            <a:r>
              <a:rPr sz="2000" b="1" spc="-5" dirty="0">
                <a:latin typeface="Carlito"/>
                <a:cs typeface="Carlito"/>
              </a:rPr>
              <a:t>in </a:t>
            </a:r>
            <a:r>
              <a:rPr sz="2000" b="1" dirty="0">
                <a:latin typeface="Carlito"/>
                <a:cs typeface="Carlito"/>
              </a:rPr>
              <a:t>both </a:t>
            </a:r>
            <a:r>
              <a:rPr sz="2000" b="1" spc="-5" dirty="0">
                <a:latin typeface="Carlito"/>
                <a:cs typeface="Carlito"/>
              </a:rPr>
              <a:t>positive </a:t>
            </a:r>
            <a:r>
              <a:rPr sz="2000" b="1" dirty="0">
                <a:latin typeface="Carlito"/>
                <a:cs typeface="Carlito"/>
              </a:rPr>
              <a:t>and </a:t>
            </a:r>
            <a:r>
              <a:rPr sz="2000" b="1" spc="-10" dirty="0">
                <a:latin typeface="Carlito"/>
                <a:cs typeface="Carlito"/>
              </a:rPr>
              <a:t>negative </a:t>
            </a:r>
            <a:r>
              <a:rPr sz="2000" b="1" spc="-5" dirty="0">
                <a:latin typeface="Carlito"/>
                <a:cs typeface="Carlito"/>
              </a:rPr>
              <a:t>lights </a:t>
            </a:r>
            <a:r>
              <a:rPr sz="2000" b="1" dirty="0">
                <a:latin typeface="Carlito"/>
                <a:cs typeface="Carlito"/>
              </a:rPr>
              <a:t>as </a:t>
            </a:r>
            <a:r>
              <a:rPr sz="2000" b="1" spc="-5" dirty="0">
                <a:latin typeface="Carlito"/>
                <a:cs typeface="Carlito"/>
              </a:rPr>
              <a:t>sources </a:t>
            </a:r>
            <a:r>
              <a:rPr sz="2000" b="1" dirty="0">
                <a:latin typeface="Carlito"/>
                <a:cs typeface="Carlito"/>
              </a:rPr>
              <a:t>of </a:t>
            </a:r>
            <a:r>
              <a:rPr sz="2000" b="1" spc="-10" dirty="0">
                <a:latin typeface="Carlito"/>
                <a:cs typeface="Carlito"/>
              </a:rPr>
              <a:t>evil </a:t>
            </a:r>
            <a:r>
              <a:rPr sz="2000" b="1" dirty="0">
                <a:latin typeface="Carlito"/>
                <a:cs typeface="Carlito"/>
              </a:rPr>
              <a:t>as  </a:t>
            </a:r>
            <a:r>
              <a:rPr sz="2000" b="1" spc="-10" dirty="0">
                <a:latin typeface="Carlito"/>
                <a:cs typeface="Carlito"/>
              </a:rPr>
              <a:t>well </a:t>
            </a:r>
            <a:r>
              <a:rPr sz="2000" b="1" dirty="0">
                <a:latin typeface="Carlito"/>
                <a:cs typeface="Carlito"/>
              </a:rPr>
              <a:t>as </a:t>
            </a:r>
            <a:r>
              <a:rPr sz="2000" b="1" spc="-5" dirty="0">
                <a:latin typeface="Carlito"/>
                <a:cs typeface="Carlito"/>
              </a:rPr>
              <a:t>power </a:t>
            </a:r>
            <a:r>
              <a:rPr sz="2000" b="1" dirty="0">
                <a:latin typeface="Carlito"/>
                <a:cs typeface="Carlito"/>
              </a:rPr>
              <a:t>and munificence, as </a:t>
            </a:r>
            <a:r>
              <a:rPr sz="2000" b="1" spc="-5" dirty="0">
                <a:latin typeface="Carlito"/>
                <a:cs typeface="Carlito"/>
              </a:rPr>
              <a:t>providers </a:t>
            </a:r>
            <a:r>
              <a:rPr sz="2000" b="1" spc="-45" dirty="0">
                <a:latin typeface="Carlito"/>
                <a:cs typeface="Carlito"/>
              </a:rPr>
              <a:t>for, </a:t>
            </a:r>
            <a:r>
              <a:rPr sz="2000" b="1" dirty="0">
                <a:latin typeface="Carlito"/>
                <a:cs typeface="Carlito"/>
              </a:rPr>
              <a:t>and </a:t>
            </a:r>
            <a:r>
              <a:rPr sz="2000" b="1" spc="-5" dirty="0">
                <a:latin typeface="Carlito"/>
                <a:cs typeface="Carlito"/>
              </a:rPr>
              <a:t>hindrances </a:t>
            </a:r>
            <a:r>
              <a:rPr sz="2000" b="1" spc="-15" dirty="0">
                <a:latin typeface="Carlito"/>
                <a:cs typeface="Carlito"/>
              </a:rPr>
              <a:t>to  </a:t>
            </a:r>
            <a:r>
              <a:rPr sz="2000" b="1" spc="-5" dirty="0">
                <a:latin typeface="Carlito"/>
                <a:cs typeface="Carlito"/>
              </a:rPr>
              <a:t>development.</a:t>
            </a:r>
            <a:endParaRPr sz="2000">
              <a:latin typeface="Carlito"/>
              <a:cs typeface="Carlito"/>
            </a:endParaRPr>
          </a:p>
          <a:p>
            <a:pPr marL="355600" marR="28575" indent="-342900">
              <a:lnSpc>
                <a:spcPct val="100000"/>
              </a:lnSpc>
              <a:spcBef>
                <a:spcPts val="484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dirty="0">
                <a:latin typeface="Carlito"/>
                <a:cs typeface="Carlito"/>
              </a:rPr>
              <a:t>The </a:t>
            </a:r>
            <a:r>
              <a:rPr sz="2000" b="1" spc="-10" dirty="0">
                <a:latin typeface="Carlito"/>
                <a:cs typeface="Carlito"/>
              </a:rPr>
              <a:t>mystical </a:t>
            </a:r>
            <a:r>
              <a:rPr sz="2000" b="1" dirty="0">
                <a:latin typeface="Carlito"/>
                <a:cs typeface="Carlito"/>
              </a:rPr>
              <a:t>qualities of </a:t>
            </a:r>
            <a:r>
              <a:rPr sz="2000" b="1" spc="-5" dirty="0">
                <a:latin typeface="Carlito"/>
                <a:cs typeface="Carlito"/>
              </a:rPr>
              <a:t>specific </a:t>
            </a:r>
            <a:r>
              <a:rPr sz="2000" b="1" spc="-15" dirty="0">
                <a:latin typeface="Carlito"/>
                <a:cs typeface="Carlito"/>
              </a:rPr>
              <a:t>forest </a:t>
            </a:r>
            <a:r>
              <a:rPr sz="2000" b="1" spc="-10" dirty="0">
                <a:latin typeface="Carlito"/>
                <a:cs typeface="Carlito"/>
              </a:rPr>
              <a:t>resources </a:t>
            </a:r>
            <a:r>
              <a:rPr sz="2000" b="1" spc="-5" dirty="0">
                <a:latin typeface="Carlito"/>
                <a:cs typeface="Carlito"/>
              </a:rPr>
              <a:t>often </a:t>
            </a:r>
            <a:r>
              <a:rPr sz="2000" b="1" spc="-10" dirty="0">
                <a:latin typeface="Carlito"/>
                <a:cs typeface="Carlito"/>
              </a:rPr>
              <a:t>play </a:t>
            </a:r>
            <a:r>
              <a:rPr sz="2000" b="1" dirty="0">
                <a:latin typeface="Carlito"/>
                <a:cs typeface="Carlito"/>
              </a:rPr>
              <a:t>a </a:t>
            </a:r>
            <a:r>
              <a:rPr sz="2000" b="1" spc="-5" dirty="0">
                <a:latin typeface="Carlito"/>
                <a:cs typeface="Carlito"/>
              </a:rPr>
              <a:t>crucial </a:t>
            </a:r>
            <a:r>
              <a:rPr sz="2000" b="1" spc="-10" dirty="0">
                <a:latin typeface="Carlito"/>
                <a:cs typeface="Carlito"/>
              </a:rPr>
              <a:t>role </a:t>
            </a:r>
            <a:r>
              <a:rPr sz="2000" b="1" dirty="0">
                <a:latin typeface="Carlito"/>
                <a:cs typeface="Carlito"/>
              </a:rPr>
              <a:t>in  </a:t>
            </a:r>
            <a:r>
              <a:rPr sz="2000" b="1" spc="-5" dirty="0">
                <a:latin typeface="Carlito"/>
                <a:cs typeface="Carlito"/>
              </a:rPr>
              <a:t>traditional </a:t>
            </a:r>
            <a:r>
              <a:rPr sz="2000" b="1" dirty="0">
                <a:latin typeface="Carlito"/>
                <a:cs typeface="Carlito"/>
              </a:rPr>
              <a:t>healing </a:t>
            </a:r>
            <a:r>
              <a:rPr sz="2000" b="1" spc="-5" dirty="0">
                <a:latin typeface="Carlito"/>
                <a:cs typeface="Carlito"/>
              </a:rPr>
              <a:t>practices. </a:t>
            </a:r>
            <a:r>
              <a:rPr sz="2000" b="1" spc="-10" dirty="0">
                <a:latin typeface="Carlito"/>
                <a:cs typeface="Carlito"/>
              </a:rPr>
              <a:t>Forests </a:t>
            </a:r>
            <a:r>
              <a:rPr sz="2000" b="1" spc="-5" dirty="0">
                <a:latin typeface="Carlito"/>
                <a:cs typeface="Carlito"/>
              </a:rPr>
              <a:t>provide </a:t>
            </a:r>
            <a:r>
              <a:rPr sz="2000" b="1" dirty="0">
                <a:latin typeface="Carlito"/>
                <a:cs typeface="Carlito"/>
              </a:rPr>
              <a:t>the </a:t>
            </a:r>
            <a:r>
              <a:rPr sz="2000" b="1" spc="-5" dirty="0">
                <a:latin typeface="Carlito"/>
                <a:cs typeface="Carlito"/>
              </a:rPr>
              <a:t>venue </a:t>
            </a:r>
            <a:r>
              <a:rPr sz="2000" b="1" spc="-15" dirty="0">
                <a:latin typeface="Carlito"/>
                <a:cs typeface="Carlito"/>
              </a:rPr>
              <a:t>for </a:t>
            </a:r>
            <a:r>
              <a:rPr sz="2000" b="1" spc="-10" dirty="0">
                <a:latin typeface="Carlito"/>
                <a:cs typeface="Carlito"/>
              </a:rPr>
              <a:t>religious, </a:t>
            </a:r>
            <a:r>
              <a:rPr sz="2000" b="1" spc="-5" dirty="0">
                <a:latin typeface="Carlito"/>
                <a:cs typeface="Carlito"/>
              </a:rPr>
              <a:t>social, </a:t>
            </a:r>
            <a:r>
              <a:rPr sz="2000" b="1" dirty="0">
                <a:latin typeface="Carlito"/>
                <a:cs typeface="Carlito"/>
              </a:rPr>
              <a:t>and  healing</a:t>
            </a:r>
            <a:r>
              <a:rPr sz="2000" b="1" spc="-15" dirty="0">
                <a:latin typeface="Carlito"/>
                <a:cs typeface="Carlito"/>
              </a:rPr>
              <a:t> </a:t>
            </a:r>
            <a:r>
              <a:rPr sz="2000" b="1" spc="-5" dirty="0">
                <a:latin typeface="Carlito"/>
                <a:cs typeface="Carlito"/>
              </a:rPr>
              <a:t>ceremonies.</a:t>
            </a:r>
            <a:endParaRPr sz="2000">
              <a:latin typeface="Carlito"/>
              <a:cs typeface="Carlito"/>
            </a:endParaRPr>
          </a:p>
          <a:p>
            <a:pPr marL="411480" indent="-399415">
              <a:lnSpc>
                <a:spcPct val="100000"/>
              </a:lnSpc>
              <a:spcBef>
                <a:spcPts val="475"/>
              </a:spcBef>
              <a:buFont typeface="Wingdings"/>
              <a:buChar char=""/>
              <a:tabLst>
                <a:tab pos="411480" algn="l"/>
                <a:tab pos="412115" algn="l"/>
              </a:tabLst>
            </a:pPr>
            <a:r>
              <a:rPr sz="2000" b="1" spc="-15" dirty="0">
                <a:latin typeface="Carlito"/>
                <a:cs typeface="Carlito"/>
              </a:rPr>
              <a:t>Forest </a:t>
            </a:r>
            <a:r>
              <a:rPr sz="2000" b="1" spc="-5" dirty="0">
                <a:latin typeface="Carlito"/>
                <a:cs typeface="Carlito"/>
              </a:rPr>
              <a:t>products </a:t>
            </a:r>
            <a:r>
              <a:rPr sz="2000" b="1" dirty="0">
                <a:latin typeface="Carlito"/>
                <a:cs typeface="Carlito"/>
              </a:rPr>
              <a:t>such as </a:t>
            </a:r>
            <a:r>
              <a:rPr sz="2000" b="1" spc="-5" dirty="0">
                <a:latin typeface="Carlito"/>
                <a:cs typeface="Carlito"/>
              </a:rPr>
              <a:t>tam-tams </a:t>
            </a:r>
            <a:r>
              <a:rPr sz="2000" b="1" dirty="0">
                <a:latin typeface="Carlito"/>
                <a:cs typeface="Carlito"/>
              </a:rPr>
              <a:t>and </a:t>
            </a:r>
            <a:r>
              <a:rPr sz="2000" b="1" spc="-15" dirty="0">
                <a:latin typeface="Carlito"/>
                <a:cs typeface="Carlito"/>
              </a:rPr>
              <a:t>forest </a:t>
            </a:r>
            <a:r>
              <a:rPr sz="2000" b="1" spc="-5" dirty="0">
                <a:latin typeface="Carlito"/>
                <a:cs typeface="Carlito"/>
              </a:rPr>
              <a:t>foods </a:t>
            </a:r>
            <a:r>
              <a:rPr sz="2000" b="1" dirty="0">
                <a:latin typeface="Carlito"/>
                <a:cs typeface="Carlito"/>
              </a:rPr>
              <a:t>such as palm </a:t>
            </a:r>
            <a:r>
              <a:rPr sz="2000" b="1" spc="-5" dirty="0">
                <a:latin typeface="Carlito"/>
                <a:cs typeface="Carlito"/>
              </a:rPr>
              <a:t>wine </a:t>
            </a:r>
            <a:r>
              <a:rPr sz="2000" b="1" spc="-10" dirty="0">
                <a:latin typeface="Carlito"/>
                <a:cs typeface="Carlito"/>
              </a:rPr>
              <a:t>are</a:t>
            </a:r>
            <a:r>
              <a:rPr sz="2000" b="1" spc="-95" dirty="0">
                <a:latin typeface="Carlito"/>
                <a:cs typeface="Carlito"/>
              </a:rPr>
              <a:t> </a:t>
            </a:r>
            <a:r>
              <a:rPr sz="2000" b="1" dirty="0">
                <a:latin typeface="Carlito"/>
                <a:cs typeface="Carlito"/>
              </a:rPr>
              <a:t>used</a:t>
            </a:r>
            <a:endParaRPr sz="2000">
              <a:latin typeface="Carlito"/>
              <a:cs typeface="Carlito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latin typeface="Carlito"/>
                <a:cs typeface="Carlito"/>
              </a:rPr>
              <a:t>in </a:t>
            </a:r>
            <a:r>
              <a:rPr sz="2000" b="1" spc="-10" dirty="0">
                <a:latin typeface="Carlito"/>
                <a:cs typeface="Carlito"/>
              </a:rPr>
              <a:t>many</a:t>
            </a:r>
            <a:r>
              <a:rPr sz="2000" b="1" spc="-25" dirty="0">
                <a:latin typeface="Carlito"/>
                <a:cs typeface="Carlito"/>
              </a:rPr>
              <a:t> </a:t>
            </a:r>
            <a:r>
              <a:rPr sz="2000" b="1" spc="-5" dirty="0">
                <a:latin typeface="Carlito"/>
                <a:cs typeface="Carlito"/>
              </a:rPr>
              <a:t>ceremonies.</a:t>
            </a:r>
            <a:endParaRPr sz="2000">
              <a:latin typeface="Carlito"/>
              <a:cs typeface="Carlito"/>
            </a:endParaRPr>
          </a:p>
          <a:p>
            <a:pPr marL="355600" marR="68580" indent="-342900">
              <a:lnSpc>
                <a:spcPct val="100000"/>
              </a:lnSpc>
              <a:spcBef>
                <a:spcPts val="484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dirty="0">
                <a:latin typeface="Carlito"/>
                <a:cs typeface="Carlito"/>
              </a:rPr>
              <a:t>Assessing the </a:t>
            </a:r>
            <a:r>
              <a:rPr sz="2000" b="1" spc="-10" dirty="0">
                <a:latin typeface="Carlito"/>
                <a:cs typeface="Carlito"/>
              </a:rPr>
              <a:t>myriad </a:t>
            </a:r>
            <a:r>
              <a:rPr sz="2000" b="1" dirty="0">
                <a:latin typeface="Carlito"/>
                <a:cs typeface="Carlito"/>
              </a:rPr>
              <a:t>of </a:t>
            </a:r>
            <a:r>
              <a:rPr sz="2000" b="1" spc="-5" dirty="0">
                <a:latin typeface="Carlito"/>
                <a:cs typeface="Carlito"/>
              </a:rPr>
              <a:t>symbolic </a:t>
            </a:r>
            <a:r>
              <a:rPr sz="2000" b="1" dirty="0">
                <a:latin typeface="Carlito"/>
                <a:cs typeface="Carlito"/>
              </a:rPr>
              <a:t>and </a:t>
            </a:r>
            <a:r>
              <a:rPr sz="2000" b="1" spc="-10" dirty="0">
                <a:latin typeface="Carlito"/>
                <a:cs typeface="Carlito"/>
              </a:rPr>
              <a:t>cultural </a:t>
            </a:r>
            <a:r>
              <a:rPr sz="2000" b="1" spc="-5" dirty="0">
                <a:latin typeface="Carlito"/>
                <a:cs typeface="Carlito"/>
              </a:rPr>
              <a:t>values </a:t>
            </a:r>
            <a:r>
              <a:rPr sz="2000" b="1" dirty="0">
                <a:latin typeface="Carlito"/>
                <a:cs typeface="Carlito"/>
              </a:rPr>
              <a:t>of </a:t>
            </a:r>
            <a:r>
              <a:rPr sz="2000" b="1" spc="-15" dirty="0">
                <a:latin typeface="Carlito"/>
                <a:cs typeface="Carlito"/>
              </a:rPr>
              <a:t>forests </a:t>
            </a:r>
            <a:r>
              <a:rPr sz="2000" b="1" spc="-10" dirty="0">
                <a:latin typeface="Carlito"/>
                <a:cs typeface="Carlito"/>
              </a:rPr>
              <a:t>goes </a:t>
            </a:r>
            <a:r>
              <a:rPr sz="2000" b="1" spc="-15" dirty="0">
                <a:latin typeface="Carlito"/>
                <a:cs typeface="Carlito"/>
              </a:rPr>
              <a:t>far </a:t>
            </a:r>
            <a:r>
              <a:rPr sz="2000" b="1" spc="-10" dirty="0">
                <a:latin typeface="Carlito"/>
                <a:cs typeface="Carlito"/>
              </a:rPr>
              <a:t>beyond  </a:t>
            </a:r>
            <a:r>
              <a:rPr sz="2000" b="1" dirty="0">
                <a:latin typeface="Carlito"/>
                <a:cs typeface="Carlito"/>
              </a:rPr>
              <a:t>the </a:t>
            </a:r>
            <a:r>
              <a:rPr sz="2000" b="1" spc="-5" dirty="0">
                <a:latin typeface="Carlito"/>
                <a:cs typeface="Carlito"/>
              </a:rPr>
              <a:t>scope </a:t>
            </a:r>
            <a:r>
              <a:rPr sz="2000" b="1" dirty="0">
                <a:latin typeface="Carlito"/>
                <a:cs typeface="Carlito"/>
              </a:rPr>
              <a:t>of this</a:t>
            </a:r>
            <a:r>
              <a:rPr sz="2000" b="1" spc="-35" dirty="0">
                <a:latin typeface="Carlito"/>
                <a:cs typeface="Carlito"/>
              </a:rPr>
              <a:t> </a:t>
            </a:r>
            <a:r>
              <a:rPr sz="2000" b="1" spc="-25" dirty="0">
                <a:latin typeface="Carlito"/>
                <a:cs typeface="Carlito"/>
              </a:rPr>
              <a:t>study.</a:t>
            </a:r>
            <a:endParaRPr sz="2000">
              <a:latin typeface="Carlito"/>
              <a:cs typeface="Carlito"/>
            </a:endParaRPr>
          </a:p>
          <a:p>
            <a:pPr marL="411480" indent="-399415">
              <a:lnSpc>
                <a:spcPct val="100000"/>
              </a:lnSpc>
              <a:spcBef>
                <a:spcPts val="480"/>
              </a:spcBef>
              <a:buFont typeface="Wingdings"/>
              <a:buChar char=""/>
              <a:tabLst>
                <a:tab pos="411480" algn="l"/>
                <a:tab pos="412115" algn="l"/>
              </a:tabLst>
            </a:pPr>
            <a:r>
              <a:rPr sz="2000" b="1" spc="-25" dirty="0">
                <a:latin typeface="Carlito"/>
                <a:cs typeface="Carlito"/>
              </a:rPr>
              <a:t>However, </a:t>
            </a:r>
            <a:r>
              <a:rPr sz="2000" b="1" dirty="0">
                <a:latin typeface="Carlito"/>
                <a:cs typeface="Carlito"/>
              </a:rPr>
              <a:t>this does not diminish their </a:t>
            </a:r>
            <a:r>
              <a:rPr sz="2000" b="1" spc="-5" dirty="0">
                <a:latin typeface="Carlito"/>
                <a:cs typeface="Carlito"/>
              </a:rPr>
              <a:t>importance </a:t>
            </a:r>
            <a:r>
              <a:rPr sz="2000" b="1" dirty="0">
                <a:latin typeface="Carlito"/>
                <a:cs typeface="Carlito"/>
              </a:rPr>
              <a:t>in </a:t>
            </a:r>
            <a:r>
              <a:rPr sz="2000" b="1" spc="-10" dirty="0">
                <a:latin typeface="Carlito"/>
                <a:cs typeface="Carlito"/>
              </a:rPr>
              <a:t>terms </a:t>
            </a:r>
            <a:r>
              <a:rPr sz="2000" b="1" dirty="0">
                <a:latin typeface="Carlito"/>
                <a:cs typeface="Carlito"/>
              </a:rPr>
              <a:t>of the </a:t>
            </a:r>
            <a:r>
              <a:rPr sz="2000" b="1" spc="-10" dirty="0">
                <a:latin typeface="Carlito"/>
                <a:cs typeface="Carlito"/>
              </a:rPr>
              <a:t>value</a:t>
            </a:r>
            <a:r>
              <a:rPr sz="2000" b="1" spc="-55" dirty="0">
                <a:latin typeface="Carlito"/>
                <a:cs typeface="Carlito"/>
              </a:rPr>
              <a:t> </a:t>
            </a:r>
            <a:r>
              <a:rPr sz="2000" b="1" dirty="0">
                <a:latin typeface="Carlito"/>
                <a:cs typeface="Carlito"/>
              </a:rPr>
              <a:t>people</a:t>
            </a:r>
            <a:endParaRPr sz="2000">
              <a:latin typeface="Carlito"/>
              <a:cs typeface="Carlito"/>
            </a:endParaRPr>
          </a:p>
          <a:p>
            <a:pPr marL="355600">
              <a:lnSpc>
                <a:spcPct val="100000"/>
              </a:lnSpc>
            </a:pPr>
            <a:r>
              <a:rPr sz="2000" b="1" spc="-5" dirty="0">
                <a:latin typeface="Carlito"/>
                <a:cs typeface="Carlito"/>
              </a:rPr>
              <a:t>place </a:t>
            </a:r>
            <a:r>
              <a:rPr sz="2000" b="1" dirty="0">
                <a:latin typeface="Carlito"/>
                <a:cs typeface="Carlito"/>
              </a:rPr>
              <a:t>on </a:t>
            </a:r>
            <a:r>
              <a:rPr sz="2000" b="1" spc="-15" dirty="0">
                <a:latin typeface="Carlito"/>
                <a:cs typeface="Carlito"/>
              </a:rPr>
              <a:t>forests </a:t>
            </a:r>
            <a:r>
              <a:rPr sz="2000" b="1" dirty="0">
                <a:latin typeface="Carlito"/>
                <a:cs typeface="Carlito"/>
              </a:rPr>
              <a:t>and</a:t>
            </a:r>
            <a:r>
              <a:rPr sz="2000" b="1" spc="-10" dirty="0">
                <a:latin typeface="Carlito"/>
                <a:cs typeface="Carlito"/>
              </a:rPr>
              <a:t> </a:t>
            </a:r>
            <a:r>
              <a:rPr sz="2000" b="1" spc="-15" dirty="0">
                <a:latin typeface="Carlito"/>
                <a:cs typeface="Carlito"/>
              </a:rPr>
              <a:t>forest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048759" name="object 5"/>
          <p:cNvSpPr/>
          <p:nvPr/>
        </p:nvSpPr>
        <p:spPr>
          <a:xfrm>
            <a:off x="0" y="0"/>
            <a:ext cx="1677924" cy="1296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60" name="object 6"/>
          <p:cNvSpPr/>
          <p:nvPr/>
        </p:nvSpPr>
        <p:spPr>
          <a:xfrm>
            <a:off x="7618476" y="0"/>
            <a:ext cx="1525524" cy="1144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1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762" name="object 3"/>
          <p:cNvSpPr txBox="1">
            <a:spLocks noGrp="1"/>
          </p:cNvSpPr>
          <p:nvPr>
            <p:ph type="title"/>
          </p:nvPr>
        </p:nvSpPr>
        <p:spPr>
          <a:xfrm>
            <a:off x="688340" y="408559"/>
            <a:ext cx="74847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Carlito"/>
                <a:cs typeface="Carlito"/>
              </a:rPr>
              <a:t>THE </a:t>
            </a:r>
            <a:r>
              <a:rPr sz="3600" b="1" dirty="0">
                <a:latin typeface="Carlito"/>
                <a:cs typeface="Carlito"/>
              </a:rPr>
              <a:t>TREE’S SIGNIFICANCE AS A LINK</a:t>
            </a:r>
            <a:r>
              <a:rPr sz="3600" b="1" spc="-70" dirty="0">
                <a:latin typeface="Carlito"/>
                <a:cs typeface="Carlito"/>
              </a:rPr>
              <a:t> </a:t>
            </a:r>
            <a:r>
              <a:rPr sz="3600" b="1" spc="-45" dirty="0">
                <a:latin typeface="Carlito"/>
                <a:cs typeface="Carlito"/>
              </a:rPr>
              <a:t>TO  </a:t>
            </a:r>
            <a:r>
              <a:rPr sz="3600" b="1" spc="-40" dirty="0">
                <a:latin typeface="Carlito"/>
                <a:cs typeface="Carlito"/>
              </a:rPr>
              <a:t>CULTURE </a:t>
            </a:r>
            <a:r>
              <a:rPr sz="3600" b="1" dirty="0">
                <a:latin typeface="Carlito"/>
                <a:cs typeface="Carlito"/>
              </a:rPr>
              <a:t>AND</a:t>
            </a:r>
            <a:r>
              <a:rPr sz="3600" b="1" spc="20" dirty="0">
                <a:latin typeface="Carlito"/>
                <a:cs typeface="Carlito"/>
              </a:rPr>
              <a:t> </a:t>
            </a:r>
            <a:r>
              <a:rPr sz="3600" b="1" dirty="0">
                <a:latin typeface="Carlito"/>
                <a:cs typeface="Carlito"/>
              </a:rPr>
              <a:t>BELIEF</a:t>
            </a:r>
            <a:endParaRPr sz="3600">
              <a:latin typeface="Carlito"/>
              <a:cs typeface="Carlito"/>
            </a:endParaRPr>
          </a:p>
        </p:txBody>
      </p:sp>
      <p:sp>
        <p:nvSpPr>
          <p:cNvPr id="1048763" name="object 4"/>
          <p:cNvSpPr txBox="1"/>
          <p:nvPr/>
        </p:nvSpPr>
        <p:spPr>
          <a:xfrm>
            <a:off x="688340" y="1713941"/>
            <a:ext cx="8046084" cy="423354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210185" indent="-343535">
              <a:lnSpc>
                <a:spcPct val="80000"/>
              </a:lnSpc>
              <a:spcBef>
                <a:spcPts val="585"/>
              </a:spcBef>
              <a:buFont typeface="Wingdings"/>
              <a:buChar char=""/>
              <a:tabLst>
                <a:tab pos="356235" algn="l"/>
              </a:tabLst>
            </a:pPr>
            <a:r>
              <a:rPr sz="2000" b="1" spc="-15" dirty="0">
                <a:solidFill>
                  <a:srgbClr val="FFFF00"/>
                </a:solidFill>
                <a:latin typeface="Carlito"/>
                <a:cs typeface="Carlito"/>
              </a:rPr>
              <a:t>Forest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trees,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the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links between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the sky and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earth, often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symbolize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links  between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the spiritual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world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of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ancestors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and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people. Rituals and 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ceremonies which </a:t>
            </a:r>
            <a:r>
              <a:rPr sz="2000" b="1" spc="-20" dirty="0">
                <a:solidFill>
                  <a:srgbClr val="FFFF00"/>
                </a:solidFill>
                <a:latin typeface="Carlito"/>
                <a:cs typeface="Carlito"/>
              </a:rPr>
              <a:t>draw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on </a:t>
            </a:r>
            <a:r>
              <a:rPr sz="2000" b="1" spc="-15" dirty="0">
                <a:solidFill>
                  <a:srgbClr val="FFFF00"/>
                </a:solidFill>
                <a:latin typeface="Carlito"/>
                <a:cs typeface="Carlito"/>
              </a:rPr>
              <a:t>forest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symbols often serve </a:t>
            </a:r>
            <a:r>
              <a:rPr sz="2000" b="1" spc="-15" dirty="0">
                <a:solidFill>
                  <a:srgbClr val="FFFF00"/>
                </a:solidFill>
                <a:latin typeface="Carlito"/>
                <a:cs typeface="Carlito"/>
              </a:rPr>
              <a:t>to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link people 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with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their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cultural heritage,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as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well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as their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ancestral</a:t>
            </a:r>
            <a:r>
              <a:rPr sz="2000" b="1" spc="-7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past</a:t>
            </a:r>
            <a:endParaRPr sz="2000">
              <a:latin typeface="Carlito"/>
              <a:cs typeface="Carlito"/>
            </a:endParaRPr>
          </a:p>
          <a:p>
            <a:pPr marL="412115">
              <a:lnSpc>
                <a:spcPct val="100000"/>
              </a:lnSpc>
            </a:pP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Calame-Giraule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1969,</a:t>
            </a:r>
            <a:r>
              <a:rPr sz="2000" b="1" spc="-20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1970).</a:t>
            </a:r>
            <a:endParaRPr sz="2000">
              <a:latin typeface="Carlito"/>
              <a:cs typeface="Carlito"/>
            </a:endParaRPr>
          </a:p>
          <a:p>
            <a:pPr marL="355600" marR="5080" indent="-343535">
              <a:lnSpc>
                <a:spcPts val="1920"/>
              </a:lnSpc>
              <a:spcBef>
                <a:spcPts val="465"/>
              </a:spcBef>
              <a:buFont typeface="Wingdings"/>
              <a:buChar char=""/>
              <a:tabLst>
                <a:tab pos="356235" algn="l"/>
              </a:tabLst>
            </a:pPr>
            <a:r>
              <a:rPr sz="2000" b="1" spc="-30" dirty="0">
                <a:solidFill>
                  <a:srgbClr val="FFFF00"/>
                </a:solidFill>
                <a:latin typeface="Carlito"/>
                <a:cs typeface="Carlito"/>
              </a:rPr>
              <a:t>Trees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play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a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role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in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all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facets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and periods of </a:t>
            </a:r>
            <a:r>
              <a:rPr sz="2000" b="1" spc="-25" dirty="0">
                <a:solidFill>
                  <a:srgbClr val="FFFF00"/>
                </a:solidFill>
                <a:latin typeface="Carlito"/>
                <a:cs typeface="Carlito"/>
              </a:rPr>
              <a:t>West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African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peoples’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lives. 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The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Ubangi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(Centre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Enrique)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plant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a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tree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in the bush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for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a newborn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child.  For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female children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a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fast-growing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profuse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fruiter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is</a:t>
            </a:r>
            <a:r>
              <a:rPr sz="2000" b="1" spc="-2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planted.</a:t>
            </a:r>
            <a:endParaRPr sz="2000">
              <a:latin typeface="Carlito"/>
              <a:cs typeface="Carlito"/>
            </a:endParaRPr>
          </a:p>
          <a:p>
            <a:pPr marL="355600" marR="336550" indent="-343535">
              <a:lnSpc>
                <a:spcPct val="80000"/>
              </a:lnSpc>
              <a:spcBef>
                <a:spcPts val="495"/>
              </a:spcBef>
              <a:buFont typeface="Wingdings"/>
              <a:buChar char=""/>
              <a:tabLst>
                <a:tab pos="356235" algn="l"/>
              </a:tabLst>
            </a:pP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The </a:t>
            </a:r>
            <a:r>
              <a:rPr sz="2000" b="1" spc="-15" dirty="0">
                <a:solidFill>
                  <a:srgbClr val="FFFF00"/>
                </a:solidFill>
                <a:latin typeface="Carlito"/>
                <a:cs typeface="Carlito"/>
              </a:rPr>
              <a:t>child’s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development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is </a:t>
            </a:r>
            <a:r>
              <a:rPr sz="2000" b="1" spc="-15" dirty="0">
                <a:solidFill>
                  <a:srgbClr val="FFFF00"/>
                </a:solidFill>
                <a:latin typeface="Carlito"/>
                <a:cs typeface="Carlito"/>
              </a:rPr>
              <a:t>linked to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the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growth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of the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tree.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If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tree 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growth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declines, people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fear </a:t>
            </a:r>
            <a:r>
              <a:rPr sz="2000" b="1" spc="-15" dirty="0">
                <a:solidFill>
                  <a:srgbClr val="FFFF00"/>
                </a:solidFill>
                <a:latin typeface="Carlito"/>
                <a:cs typeface="Carlito"/>
              </a:rPr>
              <a:t>for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the health of the child and a healer is 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called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upon.</a:t>
            </a:r>
            <a:endParaRPr sz="2000">
              <a:latin typeface="Carlito"/>
              <a:cs typeface="Carlito"/>
            </a:endParaRPr>
          </a:p>
          <a:p>
            <a:pPr marL="355600" marR="196215" indent="-343535">
              <a:lnSpc>
                <a:spcPct val="80000"/>
              </a:lnSpc>
              <a:spcBef>
                <a:spcPts val="480"/>
              </a:spcBef>
              <a:buFont typeface="Wingdings"/>
              <a:buChar char=""/>
              <a:tabLst>
                <a:tab pos="356235" algn="l"/>
              </a:tabLst>
            </a:pP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When the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child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is sick it is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brought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to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the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tree for treatment.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When the 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tree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begins </a:t>
            </a:r>
            <a:r>
              <a:rPr sz="2000" b="1" spc="-15" dirty="0">
                <a:solidFill>
                  <a:srgbClr val="FFFF00"/>
                </a:solidFill>
                <a:latin typeface="Carlito"/>
                <a:cs typeface="Carlito"/>
              </a:rPr>
              <a:t>to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fruit,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the time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will </a:t>
            </a:r>
            <a:r>
              <a:rPr sz="2000" b="1" spc="-15" dirty="0">
                <a:solidFill>
                  <a:srgbClr val="FFFF00"/>
                </a:solidFill>
                <a:latin typeface="Carlito"/>
                <a:cs typeface="Carlito"/>
              </a:rPr>
              <a:t>have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come </a:t>
            </a:r>
            <a:r>
              <a:rPr sz="2000" b="1" spc="-15" dirty="0">
                <a:solidFill>
                  <a:srgbClr val="FFFF00"/>
                </a:solidFill>
                <a:latin typeface="Carlito"/>
                <a:cs typeface="Carlito"/>
              </a:rPr>
              <a:t>for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the child </a:t>
            </a:r>
            <a:r>
              <a:rPr sz="2000" b="1" spc="-15" dirty="0">
                <a:solidFill>
                  <a:srgbClr val="FFFF00"/>
                </a:solidFill>
                <a:latin typeface="Carlito"/>
                <a:cs typeface="Carlito"/>
              </a:rPr>
              <a:t>to </a:t>
            </a:r>
            <a:r>
              <a:rPr sz="2000" b="1" spc="-25" dirty="0">
                <a:solidFill>
                  <a:srgbClr val="FFFF00"/>
                </a:solidFill>
                <a:latin typeface="Carlito"/>
                <a:cs typeface="Carlito"/>
              </a:rPr>
              <a:t>marry. 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Throughout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a </a:t>
            </a:r>
            <a:r>
              <a:rPr sz="2000" b="1" spc="-20" dirty="0">
                <a:solidFill>
                  <a:srgbClr val="FFFF00"/>
                </a:solidFill>
                <a:latin typeface="Carlito"/>
                <a:cs typeface="Carlito"/>
              </a:rPr>
              <a:t>person’s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life,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gifts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are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occasionally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left </a:t>
            </a:r>
            <a:r>
              <a:rPr sz="2000" b="1" spc="-15" dirty="0">
                <a:solidFill>
                  <a:srgbClr val="FFFF00"/>
                </a:solidFill>
                <a:latin typeface="Carlito"/>
                <a:cs typeface="Carlito"/>
              </a:rPr>
              <a:t>for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the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tree.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When 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someone dies their spirit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goes to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reside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in their </a:t>
            </a:r>
            <a:r>
              <a:rPr sz="2000" b="1" spc="-5" dirty="0">
                <a:solidFill>
                  <a:srgbClr val="FFFF00"/>
                </a:solidFill>
                <a:latin typeface="Carlito"/>
                <a:cs typeface="Carlito"/>
              </a:rPr>
              <a:t>personal </a:t>
            </a:r>
            <a:r>
              <a:rPr sz="2000" b="1" dirty="0">
                <a:solidFill>
                  <a:srgbClr val="FFFF00"/>
                </a:solidFill>
                <a:latin typeface="Carlito"/>
                <a:cs typeface="Carlito"/>
              </a:rPr>
              <a:t>“birthright”  </a:t>
            </a:r>
            <a:r>
              <a:rPr sz="2000" b="1" spc="-10" dirty="0">
                <a:solidFill>
                  <a:srgbClr val="FFFF00"/>
                </a:solidFill>
                <a:latin typeface="Carlito"/>
                <a:cs typeface="Carlito"/>
              </a:rPr>
              <a:t>tree </a:t>
            </a:r>
            <a:r>
              <a:rPr sz="2000" b="1" spc="-15" dirty="0">
                <a:solidFill>
                  <a:srgbClr val="FFFF00"/>
                </a:solidFill>
                <a:latin typeface="Carlito"/>
                <a:cs typeface="Carlito"/>
              </a:rPr>
              <a:t>(Vergas1969).</a:t>
            </a:r>
            <a:endParaRPr sz="2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48764" name="object 3"/>
            <p:cNvSpPr/>
            <p:nvPr/>
          </p:nvSpPr>
          <p:spPr>
            <a:xfrm>
              <a:off x="0" y="0"/>
              <a:ext cx="9144000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65" name="object 4"/>
            <p:cNvSpPr/>
            <p:nvPr/>
          </p:nvSpPr>
          <p:spPr>
            <a:xfrm>
              <a:off x="0" y="0"/>
              <a:ext cx="3659124" cy="34305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66" name="object 5"/>
            <p:cNvSpPr/>
            <p:nvPr/>
          </p:nvSpPr>
          <p:spPr>
            <a:xfrm>
              <a:off x="5865876" y="0"/>
              <a:ext cx="3278124" cy="3125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67" name="object 6"/>
            <p:cNvSpPr/>
            <p:nvPr/>
          </p:nvSpPr>
          <p:spPr>
            <a:xfrm>
              <a:off x="0" y="3656075"/>
              <a:ext cx="3582924" cy="32019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68" name="object 7"/>
            <p:cNvSpPr/>
            <p:nvPr/>
          </p:nvSpPr>
          <p:spPr>
            <a:xfrm>
              <a:off x="6018276" y="3427476"/>
              <a:ext cx="3125724" cy="32796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69" name="object 8"/>
            <p:cNvSpPr/>
            <p:nvPr/>
          </p:nvSpPr>
          <p:spPr>
            <a:xfrm>
              <a:off x="2975749" y="2982722"/>
              <a:ext cx="3863361" cy="63398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48770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71" name="object 4"/>
            <p:cNvSpPr/>
            <p:nvPr/>
          </p:nvSpPr>
          <p:spPr>
            <a:xfrm>
              <a:off x="2814827" y="624840"/>
              <a:ext cx="3529584" cy="458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72" name="object 5"/>
            <p:cNvSpPr/>
            <p:nvPr/>
          </p:nvSpPr>
          <p:spPr>
            <a:xfrm>
              <a:off x="2853404" y="658368"/>
              <a:ext cx="3468147" cy="3975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73" name="object 6"/>
            <p:cNvSpPr/>
            <p:nvPr/>
          </p:nvSpPr>
          <p:spPr>
            <a:xfrm>
              <a:off x="2869183" y="673862"/>
              <a:ext cx="3437001" cy="36601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48774" name="object 7"/>
          <p:cNvSpPr txBox="1"/>
          <p:nvPr/>
        </p:nvSpPr>
        <p:spPr>
          <a:xfrm>
            <a:off x="535940" y="1561845"/>
            <a:ext cx="8049259" cy="3806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Clr>
                <a:srgbClr val="1E1C11"/>
              </a:buClr>
              <a:buFont typeface="Wingdings"/>
              <a:buChar char=""/>
              <a:tabLst>
                <a:tab pos="356235" algn="l"/>
              </a:tabLst>
            </a:pPr>
            <a:r>
              <a:rPr sz="20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6"/>
              </a:rPr>
              <a:t>http://www.eolss.net/sample-chapters/c10/e5-03-01-07.pdf</a:t>
            </a:r>
            <a:endParaRPr sz="2000">
              <a:latin typeface="Carlito"/>
              <a:cs typeface="Carlito"/>
            </a:endParaRPr>
          </a:p>
          <a:p>
            <a:pPr marL="355600" indent="-343535">
              <a:lnSpc>
                <a:spcPct val="100000"/>
              </a:lnSpc>
              <a:buClr>
                <a:srgbClr val="1E1C11"/>
              </a:buClr>
              <a:buFont typeface="Wingdings"/>
              <a:buChar char=""/>
              <a:tabLst>
                <a:tab pos="356235" algn="l"/>
              </a:tabLst>
            </a:pPr>
            <a:r>
              <a:rPr sz="20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7"/>
              </a:rPr>
              <a:t>http://www.fao.org/docrep/w6251e/w6251e06.htm#topofpage</a:t>
            </a:r>
            <a:endParaRPr sz="2000">
              <a:latin typeface="Carlito"/>
              <a:cs typeface="Carlito"/>
            </a:endParaRPr>
          </a:p>
          <a:p>
            <a:pPr marL="355600" indent="-343535">
              <a:lnSpc>
                <a:spcPct val="100000"/>
              </a:lnSpc>
              <a:buClr>
                <a:srgbClr val="1E1C11"/>
              </a:buClr>
              <a:buFont typeface="Wingdings"/>
              <a:buChar char=""/>
              <a:tabLst>
                <a:tab pos="356235" algn="l"/>
              </a:tabLst>
            </a:pPr>
            <a:r>
              <a:rPr sz="20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8"/>
              </a:rPr>
              <a:t>http://www.fao.org/docrep/t9450e/t9450e06.htm</a:t>
            </a:r>
            <a:endParaRPr sz="2000">
              <a:latin typeface="Carlito"/>
              <a:cs typeface="Carlito"/>
            </a:endParaRPr>
          </a:p>
          <a:p>
            <a:pPr marL="355600" marR="66675" indent="-343535">
              <a:lnSpc>
                <a:spcPts val="1920"/>
              </a:lnSpc>
              <a:spcBef>
                <a:spcPts val="465"/>
              </a:spcBef>
              <a:buClr>
                <a:srgbClr val="1E1C11"/>
              </a:buClr>
              <a:buFont typeface="Wingdings"/>
              <a:buChar char=""/>
              <a:tabLst>
                <a:tab pos="356235" algn="l"/>
              </a:tabLst>
            </a:pPr>
            <a:r>
              <a:rPr sz="20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9"/>
              </a:rPr>
              <a:t>http://planningcommission.nic.in/plans/planrel/fiveyr/10th/volume2/v 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9"/>
              </a:rPr>
              <a:t>2_ch9_1.pdf</a:t>
            </a:r>
            <a:endParaRPr sz="2000">
              <a:latin typeface="Carlito"/>
              <a:cs typeface="Carlito"/>
            </a:endParaRPr>
          </a:p>
          <a:p>
            <a:pPr marL="355600" indent="-343535">
              <a:lnSpc>
                <a:spcPct val="100000"/>
              </a:lnSpc>
              <a:spcBef>
                <a:spcPts val="15"/>
              </a:spcBef>
              <a:buClr>
                <a:srgbClr val="1E1C11"/>
              </a:buClr>
              <a:buFont typeface="Wingdings"/>
              <a:buChar char=""/>
              <a:tabLst>
                <a:tab pos="356235" algn="l"/>
              </a:tabLst>
            </a:pPr>
            <a:r>
              <a:rPr sz="20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10"/>
              </a:rPr>
              <a:t>http://wwf.panda.org/about_our_earth/about_forests/importance/</a:t>
            </a:r>
            <a:endParaRPr sz="2000">
              <a:latin typeface="Carlito"/>
              <a:cs typeface="Carlito"/>
            </a:endParaRPr>
          </a:p>
          <a:p>
            <a:pPr marL="355600" marR="1123315" indent="-343535">
              <a:lnSpc>
                <a:spcPts val="1920"/>
              </a:lnSpc>
              <a:spcBef>
                <a:spcPts val="465"/>
              </a:spcBef>
              <a:buClr>
                <a:srgbClr val="1E1C11"/>
              </a:buClr>
              <a:buFont typeface="Wingdings"/>
              <a:buChar char=""/>
              <a:tabLst>
                <a:tab pos="356235" algn="l"/>
              </a:tabLst>
            </a:pPr>
            <a:r>
              <a:rPr sz="20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11"/>
              </a:rPr>
              <a:t>http://www.infoplease.com/encyclopedia/science/forest-the-  </a:t>
            </a:r>
            <a:r>
              <a:rPr sz="20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11"/>
              </a:rPr>
              <a:t>importance-forests.html</a:t>
            </a:r>
            <a:endParaRPr sz="2000">
              <a:latin typeface="Carlito"/>
              <a:cs typeface="Carlito"/>
            </a:endParaRPr>
          </a:p>
          <a:p>
            <a:pPr marL="355600" indent="-343535">
              <a:lnSpc>
                <a:spcPct val="100000"/>
              </a:lnSpc>
              <a:spcBef>
                <a:spcPts val="20"/>
              </a:spcBef>
              <a:buClr>
                <a:srgbClr val="1E1C11"/>
              </a:buClr>
              <a:buFont typeface="Wingdings"/>
              <a:buChar char=""/>
              <a:tabLst>
                <a:tab pos="356235" algn="l"/>
              </a:tabLst>
            </a:pPr>
            <a:r>
              <a:rPr sz="20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12"/>
              </a:rPr>
              <a:t>http://encyclopediaofforestry.org/index.php/forest_economics</a:t>
            </a:r>
            <a:endParaRPr sz="2000">
              <a:latin typeface="Carlito"/>
              <a:cs typeface="Carlito"/>
            </a:endParaRPr>
          </a:p>
          <a:p>
            <a:pPr marL="355600" indent="-343535">
              <a:lnSpc>
                <a:spcPct val="100000"/>
              </a:lnSpc>
              <a:buClr>
                <a:srgbClr val="1E1C11"/>
              </a:buClr>
              <a:buFont typeface="Wingdings"/>
              <a:buChar char=""/>
              <a:tabLst>
                <a:tab pos="356235" algn="l"/>
              </a:tabLst>
            </a:pPr>
            <a:r>
              <a:rPr sz="20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13"/>
              </a:rPr>
              <a:t>https://www.cbd.int/financial/values/g-valueforestpearce.pdf</a:t>
            </a:r>
            <a:endParaRPr sz="2000">
              <a:latin typeface="Carlito"/>
              <a:cs typeface="Carlito"/>
            </a:endParaRPr>
          </a:p>
          <a:p>
            <a:pPr marL="355600" indent="-343535">
              <a:lnSpc>
                <a:spcPct val="100000"/>
              </a:lnSpc>
              <a:buClr>
                <a:srgbClr val="1E1C11"/>
              </a:buClr>
              <a:buFont typeface="Wingdings"/>
              <a:buChar char=""/>
              <a:tabLst>
                <a:tab pos="356235" algn="l"/>
              </a:tabLst>
            </a:pPr>
            <a:r>
              <a:rPr sz="20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13"/>
              </a:rPr>
              <a:t>https://www.cbd.int/financial/values/g-valueforestpearce.pdf</a:t>
            </a:r>
            <a:endParaRPr sz="2000">
              <a:latin typeface="Carlito"/>
              <a:cs typeface="Carlito"/>
            </a:endParaRPr>
          </a:p>
          <a:p>
            <a:pPr marL="355600" marR="5080" indent="-343535">
              <a:lnSpc>
                <a:spcPct val="80000"/>
              </a:lnSpc>
              <a:spcBef>
                <a:spcPts val="480"/>
              </a:spcBef>
              <a:buClr>
                <a:srgbClr val="1E1C11"/>
              </a:buClr>
              <a:buFont typeface="Wingdings"/>
              <a:buChar char=""/>
              <a:tabLst>
                <a:tab pos="356235" algn="l"/>
              </a:tabLst>
            </a:pPr>
            <a:r>
              <a:rPr sz="20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14"/>
              </a:rPr>
              <a:t>http://www.indiaenvironmentportal.org.in/files/forestry%20in%20ancie  </a:t>
            </a:r>
            <a:r>
              <a:rPr sz="20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14"/>
              </a:rPr>
              <a:t>nt%20india.pdf</a:t>
            </a:r>
            <a:endParaRPr sz="2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48602" name="object 3"/>
            <p:cNvSpPr/>
            <p:nvPr/>
          </p:nvSpPr>
          <p:spPr>
            <a:xfrm>
              <a:off x="0" y="0"/>
              <a:ext cx="9144000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03" name="object 4"/>
            <p:cNvSpPr/>
            <p:nvPr/>
          </p:nvSpPr>
          <p:spPr>
            <a:xfrm>
              <a:off x="3689603" y="787908"/>
              <a:ext cx="1562100" cy="4191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04" name="object 5"/>
            <p:cNvSpPr/>
            <p:nvPr/>
          </p:nvSpPr>
          <p:spPr>
            <a:xfrm>
              <a:off x="3741165" y="794512"/>
              <a:ext cx="1496186" cy="3519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48605" name="object 6"/>
          <p:cNvSpPr txBox="1"/>
          <p:nvPr/>
        </p:nvSpPr>
        <p:spPr>
          <a:xfrm>
            <a:off x="535940" y="2366898"/>
            <a:ext cx="7465059" cy="41747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4510" indent="-512445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525145" algn="l"/>
                <a:tab pos="5093335" algn="l"/>
              </a:tabLst>
            </a:pPr>
            <a:r>
              <a:rPr sz="3600" spc="-15" dirty="0">
                <a:latin typeface="Carlito"/>
                <a:cs typeface="Carlito"/>
              </a:rPr>
              <a:t>Economical </a:t>
            </a:r>
            <a:r>
              <a:rPr sz="3600" spc="-5" dirty="0">
                <a:latin typeface="Carlito"/>
                <a:cs typeface="Carlito"/>
              </a:rPr>
              <a:t>Importance	Of </a:t>
            </a:r>
            <a:r>
              <a:rPr sz="3600" spc="-25" dirty="0">
                <a:latin typeface="Carlito"/>
                <a:cs typeface="Carlito"/>
              </a:rPr>
              <a:t>Forests</a:t>
            </a:r>
            <a:endParaRPr sz="3600">
              <a:latin typeface="Carlito"/>
              <a:cs typeface="Carlito"/>
            </a:endParaRPr>
          </a:p>
          <a:p>
            <a:pPr marL="524510" indent="-512445">
              <a:lnSpc>
                <a:spcPct val="100000"/>
              </a:lnSpc>
              <a:buFont typeface="Wingdings"/>
              <a:buChar char=""/>
              <a:tabLst>
                <a:tab pos="525145" algn="l"/>
              </a:tabLst>
            </a:pPr>
            <a:r>
              <a:rPr sz="3600" spc="-20" dirty="0">
                <a:latin typeface="Carlito"/>
                <a:cs typeface="Carlito"/>
              </a:rPr>
              <a:t>Environmental </a:t>
            </a:r>
            <a:r>
              <a:rPr sz="3600" spc="-5" dirty="0">
                <a:latin typeface="Carlito"/>
                <a:cs typeface="Carlito"/>
              </a:rPr>
              <a:t>Importance Of</a:t>
            </a:r>
            <a:r>
              <a:rPr sz="3600" spc="-65" dirty="0">
                <a:latin typeface="Carlito"/>
                <a:cs typeface="Carlito"/>
              </a:rPr>
              <a:t> </a:t>
            </a:r>
            <a:r>
              <a:rPr sz="3600" spc="-25" dirty="0">
                <a:latin typeface="Carlito"/>
                <a:cs typeface="Carlito"/>
              </a:rPr>
              <a:t>Forests</a:t>
            </a:r>
            <a:endParaRPr sz="3600">
              <a:latin typeface="Carlito"/>
              <a:cs typeface="Carlito"/>
            </a:endParaRPr>
          </a:p>
          <a:p>
            <a:pPr marL="524510" indent="-512445">
              <a:lnSpc>
                <a:spcPct val="100000"/>
              </a:lnSpc>
              <a:buFont typeface="Wingdings"/>
              <a:buChar char=""/>
              <a:tabLst>
                <a:tab pos="525145" algn="l"/>
              </a:tabLst>
            </a:pPr>
            <a:r>
              <a:rPr sz="3600" spc="-15" dirty="0">
                <a:latin typeface="Carlito"/>
                <a:cs typeface="Carlito"/>
              </a:rPr>
              <a:t>Ecological </a:t>
            </a:r>
            <a:r>
              <a:rPr sz="3600" spc="-5" dirty="0">
                <a:latin typeface="Carlito"/>
                <a:cs typeface="Carlito"/>
              </a:rPr>
              <a:t>Importance Of</a:t>
            </a:r>
            <a:r>
              <a:rPr sz="3600" spc="-35" dirty="0">
                <a:latin typeface="Carlito"/>
                <a:cs typeface="Carlito"/>
              </a:rPr>
              <a:t> </a:t>
            </a:r>
            <a:r>
              <a:rPr sz="3600" spc="-25" dirty="0">
                <a:latin typeface="Carlito"/>
                <a:cs typeface="Carlito"/>
              </a:rPr>
              <a:t>Forests</a:t>
            </a:r>
            <a:endParaRPr sz="3600">
              <a:latin typeface="Carlito"/>
              <a:cs typeface="Carlito"/>
            </a:endParaRPr>
          </a:p>
          <a:p>
            <a:pPr marL="524510" indent="-512445">
              <a:lnSpc>
                <a:spcPct val="100000"/>
              </a:lnSpc>
              <a:buFont typeface="Wingdings"/>
              <a:buChar char=""/>
              <a:tabLst>
                <a:tab pos="525145" algn="l"/>
              </a:tabLst>
            </a:pPr>
            <a:r>
              <a:rPr sz="3600" spc="-10" dirty="0">
                <a:latin typeface="Carlito"/>
                <a:cs typeface="Carlito"/>
              </a:rPr>
              <a:t>Religious </a:t>
            </a:r>
            <a:r>
              <a:rPr sz="3600" spc="-5" dirty="0">
                <a:latin typeface="Carlito"/>
                <a:cs typeface="Carlito"/>
              </a:rPr>
              <a:t>Importance Of</a:t>
            </a:r>
            <a:r>
              <a:rPr sz="3600" spc="-50" dirty="0">
                <a:latin typeface="Carlito"/>
                <a:cs typeface="Carlito"/>
              </a:rPr>
              <a:t> </a:t>
            </a:r>
            <a:r>
              <a:rPr sz="3600" spc="-25" dirty="0">
                <a:latin typeface="Carlito"/>
                <a:cs typeface="Carlito"/>
              </a:rPr>
              <a:t>Forests</a:t>
            </a:r>
            <a:endParaRPr sz="3600">
              <a:latin typeface="Carlito"/>
              <a:cs typeface="Carlito"/>
            </a:endParaRPr>
          </a:p>
        </p:txBody>
      </p:sp>
      <p:sp>
        <p:nvSpPr>
          <p:cNvPr id="1048606" name="object 7"/>
          <p:cNvSpPr/>
          <p:nvPr/>
        </p:nvSpPr>
        <p:spPr>
          <a:xfrm>
            <a:off x="0" y="0"/>
            <a:ext cx="2107692" cy="25161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07" name="object 8"/>
          <p:cNvSpPr/>
          <p:nvPr/>
        </p:nvSpPr>
        <p:spPr>
          <a:xfrm>
            <a:off x="6932676" y="150876"/>
            <a:ext cx="2211324" cy="23804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08" name="object 9"/>
          <p:cNvSpPr/>
          <p:nvPr/>
        </p:nvSpPr>
        <p:spPr>
          <a:xfrm>
            <a:off x="6856476" y="4113276"/>
            <a:ext cx="2287524" cy="25222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10"/>
          <p:cNvGrpSpPr/>
          <p:nvPr/>
        </p:nvGrpSpPr>
        <p:grpSpPr>
          <a:xfrm>
            <a:off x="0" y="4479034"/>
            <a:ext cx="2136775" cy="2379345"/>
            <a:chOff x="0" y="4479034"/>
            <a:chExt cx="2136775" cy="2379345"/>
          </a:xfrm>
        </p:grpSpPr>
        <p:sp>
          <p:nvSpPr>
            <p:cNvPr id="1048609" name="object 11"/>
            <p:cNvSpPr/>
            <p:nvPr/>
          </p:nvSpPr>
          <p:spPr>
            <a:xfrm>
              <a:off x="0" y="4479034"/>
              <a:ext cx="2136648" cy="23789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10" name="object 12"/>
            <p:cNvSpPr/>
            <p:nvPr/>
          </p:nvSpPr>
          <p:spPr>
            <a:xfrm>
              <a:off x="0" y="6553198"/>
              <a:ext cx="152399" cy="30479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object 2"/>
          <p:cNvGrpSpPr/>
          <p:nvPr/>
        </p:nvGrpSpPr>
        <p:grpSpPr>
          <a:xfrm>
            <a:off x="0" y="0"/>
            <a:ext cx="9144000" cy="6705600"/>
            <a:chOff x="0" y="0"/>
            <a:chExt cx="9144000" cy="6705600"/>
          </a:xfrm>
        </p:grpSpPr>
        <p:sp>
          <p:nvSpPr>
            <p:cNvPr id="1048775" name="object 3"/>
            <p:cNvSpPr/>
            <p:nvPr/>
          </p:nvSpPr>
          <p:spPr>
            <a:xfrm>
              <a:off x="0" y="0"/>
              <a:ext cx="9144000" cy="6705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76" name="object 4"/>
            <p:cNvSpPr/>
            <p:nvPr/>
          </p:nvSpPr>
          <p:spPr>
            <a:xfrm>
              <a:off x="1975104" y="1629155"/>
              <a:ext cx="330707" cy="3307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77" name="object 5"/>
            <p:cNvSpPr/>
            <p:nvPr/>
          </p:nvSpPr>
          <p:spPr>
            <a:xfrm>
              <a:off x="2026411" y="1645285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28269" y="152653"/>
                  </a:moveTo>
                  <a:lnTo>
                    <a:pt x="76326" y="204597"/>
                  </a:lnTo>
                  <a:lnTo>
                    <a:pt x="128269" y="256666"/>
                  </a:lnTo>
                  <a:lnTo>
                    <a:pt x="180339" y="204597"/>
                  </a:lnTo>
                  <a:lnTo>
                    <a:pt x="128269" y="152653"/>
                  </a:lnTo>
                  <a:close/>
                </a:path>
                <a:path w="257175" h="257175">
                  <a:moveTo>
                    <a:pt x="52069" y="76326"/>
                  </a:moveTo>
                  <a:lnTo>
                    <a:pt x="0" y="128397"/>
                  </a:lnTo>
                  <a:lnTo>
                    <a:pt x="52069" y="180339"/>
                  </a:lnTo>
                  <a:lnTo>
                    <a:pt x="104267" y="128397"/>
                  </a:lnTo>
                  <a:lnTo>
                    <a:pt x="52069" y="76326"/>
                  </a:lnTo>
                  <a:close/>
                </a:path>
                <a:path w="257175" h="257175">
                  <a:moveTo>
                    <a:pt x="204596" y="76326"/>
                  </a:moveTo>
                  <a:lnTo>
                    <a:pt x="152654" y="128397"/>
                  </a:lnTo>
                  <a:lnTo>
                    <a:pt x="204596" y="180339"/>
                  </a:lnTo>
                  <a:lnTo>
                    <a:pt x="256667" y="128397"/>
                  </a:lnTo>
                  <a:lnTo>
                    <a:pt x="204596" y="76326"/>
                  </a:lnTo>
                  <a:close/>
                </a:path>
                <a:path w="257175" h="257175">
                  <a:moveTo>
                    <a:pt x="128269" y="0"/>
                  </a:moveTo>
                  <a:lnTo>
                    <a:pt x="76326" y="52069"/>
                  </a:lnTo>
                  <a:lnTo>
                    <a:pt x="128269" y="104266"/>
                  </a:lnTo>
                  <a:lnTo>
                    <a:pt x="180467" y="52069"/>
                  </a:lnTo>
                  <a:lnTo>
                    <a:pt x="128269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78" name="object 6"/>
            <p:cNvSpPr/>
            <p:nvPr/>
          </p:nvSpPr>
          <p:spPr>
            <a:xfrm>
              <a:off x="2016505" y="1635379"/>
              <a:ext cx="276479" cy="2764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79" name="object 7"/>
            <p:cNvSpPr/>
            <p:nvPr/>
          </p:nvSpPr>
          <p:spPr>
            <a:xfrm>
              <a:off x="2286000" y="1642872"/>
              <a:ext cx="4735067" cy="3215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80" name="object 8"/>
            <p:cNvSpPr/>
            <p:nvPr/>
          </p:nvSpPr>
          <p:spPr>
            <a:xfrm>
              <a:off x="2327910" y="1649348"/>
              <a:ext cx="4680203" cy="26644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81" name="object 9"/>
            <p:cNvSpPr/>
            <p:nvPr/>
          </p:nvSpPr>
          <p:spPr>
            <a:xfrm>
              <a:off x="1949195" y="2069592"/>
              <a:ext cx="5634228" cy="3215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82" name="object 10"/>
            <p:cNvSpPr/>
            <p:nvPr/>
          </p:nvSpPr>
          <p:spPr>
            <a:xfrm>
              <a:off x="1990725" y="2076069"/>
              <a:ext cx="5580253" cy="2664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83" name="object 11"/>
            <p:cNvSpPr/>
            <p:nvPr/>
          </p:nvSpPr>
          <p:spPr>
            <a:xfrm>
              <a:off x="1969007" y="2510027"/>
              <a:ext cx="2500884" cy="3078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84" name="object 12"/>
            <p:cNvSpPr/>
            <p:nvPr/>
          </p:nvSpPr>
          <p:spPr>
            <a:xfrm>
              <a:off x="2010917" y="2517139"/>
              <a:ext cx="2446020" cy="25209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85" name="object 13"/>
            <p:cNvSpPr/>
            <p:nvPr/>
          </p:nvSpPr>
          <p:spPr>
            <a:xfrm>
              <a:off x="1898904" y="3229355"/>
              <a:ext cx="330707" cy="3307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86" name="object 14"/>
            <p:cNvSpPr/>
            <p:nvPr/>
          </p:nvSpPr>
          <p:spPr>
            <a:xfrm>
              <a:off x="1950211" y="3245485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28269" y="152653"/>
                  </a:moveTo>
                  <a:lnTo>
                    <a:pt x="76326" y="204597"/>
                  </a:lnTo>
                  <a:lnTo>
                    <a:pt x="128269" y="256666"/>
                  </a:lnTo>
                  <a:lnTo>
                    <a:pt x="180339" y="204597"/>
                  </a:lnTo>
                  <a:lnTo>
                    <a:pt x="128269" y="152653"/>
                  </a:lnTo>
                  <a:close/>
                </a:path>
                <a:path w="257175" h="257175">
                  <a:moveTo>
                    <a:pt x="52069" y="76326"/>
                  </a:moveTo>
                  <a:lnTo>
                    <a:pt x="0" y="128397"/>
                  </a:lnTo>
                  <a:lnTo>
                    <a:pt x="52069" y="180339"/>
                  </a:lnTo>
                  <a:lnTo>
                    <a:pt x="104267" y="128397"/>
                  </a:lnTo>
                  <a:lnTo>
                    <a:pt x="52069" y="76326"/>
                  </a:lnTo>
                  <a:close/>
                </a:path>
                <a:path w="257175" h="257175">
                  <a:moveTo>
                    <a:pt x="204596" y="76326"/>
                  </a:moveTo>
                  <a:lnTo>
                    <a:pt x="152654" y="128397"/>
                  </a:lnTo>
                  <a:lnTo>
                    <a:pt x="204596" y="180339"/>
                  </a:lnTo>
                  <a:lnTo>
                    <a:pt x="256667" y="128397"/>
                  </a:lnTo>
                  <a:lnTo>
                    <a:pt x="204596" y="76326"/>
                  </a:lnTo>
                  <a:close/>
                </a:path>
                <a:path w="257175" h="257175">
                  <a:moveTo>
                    <a:pt x="128269" y="0"/>
                  </a:moveTo>
                  <a:lnTo>
                    <a:pt x="76326" y="52069"/>
                  </a:lnTo>
                  <a:lnTo>
                    <a:pt x="128269" y="104266"/>
                  </a:lnTo>
                  <a:lnTo>
                    <a:pt x="180467" y="52069"/>
                  </a:lnTo>
                  <a:lnTo>
                    <a:pt x="128269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87" name="object 15"/>
            <p:cNvSpPr/>
            <p:nvPr/>
          </p:nvSpPr>
          <p:spPr>
            <a:xfrm>
              <a:off x="1940305" y="3235579"/>
              <a:ext cx="276479" cy="2764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88" name="object 16"/>
            <p:cNvSpPr/>
            <p:nvPr/>
          </p:nvSpPr>
          <p:spPr>
            <a:xfrm>
              <a:off x="2202179" y="3243072"/>
              <a:ext cx="5120640" cy="3215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89" name="object 17"/>
            <p:cNvSpPr/>
            <p:nvPr/>
          </p:nvSpPr>
          <p:spPr>
            <a:xfrm>
              <a:off x="2244725" y="3249548"/>
              <a:ext cx="5065649" cy="26644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90" name="object 18"/>
            <p:cNvSpPr/>
            <p:nvPr/>
          </p:nvSpPr>
          <p:spPr>
            <a:xfrm>
              <a:off x="1892807" y="3683508"/>
              <a:ext cx="5661660" cy="35356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91" name="object 19"/>
            <p:cNvSpPr/>
            <p:nvPr/>
          </p:nvSpPr>
          <p:spPr>
            <a:xfrm>
              <a:off x="1934717" y="3690620"/>
              <a:ext cx="5607049" cy="29883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92" name="object 20"/>
            <p:cNvSpPr/>
            <p:nvPr/>
          </p:nvSpPr>
          <p:spPr>
            <a:xfrm>
              <a:off x="1882139" y="4096511"/>
              <a:ext cx="4463796" cy="32156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93" name="object 21"/>
            <p:cNvSpPr/>
            <p:nvPr/>
          </p:nvSpPr>
          <p:spPr>
            <a:xfrm>
              <a:off x="1924050" y="4103115"/>
              <a:ext cx="4409440" cy="26631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94" name="object 22"/>
            <p:cNvSpPr/>
            <p:nvPr/>
          </p:nvSpPr>
          <p:spPr>
            <a:xfrm>
              <a:off x="1879092" y="4523232"/>
              <a:ext cx="5196839" cy="36728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95" name="object 23"/>
            <p:cNvSpPr/>
            <p:nvPr/>
          </p:nvSpPr>
          <p:spPr>
            <a:xfrm>
              <a:off x="1921255" y="4529835"/>
              <a:ext cx="5141722" cy="31305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96" name="object 24"/>
            <p:cNvSpPr/>
            <p:nvPr/>
          </p:nvSpPr>
          <p:spPr>
            <a:xfrm>
              <a:off x="1892807" y="4949952"/>
              <a:ext cx="3325368" cy="32156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97" name="object 25"/>
            <p:cNvSpPr/>
            <p:nvPr/>
          </p:nvSpPr>
          <p:spPr>
            <a:xfrm>
              <a:off x="1934717" y="4956428"/>
              <a:ext cx="3270504" cy="26644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48798" name="object 3"/>
            <p:cNvSpPr/>
            <p:nvPr/>
          </p:nvSpPr>
          <p:spPr>
            <a:xfrm>
              <a:off x="0" y="0"/>
              <a:ext cx="9144000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799" name="object 4"/>
            <p:cNvSpPr/>
            <p:nvPr/>
          </p:nvSpPr>
          <p:spPr>
            <a:xfrm>
              <a:off x="1545208" y="3086226"/>
              <a:ext cx="5712333" cy="6650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800" name="object 5"/>
            <p:cNvSpPr/>
            <p:nvPr/>
          </p:nvSpPr>
          <p:spPr>
            <a:xfrm>
              <a:off x="7112254" y="3591178"/>
              <a:ext cx="150621" cy="1600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801" name="object 6"/>
            <p:cNvSpPr/>
            <p:nvPr/>
          </p:nvSpPr>
          <p:spPr>
            <a:xfrm>
              <a:off x="6881876" y="3591178"/>
              <a:ext cx="151129" cy="1600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802" name="object 7"/>
            <p:cNvSpPr/>
            <p:nvPr/>
          </p:nvSpPr>
          <p:spPr>
            <a:xfrm>
              <a:off x="6652132" y="3591178"/>
              <a:ext cx="150621" cy="16001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803" name="object 8"/>
            <p:cNvSpPr/>
            <p:nvPr/>
          </p:nvSpPr>
          <p:spPr>
            <a:xfrm>
              <a:off x="1545208" y="3086226"/>
              <a:ext cx="4982210" cy="665480"/>
            </a:xfrm>
            <a:custGeom>
              <a:avLst/>
              <a:gdLst/>
              <a:ahLst/>
              <a:cxnLst/>
              <a:rect l="l" t="t" r="r" b="b"/>
              <a:pathLst>
                <a:path w="4982209" h="665479">
                  <a:moveTo>
                    <a:pt x="1439291" y="133985"/>
                  </a:moveTo>
                  <a:lnTo>
                    <a:pt x="1348486" y="407035"/>
                  </a:lnTo>
                  <a:lnTo>
                    <a:pt x="1530604" y="407035"/>
                  </a:lnTo>
                  <a:lnTo>
                    <a:pt x="1439798" y="133985"/>
                  </a:lnTo>
                  <a:lnTo>
                    <a:pt x="1439291" y="133985"/>
                  </a:lnTo>
                  <a:close/>
                </a:path>
                <a:path w="4982209" h="665479">
                  <a:moveTo>
                    <a:pt x="4045839" y="107187"/>
                  </a:moveTo>
                  <a:lnTo>
                    <a:pt x="4001642" y="111744"/>
                  </a:lnTo>
                  <a:lnTo>
                    <a:pt x="3965448" y="125349"/>
                  </a:lnTo>
                  <a:lnTo>
                    <a:pt x="3924067" y="159353"/>
                  </a:lnTo>
                  <a:lnTo>
                    <a:pt x="3896391" y="206533"/>
                  </a:lnTo>
                  <a:lnTo>
                    <a:pt x="3885311" y="244475"/>
                  </a:lnTo>
                  <a:lnTo>
                    <a:pt x="3879135" y="286083"/>
                  </a:lnTo>
                  <a:lnTo>
                    <a:pt x="3877055" y="330073"/>
                  </a:lnTo>
                  <a:lnTo>
                    <a:pt x="3877556" y="355695"/>
                  </a:lnTo>
                  <a:lnTo>
                    <a:pt x="3881556" y="402939"/>
                  </a:lnTo>
                  <a:lnTo>
                    <a:pt x="3889726" y="444827"/>
                  </a:lnTo>
                  <a:lnTo>
                    <a:pt x="3903112" y="480693"/>
                  </a:lnTo>
                  <a:lnTo>
                    <a:pt x="3933951" y="522573"/>
                  </a:lnTo>
                  <a:lnTo>
                    <a:pt x="3979384" y="548616"/>
                  </a:lnTo>
                  <a:lnTo>
                    <a:pt x="4019337" y="556426"/>
                  </a:lnTo>
                  <a:lnTo>
                    <a:pt x="4042410" y="557403"/>
                  </a:lnTo>
                  <a:lnTo>
                    <a:pt x="4065454" y="556283"/>
                  </a:lnTo>
                  <a:lnTo>
                    <a:pt x="4105685" y="547330"/>
                  </a:lnTo>
                  <a:lnTo>
                    <a:pt x="4151931" y="518413"/>
                  </a:lnTo>
                  <a:lnTo>
                    <a:pt x="4184060" y="474856"/>
                  </a:lnTo>
                  <a:lnTo>
                    <a:pt x="4198106" y="438955"/>
                  </a:lnTo>
                  <a:lnTo>
                    <a:pt x="4206531" y="398307"/>
                  </a:lnTo>
                  <a:lnTo>
                    <a:pt x="4210671" y="354770"/>
                  </a:lnTo>
                  <a:lnTo>
                    <a:pt x="4211193" y="331977"/>
                  </a:lnTo>
                  <a:lnTo>
                    <a:pt x="4210692" y="307288"/>
                  </a:lnTo>
                  <a:lnTo>
                    <a:pt x="4206692" y="261290"/>
                  </a:lnTo>
                  <a:lnTo>
                    <a:pt x="4198500" y="220025"/>
                  </a:lnTo>
                  <a:lnTo>
                    <a:pt x="4176141" y="169037"/>
                  </a:lnTo>
                  <a:lnTo>
                    <a:pt x="4140332" y="132246"/>
                  </a:lnTo>
                  <a:lnTo>
                    <a:pt x="4089527" y="111204"/>
                  </a:lnTo>
                  <a:lnTo>
                    <a:pt x="4045839" y="107187"/>
                  </a:lnTo>
                  <a:close/>
                </a:path>
                <a:path w="4982209" h="665479">
                  <a:moveTo>
                    <a:pt x="19303" y="11430"/>
                  </a:moveTo>
                  <a:lnTo>
                    <a:pt x="472059" y="11430"/>
                  </a:lnTo>
                  <a:lnTo>
                    <a:pt x="474979" y="11430"/>
                  </a:lnTo>
                  <a:lnTo>
                    <a:pt x="477773" y="12319"/>
                  </a:lnTo>
                  <a:lnTo>
                    <a:pt x="480186" y="14097"/>
                  </a:lnTo>
                  <a:lnTo>
                    <a:pt x="482727" y="16001"/>
                  </a:lnTo>
                  <a:lnTo>
                    <a:pt x="484759" y="18923"/>
                  </a:lnTo>
                  <a:lnTo>
                    <a:pt x="486409" y="23113"/>
                  </a:lnTo>
                  <a:lnTo>
                    <a:pt x="488060" y="27177"/>
                  </a:lnTo>
                  <a:lnTo>
                    <a:pt x="489330" y="32765"/>
                  </a:lnTo>
                  <a:lnTo>
                    <a:pt x="490092" y="39750"/>
                  </a:lnTo>
                  <a:lnTo>
                    <a:pt x="490982" y="46609"/>
                  </a:lnTo>
                  <a:lnTo>
                    <a:pt x="491363" y="55118"/>
                  </a:lnTo>
                  <a:lnTo>
                    <a:pt x="491363" y="65024"/>
                  </a:lnTo>
                  <a:lnTo>
                    <a:pt x="491363" y="74549"/>
                  </a:lnTo>
                  <a:lnTo>
                    <a:pt x="490982" y="82803"/>
                  </a:lnTo>
                  <a:lnTo>
                    <a:pt x="490092" y="89535"/>
                  </a:lnTo>
                  <a:lnTo>
                    <a:pt x="489330" y="96393"/>
                  </a:lnTo>
                  <a:lnTo>
                    <a:pt x="488060" y="101853"/>
                  </a:lnTo>
                  <a:lnTo>
                    <a:pt x="486409" y="105918"/>
                  </a:lnTo>
                  <a:lnTo>
                    <a:pt x="484759" y="110109"/>
                  </a:lnTo>
                  <a:lnTo>
                    <a:pt x="482727" y="113157"/>
                  </a:lnTo>
                  <a:lnTo>
                    <a:pt x="480186" y="115188"/>
                  </a:lnTo>
                  <a:lnTo>
                    <a:pt x="477773" y="117094"/>
                  </a:lnTo>
                  <a:lnTo>
                    <a:pt x="474979" y="118110"/>
                  </a:lnTo>
                  <a:lnTo>
                    <a:pt x="472059" y="118110"/>
                  </a:lnTo>
                  <a:lnTo>
                    <a:pt x="311149" y="118110"/>
                  </a:lnTo>
                  <a:lnTo>
                    <a:pt x="311149" y="635762"/>
                  </a:lnTo>
                  <a:lnTo>
                    <a:pt x="311149" y="639064"/>
                  </a:lnTo>
                  <a:lnTo>
                    <a:pt x="310134" y="642112"/>
                  </a:lnTo>
                  <a:lnTo>
                    <a:pt x="270478" y="655839"/>
                  </a:lnTo>
                  <a:lnTo>
                    <a:pt x="245617" y="656590"/>
                  </a:lnTo>
                  <a:lnTo>
                    <a:pt x="236589" y="656514"/>
                  </a:lnTo>
                  <a:lnTo>
                    <a:pt x="194055" y="651129"/>
                  </a:lnTo>
                  <a:lnTo>
                    <a:pt x="180213" y="639064"/>
                  </a:lnTo>
                  <a:lnTo>
                    <a:pt x="180213" y="635762"/>
                  </a:lnTo>
                  <a:lnTo>
                    <a:pt x="180213" y="118110"/>
                  </a:lnTo>
                  <a:lnTo>
                    <a:pt x="19303" y="118110"/>
                  </a:lnTo>
                  <a:lnTo>
                    <a:pt x="16002" y="118110"/>
                  </a:lnTo>
                  <a:lnTo>
                    <a:pt x="13207" y="117094"/>
                  </a:lnTo>
                  <a:lnTo>
                    <a:pt x="10921" y="115188"/>
                  </a:lnTo>
                  <a:lnTo>
                    <a:pt x="8635" y="113157"/>
                  </a:lnTo>
                  <a:lnTo>
                    <a:pt x="6603" y="110109"/>
                  </a:lnTo>
                  <a:lnTo>
                    <a:pt x="4953" y="105918"/>
                  </a:lnTo>
                  <a:lnTo>
                    <a:pt x="3302" y="101853"/>
                  </a:lnTo>
                  <a:lnTo>
                    <a:pt x="2031" y="96393"/>
                  </a:lnTo>
                  <a:lnTo>
                    <a:pt x="1269" y="89535"/>
                  </a:lnTo>
                  <a:lnTo>
                    <a:pt x="381" y="82803"/>
                  </a:lnTo>
                  <a:lnTo>
                    <a:pt x="0" y="74549"/>
                  </a:lnTo>
                  <a:lnTo>
                    <a:pt x="0" y="65024"/>
                  </a:lnTo>
                  <a:lnTo>
                    <a:pt x="0" y="55118"/>
                  </a:lnTo>
                  <a:lnTo>
                    <a:pt x="381" y="46609"/>
                  </a:lnTo>
                  <a:lnTo>
                    <a:pt x="1269" y="39750"/>
                  </a:lnTo>
                  <a:lnTo>
                    <a:pt x="2031" y="32765"/>
                  </a:lnTo>
                  <a:lnTo>
                    <a:pt x="3302" y="27177"/>
                  </a:lnTo>
                  <a:lnTo>
                    <a:pt x="4953" y="23113"/>
                  </a:lnTo>
                  <a:lnTo>
                    <a:pt x="6603" y="18923"/>
                  </a:lnTo>
                  <a:lnTo>
                    <a:pt x="8635" y="16001"/>
                  </a:lnTo>
                  <a:lnTo>
                    <a:pt x="10921" y="14097"/>
                  </a:lnTo>
                  <a:lnTo>
                    <a:pt x="13207" y="12319"/>
                  </a:lnTo>
                  <a:lnTo>
                    <a:pt x="16002" y="11430"/>
                  </a:lnTo>
                  <a:lnTo>
                    <a:pt x="19303" y="11430"/>
                  </a:lnTo>
                  <a:close/>
                </a:path>
                <a:path w="4982209" h="665479">
                  <a:moveTo>
                    <a:pt x="2296794" y="9398"/>
                  </a:moveTo>
                  <a:lnTo>
                    <a:pt x="2338578" y="12953"/>
                  </a:lnTo>
                  <a:lnTo>
                    <a:pt x="2351404" y="21844"/>
                  </a:lnTo>
                  <a:lnTo>
                    <a:pt x="2353055" y="24511"/>
                  </a:lnTo>
                  <a:lnTo>
                    <a:pt x="2353817" y="27432"/>
                  </a:lnTo>
                  <a:lnTo>
                    <a:pt x="2353817" y="30734"/>
                  </a:lnTo>
                  <a:lnTo>
                    <a:pt x="2353817" y="607949"/>
                  </a:lnTo>
                  <a:lnTo>
                    <a:pt x="2353817" y="615569"/>
                  </a:lnTo>
                  <a:lnTo>
                    <a:pt x="2352548" y="622427"/>
                  </a:lnTo>
                  <a:lnTo>
                    <a:pt x="2349880" y="628396"/>
                  </a:lnTo>
                  <a:lnTo>
                    <a:pt x="2347214" y="634365"/>
                  </a:lnTo>
                  <a:lnTo>
                    <a:pt x="2323338" y="651891"/>
                  </a:lnTo>
                  <a:lnTo>
                    <a:pt x="2317241" y="653796"/>
                  </a:lnTo>
                  <a:lnTo>
                    <a:pt x="2311018" y="654685"/>
                  </a:lnTo>
                  <a:lnTo>
                    <a:pt x="2304668" y="654685"/>
                  </a:lnTo>
                  <a:lnTo>
                    <a:pt x="2249042" y="654685"/>
                  </a:lnTo>
                  <a:lnTo>
                    <a:pt x="2206910" y="646271"/>
                  </a:lnTo>
                  <a:lnTo>
                    <a:pt x="2175129" y="613664"/>
                  </a:lnTo>
                  <a:lnTo>
                    <a:pt x="2152777" y="573278"/>
                  </a:lnTo>
                  <a:lnTo>
                    <a:pt x="1993011" y="272923"/>
                  </a:lnTo>
                  <a:lnTo>
                    <a:pt x="1971883" y="230399"/>
                  </a:lnTo>
                  <a:lnTo>
                    <a:pt x="1951085" y="184546"/>
                  </a:lnTo>
                  <a:lnTo>
                    <a:pt x="1938908" y="154812"/>
                  </a:lnTo>
                  <a:lnTo>
                    <a:pt x="1937892" y="154812"/>
                  </a:lnTo>
                  <a:lnTo>
                    <a:pt x="1940268" y="208319"/>
                  </a:lnTo>
                  <a:lnTo>
                    <a:pt x="1941607" y="262128"/>
                  </a:lnTo>
                  <a:lnTo>
                    <a:pt x="1941829" y="299338"/>
                  </a:lnTo>
                  <a:lnTo>
                    <a:pt x="1941829" y="635254"/>
                  </a:lnTo>
                  <a:lnTo>
                    <a:pt x="1941829" y="638556"/>
                  </a:lnTo>
                  <a:lnTo>
                    <a:pt x="1905484" y="655839"/>
                  </a:lnTo>
                  <a:lnTo>
                    <a:pt x="1882266" y="656590"/>
                  </a:lnTo>
                  <a:lnTo>
                    <a:pt x="1873978" y="656514"/>
                  </a:lnTo>
                  <a:lnTo>
                    <a:pt x="1835657" y="651002"/>
                  </a:lnTo>
                  <a:lnTo>
                    <a:pt x="1824227" y="638556"/>
                  </a:lnTo>
                  <a:lnTo>
                    <a:pt x="1824227" y="635254"/>
                  </a:lnTo>
                  <a:lnTo>
                    <a:pt x="1824227" y="58038"/>
                  </a:lnTo>
                  <a:lnTo>
                    <a:pt x="1845109" y="17966"/>
                  </a:lnTo>
                  <a:lnTo>
                    <a:pt x="1871344" y="11430"/>
                  </a:lnTo>
                  <a:lnTo>
                    <a:pt x="1941321" y="11430"/>
                  </a:lnTo>
                  <a:lnTo>
                    <a:pt x="1981707" y="16763"/>
                  </a:lnTo>
                  <a:lnTo>
                    <a:pt x="2015363" y="45847"/>
                  </a:lnTo>
                  <a:lnTo>
                    <a:pt x="2033651" y="78359"/>
                  </a:lnTo>
                  <a:lnTo>
                    <a:pt x="2158745" y="313182"/>
                  </a:lnTo>
                  <a:lnTo>
                    <a:pt x="2164226" y="323802"/>
                  </a:lnTo>
                  <a:lnTo>
                    <a:pt x="2169636" y="334327"/>
                  </a:lnTo>
                  <a:lnTo>
                    <a:pt x="2174998" y="344757"/>
                  </a:lnTo>
                  <a:lnTo>
                    <a:pt x="2195909" y="386006"/>
                  </a:lnTo>
                  <a:lnTo>
                    <a:pt x="2215554" y="426799"/>
                  </a:lnTo>
                  <a:lnTo>
                    <a:pt x="2234182" y="466578"/>
                  </a:lnTo>
                  <a:lnTo>
                    <a:pt x="2238629" y="476503"/>
                  </a:lnTo>
                  <a:lnTo>
                    <a:pt x="2239137" y="476503"/>
                  </a:lnTo>
                  <a:lnTo>
                    <a:pt x="2237386" y="422657"/>
                  </a:lnTo>
                  <a:lnTo>
                    <a:pt x="2236406" y="367125"/>
                  </a:lnTo>
                  <a:lnTo>
                    <a:pt x="2236216" y="331977"/>
                  </a:lnTo>
                  <a:lnTo>
                    <a:pt x="2236216" y="30734"/>
                  </a:lnTo>
                  <a:lnTo>
                    <a:pt x="2236216" y="27432"/>
                  </a:lnTo>
                  <a:lnTo>
                    <a:pt x="2273577" y="10094"/>
                  </a:lnTo>
                  <a:lnTo>
                    <a:pt x="2288246" y="9471"/>
                  </a:lnTo>
                  <a:lnTo>
                    <a:pt x="2296794" y="9398"/>
                  </a:lnTo>
                  <a:close/>
                </a:path>
                <a:path w="4982209" h="665479">
                  <a:moveTo>
                    <a:pt x="4522724" y="8382"/>
                  </a:moveTo>
                  <a:lnTo>
                    <a:pt x="4562220" y="10922"/>
                  </a:lnTo>
                  <a:lnTo>
                    <a:pt x="4587748" y="25908"/>
                  </a:lnTo>
                  <a:lnTo>
                    <a:pt x="4587748" y="29210"/>
                  </a:lnTo>
                  <a:lnTo>
                    <a:pt x="4587748" y="408432"/>
                  </a:lnTo>
                  <a:lnTo>
                    <a:pt x="4593052" y="460081"/>
                  </a:lnTo>
                  <a:lnTo>
                    <a:pt x="4608671" y="500348"/>
                  </a:lnTo>
                  <a:lnTo>
                    <a:pt x="4633464" y="529780"/>
                  </a:lnTo>
                  <a:lnTo>
                    <a:pt x="4679005" y="552713"/>
                  </a:lnTo>
                  <a:lnTo>
                    <a:pt x="4721225" y="557911"/>
                  </a:lnTo>
                  <a:lnTo>
                    <a:pt x="4736230" y="557315"/>
                  </a:lnTo>
                  <a:lnTo>
                    <a:pt x="4776343" y="548386"/>
                  </a:lnTo>
                  <a:lnTo>
                    <a:pt x="4817618" y="520954"/>
                  </a:lnTo>
                  <a:lnTo>
                    <a:pt x="4838531" y="488967"/>
                  </a:lnTo>
                  <a:lnTo>
                    <a:pt x="4850510" y="447849"/>
                  </a:lnTo>
                  <a:lnTo>
                    <a:pt x="4852796" y="415925"/>
                  </a:lnTo>
                  <a:lnTo>
                    <a:pt x="4852796" y="29210"/>
                  </a:lnTo>
                  <a:lnTo>
                    <a:pt x="4852796" y="25908"/>
                  </a:lnTo>
                  <a:lnTo>
                    <a:pt x="4866258" y="13843"/>
                  </a:lnTo>
                  <a:lnTo>
                    <a:pt x="4871212" y="12192"/>
                  </a:lnTo>
                  <a:lnTo>
                    <a:pt x="4917820" y="8382"/>
                  </a:lnTo>
                  <a:lnTo>
                    <a:pt x="4926824" y="8477"/>
                  </a:lnTo>
                  <a:lnTo>
                    <a:pt x="4968494" y="13843"/>
                  </a:lnTo>
                  <a:lnTo>
                    <a:pt x="4973446" y="15494"/>
                  </a:lnTo>
                  <a:lnTo>
                    <a:pt x="4976875" y="17652"/>
                  </a:lnTo>
                  <a:lnTo>
                    <a:pt x="4978908" y="20320"/>
                  </a:lnTo>
                  <a:lnTo>
                    <a:pt x="4980813" y="22987"/>
                  </a:lnTo>
                  <a:lnTo>
                    <a:pt x="4981829" y="25908"/>
                  </a:lnTo>
                  <a:lnTo>
                    <a:pt x="4981829" y="29210"/>
                  </a:lnTo>
                  <a:lnTo>
                    <a:pt x="4981829" y="414400"/>
                  </a:lnTo>
                  <a:lnTo>
                    <a:pt x="4977511" y="470392"/>
                  </a:lnTo>
                  <a:lnTo>
                    <a:pt x="4964430" y="520192"/>
                  </a:lnTo>
                  <a:lnTo>
                    <a:pt x="4942998" y="563245"/>
                  </a:lnTo>
                  <a:lnTo>
                    <a:pt x="4913376" y="599059"/>
                  </a:lnTo>
                  <a:lnTo>
                    <a:pt x="4875657" y="627443"/>
                  </a:lnTo>
                  <a:lnTo>
                    <a:pt x="4829937" y="648208"/>
                  </a:lnTo>
                  <a:lnTo>
                    <a:pt x="4776612" y="660892"/>
                  </a:lnTo>
                  <a:lnTo>
                    <a:pt x="4715764" y="665099"/>
                  </a:lnTo>
                  <a:lnTo>
                    <a:pt x="4686258" y="664148"/>
                  </a:lnTo>
                  <a:lnTo>
                    <a:pt x="4631914" y="656580"/>
                  </a:lnTo>
                  <a:lnTo>
                    <a:pt x="4583955" y="641409"/>
                  </a:lnTo>
                  <a:lnTo>
                    <a:pt x="4543240" y="618446"/>
                  </a:lnTo>
                  <a:lnTo>
                    <a:pt x="4510027" y="587704"/>
                  </a:lnTo>
                  <a:lnTo>
                    <a:pt x="4484604" y="549326"/>
                  </a:lnTo>
                  <a:lnTo>
                    <a:pt x="4467103" y="503372"/>
                  </a:lnTo>
                  <a:lnTo>
                    <a:pt x="4458289" y="449651"/>
                  </a:lnTo>
                  <a:lnTo>
                    <a:pt x="4457192" y="419862"/>
                  </a:lnTo>
                  <a:lnTo>
                    <a:pt x="4457192" y="29210"/>
                  </a:lnTo>
                  <a:lnTo>
                    <a:pt x="4457192" y="25908"/>
                  </a:lnTo>
                  <a:lnTo>
                    <a:pt x="4458208" y="22987"/>
                  </a:lnTo>
                  <a:lnTo>
                    <a:pt x="4460240" y="20320"/>
                  </a:lnTo>
                  <a:lnTo>
                    <a:pt x="4462145" y="17652"/>
                  </a:lnTo>
                  <a:lnTo>
                    <a:pt x="4465701" y="15494"/>
                  </a:lnTo>
                  <a:lnTo>
                    <a:pt x="4470908" y="13843"/>
                  </a:lnTo>
                  <a:lnTo>
                    <a:pt x="4475988" y="12192"/>
                  </a:lnTo>
                  <a:lnTo>
                    <a:pt x="4513458" y="8477"/>
                  </a:lnTo>
                  <a:lnTo>
                    <a:pt x="4522724" y="8382"/>
                  </a:lnTo>
                  <a:close/>
                </a:path>
                <a:path w="4982209" h="665479">
                  <a:moveTo>
                    <a:pt x="3287141" y="8382"/>
                  </a:moveTo>
                  <a:lnTo>
                    <a:pt x="3332733" y="10033"/>
                  </a:lnTo>
                  <a:lnTo>
                    <a:pt x="3435477" y="189611"/>
                  </a:lnTo>
                  <a:lnTo>
                    <a:pt x="3450978" y="225240"/>
                  </a:lnTo>
                  <a:lnTo>
                    <a:pt x="3466353" y="263667"/>
                  </a:lnTo>
                  <a:lnTo>
                    <a:pt x="3476752" y="290830"/>
                  </a:lnTo>
                  <a:lnTo>
                    <a:pt x="3477641" y="290830"/>
                  </a:lnTo>
                  <a:lnTo>
                    <a:pt x="3492142" y="251503"/>
                  </a:lnTo>
                  <a:lnTo>
                    <a:pt x="3506866" y="214026"/>
                  </a:lnTo>
                  <a:lnTo>
                    <a:pt x="3586861" y="33782"/>
                  </a:lnTo>
                  <a:lnTo>
                    <a:pt x="3588512" y="28448"/>
                  </a:lnTo>
                  <a:lnTo>
                    <a:pt x="3624579" y="9398"/>
                  </a:lnTo>
                  <a:lnTo>
                    <a:pt x="3658869" y="8382"/>
                  </a:lnTo>
                  <a:lnTo>
                    <a:pt x="3672201" y="8473"/>
                  </a:lnTo>
                  <a:lnTo>
                    <a:pt x="3713226" y="10540"/>
                  </a:lnTo>
                  <a:lnTo>
                    <a:pt x="3728846" y="24764"/>
                  </a:lnTo>
                  <a:lnTo>
                    <a:pt x="3726815" y="31750"/>
                  </a:lnTo>
                  <a:lnTo>
                    <a:pt x="3539236" y="409956"/>
                  </a:lnTo>
                  <a:lnTo>
                    <a:pt x="3539236" y="635762"/>
                  </a:lnTo>
                  <a:lnTo>
                    <a:pt x="3539236" y="639064"/>
                  </a:lnTo>
                  <a:lnTo>
                    <a:pt x="3538219" y="642112"/>
                  </a:lnTo>
                  <a:lnTo>
                    <a:pt x="3536061" y="644779"/>
                  </a:lnTo>
                  <a:lnTo>
                    <a:pt x="3533902" y="647319"/>
                  </a:lnTo>
                  <a:lnTo>
                    <a:pt x="3530345" y="649478"/>
                  </a:lnTo>
                  <a:lnTo>
                    <a:pt x="3525392" y="651129"/>
                  </a:lnTo>
                  <a:lnTo>
                    <a:pt x="3520440" y="652780"/>
                  </a:lnTo>
                  <a:lnTo>
                    <a:pt x="3473704" y="656590"/>
                  </a:lnTo>
                  <a:lnTo>
                    <a:pt x="3464492" y="656514"/>
                  </a:lnTo>
                  <a:lnTo>
                    <a:pt x="3421888" y="651129"/>
                  </a:lnTo>
                  <a:lnTo>
                    <a:pt x="3416680" y="649478"/>
                  </a:lnTo>
                  <a:lnTo>
                    <a:pt x="3413125" y="647319"/>
                  </a:lnTo>
                  <a:lnTo>
                    <a:pt x="3411219" y="644779"/>
                  </a:lnTo>
                  <a:lnTo>
                    <a:pt x="3409188" y="642112"/>
                  </a:lnTo>
                  <a:lnTo>
                    <a:pt x="3408171" y="639064"/>
                  </a:lnTo>
                  <a:lnTo>
                    <a:pt x="3408171" y="635762"/>
                  </a:lnTo>
                  <a:lnTo>
                    <a:pt x="3408171" y="409956"/>
                  </a:lnTo>
                  <a:lnTo>
                    <a:pt x="3232530" y="60071"/>
                  </a:lnTo>
                  <a:lnTo>
                    <a:pt x="3218561" y="24764"/>
                  </a:lnTo>
                  <a:lnTo>
                    <a:pt x="3219577" y="19558"/>
                  </a:lnTo>
                  <a:lnTo>
                    <a:pt x="3262757" y="8731"/>
                  </a:lnTo>
                  <a:lnTo>
                    <a:pt x="3274187" y="8473"/>
                  </a:lnTo>
                  <a:lnTo>
                    <a:pt x="3287141" y="8382"/>
                  </a:lnTo>
                  <a:close/>
                </a:path>
                <a:path w="4982209" h="665479">
                  <a:moveTo>
                    <a:pt x="2558795" y="8382"/>
                  </a:moveTo>
                  <a:lnTo>
                    <a:pt x="2598801" y="10922"/>
                  </a:lnTo>
                  <a:lnTo>
                    <a:pt x="2610357" y="13843"/>
                  </a:lnTo>
                  <a:lnTo>
                    <a:pt x="2615311" y="15494"/>
                  </a:lnTo>
                  <a:lnTo>
                    <a:pt x="2618866" y="17652"/>
                  </a:lnTo>
                  <a:lnTo>
                    <a:pt x="2620771" y="20320"/>
                  </a:lnTo>
                  <a:lnTo>
                    <a:pt x="2622804" y="22987"/>
                  </a:lnTo>
                  <a:lnTo>
                    <a:pt x="2623819" y="26162"/>
                  </a:lnTo>
                  <a:lnTo>
                    <a:pt x="2623819" y="29718"/>
                  </a:lnTo>
                  <a:lnTo>
                    <a:pt x="2623819" y="303275"/>
                  </a:lnTo>
                  <a:lnTo>
                    <a:pt x="2811906" y="30225"/>
                  </a:lnTo>
                  <a:lnTo>
                    <a:pt x="2814192" y="25908"/>
                  </a:lnTo>
                  <a:lnTo>
                    <a:pt x="2817114" y="22351"/>
                  </a:lnTo>
                  <a:lnTo>
                    <a:pt x="2820416" y="19558"/>
                  </a:lnTo>
                  <a:lnTo>
                    <a:pt x="2823717" y="16763"/>
                  </a:lnTo>
                  <a:lnTo>
                    <a:pt x="2827908" y="14605"/>
                  </a:lnTo>
                  <a:lnTo>
                    <a:pt x="2833242" y="12953"/>
                  </a:lnTo>
                  <a:lnTo>
                    <a:pt x="2838577" y="11175"/>
                  </a:lnTo>
                  <a:lnTo>
                    <a:pt x="2845307" y="10033"/>
                  </a:lnTo>
                  <a:lnTo>
                    <a:pt x="2885440" y="8382"/>
                  </a:lnTo>
                  <a:lnTo>
                    <a:pt x="2894915" y="8477"/>
                  </a:lnTo>
                  <a:lnTo>
                    <a:pt x="2933573" y="12319"/>
                  </a:lnTo>
                  <a:lnTo>
                    <a:pt x="2952368" y="26415"/>
                  </a:lnTo>
                  <a:lnTo>
                    <a:pt x="2952368" y="29718"/>
                  </a:lnTo>
                  <a:lnTo>
                    <a:pt x="2952368" y="35433"/>
                  </a:lnTo>
                  <a:lnTo>
                    <a:pt x="2931032" y="75437"/>
                  </a:lnTo>
                  <a:lnTo>
                    <a:pt x="2754883" y="306197"/>
                  </a:lnTo>
                  <a:lnTo>
                    <a:pt x="2946907" y="596646"/>
                  </a:lnTo>
                  <a:lnTo>
                    <a:pt x="2962275" y="631698"/>
                  </a:lnTo>
                  <a:lnTo>
                    <a:pt x="2962275" y="634365"/>
                  </a:lnTo>
                  <a:lnTo>
                    <a:pt x="2962275" y="637921"/>
                  </a:lnTo>
                  <a:lnTo>
                    <a:pt x="2928112" y="655193"/>
                  </a:lnTo>
                  <a:lnTo>
                    <a:pt x="2894329" y="656590"/>
                  </a:lnTo>
                  <a:lnTo>
                    <a:pt x="2879351" y="656445"/>
                  </a:lnTo>
                  <a:lnTo>
                    <a:pt x="2838450" y="652526"/>
                  </a:lnTo>
                  <a:lnTo>
                    <a:pt x="2817876" y="634746"/>
                  </a:lnTo>
                  <a:lnTo>
                    <a:pt x="2623819" y="330073"/>
                  </a:lnTo>
                  <a:lnTo>
                    <a:pt x="2623819" y="634746"/>
                  </a:lnTo>
                  <a:lnTo>
                    <a:pt x="2623819" y="638429"/>
                  </a:lnTo>
                  <a:lnTo>
                    <a:pt x="2622804" y="641604"/>
                  </a:lnTo>
                  <a:lnTo>
                    <a:pt x="2620771" y="644271"/>
                  </a:lnTo>
                  <a:lnTo>
                    <a:pt x="2618866" y="646938"/>
                  </a:lnTo>
                  <a:lnTo>
                    <a:pt x="2615311" y="649097"/>
                  </a:lnTo>
                  <a:lnTo>
                    <a:pt x="2576433" y="656272"/>
                  </a:lnTo>
                  <a:lnTo>
                    <a:pt x="2558795" y="656590"/>
                  </a:lnTo>
                  <a:lnTo>
                    <a:pt x="2549749" y="656514"/>
                  </a:lnTo>
                  <a:lnTo>
                    <a:pt x="2507106" y="651002"/>
                  </a:lnTo>
                  <a:lnTo>
                    <a:pt x="2493264" y="638429"/>
                  </a:lnTo>
                  <a:lnTo>
                    <a:pt x="2493264" y="634746"/>
                  </a:lnTo>
                  <a:lnTo>
                    <a:pt x="2493264" y="29718"/>
                  </a:lnTo>
                  <a:lnTo>
                    <a:pt x="2493264" y="26162"/>
                  </a:lnTo>
                  <a:lnTo>
                    <a:pt x="2494406" y="22987"/>
                  </a:lnTo>
                  <a:lnTo>
                    <a:pt x="2533989" y="9239"/>
                  </a:lnTo>
                  <a:lnTo>
                    <a:pt x="2549749" y="8477"/>
                  </a:lnTo>
                  <a:lnTo>
                    <a:pt x="2558795" y="8382"/>
                  </a:lnTo>
                  <a:close/>
                </a:path>
                <a:path w="4982209" h="665479">
                  <a:moveTo>
                    <a:pt x="1441323" y="8382"/>
                  </a:moveTo>
                  <a:lnTo>
                    <a:pt x="1487932" y="9144"/>
                  </a:lnTo>
                  <a:lnTo>
                    <a:pt x="1526159" y="17145"/>
                  </a:lnTo>
                  <a:lnTo>
                    <a:pt x="1536065" y="35687"/>
                  </a:lnTo>
                  <a:lnTo>
                    <a:pt x="1734692" y="605028"/>
                  </a:lnTo>
                  <a:lnTo>
                    <a:pt x="1743075" y="640207"/>
                  </a:lnTo>
                  <a:lnTo>
                    <a:pt x="1741804" y="645541"/>
                  </a:lnTo>
                  <a:lnTo>
                    <a:pt x="1738121" y="648970"/>
                  </a:lnTo>
                  <a:lnTo>
                    <a:pt x="1734439" y="652399"/>
                  </a:lnTo>
                  <a:lnTo>
                    <a:pt x="1692064" y="656518"/>
                  </a:lnTo>
                  <a:lnTo>
                    <a:pt x="1680590" y="656590"/>
                  </a:lnTo>
                  <a:lnTo>
                    <a:pt x="1668615" y="656544"/>
                  </a:lnTo>
                  <a:lnTo>
                    <a:pt x="1624457" y="654431"/>
                  </a:lnTo>
                  <a:lnTo>
                    <a:pt x="1619504" y="652907"/>
                  </a:lnTo>
                  <a:lnTo>
                    <a:pt x="1614551" y="651383"/>
                  </a:lnTo>
                  <a:lnTo>
                    <a:pt x="1604136" y="636270"/>
                  </a:lnTo>
                  <a:lnTo>
                    <a:pt x="1560957" y="507238"/>
                  </a:lnTo>
                  <a:lnTo>
                    <a:pt x="1319657" y="507238"/>
                  </a:lnTo>
                  <a:lnTo>
                    <a:pt x="1279017" y="632841"/>
                  </a:lnTo>
                  <a:lnTo>
                    <a:pt x="1277747" y="637413"/>
                  </a:lnTo>
                  <a:lnTo>
                    <a:pt x="1275968" y="641350"/>
                  </a:lnTo>
                  <a:lnTo>
                    <a:pt x="1273810" y="644525"/>
                  </a:lnTo>
                  <a:lnTo>
                    <a:pt x="1271651" y="647573"/>
                  </a:lnTo>
                  <a:lnTo>
                    <a:pt x="1268222" y="650113"/>
                  </a:lnTo>
                  <a:lnTo>
                    <a:pt x="1263396" y="651891"/>
                  </a:lnTo>
                  <a:lnTo>
                    <a:pt x="1258570" y="653796"/>
                  </a:lnTo>
                  <a:lnTo>
                    <a:pt x="1218697" y="656540"/>
                  </a:lnTo>
                  <a:lnTo>
                    <a:pt x="1208532" y="656590"/>
                  </a:lnTo>
                  <a:lnTo>
                    <a:pt x="1197723" y="656514"/>
                  </a:lnTo>
                  <a:lnTo>
                    <a:pt x="1158240" y="651764"/>
                  </a:lnTo>
                  <a:lnTo>
                    <a:pt x="1154938" y="647954"/>
                  </a:lnTo>
                  <a:lnTo>
                    <a:pt x="1151636" y="644144"/>
                  </a:lnTo>
                  <a:lnTo>
                    <a:pt x="1150492" y="638810"/>
                  </a:lnTo>
                  <a:lnTo>
                    <a:pt x="1151509" y="631825"/>
                  </a:lnTo>
                  <a:lnTo>
                    <a:pt x="1152481" y="626157"/>
                  </a:lnTo>
                  <a:lnTo>
                    <a:pt x="1154048" y="619633"/>
                  </a:lnTo>
                  <a:lnTo>
                    <a:pt x="1156188" y="612251"/>
                  </a:lnTo>
                  <a:lnTo>
                    <a:pt x="1158874" y="604012"/>
                  </a:lnTo>
                  <a:lnTo>
                    <a:pt x="1356995" y="34289"/>
                  </a:lnTo>
                  <a:lnTo>
                    <a:pt x="1358899" y="28575"/>
                  </a:lnTo>
                  <a:lnTo>
                    <a:pt x="1361186" y="24002"/>
                  </a:lnTo>
                  <a:lnTo>
                    <a:pt x="1363853" y="20574"/>
                  </a:lnTo>
                  <a:lnTo>
                    <a:pt x="1366520" y="17145"/>
                  </a:lnTo>
                  <a:lnTo>
                    <a:pt x="1370711" y="14477"/>
                  </a:lnTo>
                  <a:lnTo>
                    <a:pt x="1376553" y="12700"/>
                  </a:lnTo>
                  <a:lnTo>
                    <a:pt x="1382395" y="10795"/>
                  </a:lnTo>
                  <a:lnTo>
                    <a:pt x="1429275" y="8429"/>
                  </a:lnTo>
                  <a:lnTo>
                    <a:pt x="1441323" y="8382"/>
                  </a:lnTo>
                  <a:close/>
                </a:path>
                <a:path w="4982209" h="665479">
                  <a:moveTo>
                    <a:pt x="632460" y="8382"/>
                  </a:moveTo>
                  <a:lnTo>
                    <a:pt x="672465" y="10922"/>
                  </a:lnTo>
                  <a:lnTo>
                    <a:pt x="694435" y="20320"/>
                  </a:lnTo>
                  <a:lnTo>
                    <a:pt x="696467" y="22987"/>
                  </a:lnTo>
                  <a:lnTo>
                    <a:pt x="697484" y="25908"/>
                  </a:lnTo>
                  <a:lnTo>
                    <a:pt x="697484" y="29210"/>
                  </a:lnTo>
                  <a:lnTo>
                    <a:pt x="697484" y="265049"/>
                  </a:lnTo>
                  <a:lnTo>
                    <a:pt x="937641" y="265049"/>
                  </a:lnTo>
                  <a:lnTo>
                    <a:pt x="937641" y="29210"/>
                  </a:lnTo>
                  <a:lnTo>
                    <a:pt x="937641" y="25908"/>
                  </a:lnTo>
                  <a:lnTo>
                    <a:pt x="938784" y="22987"/>
                  </a:lnTo>
                  <a:lnTo>
                    <a:pt x="940942" y="20320"/>
                  </a:lnTo>
                  <a:lnTo>
                    <a:pt x="943102" y="17652"/>
                  </a:lnTo>
                  <a:lnTo>
                    <a:pt x="946530" y="15494"/>
                  </a:lnTo>
                  <a:lnTo>
                    <a:pt x="951357" y="13843"/>
                  </a:lnTo>
                  <a:lnTo>
                    <a:pt x="956183" y="12192"/>
                  </a:lnTo>
                  <a:lnTo>
                    <a:pt x="1003172" y="8382"/>
                  </a:lnTo>
                  <a:lnTo>
                    <a:pt x="1012199" y="8477"/>
                  </a:lnTo>
                  <a:lnTo>
                    <a:pt x="1054354" y="13843"/>
                  </a:lnTo>
                  <a:lnTo>
                    <a:pt x="1059307" y="15494"/>
                  </a:lnTo>
                  <a:lnTo>
                    <a:pt x="1062863" y="17652"/>
                  </a:lnTo>
                  <a:lnTo>
                    <a:pt x="1065022" y="20320"/>
                  </a:lnTo>
                  <a:lnTo>
                    <a:pt x="1067180" y="22987"/>
                  </a:lnTo>
                  <a:lnTo>
                    <a:pt x="1068197" y="25908"/>
                  </a:lnTo>
                  <a:lnTo>
                    <a:pt x="1068197" y="29210"/>
                  </a:lnTo>
                  <a:lnTo>
                    <a:pt x="1068197" y="635762"/>
                  </a:lnTo>
                  <a:lnTo>
                    <a:pt x="1068197" y="639064"/>
                  </a:lnTo>
                  <a:lnTo>
                    <a:pt x="1067180" y="642112"/>
                  </a:lnTo>
                  <a:lnTo>
                    <a:pt x="1065022" y="644779"/>
                  </a:lnTo>
                  <a:lnTo>
                    <a:pt x="1062863" y="647319"/>
                  </a:lnTo>
                  <a:lnTo>
                    <a:pt x="1059307" y="649478"/>
                  </a:lnTo>
                  <a:lnTo>
                    <a:pt x="1054354" y="651129"/>
                  </a:lnTo>
                  <a:lnTo>
                    <a:pt x="1049401" y="652780"/>
                  </a:lnTo>
                  <a:lnTo>
                    <a:pt x="1003172" y="656590"/>
                  </a:lnTo>
                  <a:lnTo>
                    <a:pt x="993957" y="656514"/>
                  </a:lnTo>
                  <a:lnTo>
                    <a:pt x="951357" y="651129"/>
                  </a:lnTo>
                  <a:lnTo>
                    <a:pt x="946530" y="649478"/>
                  </a:lnTo>
                  <a:lnTo>
                    <a:pt x="943102" y="647319"/>
                  </a:lnTo>
                  <a:lnTo>
                    <a:pt x="940942" y="644779"/>
                  </a:lnTo>
                  <a:lnTo>
                    <a:pt x="938784" y="642112"/>
                  </a:lnTo>
                  <a:lnTo>
                    <a:pt x="937641" y="639064"/>
                  </a:lnTo>
                  <a:lnTo>
                    <a:pt x="937641" y="635762"/>
                  </a:lnTo>
                  <a:lnTo>
                    <a:pt x="937641" y="376174"/>
                  </a:lnTo>
                  <a:lnTo>
                    <a:pt x="697484" y="376174"/>
                  </a:lnTo>
                  <a:lnTo>
                    <a:pt x="697484" y="635762"/>
                  </a:lnTo>
                  <a:lnTo>
                    <a:pt x="697484" y="639064"/>
                  </a:lnTo>
                  <a:lnTo>
                    <a:pt x="696467" y="642112"/>
                  </a:lnTo>
                  <a:lnTo>
                    <a:pt x="694435" y="644779"/>
                  </a:lnTo>
                  <a:lnTo>
                    <a:pt x="692530" y="647319"/>
                  </a:lnTo>
                  <a:lnTo>
                    <a:pt x="650097" y="656272"/>
                  </a:lnTo>
                  <a:lnTo>
                    <a:pt x="632460" y="656590"/>
                  </a:lnTo>
                  <a:lnTo>
                    <a:pt x="623413" y="656514"/>
                  </a:lnTo>
                  <a:lnTo>
                    <a:pt x="580771" y="651129"/>
                  </a:lnTo>
                  <a:lnTo>
                    <a:pt x="566928" y="639064"/>
                  </a:lnTo>
                  <a:lnTo>
                    <a:pt x="566928" y="635762"/>
                  </a:lnTo>
                  <a:lnTo>
                    <a:pt x="566928" y="29210"/>
                  </a:lnTo>
                  <a:lnTo>
                    <a:pt x="566928" y="25908"/>
                  </a:lnTo>
                  <a:lnTo>
                    <a:pt x="568071" y="22987"/>
                  </a:lnTo>
                  <a:lnTo>
                    <a:pt x="607653" y="9239"/>
                  </a:lnTo>
                  <a:lnTo>
                    <a:pt x="623413" y="8477"/>
                  </a:lnTo>
                  <a:lnTo>
                    <a:pt x="632460" y="8382"/>
                  </a:lnTo>
                  <a:close/>
                </a:path>
                <a:path w="4982209" h="665479">
                  <a:moveTo>
                    <a:pt x="4050283" y="0"/>
                  </a:moveTo>
                  <a:lnTo>
                    <a:pt x="4118959" y="4841"/>
                  </a:lnTo>
                  <a:lnTo>
                    <a:pt x="4179062" y="19303"/>
                  </a:lnTo>
                  <a:lnTo>
                    <a:pt x="4230354" y="43894"/>
                  </a:lnTo>
                  <a:lnTo>
                    <a:pt x="4272407" y="78867"/>
                  </a:lnTo>
                  <a:lnTo>
                    <a:pt x="4305300" y="124380"/>
                  </a:lnTo>
                  <a:lnTo>
                    <a:pt x="4329049" y="180467"/>
                  </a:lnTo>
                  <a:lnTo>
                    <a:pt x="4343336" y="247221"/>
                  </a:lnTo>
                  <a:lnTo>
                    <a:pt x="4348099" y="325120"/>
                  </a:lnTo>
                  <a:lnTo>
                    <a:pt x="4346860" y="363982"/>
                  </a:lnTo>
                  <a:lnTo>
                    <a:pt x="4336954" y="435419"/>
                  </a:lnTo>
                  <a:lnTo>
                    <a:pt x="4317166" y="498332"/>
                  </a:lnTo>
                  <a:lnTo>
                    <a:pt x="4287639" y="551862"/>
                  </a:lnTo>
                  <a:lnTo>
                    <a:pt x="4248445" y="595675"/>
                  </a:lnTo>
                  <a:lnTo>
                    <a:pt x="4199919" y="629152"/>
                  </a:lnTo>
                  <a:lnTo>
                    <a:pt x="4142126" y="652079"/>
                  </a:lnTo>
                  <a:lnTo>
                    <a:pt x="4075209" y="663648"/>
                  </a:lnTo>
                  <a:lnTo>
                    <a:pt x="4038345" y="665099"/>
                  </a:lnTo>
                  <a:lnTo>
                    <a:pt x="4002103" y="663864"/>
                  </a:lnTo>
                  <a:lnTo>
                    <a:pt x="3936761" y="654061"/>
                  </a:lnTo>
                  <a:lnTo>
                    <a:pt x="3880901" y="634444"/>
                  </a:lnTo>
                  <a:lnTo>
                    <a:pt x="3834332" y="604535"/>
                  </a:lnTo>
                  <a:lnTo>
                    <a:pt x="3797089" y="564247"/>
                  </a:lnTo>
                  <a:lnTo>
                    <a:pt x="3769173" y="513054"/>
                  </a:lnTo>
                  <a:lnTo>
                    <a:pt x="3750597" y="450957"/>
                  </a:lnTo>
                  <a:lnTo>
                    <a:pt x="3741314" y="377527"/>
                  </a:lnTo>
                  <a:lnTo>
                    <a:pt x="3740150" y="336550"/>
                  </a:lnTo>
                  <a:lnTo>
                    <a:pt x="3741388" y="298569"/>
                  </a:lnTo>
                  <a:lnTo>
                    <a:pt x="3751294" y="228465"/>
                  </a:lnTo>
                  <a:lnTo>
                    <a:pt x="3771082" y="166342"/>
                  </a:lnTo>
                  <a:lnTo>
                    <a:pt x="3800609" y="113295"/>
                  </a:lnTo>
                  <a:lnTo>
                    <a:pt x="3839803" y="69748"/>
                  </a:lnTo>
                  <a:lnTo>
                    <a:pt x="3888329" y="36272"/>
                  </a:lnTo>
                  <a:lnTo>
                    <a:pt x="3946145" y="13126"/>
                  </a:lnTo>
                  <a:lnTo>
                    <a:pt x="4013253" y="1454"/>
                  </a:lnTo>
                  <a:lnTo>
                    <a:pt x="4050283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17" name="object 3"/>
          <p:cNvSpPr txBox="1">
            <a:spLocks noGrp="1"/>
          </p:cNvSpPr>
          <p:nvPr>
            <p:ph type="title"/>
          </p:nvPr>
        </p:nvSpPr>
        <p:spPr>
          <a:xfrm>
            <a:off x="3432175" y="546862"/>
            <a:ext cx="2749550" cy="14376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Times New Roman"/>
                <a:cs typeface="Times New Roman"/>
              </a:rPr>
              <a:t>Int</a:t>
            </a:r>
            <a:r>
              <a:rPr sz="4400" b="1" spc="-85" dirty="0">
                <a:latin typeface="Times New Roman"/>
                <a:cs typeface="Times New Roman"/>
              </a:rPr>
              <a:t>r</a:t>
            </a:r>
            <a:r>
              <a:rPr sz="4400" b="1" dirty="0">
                <a:latin typeface="Times New Roman"/>
                <a:cs typeface="Times New Roman"/>
              </a:rPr>
              <a:t>oductio  n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1048618" name="object 4"/>
          <p:cNvSpPr txBox="1"/>
          <p:nvPr/>
        </p:nvSpPr>
        <p:spPr>
          <a:xfrm>
            <a:off x="1907794" y="2074291"/>
            <a:ext cx="5711825" cy="44836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A </a:t>
            </a:r>
            <a:r>
              <a:rPr sz="2000" b="1" spc="-15" dirty="0">
                <a:solidFill>
                  <a:srgbClr val="0D0D0D"/>
                </a:solidFill>
                <a:latin typeface="Carlito"/>
                <a:cs typeface="Carlito"/>
              </a:rPr>
              <a:t>forest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is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a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type of </a:t>
            </a:r>
            <a:r>
              <a:rPr sz="2000" spc="-15" dirty="0">
                <a:latin typeface="Carlito"/>
                <a:cs typeface="Carlito"/>
              </a:rPr>
              <a:t>ecosystem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in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which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there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is high  density of trees occupying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a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relatively large area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of 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land.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An </a:t>
            </a:r>
            <a:r>
              <a:rPr sz="2000" spc="-15" dirty="0">
                <a:solidFill>
                  <a:srgbClr val="0D0D0D"/>
                </a:solidFill>
                <a:latin typeface="Carlito"/>
                <a:cs typeface="Carlito"/>
              </a:rPr>
              <a:t>ecosystem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is an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ecological unit consisting of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a 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biotic community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together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with </a:t>
            </a:r>
            <a:r>
              <a:rPr sz="2000" spc="-15" dirty="0">
                <a:solidFill>
                  <a:srgbClr val="0D0D0D"/>
                </a:solidFill>
                <a:latin typeface="Carlito"/>
                <a:cs typeface="Carlito"/>
              </a:rPr>
              <a:t>it’s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a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biotic 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environment.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In the case of a </a:t>
            </a:r>
            <a:r>
              <a:rPr sz="2000" spc="-15" dirty="0">
                <a:solidFill>
                  <a:srgbClr val="0D0D0D"/>
                </a:solidFill>
                <a:latin typeface="Carlito"/>
                <a:cs typeface="Carlito"/>
              </a:rPr>
              <a:t>forest,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trees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dominate 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the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biotic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landscape,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although there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are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also other  plants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and animals.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There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are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many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types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of </a:t>
            </a:r>
            <a:r>
              <a:rPr sz="2000" spc="-15" dirty="0">
                <a:solidFill>
                  <a:srgbClr val="0D0D0D"/>
                </a:solidFill>
                <a:latin typeface="Carlito"/>
                <a:cs typeface="Carlito"/>
              </a:rPr>
              <a:t>forest, 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such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as </a:t>
            </a:r>
            <a:r>
              <a:rPr sz="2000" spc="-15" dirty="0">
                <a:solidFill>
                  <a:srgbClr val="0D0D0D"/>
                </a:solidFill>
                <a:latin typeface="Carlito"/>
                <a:cs typeface="Carlito"/>
              </a:rPr>
              <a:t>rainforests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and </a:t>
            </a:r>
            <a:r>
              <a:rPr sz="2000" spc="-15" dirty="0">
                <a:solidFill>
                  <a:srgbClr val="0D0D0D"/>
                </a:solidFill>
                <a:latin typeface="Carlito"/>
                <a:cs typeface="Carlito"/>
              </a:rPr>
              <a:t>temperate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hardwood </a:t>
            </a:r>
            <a:r>
              <a:rPr sz="2000" spc="-15" dirty="0">
                <a:solidFill>
                  <a:srgbClr val="0D0D0D"/>
                </a:solidFill>
                <a:latin typeface="Carlito"/>
                <a:cs typeface="Carlito"/>
              </a:rPr>
              <a:t>forest.  Forests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provide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innumerable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values to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people,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provide 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aspects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that address both </a:t>
            </a:r>
            <a:r>
              <a:rPr sz="2000" spc="-15" dirty="0">
                <a:solidFill>
                  <a:srgbClr val="0D0D0D"/>
                </a:solidFill>
                <a:latin typeface="Carlito"/>
                <a:cs typeface="Carlito"/>
              </a:rPr>
              <a:t>physical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needs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as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well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as the 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internal </a:t>
            </a:r>
            <a:r>
              <a:rPr sz="2000" spc="-10" dirty="0">
                <a:solidFill>
                  <a:srgbClr val="0D0D0D"/>
                </a:solidFill>
                <a:latin typeface="Carlito"/>
                <a:cs typeface="Carlito"/>
              </a:rPr>
              <a:t>nature </a:t>
            </a:r>
            <a:r>
              <a:rPr sz="2000" spc="-5" dirty="0">
                <a:solidFill>
                  <a:srgbClr val="0D0D0D"/>
                </a:solidFill>
                <a:latin typeface="Carlito"/>
                <a:cs typeface="Carlito"/>
              </a:rPr>
              <a:t>of people</a:t>
            </a:r>
            <a:r>
              <a:rPr sz="2000" spc="15" dirty="0">
                <a:solidFill>
                  <a:srgbClr val="0D0D0D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D0D0D"/>
                </a:solidFill>
                <a:latin typeface="Carlito"/>
                <a:cs typeface="Carlito"/>
              </a:rPr>
              <a:t>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048619" name="object 5"/>
          <p:cNvSpPr/>
          <p:nvPr/>
        </p:nvSpPr>
        <p:spPr>
          <a:xfrm>
            <a:off x="565404" y="265175"/>
            <a:ext cx="1917192" cy="2828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6"/>
          <p:cNvGrpSpPr/>
          <p:nvPr/>
        </p:nvGrpSpPr>
        <p:grpSpPr>
          <a:xfrm>
            <a:off x="304800" y="3617976"/>
            <a:ext cx="8839200" cy="3240405"/>
            <a:chOff x="304800" y="3617976"/>
            <a:chExt cx="8839200" cy="3240405"/>
          </a:xfrm>
        </p:grpSpPr>
        <p:sp>
          <p:nvSpPr>
            <p:cNvPr id="1048620" name="object 7"/>
            <p:cNvSpPr/>
            <p:nvPr/>
          </p:nvSpPr>
          <p:spPr>
            <a:xfrm>
              <a:off x="7728204" y="3617976"/>
              <a:ext cx="1415795" cy="28285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21" name="object 8"/>
            <p:cNvSpPr/>
            <p:nvPr/>
          </p:nvSpPr>
          <p:spPr>
            <a:xfrm>
              <a:off x="304800" y="6553198"/>
              <a:ext cx="304800" cy="3048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3" name="object 3"/>
          <p:cNvSpPr txBox="1">
            <a:spLocks noGrp="1"/>
          </p:cNvSpPr>
          <p:nvPr>
            <p:ph type="title"/>
          </p:nvPr>
        </p:nvSpPr>
        <p:spPr>
          <a:xfrm>
            <a:off x="1526794" y="706882"/>
            <a:ext cx="2829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FOREST</a:t>
            </a:r>
            <a:r>
              <a:rPr sz="1800" spc="37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PRESERVATION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48624" name="object 4"/>
          <p:cNvSpPr txBox="1"/>
          <p:nvPr/>
        </p:nvSpPr>
        <p:spPr>
          <a:xfrm>
            <a:off x="764540" y="1316481"/>
            <a:ext cx="4420235" cy="6891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224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rlito"/>
                <a:cs typeface="Carlito"/>
              </a:rPr>
              <a:t>Environmental </a:t>
            </a:r>
            <a:r>
              <a:rPr sz="1600" b="1" spc="-5" dirty="0">
                <a:latin typeface="Carlito"/>
                <a:cs typeface="Carlito"/>
              </a:rPr>
              <a:t>activists consider </a:t>
            </a:r>
            <a:r>
              <a:rPr sz="1600" b="1" spc="-10" dirty="0">
                <a:latin typeface="Carlito"/>
                <a:cs typeface="Carlito"/>
              </a:rPr>
              <a:t>forests </a:t>
            </a:r>
            <a:r>
              <a:rPr sz="1600" b="1" dirty="0">
                <a:latin typeface="Carlito"/>
                <a:cs typeface="Carlito"/>
              </a:rPr>
              <a:t>as </a:t>
            </a:r>
            <a:r>
              <a:rPr sz="1600" b="1" spc="-5" dirty="0">
                <a:latin typeface="Carlito"/>
                <a:cs typeface="Carlito"/>
              </a:rPr>
              <a:t>one </a:t>
            </a:r>
            <a:r>
              <a:rPr sz="1600" b="1" dirty="0">
                <a:latin typeface="Carlito"/>
                <a:cs typeface="Carlito"/>
              </a:rPr>
              <a:t>of  </a:t>
            </a:r>
            <a:r>
              <a:rPr sz="1600" b="1" spc="-5" dirty="0">
                <a:latin typeface="Carlito"/>
                <a:cs typeface="Carlito"/>
              </a:rPr>
              <a:t>the </a:t>
            </a:r>
            <a:r>
              <a:rPr sz="1600" b="1" spc="-10" dirty="0">
                <a:latin typeface="Carlito"/>
                <a:cs typeface="Carlito"/>
              </a:rPr>
              <a:t>top </a:t>
            </a:r>
            <a:r>
              <a:rPr sz="1600" b="1" spc="-5" dirty="0">
                <a:latin typeface="Carlito"/>
                <a:cs typeface="Carlito"/>
              </a:rPr>
              <a:t>5 </a:t>
            </a:r>
            <a:r>
              <a:rPr sz="1600" b="1" spc="-10" dirty="0">
                <a:latin typeface="Carlito"/>
                <a:cs typeface="Carlito"/>
              </a:rPr>
              <a:t>natural resources </a:t>
            </a:r>
            <a:r>
              <a:rPr sz="1600" b="1" dirty="0">
                <a:latin typeface="Carlito"/>
                <a:cs typeface="Carlito"/>
              </a:rPr>
              <a:t>on </a:t>
            </a:r>
            <a:r>
              <a:rPr sz="1600" b="1" spc="-5" dirty="0">
                <a:latin typeface="Carlito"/>
                <a:cs typeface="Carlito"/>
              </a:rPr>
              <a:t>earth. This is </a:t>
            </a:r>
            <a:r>
              <a:rPr sz="1600" b="1" spc="-10" dirty="0">
                <a:latin typeface="Carlito"/>
                <a:cs typeface="Carlito"/>
              </a:rPr>
              <a:t>rightly  so, </a:t>
            </a:r>
            <a:r>
              <a:rPr sz="1600" b="1" spc="-5" dirty="0">
                <a:latin typeface="Carlito"/>
                <a:cs typeface="Carlito"/>
              </a:rPr>
              <a:t>and </a:t>
            </a:r>
            <a:r>
              <a:rPr sz="1600" b="1" spc="-25" dirty="0">
                <a:latin typeface="Carlito"/>
                <a:cs typeface="Carlito"/>
              </a:rPr>
              <a:t>today, </a:t>
            </a:r>
            <a:r>
              <a:rPr sz="1600" b="1" spc="-10" dirty="0">
                <a:latin typeface="Carlito"/>
                <a:cs typeface="Carlito"/>
              </a:rPr>
              <a:t>we </a:t>
            </a:r>
            <a:r>
              <a:rPr sz="1600" b="1" spc="-5" dirty="0">
                <a:latin typeface="Carlito"/>
                <a:cs typeface="Carlito"/>
              </a:rPr>
              <a:t>shall </a:t>
            </a:r>
            <a:r>
              <a:rPr sz="1600" b="1" dirty="0">
                <a:latin typeface="Carlito"/>
                <a:cs typeface="Carlito"/>
              </a:rPr>
              <a:t>look </a:t>
            </a:r>
            <a:r>
              <a:rPr sz="1600" b="1" spc="-10" dirty="0">
                <a:latin typeface="Carlito"/>
                <a:cs typeface="Carlito"/>
              </a:rPr>
              <a:t>at </a:t>
            </a:r>
            <a:r>
              <a:rPr sz="1600" b="1" spc="-5" dirty="0">
                <a:latin typeface="Carlito"/>
                <a:cs typeface="Carlito"/>
              </a:rPr>
              <a:t>how </a:t>
            </a:r>
            <a:r>
              <a:rPr sz="1600" b="1" spc="-10" dirty="0">
                <a:latin typeface="Carlito"/>
                <a:cs typeface="Carlito"/>
              </a:rPr>
              <a:t>wonderful </a:t>
            </a:r>
            <a:r>
              <a:rPr sz="1600" b="1" dirty="0">
                <a:latin typeface="Carlito"/>
                <a:cs typeface="Carlito"/>
              </a:rPr>
              <a:t>our  </a:t>
            </a:r>
            <a:r>
              <a:rPr sz="1600" b="1" spc="-10" dirty="0">
                <a:latin typeface="Carlito"/>
                <a:cs typeface="Carlito"/>
              </a:rPr>
              <a:t>forests are to </a:t>
            </a:r>
            <a:r>
              <a:rPr sz="1600" b="1" spc="-5" dirty="0">
                <a:latin typeface="Carlito"/>
                <a:cs typeface="Carlito"/>
              </a:rPr>
              <a:t>us, and </a:t>
            </a:r>
            <a:r>
              <a:rPr sz="1600" b="1" spc="-15" dirty="0">
                <a:latin typeface="Carlito"/>
                <a:cs typeface="Carlito"/>
              </a:rPr>
              <a:t>why </a:t>
            </a:r>
            <a:r>
              <a:rPr sz="1600" b="1" spc="-10" dirty="0">
                <a:latin typeface="Carlito"/>
                <a:cs typeface="Carlito"/>
              </a:rPr>
              <a:t>we </a:t>
            </a:r>
            <a:r>
              <a:rPr sz="1600" b="1" spc="-5" dirty="0">
                <a:latin typeface="Carlito"/>
                <a:cs typeface="Carlito"/>
              </a:rPr>
              <a:t>should </a:t>
            </a:r>
            <a:r>
              <a:rPr sz="1600" b="1" spc="-10" dirty="0">
                <a:latin typeface="Carlito"/>
                <a:cs typeface="Carlito"/>
              </a:rPr>
              <a:t>immediately  stop </a:t>
            </a:r>
            <a:r>
              <a:rPr sz="1600" b="1" spc="-5" dirty="0">
                <a:latin typeface="Carlito"/>
                <a:cs typeface="Carlito"/>
              </a:rPr>
              <a:t>its' destruction. </a:t>
            </a:r>
            <a:r>
              <a:rPr sz="1600" b="1" spc="-10" dirty="0">
                <a:latin typeface="Carlito"/>
                <a:cs typeface="Carlito"/>
              </a:rPr>
              <a:t>There </a:t>
            </a:r>
            <a:r>
              <a:rPr sz="1600" b="1" dirty="0">
                <a:latin typeface="Carlito"/>
                <a:cs typeface="Carlito"/>
              </a:rPr>
              <a:t>is </a:t>
            </a:r>
            <a:r>
              <a:rPr sz="1600" b="1" spc="-10" dirty="0">
                <a:latin typeface="Carlito"/>
                <a:cs typeface="Carlito"/>
              </a:rPr>
              <a:t>more to forests </a:t>
            </a:r>
            <a:r>
              <a:rPr sz="1600" b="1" spc="-5" dirty="0">
                <a:latin typeface="Carlito"/>
                <a:cs typeface="Carlito"/>
              </a:rPr>
              <a:t>than  </a:t>
            </a:r>
            <a:r>
              <a:rPr sz="1600" b="1" spc="-10" dirty="0">
                <a:latin typeface="Carlito"/>
                <a:cs typeface="Carlito"/>
              </a:rPr>
              <a:t>just </a:t>
            </a:r>
            <a:r>
              <a:rPr sz="1600" b="1" spc="-5" dirty="0">
                <a:latin typeface="Carlito"/>
                <a:cs typeface="Carlito"/>
              </a:rPr>
              <a:t>a massive collection </a:t>
            </a:r>
            <a:r>
              <a:rPr sz="1600" b="1" dirty="0">
                <a:latin typeface="Carlito"/>
                <a:cs typeface="Carlito"/>
              </a:rPr>
              <a:t>of </a:t>
            </a:r>
            <a:r>
              <a:rPr sz="1600" b="1" spc="-5" dirty="0">
                <a:latin typeface="Carlito"/>
                <a:cs typeface="Carlito"/>
              </a:rPr>
              <a:t>trees. </a:t>
            </a:r>
            <a:r>
              <a:rPr sz="1600" b="1" spc="-10" dirty="0">
                <a:latin typeface="Carlito"/>
                <a:cs typeface="Carlito"/>
              </a:rPr>
              <a:t>It </a:t>
            </a:r>
            <a:r>
              <a:rPr sz="1600" b="1" spc="-5" dirty="0">
                <a:latin typeface="Carlito"/>
                <a:cs typeface="Carlito"/>
              </a:rPr>
              <a:t>is a </a:t>
            </a:r>
            <a:r>
              <a:rPr sz="1600" b="1" spc="-10" dirty="0">
                <a:latin typeface="Carlito"/>
                <a:cs typeface="Carlito"/>
              </a:rPr>
              <a:t>natural,  complex </a:t>
            </a:r>
            <a:r>
              <a:rPr sz="1600" b="1" spc="-15" dirty="0">
                <a:latin typeface="Carlito"/>
                <a:cs typeface="Carlito"/>
              </a:rPr>
              <a:t>ecosystem, </a:t>
            </a:r>
            <a:r>
              <a:rPr sz="1600" b="1" spc="-5" dirty="0">
                <a:latin typeface="Carlito"/>
                <a:cs typeface="Carlito"/>
              </a:rPr>
              <a:t>made up </a:t>
            </a:r>
            <a:r>
              <a:rPr sz="1600" b="1" dirty="0">
                <a:latin typeface="Carlito"/>
                <a:cs typeface="Carlito"/>
              </a:rPr>
              <a:t>of </a:t>
            </a:r>
            <a:r>
              <a:rPr sz="1600" b="1" spc="-5" dirty="0">
                <a:latin typeface="Carlito"/>
                <a:cs typeface="Carlito"/>
              </a:rPr>
              <a:t>a </a:t>
            </a:r>
            <a:r>
              <a:rPr sz="1600" b="1" spc="-10" dirty="0">
                <a:latin typeface="Carlito"/>
                <a:cs typeface="Carlito"/>
              </a:rPr>
              <a:t>wide variety </a:t>
            </a:r>
            <a:r>
              <a:rPr sz="1600" b="1" dirty="0">
                <a:latin typeface="Carlito"/>
                <a:cs typeface="Carlito"/>
              </a:rPr>
              <a:t>of  </a:t>
            </a:r>
            <a:r>
              <a:rPr sz="1600" b="1" spc="-5" dirty="0">
                <a:latin typeface="Carlito"/>
                <a:cs typeface="Carlito"/>
              </a:rPr>
              <a:t>trees, </a:t>
            </a:r>
            <a:r>
              <a:rPr sz="1600" b="1" spc="-10" dirty="0">
                <a:latin typeface="Carlito"/>
                <a:cs typeface="Carlito"/>
              </a:rPr>
              <a:t>that </a:t>
            </a:r>
            <a:r>
              <a:rPr sz="1600" b="1" spc="-5" dirty="0">
                <a:latin typeface="Carlito"/>
                <a:cs typeface="Carlito"/>
              </a:rPr>
              <a:t>support a massive </a:t>
            </a:r>
            <a:r>
              <a:rPr sz="1600" b="1" spc="-15" dirty="0">
                <a:latin typeface="Carlito"/>
                <a:cs typeface="Carlito"/>
              </a:rPr>
              <a:t>range </a:t>
            </a:r>
            <a:r>
              <a:rPr sz="1600" b="1" dirty="0">
                <a:latin typeface="Carlito"/>
                <a:cs typeface="Carlito"/>
              </a:rPr>
              <a:t>of </a:t>
            </a:r>
            <a:r>
              <a:rPr sz="1600" b="1" spc="-10" dirty="0">
                <a:latin typeface="Carlito"/>
                <a:cs typeface="Carlito"/>
              </a:rPr>
              <a:t>life</a:t>
            </a:r>
            <a:r>
              <a:rPr sz="1600" b="1" spc="65" dirty="0">
                <a:latin typeface="Carlito"/>
                <a:cs typeface="Carlito"/>
              </a:rPr>
              <a:t> </a:t>
            </a:r>
            <a:r>
              <a:rPr sz="1600" b="1" spc="-10" dirty="0">
                <a:latin typeface="Carlito"/>
                <a:cs typeface="Carlito"/>
              </a:rPr>
              <a:t>forms.</a:t>
            </a:r>
            <a:endParaRPr sz="16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latin typeface="Carlito"/>
                <a:cs typeface="Carlito"/>
              </a:rPr>
              <a:t>Quiet </a:t>
            </a:r>
            <a:r>
              <a:rPr sz="1600" b="1" spc="-5" dirty="0">
                <a:latin typeface="Carlito"/>
                <a:cs typeface="Carlito"/>
              </a:rPr>
              <a:t>apart </a:t>
            </a:r>
            <a:r>
              <a:rPr sz="1600" b="1" spc="-10" dirty="0">
                <a:latin typeface="Carlito"/>
                <a:cs typeface="Carlito"/>
              </a:rPr>
              <a:t>from </a:t>
            </a:r>
            <a:r>
              <a:rPr sz="1600" b="1" spc="-5" dirty="0">
                <a:latin typeface="Carlito"/>
                <a:cs typeface="Carlito"/>
              </a:rPr>
              <a:t>trees, </a:t>
            </a:r>
            <a:r>
              <a:rPr sz="1600" b="1" spc="-10" dirty="0">
                <a:latin typeface="Carlito"/>
                <a:cs typeface="Carlito"/>
              </a:rPr>
              <a:t>forests </a:t>
            </a:r>
            <a:r>
              <a:rPr sz="1600" b="1" dirty="0">
                <a:latin typeface="Carlito"/>
                <a:cs typeface="Carlito"/>
              </a:rPr>
              <a:t>also </a:t>
            </a:r>
            <a:r>
              <a:rPr sz="1600" b="1" spc="-5" dirty="0">
                <a:latin typeface="Carlito"/>
                <a:cs typeface="Carlito"/>
              </a:rPr>
              <a:t>include the soils  that support the trees, the </a:t>
            </a:r>
            <a:r>
              <a:rPr sz="1600" b="1" spc="-15" dirty="0">
                <a:latin typeface="Carlito"/>
                <a:cs typeface="Carlito"/>
              </a:rPr>
              <a:t>water </a:t>
            </a:r>
            <a:r>
              <a:rPr sz="1600" b="1" spc="-5" dirty="0">
                <a:latin typeface="Carlito"/>
                <a:cs typeface="Carlito"/>
              </a:rPr>
              <a:t>bodies that </a:t>
            </a:r>
            <a:r>
              <a:rPr sz="1600" b="1" spc="-10" dirty="0">
                <a:latin typeface="Carlito"/>
                <a:cs typeface="Carlito"/>
              </a:rPr>
              <a:t>run  </a:t>
            </a:r>
            <a:r>
              <a:rPr sz="1600" b="1" spc="-5" dirty="0">
                <a:latin typeface="Carlito"/>
                <a:cs typeface="Carlito"/>
              </a:rPr>
              <a:t>through them and </a:t>
            </a:r>
            <a:r>
              <a:rPr sz="1600" b="1" spc="-10" dirty="0">
                <a:latin typeface="Carlito"/>
                <a:cs typeface="Carlito"/>
              </a:rPr>
              <a:t>even </a:t>
            </a:r>
            <a:r>
              <a:rPr sz="1600" b="1" spc="-5" dirty="0">
                <a:latin typeface="Carlito"/>
                <a:cs typeface="Carlito"/>
              </a:rPr>
              <a:t>the atmosphere (air)  </a:t>
            </a:r>
            <a:r>
              <a:rPr sz="1600" b="1" spc="-10" dirty="0">
                <a:latin typeface="Carlito"/>
                <a:cs typeface="Carlito"/>
              </a:rPr>
              <a:t>around </a:t>
            </a:r>
            <a:r>
              <a:rPr sz="1600" b="1" spc="-5" dirty="0">
                <a:latin typeface="Carlito"/>
                <a:cs typeface="Carlito"/>
              </a:rPr>
              <a:t>them. </a:t>
            </a:r>
            <a:r>
              <a:rPr sz="1600" b="1" spc="-10" dirty="0">
                <a:latin typeface="Carlito"/>
                <a:cs typeface="Carlito"/>
              </a:rPr>
              <a:t>Forests </a:t>
            </a:r>
            <a:r>
              <a:rPr sz="1600" b="1" dirty="0">
                <a:latin typeface="Carlito"/>
                <a:cs typeface="Carlito"/>
              </a:rPr>
              <a:t>of </a:t>
            </a:r>
            <a:r>
              <a:rPr sz="1600" b="1" spc="-5" dirty="0">
                <a:latin typeface="Carlito"/>
                <a:cs typeface="Carlito"/>
              </a:rPr>
              <a:t>the </a:t>
            </a:r>
            <a:r>
              <a:rPr sz="1600" b="1" spc="-10" dirty="0">
                <a:latin typeface="Carlito"/>
                <a:cs typeface="Carlito"/>
              </a:rPr>
              <a:t>world are </a:t>
            </a:r>
            <a:r>
              <a:rPr sz="1600" b="1" spc="-5" dirty="0">
                <a:latin typeface="Carlito"/>
                <a:cs typeface="Carlito"/>
              </a:rPr>
              <a:t>a </a:t>
            </a:r>
            <a:r>
              <a:rPr sz="1600" b="1" spc="-10" dirty="0">
                <a:latin typeface="Carlito"/>
                <a:cs typeface="Carlito"/>
              </a:rPr>
              <a:t>natural  wonder </a:t>
            </a:r>
            <a:r>
              <a:rPr sz="1600" b="1" spc="-5" dirty="0">
                <a:latin typeface="Carlito"/>
                <a:cs typeface="Carlito"/>
              </a:rPr>
              <a:t>that humans </a:t>
            </a:r>
            <a:r>
              <a:rPr sz="1600" b="1" spc="-15" dirty="0">
                <a:latin typeface="Carlito"/>
                <a:cs typeface="Carlito"/>
              </a:rPr>
              <a:t>have </a:t>
            </a:r>
            <a:r>
              <a:rPr sz="1600" b="1" spc="-5" dirty="0">
                <a:latin typeface="Carlito"/>
                <a:cs typeface="Carlito"/>
              </a:rPr>
              <a:t>sadly </a:t>
            </a:r>
            <a:r>
              <a:rPr sz="1600" b="1" spc="-15" dirty="0">
                <a:latin typeface="Carlito"/>
                <a:cs typeface="Carlito"/>
              </a:rPr>
              <a:t>taken </a:t>
            </a:r>
            <a:r>
              <a:rPr sz="1600" b="1" spc="-10" dirty="0">
                <a:latin typeface="Carlito"/>
                <a:cs typeface="Carlito"/>
              </a:rPr>
              <a:t>for </a:t>
            </a:r>
            <a:r>
              <a:rPr sz="1600" b="1" spc="-15" dirty="0">
                <a:latin typeface="Carlito"/>
                <a:cs typeface="Carlito"/>
              </a:rPr>
              <a:t>granted.  </a:t>
            </a:r>
            <a:r>
              <a:rPr sz="1600" b="1" spc="-10" dirty="0">
                <a:latin typeface="Carlito"/>
                <a:cs typeface="Carlito"/>
              </a:rPr>
              <a:t>Forests come </a:t>
            </a:r>
            <a:r>
              <a:rPr sz="1600" b="1" spc="-5" dirty="0">
                <a:latin typeface="Carlito"/>
                <a:cs typeface="Carlito"/>
              </a:rPr>
              <a:t>in </a:t>
            </a:r>
            <a:r>
              <a:rPr sz="1600" b="1" spc="-15" dirty="0">
                <a:latin typeface="Carlito"/>
                <a:cs typeface="Carlito"/>
              </a:rPr>
              <a:t>many </a:t>
            </a:r>
            <a:r>
              <a:rPr sz="1600" b="1" spc="-10" dirty="0">
                <a:latin typeface="Carlito"/>
                <a:cs typeface="Carlito"/>
              </a:rPr>
              <a:t>sizes </a:t>
            </a:r>
            <a:r>
              <a:rPr sz="1600" b="1" spc="-5" dirty="0">
                <a:latin typeface="Carlito"/>
                <a:cs typeface="Carlito"/>
              </a:rPr>
              <a:t>and </a:t>
            </a:r>
            <a:r>
              <a:rPr sz="1600" b="1" spc="-10" dirty="0">
                <a:latin typeface="Carlito"/>
                <a:cs typeface="Carlito"/>
              </a:rPr>
              <a:t>forms. For example,  </a:t>
            </a:r>
            <a:r>
              <a:rPr sz="1600" b="1" spc="-5" dirty="0">
                <a:latin typeface="Carlito"/>
                <a:cs typeface="Carlito"/>
              </a:rPr>
              <a:t>the </a:t>
            </a:r>
            <a:r>
              <a:rPr sz="1600" b="1" dirty="0">
                <a:latin typeface="Carlito"/>
                <a:cs typeface="Carlito"/>
              </a:rPr>
              <a:t>piece of land </a:t>
            </a:r>
            <a:r>
              <a:rPr sz="1600" b="1" spc="-5" dirty="0">
                <a:latin typeface="Carlito"/>
                <a:cs typeface="Carlito"/>
              </a:rPr>
              <a:t>with </a:t>
            </a:r>
            <a:r>
              <a:rPr sz="1600" b="1" spc="-10" dirty="0">
                <a:latin typeface="Carlito"/>
                <a:cs typeface="Carlito"/>
              </a:rPr>
              <a:t>huge </a:t>
            </a:r>
            <a:r>
              <a:rPr sz="1600" b="1" spc="-5" dirty="0">
                <a:latin typeface="Carlito"/>
                <a:cs typeface="Carlito"/>
              </a:rPr>
              <a:t>trees and </a:t>
            </a:r>
            <a:r>
              <a:rPr sz="1600" b="1" spc="-10" dirty="0">
                <a:latin typeface="Carlito"/>
                <a:cs typeface="Carlito"/>
              </a:rPr>
              <a:t>many  </a:t>
            </a:r>
            <a:r>
              <a:rPr sz="1600" b="1" spc="-5" dirty="0">
                <a:latin typeface="Carlito"/>
                <a:cs typeface="Carlito"/>
              </a:rPr>
              <a:t>animals, </a:t>
            </a:r>
            <a:r>
              <a:rPr sz="1600" b="1" spc="-10" dirty="0">
                <a:latin typeface="Carlito"/>
                <a:cs typeface="Carlito"/>
              </a:rPr>
              <a:t>birds </a:t>
            </a:r>
            <a:r>
              <a:rPr sz="1600" b="1" spc="-5" dirty="0">
                <a:latin typeface="Carlito"/>
                <a:cs typeface="Carlito"/>
              </a:rPr>
              <a:t>and </a:t>
            </a:r>
            <a:r>
              <a:rPr sz="1600" b="1" spc="-15" dirty="0">
                <a:latin typeface="Carlito"/>
                <a:cs typeface="Carlito"/>
              </a:rPr>
              <a:t>water </a:t>
            </a:r>
            <a:r>
              <a:rPr sz="1600" b="1" spc="-5" dirty="0">
                <a:latin typeface="Carlito"/>
                <a:cs typeface="Carlito"/>
              </a:rPr>
              <a:t>bodies running through it  in a part </a:t>
            </a:r>
            <a:r>
              <a:rPr sz="1600" b="1" dirty="0">
                <a:latin typeface="Carlito"/>
                <a:cs typeface="Carlito"/>
              </a:rPr>
              <a:t>of </a:t>
            </a:r>
            <a:r>
              <a:rPr sz="1600" b="1" spc="-20" dirty="0">
                <a:latin typeface="Carlito"/>
                <a:cs typeface="Carlito"/>
              </a:rPr>
              <a:t>Kenya </a:t>
            </a:r>
            <a:r>
              <a:rPr sz="1600" b="1" spc="-5" dirty="0">
                <a:latin typeface="Carlito"/>
                <a:cs typeface="Carlito"/>
              </a:rPr>
              <a:t>can be called a </a:t>
            </a:r>
            <a:r>
              <a:rPr sz="1600" b="1" spc="-10" dirty="0">
                <a:latin typeface="Carlito"/>
                <a:cs typeface="Carlito"/>
              </a:rPr>
              <a:t>forest. In </a:t>
            </a:r>
            <a:r>
              <a:rPr sz="1600" b="1" spc="-5" dirty="0">
                <a:latin typeface="Carlito"/>
                <a:cs typeface="Carlito"/>
              </a:rPr>
              <a:t>the same  </a:t>
            </a:r>
            <a:r>
              <a:rPr sz="1600" b="1" spc="-35" dirty="0">
                <a:latin typeface="Carlito"/>
                <a:cs typeface="Carlito"/>
              </a:rPr>
              <a:t>way, </a:t>
            </a:r>
            <a:r>
              <a:rPr sz="1600" b="1" spc="-10" dirty="0">
                <a:latin typeface="Carlito"/>
                <a:cs typeface="Carlito"/>
              </a:rPr>
              <a:t>the large </a:t>
            </a:r>
            <a:r>
              <a:rPr sz="1600" b="1" spc="-5" dirty="0">
                <a:latin typeface="Carlito"/>
                <a:cs typeface="Carlito"/>
              </a:rPr>
              <a:t>belt </a:t>
            </a:r>
            <a:r>
              <a:rPr sz="1600" b="1" dirty="0">
                <a:latin typeface="Carlito"/>
                <a:cs typeface="Carlito"/>
              </a:rPr>
              <a:t>of </a:t>
            </a:r>
            <a:r>
              <a:rPr sz="1600" b="1" spc="-5" dirty="0">
                <a:latin typeface="Carlito"/>
                <a:cs typeface="Carlito"/>
              </a:rPr>
              <a:t>thick, </a:t>
            </a:r>
            <a:r>
              <a:rPr sz="1600" b="1" spc="-10" dirty="0">
                <a:latin typeface="Carlito"/>
                <a:cs typeface="Carlito"/>
              </a:rPr>
              <a:t>evergreen </a:t>
            </a:r>
            <a:r>
              <a:rPr sz="1600" b="1" spc="-5" dirty="0">
                <a:latin typeface="Carlito"/>
                <a:cs typeface="Carlito"/>
              </a:rPr>
              <a:t>trees </a:t>
            </a:r>
            <a:r>
              <a:rPr sz="1600" b="1" spc="-10" dirty="0">
                <a:latin typeface="Carlito"/>
                <a:cs typeface="Carlito"/>
              </a:rPr>
              <a:t>running  from Peru to Brazil </a:t>
            </a:r>
            <a:r>
              <a:rPr sz="1600" b="1" i="1" spc="-5" dirty="0">
                <a:latin typeface="Carlito"/>
                <a:cs typeface="Carlito"/>
              </a:rPr>
              <a:t>(called the </a:t>
            </a:r>
            <a:r>
              <a:rPr sz="1600" b="1" i="1" spc="-10" dirty="0">
                <a:latin typeface="Carlito"/>
                <a:cs typeface="Carlito"/>
              </a:rPr>
              <a:t>Amazon</a:t>
            </a:r>
            <a:r>
              <a:rPr sz="1600" b="1" i="1" spc="105" dirty="0">
                <a:latin typeface="Carlito"/>
                <a:cs typeface="Carlito"/>
              </a:rPr>
              <a:t> </a:t>
            </a:r>
            <a:r>
              <a:rPr sz="1600" b="1" i="1" spc="-5" dirty="0">
                <a:latin typeface="Carlito"/>
                <a:cs typeface="Carlito"/>
              </a:rPr>
              <a:t>Rain</a:t>
            </a:r>
            <a:endParaRPr sz="16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600" b="1" i="1" spc="-15" dirty="0">
                <a:latin typeface="Carlito"/>
                <a:cs typeface="Carlito"/>
              </a:rPr>
              <a:t>Forest) </a:t>
            </a:r>
            <a:r>
              <a:rPr sz="1600" b="1" spc="-5" dirty="0">
                <a:latin typeface="Carlito"/>
                <a:cs typeface="Carlito"/>
              </a:rPr>
              <a:t>is also a </a:t>
            </a:r>
            <a:r>
              <a:rPr sz="1600" b="1" spc="-15" dirty="0">
                <a:latin typeface="Carlito"/>
                <a:cs typeface="Carlito"/>
              </a:rPr>
              <a:t>forest. </a:t>
            </a:r>
            <a:r>
              <a:rPr sz="1600" b="1" spc="-5" dirty="0">
                <a:latin typeface="Carlito"/>
                <a:cs typeface="Carlito"/>
              </a:rPr>
              <a:t>A </a:t>
            </a:r>
            <a:r>
              <a:rPr sz="1600" b="1" spc="-10" dirty="0">
                <a:latin typeface="Carlito"/>
                <a:cs typeface="Carlito"/>
              </a:rPr>
              <a:t>good example </a:t>
            </a:r>
            <a:r>
              <a:rPr sz="1600" b="1" spc="-5" dirty="0">
                <a:latin typeface="Carlito"/>
                <a:cs typeface="Carlito"/>
              </a:rPr>
              <a:t>is</a:t>
            </a:r>
            <a:r>
              <a:rPr sz="1600" b="1" spc="75" dirty="0">
                <a:latin typeface="Carlito"/>
                <a:cs typeface="Carlito"/>
              </a:rPr>
              <a:t> </a:t>
            </a:r>
            <a:r>
              <a:rPr sz="1600" b="1" spc="-10" dirty="0">
                <a:latin typeface="Carlito"/>
                <a:cs typeface="Carlito"/>
              </a:rPr>
              <a:t>the</a:t>
            </a:r>
            <a:endParaRPr sz="16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600" b="1" spc="-10" dirty="0">
                <a:latin typeface="Carlito"/>
                <a:cs typeface="Carlito"/>
              </a:rPr>
              <a:t>Amazon </a:t>
            </a:r>
            <a:r>
              <a:rPr sz="1600" b="1" dirty="0">
                <a:latin typeface="Carlito"/>
                <a:cs typeface="Carlito"/>
              </a:rPr>
              <a:t>Rain</a:t>
            </a:r>
            <a:r>
              <a:rPr sz="1600" b="1" spc="10" dirty="0">
                <a:latin typeface="Carlito"/>
                <a:cs typeface="Carlito"/>
              </a:rPr>
              <a:t> </a:t>
            </a:r>
            <a:r>
              <a:rPr sz="1600" b="1" spc="-10" dirty="0">
                <a:latin typeface="Carlito"/>
                <a:cs typeface="Carlito"/>
              </a:rPr>
              <a:t>Forest.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048625" name="object 5"/>
          <p:cNvSpPr/>
          <p:nvPr/>
        </p:nvSpPr>
        <p:spPr>
          <a:xfrm>
            <a:off x="8839200" y="6400800"/>
            <a:ext cx="304799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27" name="object 3"/>
          <p:cNvSpPr txBox="1">
            <a:spLocks noGrp="1"/>
          </p:cNvSpPr>
          <p:nvPr>
            <p:ph type="title"/>
          </p:nvPr>
        </p:nvSpPr>
        <p:spPr>
          <a:xfrm>
            <a:off x="1067815" y="1068069"/>
            <a:ext cx="7008368" cy="786003"/>
          </a:xfrm>
          <a:prstGeom prst="rect">
            <a:avLst/>
          </a:prstGeom>
        </p:spPr>
        <p:txBody>
          <a:bodyPr vert="horz" wrap="square" lIns="0" tIns="105664" rIns="0" bIns="0" rtlCol="0">
            <a:spAutoFit/>
          </a:bodyPr>
          <a:lstStyle/>
          <a:p>
            <a:pPr marL="31877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It is </a:t>
            </a:r>
            <a:r>
              <a:rPr sz="1800" b="1" spc="-10" dirty="0">
                <a:latin typeface="Carlito"/>
                <a:cs typeface="Carlito"/>
              </a:rPr>
              <a:t>estimated </a:t>
            </a:r>
            <a:r>
              <a:rPr sz="1800" b="1" spc="-5" dirty="0">
                <a:latin typeface="Carlito"/>
                <a:cs typeface="Carlito"/>
              </a:rPr>
              <a:t>that two-thirds </a:t>
            </a:r>
            <a:r>
              <a:rPr sz="1800" b="1" dirty="0">
                <a:latin typeface="Carlito"/>
                <a:cs typeface="Carlito"/>
              </a:rPr>
              <a:t>of the </a:t>
            </a:r>
            <a:r>
              <a:rPr sz="1800" b="1" spc="-5" dirty="0">
                <a:latin typeface="Carlito"/>
                <a:cs typeface="Carlito"/>
              </a:rPr>
              <a:t>world's </a:t>
            </a:r>
            <a:r>
              <a:rPr sz="1800" b="1" spc="-15" dirty="0">
                <a:latin typeface="Carlito"/>
                <a:cs typeface="Carlito"/>
              </a:rPr>
              <a:t>forest </a:t>
            </a:r>
            <a:r>
              <a:rPr sz="1800" b="1" dirty="0">
                <a:latin typeface="Carlito"/>
                <a:cs typeface="Carlito"/>
              </a:rPr>
              <a:t>is </a:t>
            </a:r>
            <a:r>
              <a:rPr sz="1800" b="1" spc="-10" dirty="0">
                <a:latin typeface="Carlito"/>
                <a:cs typeface="Carlito"/>
              </a:rPr>
              <a:t>currently  </a:t>
            </a:r>
            <a:r>
              <a:rPr sz="1800" b="1" spc="-5" dirty="0">
                <a:latin typeface="Carlito"/>
                <a:cs typeface="Carlito"/>
              </a:rPr>
              <a:t>distributed </a:t>
            </a:r>
            <a:r>
              <a:rPr sz="1800" b="1" dirty="0">
                <a:latin typeface="Carlito"/>
                <a:cs typeface="Carlito"/>
              </a:rPr>
              <a:t>among 10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spc="-5" dirty="0">
                <a:latin typeface="Carlito"/>
                <a:cs typeface="Carlito"/>
              </a:rPr>
              <a:t>countries: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1" name="object 4"/>
          <p:cNvGrpSpPr/>
          <p:nvPr/>
        </p:nvGrpSpPr>
        <p:grpSpPr>
          <a:xfrm>
            <a:off x="3005327" y="1633727"/>
            <a:ext cx="3712845" cy="2798445"/>
            <a:chOff x="3005327" y="1633727"/>
            <a:chExt cx="3712845" cy="2798445"/>
          </a:xfrm>
        </p:grpSpPr>
        <p:sp>
          <p:nvSpPr>
            <p:cNvPr id="1048628" name="object 5"/>
            <p:cNvSpPr/>
            <p:nvPr/>
          </p:nvSpPr>
          <p:spPr>
            <a:xfrm>
              <a:off x="3005327" y="1633727"/>
              <a:ext cx="3712464" cy="2798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29" name="object 6"/>
            <p:cNvSpPr/>
            <p:nvPr/>
          </p:nvSpPr>
          <p:spPr>
            <a:xfrm>
              <a:off x="3200399" y="1828799"/>
              <a:ext cx="3124200" cy="2209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48630" name="object 7"/>
          <p:cNvSpPr txBox="1"/>
          <p:nvPr/>
        </p:nvSpPr>
        <p:spPr>
          <a:xfrm>
            <a:off x="764540" y="4133469"/>
            <a:ext cx="8017509" cy="1645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Forests are </a:t>
            </a:r>
            <a:r>
              <a:rPr sz="1800" b="1" spc="-5" dirty="0">
                <a:latin typeface="Carlito"/>
                <a:cs typeface="Carlito"/>
              </a:rPr>
              <a:t>hugely important </a:t>
            </a:r>
            <a:r>
              <a:rPr sz="1800" b="1" spc="-10" dirty="0">
                <a:latin typeface="Carlito"/>
                <a:cs typeface="Carlito"/>
              </a:rPr>
              <a:t>for life </a:t>
            </a:r>
            <a:r>
              <a:rPr sz="1800" b="1" dirty="0">
                <a:latin typeface="Carlito"/>
                <a:cs typeface="Carlito"/>
              </a:rPr>
              <a:t>on earth. This is </a:t>
            </a:r>
            <a:r>
              <a:rPr sz="1800" b="1" spc="-5" dirty="0">
                <a:latin typeface="Carlito"/>
                <a:cs typeface="Carlito"/>
              </a:rPr>
              <a:t>because </a:t>
            </a:r>
            <a:r>
              <a:rPr sz="1800" b="1" dirty="0">
                <a:latin typeface="Carlito"/>
                <a:cs typeface="Carlito"/>
              </a:rPr>
              <a:t>it serves as an  </a:t>
            </a:r>
            <a:r>
              <a:rPr sz="1800" b="1" spc="-10" dirty="0">
                <a:latin typeface="Carlito"/>
                <a:cs typeface="Carlito"/>
              </a:rPr>
              <a:t>ecosystem, </a:t>
            </a:r>
            <a:r>
              <a:rPr sz="1800" b="1" dirty="0">
                <a:latin typeface="Carlito"/>
                <a:cs typeface="Carlito"/>
              </a:rPr>
              <a:t>and </a:t>
            </a:r>
            <a:r>
              <a:rPr sz="1800" b="1" spc="-5" dirty="0">
                <a:latin typeface="Carlito"/>
                <a:cs typeface="Carlito"/>
              </a:rPr>
              <a:t>sustains </a:t>
            </a:r>
            <a:r>
              <a:rPr sz="1800" b="1" spc="-10" dirty="0">
                <a:latin typeface="Carlito"/>
                <a:cs typeface="Carlito"/>
              </a:rPr>
              <a:t>life for </a:t>
            </a:r>
            <a:r>
              <a:rPr sz="1800" b="1" dirty="0">
                <a:latin typeface="Carlito"/>
                <a:cs typeface="Carlito"/>
              </a:rPr>
              <a:t>millions of animals, </a:t>
            </a:r>
            <a:r>
              <a:rPr sz="1800" b="1" spc="-5" dirty="0">
                <a:latin typeface="Carlito"/>
                <a:cs typeface="Carlito"/>
              </a:rPr>
              <a:t>birds </a:t>
            </a:r>
            <a:r>
              <a:rPr sz="1800" b="1" dirty="0">
                <a:latin typeface="Carlito"/>
                <a:cs typeface="Carlito"/>
              </a:rPr>
              <a:t>and animals </a:t>
            </a:r>
            <a:r>
              <a:rPr sz="1800" b="1" spc="-5" dirty="0">
                <a:latin typeface="Carlito"/>
                <a:cs typeface="Carlito"/>
              </a:rPr>
              <a:t>that live </a:t>
            </a:r>
            <a:r>
              <a:rPr sz="1800" b="1" dirty="0">
                <a:latin typeface="Carlito"/>
                <a:cs typeface="Carlito"/>
              </a:rPr>
              <a:t>in</a:t>
            </a:r>
            <a:r>
              <a:rPr sz="1800" b="1" spc="-18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the  </a:t>
            </a:r>
            <a:r>
              <a:rPr sz="1800" b="1" spc="-10" dirty="0">
                <a:latin typeface="Carlito"/>
                <a:cs typeface="Carlito"/>
              </a:rPr>
              <a:t>rivers </a:t>
            </a:r>
            <a:r>
              <a:rPr sz="1800" b="1" dirty="0">
                <a:latin typeface="Carlito"/>
                <a:cs typeface="Carlito"/>
              </a:rPr>
              <a:t>and </a:t>
            </a:r>
            <a:r>
              <a:rPr sz="1800" b="1" spc="-10" dirty="0">
                <a:latin typeface="Carlito"/>
                <a:cs typeface="Carlito"/>
              </a:rPr>
              <a:t>streams </a:t>
            </a:r>
            <a:r>
              <a:rPr sz="1800" b="1" dirty="0">
                <a:latin typeface="Carlito"/>
                <a:cs typeface="Carlito"/>
              </a:rPr>
              <a:t>running </a:t>
            </a:r>
            <a:r>
              <a:rPr sz="1800" b="1" spc="-5" dirty="0">
                <a:latin typeface="Carlito"/>
                <a:cs typeface="Carlito"/>
              </a:rPr>
              <a:t>through </a:t>
            </a:r>
            <a:r>
              <a:rPr sz="1800" b="1" dirty="0">
                <a:latin typeface="Carlito"/>
                <a:cs typeface="Carlito"/>
              </a:rPr>
              <a:t>these </a:t>
            </a:r>
            <a:r>
              <a:rPr sz="1800" b="1" spc="-15" dirty="0">
                <a:latin typeface="Carlito"/>
                <a:cs typeface="Carlito"/>
              </a:rPr>
              <a:t>forests. </a:t>
            </a:r>
            <a:r>
              <a:rPr sz="1800" b="1" dirty="0">
                <a:latin typeface="Carlito"/>
                <a:cs typeface="Carlito"/>
              </a:rPr>
              <a:t>It also does a lot of </a:t>
            </a:r>
            <a:r>
              <a:rPr sz="1800" b="1" spc="-5" dirty="0">
                <a:latin typeface="Carlito"/>
                <a:cs typeface="Carlito"/>
              </a:rPr>
              <a:t>good </a:t>
            </a:r>
            <a:r>
              <a:rPr sz="1800" b="1" spc="-10" dirty="0">
                <a:latin typeface="Carlito"/>
                <a:cs typeface="Carlito"/>
              </a:rPr>
              <a:t>to </a:t>
            </a:r>
            <a:r>
              <a:rPr sz="1800" b="1" dirty="0">
                <a:latin typeface="Carlito"/>
                <a:cs typeface="Carlito"/>
              </a:rPr>
              <a:t>the  </a:t>
            </a:r>
            <a:r>
              <a:rPr sz="1800" b="1" spc="-5" dirty="0">
                <a:latin typeface="Carlito"/>
                <a:cs typeface="Carlito"/>
              </a:rPr>
              <a:t>atmosphere </a:t>
            </a:r>
            <a:r>
              <a:rPr sz="1800" b="1" dirty="0">
                <a:latin typeface="Carlito"/>
                <a:cs typeface="Carlito"/>
              </a:rPr>
              <a:t>in </a:t>
            </a:r>
            <a:r>
              <a:rPr sz="1800" b="1" spc="-5" dirty="0">
                <a:latin typeface="Carlito"/>
                <a:cs typeface="Carlito"/>
              </a:rPr>
              <a:t>climate control, </a:t>
            </a:r>
            <a:r>
              <a:rPr sz="1800" b="1" dirty="0">
                <a:latin typeface="Carlito"/>
                <a:cs typeface="Carlito"/>
              </a:rPr>
              <a:t>as </a:t>
            </a:r>
            <a:r>
              <a:rPr sz="1800" b="1" spc="-5" dirty="0">
                <a:latin typeface="Carlito"/>
                <a:cs typeface="Carlito"/>
              </a:rPr>
              <a:t>well </a:t>
            </a:r>
            <a:r>
              <a:rPr sz="1800" b="1" dirty="0">
                <a:latin typeface="Carlito"/>
                <a:cs typeface="Carlito"/>
              </a:rPr>
              <a:t>as supplying </a:t>
            </a:r>
            <a:r>
              <a:rPr sz="1800" b="1" spc="-15" dirty="0">
                <a:latin typeface="Carlito"/>
                <a:cs typeface="Carlito"/>
              </a:rPr>
              <a:t>oxygen </a:t>
            </a:r>
            <a:r>
              <a:rPr sz="1800" b="1" spc="-10" dirty="0">
                <a:latin typeface="Carlito"/>
                <a:cs typeface="Carlito"/>
              </a:rPr>
              <a:t>for </a:t>
            </a:r>
            <a:r>
              <a:rPr sz="1800" b="1" dirty="0">
                <a:latin typeface="Carlito"/>
                <a:cs typeface="Carlito"/>
              </a:rPr>
              <a:t>human</a:t>
            </a:r>
            <a:r>
              <a:rPr sz="1800" b="1" spc="-165" dirty="0">
                <a:latin typeface="Carlito"/>
                <a:cs typeface="Carlito"/>
              </a:rPr>
              <a:t> </a:t>
            </a:r>
            <a:r>
              <a:rPr sz="1800" b="1" spc="-5" dirty="0">
                <a:latin typeface="Carlito"/>
                <a:cs typeface="Carlito"/>
              </a:rPr>
              <a:t>sustenance.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048631" name="object 8"/>
          <p:cNvSpPr/>
          <p:nvPr/>
        </p:nvSpPr>
        <p:spPr>
          <a:xfrm>
            <a:off x="8610600" y="152400"/>
            <a:ext cx="30480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object 2"/>
          <p:cNvSpPr txBox="1"/>
          <p:nvPr/>
        </p:nvSpPr>
        <p:spPr>
          <a:xfrm>
            <a:off x="4379976" y="503173"/>
            <a:ext cx="38671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rlito"/>
                <a:cs typeface="Carlito"/>
              </a:rPr>
              <a:t>…</a:t>
            </a:r>
            <a:endParaRPr sz="4400">
              <a:latin typeface="Carlito"/>
              <a:cs typeface="Carlito"/>
            </a:endParaRPr>
          </a:p>
        </p:txBody>
      </p:sp>
      <p:grpSp>
        <p:nvGrpSpPr>
          <p:cNvPr id="54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48637" name="object 4"/>
            <p:cNvSpPr/>
            <p:nvPr/>
          </p:nvSpPr>
          <p:spPr>
            <a:xfrm>
              <a:off x="0" y="0"/>
              <a:ext cx="9143999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638" name="object 5"/>
            <p:cNvSpPr/>
            <p:nvPr/>
          </p:nvSpPr>
          <p:spPr>
            <a:xfrm>
              <a:off x="2699004" y="2170176"/>
              <a:ext cx="3137916" cy="44470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48639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4737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…ECONOMICAL </a:t>
            </a:r>
            <a:r>
              <a:rPr spc="-35" dirty="0"/>
              <a:t>IMPORTANCE…</a:t>
            </a:r>
          </a:p>
        </p:txBody>
      </p:sp>
      <p:sp>
        <p:nvSpPr>
          <p:cNvPr id="1048640" name="object 7"/>
          <p:cNvSpPr/>
          <p:nvPr/>
        </p:nvSpPr>
        <p:spPr>
          <a:xfrm>
            <a:off x="8534400" y="6553198"/>
            <a:ext cx="304800" cy="30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42" name="object 3"/>
          <p:cNvSpPr txBox="1"/>
          <p:nvPr/>
        </p:nvSpPr>
        <p:spPr>
          <a:xfrm>
            <a:off x="1238808" y="546861"/>
            <a:ext cx="6512559" cy="6244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984" marR="435609" indent="-73660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"/>
              <a:tabLst>
                <a:tab pos="715010" algn="l"/>
                <a:tab pos="1776095" algn="l"/>
              </a:tabLst>
            </a:pPr>
            <a:r>
              <a:rPr sz="2400" spc="-15" dirty="0">
                <a:latin typeface="Carlito"/>
                <a:cs typeface="Carlito"/>
              </a:rPr>
              <a:t>Forests </a:t>
            </a:r>
            <a:r>
              <a:rPr sz="2400" spc="-20" dirty="0">
                <a:latin typeface="Carlito"/>
                <a:cs typeface="Carlito"/>
              </a:rPr>
              <a:t>have </a:t>
            </a:r>
            <a:r>
              <a:rPr sz="2400" spc="-10" dirty="0">
                <a:latin typeface="Carlito"/>
                <a:cs typeface="Carlito"/>
              </a:rPr>
              <a:t>obvious </a:t>
            </a:r>
            <a:r>
              <a:rPr sz="2400" spc="-5" dirty="0">
                <a:latin typeface="Carlito"/>
                <a:cs typeface="Carlito"/>
              </a:rPr>
              <a:t>economic significance  </a:t>
            </a:r>
            <a:r>
              <a:rPr sz="2400" spc="-10" dirty="0">
                <a:latin typeface="Carlito"/>
                <a:cs typeface="Carlito"/>
              </a:rPr>
              <a:t>through	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10" dirty="0">
                <a:latin typeface="Carlito"/>
                <a:cs typeface="Carlito"/>
              </a:rPr>
              <a:t>provision </a:t>
            </a:r>
            <a:r>
              <a:rPr sz="2400" spc="-5" dirty="0">
                <a:latin typeface="Carlito"/>
                <a:cs typeface="Carlito"/>
              </a:rPr>
              <a:t>of timber </a:t>
            </a:r>
            <a:r>
              <a:rPr sz="2400" dirty="0">
                <a:latin typeface="Carlito"/>
                <a:cs typeface="Carlito"/>
              </a:rPr>
              <a:t>and</a:t>
            </a:r>
            <a:r>
              <a:rPr sz="2400" spc="-45" dirty="0">
                <a:latin typeface="Carlito"/>
                <a:cs typeface="Carlito"/>
              </a:rPr>
              <a:t> </a:t>
            </a:r>
            <a:r>
              <a:rPr sz="2400" spc="-15" dirty="0">
                <a:latin typeface="Carlito"/>
                <a:cs typeface="Carlito"/>
              </a:rPr>
              <a:t>wood.</a:t>
            </a:r>
            <a:endParaRPr sz="2400">
              <a:latin typeface="Carlito"/>
              <a:cs typeface="Carlito"/>
            </a:endParaRPr>
          </a:p>
          <a:p>
            <a:pPr marL="344805" marR="335915" indent="25400">
              <a:lnSpc>
                <a:spcPct val="100000"/>
              </a:lnSpc>
              <a:buSzPct val="95833"/>
              <a:buFont typeface="Wingdings"/>
              <a:buChar char=""/>
              <a:tabLst>
                <a:tab pos="643255" algn="l"/>
              </a:tabLst>
            </a:pPr>
            <a:r>
              <a:rPr sz="2400" dirty="0">
                <a:latin typeface="Carlito"/>
                <a:cs typeface="Carlito"/>
              </a:rPr>
              <a:t>In </a:t>
            </a:r>
            <a:r>
              <a:rPr sz="2400" spc="-5" dirty="0">
                <a:latin typeface="Carlito"/>
                <a:cs typeface="Carlito"/>
              </a:rPr>
              <a:t>addition, non-timber </a:t>
            </a:r>
            <a:r>
              <a:rPr sz="2400" spc="-10" dirty="0">
                <a:latin typeface="Carlito"/>
                <a:cs typeface="Carlito"/>
              </a:rPr>
              <a:t>products </a:t>
            </a:r>
            <a:r>
              <a:rPr sz="2400" spc="-20" dirty="0">
                <a:latin typeface="Carlito"/>
                <a:cs typeface="Carlito"/>
              </a:rPr>
              <a:t>like </a:t>
            </a:r>
            <a:r>
              <a:rPr sz="2400" spc="-30" dirty="0">
                <a:latin typeface="Carlito"/>
                <a:cs typeface="Carlito"/>
              </a:rPr>
              <a:t>rubber,  </a:t>
            </a:r>
            <a:r>
              <a:rPr sz="2400" spc="-15" dirty="0">
                <a:latin typeface="Carlito"/>
                <a:cs typeface="Carlito"/>
              </a:rPr>
              <a:t>cotton, </a:t>
            </a:r>
            <a:r>
              <a:rPr sz="2400" dirty="0">
                <a:latin typeface="Carlito"/>
                <a:cs typeface="Carlito"/>
              </a:rPr>
              <a:t>medicinal </a:t>
            </a:r>
            <a:r>
              <a:rPr sz="2400" spc="-10" dirty="0">
                <a:latin typeface="Carlito"/>
                <a:cs typeface="Carlito"/>
              </a:rPr>
              <a:t>products, </a:t>
            </a:r>
            <a:r>
              <a:rPr sz="2400" dirty="0">
                <a:latin typeface="Carlito"/>
                <a:cs typeface="Carlito"/>
              </a:rPr>
              <a:t>and </a:t>
            </a:r>
            <a:r>
              <a:rPr sz="2400" spc="-20" dirty="0">
                <a:latin typeface="Carlito"/>
                <a:cs typeface="Carlito"/>
              </a:rPr>
              <a:t>food</a:t>
            </a:r>
            <a:r>
              <a:rPr sz="2400" spc="-75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represent</a:t>
            </a:r>
            <a:endParaRPr sz="2400">
              <a:latin typeface="Carlito"/>
              <a:cs typeface="Carlito"/>
            </a:endParaRPr>
          </a:p>
          <a:p>
            <a:pPr marL="1590040">
              <a:lnSpc>
                <a:spcPct val="100000"/>
              </a:lnSpc>
            </a:pPr>
            <a:r>
              <a:rPr sz="2400" spc="-10" dirty="0">
                <a:latin typeface="Carlito"/>
                <a:cs typeface="Carlito"/>
              </a:rPr>
              <a:t>significant </a:t>
            </a:r>
            <a:r>
              <a:rPr sz="2400" spc="-5" dirty="0">
                <a:latin typeface="Carlito"/>
                <a:cs typeface="Carlito"/>
              </a:rPr>
              <a:t>economic</a:t>
            </a:r>
            <a:r>
              <a:rPr sz="2400" spc="-20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value.</a:t>
            </a:r>
            <a:endParaRPr sz="2400">
              <a:latin typeface="Carlito"/>
              <a:cs typeface="Carlito"/>
            </a:endParaRPr>
          </a:p>
          <a:p>
            <a:pPr marL="370205" marR="276225" indent="-86995">
              <a:lnSpc>
                <a:spcPct val="100000"/>
              </a:lnSpc>
              <a:buSzPct val="95833"/>
              <a:buFont typeface="Wingdings"/>
              <a:buChar char=""/>
              <a:tabLst>
                <a:tab pos="556260" algn="l"/>
              </a:tabLst>
            </a:pPr>
            <a:r>
              <a:rPr sz="2400" spc="-25" dirty="0">
                <a:latin typeface="Carlito"/>
                <a:cs typeface="Carlito"/>
              </a:rPr>
              <a:t>Even </a:t>
            </a:r>
            <a:r>
              <a:rPr sz="2400" spc="-10" dirty="0">
                <a:latin typeface="Carlito"/>
                <a:cs typeface="Carlito"/>
              </a:rPr>
              <a:t>more important </a:t>
            </a:r>
            <a:r>
              <a:rPr sz="2400" dirty="0">
                <a:latin typeface="Carlito"/>
                <a:cs typeface="Carlito"/>
              </a:rPr>
              <a:t>is </a:t>
            </a:r>
            <a:r>
              <a:rPr sz="2400" spc="-5" dirty="0">
                <a:latin typeface="Carlito"/>
                <a:cs typeface="Carlito"/>
              </a:rPr>
              <a:t>fuel </a:t>
            </a:r>
            <a:r>
              <a:rPr sz="2400" spc="-15" dirty="0">
                <a:latin typeface="Carlito"/>
                <a:cs typeface="Carlito"/>
              </a:rPr>
              <a:t>wood </a:t>
            </a:r>
            <a:r>
              <a:rPr sz="2400" dirty="0">
                <a:latin typeface="Carlito"/>
                <a:cs typeface="Carlito"/>
              </a:rPr>
              <a:t>and </a:t>
            </a:r>
            <a:r>
              <a:rPr sz="2400" spc="-40" dirty="0">
                <a:latin typeface="Carlito"/>
                <a:cs typeface="Carlito"/>
              </a:rPr>
              <a:t>fodder,  </a:t>
            </a:r>
            <a:r>
              <a:rPr sz="2400" dirty="0">
                <a:latin typeface="Carlito"/>
                <a:cs typeface="Carlito"/>
              </a:rPr>
              <a:t>especially in </a:t>
            </a:r>
            <a:r>
              <a:rPr sz="2400" spc="-5" dirty="0">
                <a:latin typeface="Carlito"/>
                <a:cs typeface="Carlito"/>
              </a:rPr>
              <a:t>developing nations, </a:t>
            </a:r>
            <a:r>
              <a:rPr sz="2400" spc="-10" dirty="0">
                <a:latin typeface="Carlito"/>
                <a:cs typeface="Carlito"/>
              </a:rPr>
              <a:t>where</a:t>
            </a:r>
            <a:r>
              <a:rPr sz="2400" spc="-6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people</a:t>
            </a:r>
            <a:endParaRPr sz="24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latin typeface="Carlito"/>
                <a:cs typeface="Carlito"/>
              </a:rPr>
              <a:t>depend on </a:t>
            </a:r>
            <a:r>
              <a:rPr sz="2400" spc="-15" dirty="0">
                <a:latin typeface="Carlito"/>
                <a:cs typeface="Carlito"/>
              </a:rPr>
              <a:t>wood </a:t>
            </a:r>
            <a:r>
              <a:rPr sz="2400" spc="-10" dirty="0">
                <a:latin typeface="Carlito"/>
                <a:cs typeface="Carlito"/>
              </a:rPr>
              <a:t>almost entirely </a:t>
            </a:r>
            <a:r>
              <a:rPr sz="2400" spc="-20" dirty="0">
                <a:latin typeface="Carlito"/>
                <a:cs typeface="Carlito"/>
              </a:rPr>
              <a:t>for </a:t>
            </a:r>
            <a:r>
              <a:rPr sz="2400" dirty="0">
                <a:latin typeface="Carlito"/>
                <a:cs typeface="Carlito"/>
              </a:rPr>
              <a:t>their</a:t>
            </a:r>
            <a:r>
              <a:rPr sz="2400" spc="1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household</a:t>
            </a:r>
            <a:endParaRPr sz="2400">
              <a:latin typeface="Carlito"/>
              <a:cs typeface="Carlito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2400" spc="-30" dirty="0">
                <a:latin typeface="Carlito"/>
                <a:cs typeface="Carlito"/>
              </a:rPr>
              <a:t>energy.</a:t>
            </a:r>
            <a:endParaRPr sz="2400">
              <a:latin typeface="Carlito"/>
              <a:cs typeface="Carlito"/>
            </a:endParaRPr>
          </a:p>
          <a:p>
            <a:pPr marL="445134" marR="148590" indent="-291465">
              <a:lnSpc>
                <a:spcPct val="100000"/>
              </a:lnSpc>
              <a:buSzPct val="95833"/>
              <a:buFont typeface="Wingdings"/>
              <a:buChar char=""/>
              <a:tabLst>
                <a:tab pos="426720" algn="l"/>
              </a:tabLst>
            </a:pPr>
            <a:r>
              <a:rPr sz="2400" spc="-10" dirty="0">
                <a:latin typeface="Carlito"/>
                <a:cs typeface="Carlito"/>
              </a:rPr>
              <a:t>Given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immense economic </a:t>
            </a:r>
            <a:r>
              <a:rPr sz="2400" spc="-10" dirty="0">
                <a:latin typeface="Carlito"/>
                <a:cs typeface="Carlito"/>
              </a:rPr>
              <a:t>benefit </a:t>
            </a:r>
            <a:r>
              <a:rPr sz="2400" spc="-5" dirty="0">
                <a:latin typeface="Carlito"/>
                <a:cs typeface="Carlito"/>
              </a:rPr>
              <a:t>of </a:t>
            </a:r>
            <a:r>
              <a:rPr sz="2400" spc="-15" dirty="0">
                <a:latin typeface="Carlito"/>
                <a:cs typeface="Carlito"/>
              </a:rPr>
              <a:t>forests, 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5" dirty="0">
                <a:latin typeface="Carlito"/>
                <a:cs typeface="Carlito"/>
              </a:rPr>
              <a:t>demand </a:t>
            </a:r>
            <a:r>
              <a:rPr sz="2400" spc="-20" dirty="0">
                <a:latin typeface="Carlito"/>
                <a:cs typeface="Carlito"/>
              </a:rPr>
              <a:t>for </a:t>
            </a:r>
            <a:r>
              <a:rPr sz="2400" spc="-10" dirty="0">
                <a:latin typeface="Carlito"/>
                <a:cs typeface="Carlito"/>
              </a:rPr>
              <a:t>commercial </a:t>
            </a:r>
            <a:r>
              <a:rPr sz="2400" dirty="0">
                <a:latin typeface="Carlito"/>
                <a:cs typeface="Carlito"/>
              </a:rPr>
              <a:t>timber and</a:t>
            </a:r>
            <a:r>
              <a:rPr sz="2400" spc="-5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other</a:t>
            </a:r>
            <a:endParaRPr sz="2400">
              <a:latin typeface="Carlito"/>
              <a:cs typeface="Carlito"/>
            </a:endParaRPr>
          </a:p>
          <a:p>
            <a:pPr marL="1576070">
              <a:lnSpc>
                <a:spcPct val="100000"/>
              </a:lnSpc>
            </a:pPr>
            <a:r>
              <a:rPr sz="2400" spc="-10" dirty="0">
                <a:latin typeface="Carlito"/>
                <a:cs typeface="Carlito"/>
              </a:rPr>
              <a:t>products </a:t>
            </a:r>
            <a:r>
              <a:rPr sz="2400" dirty="0">
                <a:latin typeface="Carlito"/>
                <a:cs typeface="Carlito"/>
              </a:rPr>
              <a:t>is </a:t>
            </a:r>
            <a:r>
              <a:rPr sz="2400" spc="-15" dirty="0">
                <a:latin typeface="Carlito"/>
                <a:cs typeface="Carlito"/>
              </a:rPr>
              <a:t>ever </a:t>
            </a:r>
            <a:r>
              <a:rPr sz="2400" spc="-5" dirty="0">
                <a:latin typeface="Carlito"/>
                <a:cs typeface="Carlito"/>
              </a:rPr>
              <a:t>increasing.</a:t>
            </a:r>
            <a:endParaRPr sz="2400">
              <a:latin typeface="Carlito"/>
              <a:cs typeface="Carlito"/>
            </a:endParaRPr>
          </a:p>
          <a:p>
            <a:pPr marL="12700" marR="5080" indent="128905">
              <a:lnSpc>
                <a:spcPct val="100000"/>
              </a:lnSpc>
              <a:buSzPct val="95833"/>
              <a:buFont typeface="Wingdings"/>
              <a:buChar char=""/>
              <a:tabLst>
                <a:tab pos="414655" algn="l"/>
              </a:tabLst>
            </a:pPr>
            <a:r>
              <a:rPr sz="2400" spc="-25" dirty="0">
                <a:latin typeface="Carlito"/>
                <a:cs typeface="Carlito"/>
              </a:rPr>
              <a:t>Already, </a:t>
            </a:r>
            <a:r>
              <a:rPr sz="2400" spc="-10" dirty="0">
                <a:latin typeface="Carlito"/>
                <a:cs typeface="Carlito"/>
              </a:rPr>
              <a:t>there are </a:t>
            </a:r>
            <a:r>
              <a:rPr sz="2400" spc="-5" dirty="0">
                <a:latin typeface="Carlito"/>
                <a:cs typeface="Carlito"/>
              </a:rPr>
              <a:t>signs of </a:t>
            </a:r>
            <a:r>
              <a:rPr sz="2400" dirty="0">
                <a:latin typeface="Carlito"/>
                <a:cs typeface="Carlito"/>
              </a:rPr>
              <a:t>a </a:t>
            </a:r>
            <a:r>
              <a:rPr sz="2400" spc="-10" dirty="0">
                <a:latin typeface="Carlito"/>
                <a:cs typeface="Carlito"/>
              </a:rPr>
              <a:t>growing shortage </a:t>
            </a:r>
            <a:r>
              <a:rPr sz="2400" spc="-5" dirty="0">
                <a:latin typeface="Carlito"/>
                <a:cs typeface="Carlito"/>
              </a:rPr>
              <a:t>of  </a:t>
            </a:r>
            <a:r>
              <a:rPr sz="2400" spc="-10" dirty="0">
                <a:latin typeface="Carlito"/>
                <a:cs typeface="Carlito"/>
              </a:rPr>
              <a:t>tropical </a:t>
            </a:r>
            <a:r>
              <a:rPr sz="2400" spc="-15" dirty="0">
                <a:latin typeface="Carlito"/>
                <a:cs typeface="Carlito"/>
              </a:rPr>
              <a:t>hardwoods. </a:t>
            </a:r>
            <a:r>
              <a:rPr sz="2400" spc="-5" dirty="0">
                <a:latin typeface="Carlito"/>
                <a:cs typeface="Carlito"/>
              </a:rPr>
              <a:t>This </a:t>
            </a:r>
            <a:r>
              <a:rPr sz="2400" dirty="0">
                <a:latin typeface="Carlito"/>
                <a:cs typeface="Carlito"/>
              </a:rPr>
              <a:t>is </a:t>
            </a:r>
            <a:r>
              <a:rPr sz="2400" spc="-5" dirty="0">
                <a:latin typeface="Carlito"/>
                <a:cs typeface="Carlito"/>
              </a:rPr>
              <a:t>due </a:t>
            </a:r>
            <a:r>
              <a:rPr sz="2400" spc="-15" dirty="0">
                <a:latin typeface="Carlito"/>
                <a:cs typeface="Carlito"/>
              </a:rPr>
              <a:t>to </a:t>
            </a:r>
            <a:r>
              <a:rPr sz="2400" spc="-5" dirty="0">
                <a:latin typeface="Carlito"/>
                <a:cs typeface="Carlito"/>
              </a:rPr>
              <a:t>over-harvesting of  </a:t>
            </a:r>
            <a:r>
              <a:rPr sz="2400" spc="-30" dirty="0">
                <a:latin typeface="Carlito"/>
                <a:cs typeface="Carlito"/>
              </a:rPr>
              <a:t>timber, </a:t>
            </a:r>
            <a:r>
              <a:rPr sz="2400" spc="-5" dirty="0">
                <a:latin typeface="Carlito"/>
                <a:cs typeface="Carlito"/>
              </a:rPr>
              <a:t>but </a:t>
            </a:r>
            <a:r>
              <a:rPr sz="2400" dirty="0">
                <a:latin typeface="Carlito"/>
                <a:cs typeface="Carlito"/>
              </a:rPr>
              <a:t>also </a:t>
            </a:r>
            <a:r>
              <a:rPr sz="2400" spc="-5" dirty="0">
                <a:latin typeface="Carlito"/>
                <a:cs typeface="Carlito"/>
              </a:rPr>
              <a:t>increasing demands </a:t>
            </a:r>
            <a:r>
              <a:rPr sz="2400" spc="-15" dirty="0">
                <a:latin typeface="Carlito"/>
                <a:cs typeface="Carlito"/>
              </a:rPr>
              <a:t>from </a:t>
            </a:r>
            <a:r>
              <a:rPr sz="2400" dirty="0">
                <a:latin typeface="Carlito"/>
                <a:cs typeface="Carlito"/>
              </a:rPr>
              <a:t>a</a:t>
            </a:r>
            <a:r>
              <a:rPr sz="2400" spc="-55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growing</a:t>
            </a:r>
            <a:endParaRPr sz="24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latin typeface="Carlito"/>
                <a:cs typeface="Carlito"/>
              </a:rPr>
              <a:t>human </a:t>
            </a:r>
            <a:r>
              <a:rPr sz="2400" spc="-10" dirty="0">
                <a:latin typeface="Carlito"/>
                <a:cs typeface="Carlito"/>
              </a:rPr>
              <a:t>population, </a:t>
            </a:r>
            <a:r>
              <a:rPr sz="2400" spc="-5" dirty="0">
                <a:latin typeface="Carlito"/>
                <a:cs typeface="Carlito"/>
              </a:rPr>
              <a:t>agriculture, </a:t>
            </a:r>
            <a:r>
              <a:rPr sz="2400" dirty="0">
                <a:latin typeface="Carlito"/>
                <a:cs typeface="Carlito"/>
              </a:rPr>
              <a:t>mining and</a:t>
            </a:r>
            <a:r>
              <a:rPr sz="2400" spc="-50" dirty="0">
                <a:latin typeface="Carlito"/>
                <a:cs typeface="Carlito"/>
              </a:rPr>
              <a:t> </a:t>
            </a:r>
            <a:r>
              <a:rPr sz="2400" spc="-15" dirty="0">
                <a:latin typeface="Carlito"/>
                <a:cs typeface="Carlito"/>
              </a:rPr>
              <a:t>water</a:t>
            </a:r>
            <a:endParaRPr sz="24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spc="-20" dirty="0">
                <a:latin typeface="Carlito"/>
                <a:cs typeface="Carlito"/>
              </a:rPr>
              <a:t>storage.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1048643" name="object 4"/>
          <p:cNvSpPr/>
          <p:nvPr/>
        </p:nvSpPr>
        <p:spPr>
          <a:xfrm>
            <a:off x="0" y="6324600"/>
            <a:ext cx="30480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645" name="object 3"/>
          <p:cNvSpPr txBox="1"/>
          <p:nvPr/>
        </p:nvSpPr>
        <p:spPr>
          <a:xfrm>
            <a:off x="612140" y="1004061"/>
            <a:ext cx="8444230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b="1" spc="-10" dirty="0">
                <a:latin typeface="Carlito"/>
                <a:cs typeface="Carlito"/>
              </a:rPr>
              <a:t>Forests </a:t>
            </a:r>
            <a:r>
              <a:rPr sz="2400" b="1" spc="-5" dirty="0">
                <a:latin typeface="Carlito"/>
                <a:cs typeface="Carlito"/>
              </a:rPr>
              <a:t>accumulate </a:t>
            </a:r>
            <a:r>
              <a:rPr sz="2400" b="1" spc="-10" dirty="0">
                <a:latin typeface="Carlito"/>
                <a:cs typeface="Carlito"/>
              </a:rPr>
              <a:t>large </a:t>
            </a:r>
            <a:r>
              <a:rPr sz="2400" b="1" spc="-5" dirty="0">
                <a:latin typeface="Carlito"/>
                <a:cs typeface="Carlito"/>
              </a:rPr>
              <a:t>amounts </a:t>
            </a:r>
            <a:r>
              <a:rPr sz="2400" b="1" dirty="0">
                <a:latin typeface="Carlito"/>
                <a:cs typeface="Carlito"/>
              </a:rPr>
              <a:t>of </a:t>
            </a:r>
            <a:r>
              <a:rPr sz="2400" b="1" spc="-10" dirty="0">
                <a:latin typeface="Carlito"/>
                <a:cs typeface="Carlito"/>
              </a:rPr>
              <a:t>standing </a:t>
            </a:r>
            <a:r>
              <a:rPr sz="2400" b="1" dirty="0">
                <a:latin typeface="Carlito"/>
                <a:cs typeface="Carlito"/>
              </a:rPr>
              <a:t>biomass, and </a:t>
            </a:r>
            <a:r>
              <a:rPr sz="2400" b="1" spc="-15" dirty="0">
                <a:latin typeface="Carlito"/>
                <a:cs typeface="Carlito"/>
              </a:rPr>
              <a:t>many  </a:t>
            </a:r>
            <a:r>
              <a:rPr sz="2400" b="1" spc="-10" dirty="0">
                <a:latin typeface="Carlito"/>
                <a:cs typeface="Carlito"/>
              </a:rPr>
              <a:t>are </a:t>
            </a:r>
            <a:r>
              <a:rPr sz="2400" b="1" spc="-5" dirty="0">
                <a:latin typeface="Carlito"/>
                <a:cs typeface="Carlito"/>
              </a:rPr>
              <a:t>capable </a:t>
            </a:r>
            <a:r>
              <a:rPr sz="2400" b="1" dirty="0">
                <a:latin typeface="Carlito"/>
                <a:cs typeface="Carlito"/>
              </a:rPr>
              <a:t>of </a:t>
            </a:r>
            <a:r>
              <a:rPr sz="2400" b="1" spc="-5" dirty="0">
                <a:latin typeface="Carlito"/>
                <a:cs typeface="Carlito"/>
              </a:rPr>
              <a:t>accumulating </a:t>
            </a:r>
            <a:r>
              <a:rPr sz="2400" b="1" dirty="0">
                <a:latin typeface="Carlito"/>
                <a:cs typeface="Carlito"/>
              </a:rPr>
              <a:t>it </a:t>
            </a:r>
            <a:r>
              <a:rPr sz="2400" b="1" spc="-15" dirty="0">
                <a:latin typeface="Carlito"/>
                <a:cs typeface="Carlito"/>
              </a:rPr>
              <a:t>at </a:t>
            </a:r>
            <a:r>
              <a:rPr sz="2400" b="1" dirty="0">
                <a:latin typeface="Carlito"/>
                <a:cs typeface="Carlito"/>
              </a:rPr>
              <a:t>high </a:t>
            </a:r>
            <a:r>
              <a:rPr sz="2400" b="1" spc="-20" dirty="0">
                <a:latin typeface="Carlito"/>
                <a:cs typeface="Carlito"/>
              </a:rPr>
              <a:t>rates, </a:t>
            </a:r>
            <a:r>
              <a:rPr sz="2400" b="1" spc="-5" dirty="0">
                <a:latin typeface="Carlito"/>
                <a:cs typeface="Carlito"/>
              </a:rPr>
              <a:t>i.e. </a:t>
            </a:r>
            <a:r>
              <a:rPr sz="2400" b="1" spc="-10" dirty="0">
                <a:latin typeface="Carlito"/>
                <a:cs typeface="Carlito"/>
              </a:rPr>
              <a:t>they are </a:t>
            </a:r>
            <a:r>
              <a:rPr sz="2400" b="1" spc="-5" dirty="0">
                <a:latin typeface="Carlito"/>
                <a:cs typeface="Carlito"/>
              </a:rPr>
              <a:t>highly  productive. </a:t>
            </a:r>
            <a:r>
              <a:rPr sz="2400" b="1" dirty="0">
                <a:latin typeface="Carlito"/>
                <a:cs typeface="Carlito"/>
              </a:rPr>
              <a:t>Such </a:t>
            </a:r>
            <a:r>
              <a:rPr sz="2400" b="1" spc="-5" dirty="0">
                <a:latin typeface="Carlito"/>
                <a:cs typeface="Carlito"/>
              </a:rPr>
              <a:t>high </a:t>
            </a:r>
            <a:r>
              <a:rPr sz="2400" b="1" spc="-10" dirty="0">
                <a:latin typeface="Carlito"/>
                <a:cs typeface="Carlito"/>
              </a:rPr>
              <a:t>levels </a:t>
            </a:r>
            <a:r>
              <a:rPr sz="2400" b="1" dirty="0">
                <a:latin typeface="Carlito"/>
                <a:cs typeface="Carlito"/>
              </a:rPr>
              <a:t>of biomass and </a:t>
            </a:r>
            <a:r>
              <a:rPr sz="2400" b="1" spc="-10" dirty="0">
                <a:latin typeface="Carlito"/>
                <a:cs typeface="Carlito"/>
              </a:rPr>
              <a:t>tall vertical structures  </a:t>
            </a:r>
            <a:r>
              <a:rPr sz="2400" b="1" spc="-15" dirty="0">
                <a:latin typeface="Carlito"/>
                <a:cs typeface="Carlito"/>
              </a:rPr>
              <a:t>represent </a:t>
            </a:r>
            <a:r>
              <a:rPr sz="2400" b="1" spc="-10" dirty="0">
                <a:latin typeface="Carlito"/>
                <a:cs typeface="Carlito"/>
              </a:rPr>
              <a:t>large </a:t>
            </a:r>
            <a:r>
              <a:rPr sz="2400" b="1" spc="-15" dirty="0">
                <a:latin typeface="Carlito"/>
                <a:cs typeface="Carlito"/>
              </a:rPr>
              <a:t>stores </a:t>
            </a:r>
            <a:r>
              <a:rPr sz="2400" b="1" dirty="0">
                <a:latin typeface="Carlito"/>
                <a:cs typeface="Carlito"/>
              </a:rPr>
              <a:t>of</a:t>
            </a:r>
            <a:r>
              <a:rPr sz="2400" b="1" dirty="0">
                <a:solidFill>
                  <a:srgbClr val="0000FF"/>
                </a:solidFill>
                <a:latin typeface="Carlito"/>
                <a:cs typeface="Carlito"/>
              </a:rPr>
              <a:t> </a:t>
            </a:r>
            <a:r>
              <a:rPr sz="2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3"/>
              </a:rPr>
              <a:t>potential energy</a:t>
            </a:r>
            <a:r>
              <a:rPr sz="2400" b="1" spc="-10" dirty="0">
                <a:solidFill>
                  <a:srgbClr val="0000FF"/>
                </a:solidFill>
                <a:latin typeface="Carlito"/>
                <a:cs typeface="Carlito"/>
                <a:hlinkClick r:id="rId3"/>
              </a:rPr>
              <a:t> </a:t>
            </a:r>
            <a:r>
              <a:rPr sz="2400" b="1" spc="-10" dirty="0">
                <a:latin typeface="Carlito"/>
                <a:cs typeface="Carlito"/>
              </a:rPr>
              <a:t>that </a:t>
            </a:r>
            <a:r>
              <a:rPr sz="2400" b="1" spc="-5" dirty="0">
                <a:latin typeface="Carlito"/>
                <a:cs typeface="Carlito"/>
              </a:rPr>
              <a:t>can </a:t>
            </a:r>
            <a:r>
              <a:rPr sz="2400" b="1" dirty="0">
                <a:latin typeface="Carlito"/>
                <a:cs typeface="Carlito"/>
              </a:rPr>
              <a:t>be</a:t>
            </a:r>
            <a:r>
              <a:rPr sz="2400" b="1" spc="70" dirty="0">
                <a:latin typeface="Carlito"/>
                <a:cs typeface="Carlito"/>
              </a:rPr>
              <a:t> </a:t>
            </a:r>
            <a:r>
              <a:rPr sz="2400" b="1" spc="-15" dirty="0">
                <a:latin typeface="Carlito"/>
                <a:cs typeface="Carlito"/>
              </a:rPr>
              <a:t>converted</a:t>
            </a:r>
            <a:endParaRPr sz="2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2400" b="1" spc="-15" dirty="0">
                <a:latin typeface="Carlito"/>
                <a:cs typeface="Carlito"/>
              </a:rPr>
              <a:t>to </a:t>
            </a:r>
            <a:r>
              <a:rPr sz="2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4"/>
              </a:rPr>
              <a:t>kinetic </a:t>
            </a:r>
            <a:r>
              <a:rPr sz="2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4"/>
              </a:rPr>
              <a:t>energy</a:t>
            </a:r>
            <a:r>
              <a:rPr sz="2400" b="1" spc="-10" dirty="0">
                <a:solidFill>
                  <a:srgbClr val="0000FF"/>
                </a:solidFill>
                <a:latin typeface="Carlito"/>
                <a:cs typeface="Carlito"/>
                <a:hlinkClick r:id="rId4"/>
              </a:rPr>
              <a:t> </a:t>
            </a:r>
            <a:r>
              <a:rPr sz="2400" b="1" spc="-5" dirty="0">
                <a:latin typeface="Carlito"/>
                <a:cs typeface="Carlito"/>
              </a:rPr>
              <a:t>under the </a:t>
            </a:r>
            <a:r>
              <a:rPr sz="2400" b="1" spc="-10" dirty="0">
                <a:latin typeface="Carlito"/>
                <a:cs typeface="Carlito"/>
              </a:rPr>
              <a:t>right</a:t>
            </a:r>
            <a:r>
              <a:rPr sz="2400" b="1" spc="40" dirty="0">
                <a:latin typeface="Carlito"/>
                <a:cs typeface="Carlito"/>
              </a:rPr>
              <a:t> </a:t>
            </a:r>
            <a:r>
              <a:rPr sz="2400" b="1" spc="-10" dirty="0">
                <a:latin typeface="Carlito"/>
                <a:cs typeface="Carlito"/>
              </a:rPr>
              <a:t>circumstances.</a:t>
            </a:r>
            <a:endParaRPr sz="2400">
              <a:latin typeface="Carlito"/>
              <a:cs typeface="Carlito"/>
            </a:endParaRPr>
          </a:p>
          <a:p>
            <a:pPr marL="12700" marR="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b="1" spc="-35" dirty="0">
                <a:latin typeface="Carlito"/>
                <a:cs typeface="Carlito"/>
              </a:rPr>
              <a:t>Two </a:t>
            </a:r>
            <a:r>
              <a:rPr sz="2400" b="1" dirty="0">
                <a:latin typeface="Carlito"/>
                <a:cs typeface="Carlito"/>
              </a:rPr>
              <a:t>such </a:t>
            </a:r>
            <a:r>
              <a:rPr sz="2400" b="1" spc="-10" dirty="0">
                <a:latin typeface="Carlito"/>
                <a:cs typeface="Carlito"/>
              </a:rPr>
              <a:t>conversions </a:t>
            </a:r>
            <a:r>
              <a:rPr sz="2400" b="1" dirty="0">
                <a:latin typeface="Carlito"/>
                <a:cs typeface="Carlito"/>
              </a:rPr>
              <a:t>of </a:t>
            </a:r>
            <a:r>
              <a:rPr sz="2400" b="1" spc="-10" dirty="0">
                <a:latin typeface="Carlito"/>
                <a:cs typeface="Carlito"/>
              </a:rPr>
              <a:t>great </a:t>
            </a:r>
            <a:r>
              <a:rPr sz="2400" b="1" spc="-5" dirty="0">
                <a:latin typeface="Carlito"/>
                <a:cs typeface="Carlito"/>
              </a:rPr>
              <a:t>importance </a:t>
            </a:r>
            <a:r>
              <a:rPr sz="2400" b="1" spc="-10" dirty="0">
                <a:latin typeface="Carlito"/>
                <a:cs typeface="Carlito"/>
              </a:rPr>
              <a:t>are</a:t>
            </a:r>
            <a:r>
              <a:rPr sz="2400" b="1" spc="-10" dirty="0">
                <a:solidFill>
                  <a:srgbClr val="0000FF"/>
                </a:solidFill>
                <a:latin typeface="Carlito"/>
                <a:cs typeface="Carlito"/>
              </a:rPr>
              <a:t> </a:t>
            </a:r>
            <a:r>
              <a:rPr sz="2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5"/>
              </a:rPr>
              <a:t>fires</a:t>
            </a:r>
            <a:r>
              <a:rPr sz="2400" b="1" spc="-10" dirty="0">
                <a:solidFill>
                  <a:srgbClr val="0000FF"/>
                </a:solidFill>
                <a:latin typeface="Carlito"/>
                <a:cs typeface="Carlito"/>
                <a:hlinkClick r:id="rId5"/>
              </a:rPr>
              <a:t> </a:t>
            </a:r>
            <a:r>
              <a:rPr sz="2400" b="1" dirty="0">
                <a:latin typeface="Carlito"/>
                <a:cs typeface="Carlito"/>
              </a:rPr>
              <a:t>and</a:t>
            </a:r>
            <a:r>
              <a:rPr sz="2400" b="1" dirty="0">
                <a:solidFill>
                  <a:srgbClr val="0000FF"/>
                </a:solidFill>
                <a:latin typeface="Carlito"/>
                <a:cs typeface="Carlito"/>
                <a:hlinkClick r:id="rId6"/>
              </a:rPr>
              <a:t> </a:t>
            </a:r>
            <a:r>
              <a:rPr sz="2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6"/>
              </a:rPr>
              <a:t>tree falls</a:t>
            </a:r>
            <a:r>
              <a:rPr sz="2400" b="1" spc="-10" dirty="0">
                <a:latin typeface="Carlito"/>
                <a:cs typeface="Carlito"/>
              </a:rPr>
              <a:t>,  </a:t>
            </a:r>
            <a:r>
              <a:rPr sz="2400" b="1" dirty="0">
                <a:latin typeface="Carlito"/>
                <a:cs typeface="Carlito"/>
              </a:rPr>
              <a:t>both of </a:t>
            </a:r>
            <a:r>
              <a:rPr sz="2400" b="1" spc="-5" dirty="0">
                <a:latin typeface="Carlito"/>
                <a:cs typeface="Carlito"/>
              </a:rPr>
              <a:t>which </a:t>
            </a:r>
            <a:r>
              <a:rPr sz="2400" b="1" spc="-10" dirty="0">
                <a:latin typeface="Carlito"/>
                <a:cs typeface="Carlito"/>
              </a:rPr>
              <a:t>radically alter </a:t>
            </a:r>
            <a:r>
              <a:rPr sz="2400" b="1" spc="-5" dirty="0">
                <a:latin typeface="Carlito"/>
                <a:cs typeface="Carlito"/>
              </a:rPr>
              <a:t>the</a:t>
            </a:r>
            <a:r>
              <a:rPr sz="2400" b="1" spc="-5" dirty="0">
                <a:solidFill>
                  <a:srgbClr val="0000FF"/>
                </a:solidFill>
                <a:latin typeface="Carlito"/>
                <a:cs typeface="Carlito"/>
                <a:hlinkClick r:id="rId7"/>
              </a:rPr>
              <a:t> </a:t>
            </a:r>
            <a:r>
              <a:rPr sz="24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7"/>
              </a:rPr>
              <a:t>biota</a:t>
            </a:r>
            <a:r>
              <a:rPr sz="2400" b="1" spc="-10" dirty="0">
                <a:solidFill>
                  <a:srgbClr val="0000FF"/>
                </a:solidFill>
                <a:latin typeface="Carlito"/>
                <a:cs typeface="Carlito"/>
                <a:hlinkClick r:id="rId7"/>
              </a:rPr>
              <a:t> </a:t>
            </a:r>
            <a:r>
              <a:rPr sz="2400" b="1" dirty="0">
                <a:latin typeface="Carlito"/>
                <a:cs typeface="Carlito"/>
              </a:rPr>
              <a:t>and </a:t>
            </a:r>
            <a:r>
              <a:rPr sz="2400" b="1" spc="-5" dirty="0">
                <a:latin typeface="Carlito"/>
                <a:cs typeface="Carlito"/>
              </a:rPr>
              <a:t>the </a:t>
            </a:r>
            <a:r>
              <a:rPr sz="2400" b="1" spc="-10" dirty="0">
                <a:latin typeface="Carlito"/>
                <a:cs typeface="Carlito"/>
              </a:rPr>
              <a:t>physical  environment where they</a:t>
            </a:r>
            <a:r>
              <a:rPr sz="2400" b="1" dirty="0">
                <a:latin typeface="Carlito"/>
                <a:cs typeface="Carlito"/>
              </a:rPr>
              <a:t> </a:t>
            </a:r>
            <a:r>
              <a:rPr sz="2400" b="1" spc="-40" dirty="0">
                <a:latin typeface="Carlito"/>
                <a:cs typeface="Carlito"/>
              </a:rPr>
              <a:t>occur.</a:t>
            </a:r>
            <a:endParaRPr sz="24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b="1" spc="-5" dirty="0">
                <a:latin typeface="Carlito"/>
                <a:cs typeface="Carlito"/>
              </a:rPr>
              <a:t>Also, </a:t>
            </a:r>
            <a:r>
              <a:rPr sz="2400" b="1" dirty="0">
                <a:latin typeface="Carlito"/>
                <a:cs typeface="Carlito"/>
              </a:rPr>
              <a:t>in </a:t>
            </a:r>
            <a:r>
              <a:rPr sz="2400" b="1" spc="-15" dirty="0">
                <a:latin typeface="Carlito"/>
                <a:cs typeface="Carlito"/>
              </a:rPr>
              <a:t>forests </a:t>
            </a:r>
            <a:r>
              <a:rPr sz="2400" b="1" dirty="0">
                <a:latin typeface="Carlito"/>
                <a:cs typeface="Carlito"/>
              </a:rPr>
              <a:t>of high </a:t>
            </a:r>
            <a:r>
              <a:rPr sz="2400" b="1" spc="-15" dirty="0">
                <a:latin typeface="Carlito"/>
                <a:cs typeface="Carlito"/>
              </a:rPr>
              <a:t>productivity, </a:t>
            </a:r>
            <a:r>
              <a:rPr sz="2400" b="1" dirty="0">
                <a:latin typeface="Carlito"/>
                <a:cs typeface="Carlito"/>
              </a:rPr>
              <a:t>the </a:t>
            </a:r>
            <a:r>
              <a:rPr sz="2400" b="1" spc="-10" dirty="0">
                <a:latin typeface="Carlito"/>
                <a:cs typeface="Carlito"/>
              </a:rPr>
              <a:t>rapid </a:t>
            </a:r>
            <a:r>
              <a:rPr sz="2400" b="1" spc="-5" dirty="0">
                <a:latin typeface="Carlito"/>
                <a:cs typeface="Carlito"/>
              </a:rPr>
              <a:t>growth </a:t>
            </a:r>
            <a:r>
              <a:rPr sz="2400" b="1" dirty="0">
                <a:latin typeface="Carlito"/>
                <a:cs typeface="Carlito"/>
              </a:rPr>
              <a:t>of the </a:t>
            </a:r>
            <a:r>
              <a:rPr sz="2400" b="1" spc="-5" dirty="0">
                <a:latin typeface="Carlito"/>
                <a:cs typeface="Carlito"/>
              </a:rPr>
              <a:t>trees  themselves induces </a:t>
            </a:r>
            <a:r>
              <a:rPr sz="2400" b="1" dirty="0">
                <a:latin typeface="Carlito"/>
                <a:cs typeface="Carlito"/>
              </a:rPr>
              <a:t>biotic and </a:t>
            </a:r>
            <a:r>
              <a:rPr sz="2400" b="1" spc="-10" dirty="0">
                <a:latin typeface="Carlito"/>
                <a:cs typeface="Carlito"/>
              </a:rPr>
              <a:t>environmental changes, </a:t>
            </a:r>
            <a:r>
              <a:rPr sz="2400" b="1" spc="-5" dirty="0">
                <a:latin typeface="Carlito"/>
                <a:cs typeface="Carlito"/>
              </a:rPr>
              <a:t>although </a:t>
            </a:r>
            <a:r>
              <a:rPr sz="2400" b="1" spc="-15" dirty="0">
                <a:latin typeface="Carlito"/>
                <a:cs typeface="Carlito"/>
              </a:rPr>
              <a:t>at  </a:t>
            </a:r>
            <a:r>
              <a:rPr sz="2400" b="1" dirty="0">
                <a:latin typeface="Carlito"/>
                <a:cs typeface="Carlito"/>
              </a:rPr>
              <a:t>a </a:t>
            </a:r>
            <a:r>
              <a:rPr sz="2400" b="1" spc="-5" dirty="0">
                <a:latin typeface="Carlito"/>
                <a:cs typeface="Carlito"/>
              </a:rPr>
              <a:t>slower </a:t>
            </a:r>
            <a:r>
              <a:rPr sz="2400" b="1" spc="-30" dirty="0">
                <a:latin typeface="Carlito"/>
                <a:cs typeface="Carlito"/>
              </a:rPr>
              <a:t>rate </a:t>
            </a:r>
            <a:r>
              <a:rPr sz="2400" b="1" dirty="0">
                <a:latin typeface="Carlito"/>
                <a:cs typeface="Carlito"/>
              </a:rPr>
              <a:t>and </a:t>
            </a:r>
            <a:r>
              <a:rPr sz="2400" b="1" spc="-5" dirty="0">
                <a:latin typeface="Carlito"/>
                <a:cs typeface="Carlito"/>
              </a:rPr>
              <a:t>lower </a:t>
            </a:r>
            <a:r>
              <a:rPr sz="2400" b="1" spc="-10" dirty="0">
                <a:latin typeface="Carlito"/>
                <a:cs typeface="Carlito"/>
              </a:rPr>
              <a:t>intensity </a:t>
            </a:r>
            <a:r>
              <a:rPr sz="2400" b="1" spc="-5" dirty="0">
                <a:latin typeface="Carlito"/>
                <a:cs typeface="Carlito"/>
              </a:rPr>
              <a:t>than</a:t>
            </a:r>
            <a:r>
              <a:rPr sz="2400" b="1" spc="20" dirty="0">
                <a:latin typeface="Carlito"/>
                <a:cs typeface="Carlito"/>
              </a:rPr>
              <a:t> </a:t>
            </a:r>
            <a:r>
              <a:rPr sz="2400" b="1" spc="-15" dirty="0">
                <a:latin typeface="Carlito"/>
                <a:cs typeface="Carlito"/>
              </a:rPr>
              <a:t>relatively</a:t>
            </a:r>
            <a:endParaRPr sz="2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latin typeface="Carlito"/>
                <a:cs typeface="Carlito"/>
              </a:rPr>
              <a:t>instantaneous </a:t>
            </a:r>
            <a:r>
              <a:rPr sz="24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rlito"/>
                <a:cs typeface="Carlito"/>
                <a:hlinkClick r:id="rId8"/>
              </a:rPr>
              <a:t>disturbances</a:t>
            </a:r>
            <a:r>
              <a:rPr sz="2400" b="1" spc="-5" dirty="0">
                <a:solidFill>
                  <a:srgbClr val="0000FF"/>
                </a:solidFill>
                <a:latin typeface="Carlito"/>
                <a:cs typeface="Carlito"/>
                <a:hlinkClick r:id="rId8"/>
              </a:rPr>
              <a:t> </a:t>
            </a:r>
            <a:r>
              <a:rPr sz="2400" b="1" dirty="0">
                <a:latin typeface="Carlito"/>
                <a:cs typeface="Carlito"/>
              </a:rPr>
              <a:t>such as</a:t>
            </a:r>
            <a:r>
              <a:rPr sz="2400" b="1" spc="10" dirty="0">
                <a:latin typeface="Carlito"/>
                <a:cs typeface="Carlito"/>
              </a:rPr>
              <a:t> </a:t>
            </a:r>
            <a:r>
              <a:rPr sz="2400" b="1" spc="-10" dirty="0">
                <a:latin typeface="Carlito"/>
                <a:cs typeface="Carlito"/>
              </a:rPr>
              <a:t>fires.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1048646" name="object 4"/>
          <p:cNvSpPr/>
          <p:nvPr/>
        </p:nvSpPr>
        <p:spPr>
          <a:xfrm>
            <a:off x="8610600" y="6324600"/>
            <a:ext cx="304800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1845</Words>
  <Application>Microsoft Office PowerPoint</Application>
  <PresentationFormat>On-screen Show (4:3)</PresentationFormat>
  <Paragraphs>108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Introductio  n</vt:lpstr>
      <vt:lpstr>FOREST PRESERVATION</vt:lpstr>
      <vt:lpstr>It is estimated that two-thirds of the world's forest is currently  distributed among 10 countries:</vt:lpstr>
      <vt:lpstr>…ECONOMICAL IMPORTANCE…</vt:lpstr>
      <vt:lpstr>Slide 8</vt:lpstr>
      <vt:lpstr>Slide 9</vt:lpstr>
      <vt:lpstr>FOREST ECONOMIC THEORY</vt:lpstr>
      <vt:lpstr>Slide 11</vt:lpstr>
      <vt:lpstr>ECONOMIC  S</vt:lpstr>
      <vt:lpstr>ECOLOGICAL  IMPORTANCE</vt:lpstr>
      <vt:lpstr>Slide 14</vt:lpstr>
      <vt:lpstr>THE POLICY ADJUSTMENTS, FOREST MANAGEMENT PROGRAMMES CONTINUE TO BE DESTABILIZED BY POLICIES THAT ENCOURAGE:</vt:lpstr>
      <vt:lpstr>Slide 16</vt:lpstr>
      <vt:lpstr>Slide 17</vt:lpstr>
      <vt:lpstr>Slide 18</vt:lpstr>
      <vt:lpstr>Slide 19</vt:lpstr>
      <vt:lpstr>PROTECTIVE AND  ENVIRONMENTAL ROLE OF  FORESTS</vt:lpstr>
      <vt:lpstr>Slide 21</vt:lpstr>
      <vt:lpstr>FORESTS IN THE CONSERVATION AND  SUSTAINABLE DEVELOPMENT OF  DRYLANDS</vt:lpstr>
      <vt:lpstr>Slide 23</vt:lpstr>
      <vt:lpstr>RELIGIOUS IMPORTANCE</vt:lpstr>
      <vt:lpstr>THE CULTURAL AND SYMBOLIC IMPORTANCE OF FOREST RESOURCES</vt:lpstr>
      <vt:lpstr>TANGIBLE AND INTANGIBLE FOREST</vt:lpstr>
      <vt:lpstr>THE TREE’S SIGNIFICANCE AS A LINK TO  CULTURE AND BELIEF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KAWISH COMPUTERS</dc:creator>
  <cp:lastModifiedBy>KAWISH COMPUTERS</cp:lastModifiedBy>
  <cp:revision>1</cp:revision>
  <dcterms:created xsi:type="dcterms:W3CDTF">2021-04-12T18:20:21Z</dcterms:created>
  <dcterms:modified xsi:type="dcterms:W3CDTF">2021-04-23T07:16:34Z</dcterms:modified>
</cp:coreProperties>
</file>