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6" r:id="rId2"/>
    <p:sldId id="275" r:id="rId3"/>
    <p:sldId id="281" r:id="rId4"/>
    <p:sldId id="282" r:id="rId5"/>
    <p:sldId id="276" r:id="rId6"/>
    <p:sldId id="277" r:id="rId7"/>
    <p:sldId id="280" r:id="rId8"/>
    <p:sldId id="278" r:id="rId9"/>
    <p:sldId id="283" r:id="rId10"/>
    <p:sldId id="284" r:id="rId11"/>
    <p:sldId id="279" r:id="rId12"/>
    <p:sldId id="285" r:id="rId13"/>
    <p:sldId id="257" r:id="rId14"/>
    <p:sldId id="262" r:id="rId15"/>
    <p:sldId id="260" r:id="rId16"/>
    <p:sldId id="261" r:id="rId17"/>
    <p:sldId id="25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EF387-20CD-4220-9B1C-B5E4ADDC651C}" type="datetimeFigureOut">
              <a:rPr lang="en-US" smtClean="0"/>
              <a:pPr/>
              <a:t>07-May-20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A7C4C0-B5BD-4CA4-A894-0B69EF6C61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5D19C-1FC5-458C-8F58-BE0C694F6F95}" type="datetime1">
              <a:rPr lang="en-US" smtClean="0"/>
              <a:pPr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FEC81-E40D-4150-B8D3-E6838509CF19}" type="datetime1">
              <a:rPr lang="en-US" smtClean="0"/>
              <a:pPr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37A79-7EC4-4DAE-8C6E-30B9F355F38E}" type="datetime1">
              <a:rPr lang="en-US" smtClean="0"/>
              <a:pPr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3814E-3E33-4341-B89A-0F2DA4D21B6E}" type="datetime1">
              <a:rPr lang="en-US" smtClean="0"/>
              <a:pPr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5CAD5-E681-49D6-ABA4-74E5F38AD7BF}" type="datetime1">
              <a:rPr lang="en-US" smtClean="0"/>
              <a:pPr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9E1A4-6F4C-46E2-B176-EEE6F418BE56}" type="datetime1">
              <a:rPr lang="en-US" smtClean="0"/>
              <a:pPr/>
              <a:t>07-May-20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D38D9-5E05-4291-878A-DFD2009B266A}" type="datetime1">
              <a:rPr lang="en-US" smtClean="0"/>
              <a:pPr/>
              <a:t>07-May-20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3B4F1-6EAF-4F7B-9F8F-F1525783E464}" type="datetime1">
              <a:rPr lang="en-US" smtClean="0"/>
              <a:pPr/>
              <a:t>07-May-20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AAED2-FE6E-4427-9D1E-E011D6C0749C}" type="datetime1">
              <a:rPr lang="en-US" smtClean="0"/>
              <a:pPr/>
              <a:t>07-May-20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B19C1-8A28-4BDB-9D73-58DC650E1647}" type="datetime1">
              <a:rPr lang="en-US" smtClean="0"/>
              <a:pPr/>
              <a:t>07-May-20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A5A-1ABE-4C2D-BD0A-7D59F8126E41}" type="datetime1">
              <a:rPr lang="en-US" smtClean="0"/>
              <a:pPr/>
              <a:t>07-May-20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CE7D4-4B78-4CF2-8697-45CC682D844B}" type="datetime1">
              <a:rPr lang="en-US" smtClean="0"/>
              <a:pPr/>
              <a:t>07-May-20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AB6BD-0F55-4BCF-A827-DC7047B236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su.edu.pk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Head suture/suture </a:t>
            </a:r>
            <a:r>
              <a:rPr lang="en-US" smtClean="0"/>
              <a:t>of cranium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Dr. M. Asam Riaz</a:t>
            </a:r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Entomology, College of Agriculture, University of Sargodha, Sargodha, Pakistan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7410" name="Picture 2" descr="UOS">
            <a:hlinkClick r:id="rId2" tooltip="SU - University of Sargodha - logo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0"/>
            <a:ext cx="5029200" cy="1207010"/>
          </a:xfrm>
          <a:prstGeom prst="rect">
            <a:avLst/>
          </a:prstGeom>
          <a:noFill/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 M Asam Riaz, Assistant Professor, Entomology, College of Agri, UOS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4419600" cy="5745163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b="1" dirty="0" err="1" smtClean="0"/>
              <a:t>Frontogenal</a:t>
            </a:r>
            <a:r>
              <a:rPr lang="en-US" b="1" dirty="0" smtClean="0"/>
              <a:t> suture / </a:t>
            </a:r>
            <a:r>
              <a:rPr lang="en-US" b="1" dirty="0" err="1" smtClean="0"/>
              <a:t>Subantennal</a:t>
            </a:r>
            <a:r>
              <a:rPr lang="en-US" b="1" dirty="0" smtClean="0"/>
              <a:t> suture (</a:t>
            </a:r>
            <a:r>
              <a:rPr lang="en-US" b="1" dirty="0" err="1" smtClean="0"/>
              <a:t>sas</a:t>
            </a:r>
            <a:r>
              <a:rPr lang="en-US" b="1" dirty="0" smtClean="0"/>
              <a:t>):</a:t>
            </a:r>
            <a:endParaRPr lang="en-US" dirty="0" smtClean="0"/>
          </a:p>
          <a:p>
            <a:r>
              <a:rPr lang="en-US" dirty="0" smtClean="0"/>
              <a:t>Present between </a:t>
            </a:r>
            <a:r>
              <a:rPr lang="en-US" dirty="0" err="1" smtClean="0"/>
              <a:t>fron</a:t>
            </a:r>
            <a:r>
              <a:rPr lang="en-US" dirty="0" smtClean="0"/>
              <a:t> and </a:t>
            </a:r>
            <a:r>
              <a:rPr lang="en-US" dirty="0" err="1" smtClean="0"/>
              <a:t>gena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It is a suture which extends downward from each </a:t>
            </a:r>
            <a:r>
              <a:rPr lang="en-US" b="1" dirty="0" smtClean="0"/>
              <a:t>antennal suture </a:t>
            </a:r>
            <a:r>
              <a:rPr lang="en-US" dirty="0" smtClean="0"/>
              <a:t>is known as </a:t>
            </a:r>
            <a:r>
              <a:rPr lang="en-US" b="1" dirty="0" err="1" smtClean="0"/>
              <a:t>frontogenal</a:t>
            </a:r>
            <a:r>
              <a:rPr lang="en-US" b="1" dirty="0" smtClean="0"/>
              <a:t> suture/</a:t>
            </a:r>
            <a:r>
              <a:rPr lang="en-US" b="1" dirty="0" err="1" smtClean="0"/>
              <a:t>subantennal</a:t>
            </a:r>
            <a:r>
              <a:rPr lang="en-US" b="1" dirty="0" smtClean="0"/>
              <a:t> suture. </a:t>
            </a:r>
            <a:r>
              <a:rPr lang="en-US" b="1" dirty="0" err="1" smtClean="0"/>
              <a:t>E.g</a:t>
            </a:r>
            <a:r>
              <a:rPr lang="en-US" b="1" dirty="0" smtClean="0"/>
              <a:t> </a:t>
            </a:r>
            <a:r>
              <a:rPr lang="en-US" dirty="0" smtClean="0"/>
              <a:t>cockroaches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2" descr="D:\Asam\UOS\Dropbox\Courses\Ent 501\Fig 58.JPG"/>
          <p:cNvPicPr>
            <a:picLocks noChangeAspect="1" noChangeArrowheads="1"/>
          </p:cNvPicPr>
          <p:nvPr/>
        </p:nvPicPr>
        <p:blipFill>
          <a:blip r:embed="rId2" cstate="print"/>
          <a:srcRect l="18667" t="44000" r="29333" b="12000"/>
          <a:stretch>
            <a:fillRect/>
          </a:stretch>
        </p:blipFill>
        <p:spPr bwMode="auto">
          <a:xfrm rot="5400000">
            <a:off x="5143499" y="1028701"/>
            <a:ext cx="2971802" cy="33528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6019800" y="4343400"/>
            <a:ext cx="13792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Cockroaches</a:t>
            </a:r>
            <a:endParaRPr 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5259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Antennal suture (as):</a:t>
            </a:r>
            <a:endParaRPr lang="en-US" dirty="0" smtClean="0"/>
          </a:p>
          <a:p>
            <a:pPr lvl="0"/>
            <a:r>
              <a:rPr lang="en-US" dirty="0" smtClean="0"/>
              <a:t>Grove which surround the antennae socket</a:t>
            </a:r>
          </a:p>
          <a:p>
            <a:pPr lvl="0"/>
            <a:r>
              <a:rPr lang="en-US" b="1" dirty="0" smtClean="0"/>
              <a:t>Ocular suture (</a:t>
            </a:r>
            <a:r>
              <a:rPr lang="en-US" b="1" dirty="0" err="1" smtClean="0"/>
              <a:t>os</a:t>
            </a:r>
            <a:r>
              <a:rPr lang="en-US" b="1" dirty="0" smtClean="0"/>
              <a:t>):</a:t>
            </a:r>
            <a:endParaRPr lang="en-US" dirty="0" smtClean="0"/>
          </a:p>
          <a:p>
            <a:pPr lvl="0"/>
            <a:r>
              <a:rPr lang="en-US" dirty="0" smtClean="0"/>
              <a:t>Grove which surround the compound eye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2" descr="D:\Asam\UOS\Dropbox\Courses\Ent 501\Fig 57.JPG"/>
          <p:cNvPicPr>
            <a:picLocks noChangeAspect="1" noChangeArrowheads="1"/>
          </p:cNvPicPr>
          <p:nvPr/>
        </p:nvPicPr>
        <p:blipFill>
          <a:blip r:embed="rId2" cstate="print"/>
          <a:srcRect l="18749" t="45938" r="35417" b="16328"/>
          <a:stretch>
            <a:fillRect/>
          </a:stretch>
        </p:blipFill>
        <p:spPr bwMode="auto">
          <a:xfrm rot="5400000">
            <a:off x="5105401" y="1905000"/>
            <a:ext cx="3352799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5259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b="1" dirty="0" err="1" smtClean="0"/>
              <a:t>Pleurostomal</a:t>
            </a:r>
            <a:r>
              <a:rPr lang="en-US" b="1" dirty="0" smtClean="0"/>
              <a:t> suture (</a:t>
            </a:r>
            <a:r>
              <a:rPr lang="en-US" b="1" dirty="0" err="1" smtClean="0"/>
              <a:t>ps</a:t>
            </a:r>
            <a:r>
              <a:rPr lang="en-US" b="1" dirty="0" smtClean="0"/>
              <a:t>):</a:t>
            </a:r>
            <a:endParaRPr lang="en-US" dirty="0" smtClean="0"/>
          </a:p>
          <a:p>
            <a:endParaRPr lang="en-US" b="1" dirty="0" smtClean="0"/>
          </a:p>
          <a:p>
            <a:r>
              <a:rPr lang="en-US" b="1" dirty="0" smtClean="0"/>
              <a:t>Define yourself</a:t>
            </a:r>
          </a:p>
          <a:p>
            <a:pPr lvl="0">
              <a:buNone/>
            </a:pPr>
            <a:endParaRPr lang="en-US" b="1" dirty="0" smtClean="0"/>
          </a:p>
          <a:p>
            <a:pPr lvl="0">
              <a:buNone/>
            </a:pPr>
            <a:r>
              <a:rPr lang="en-US" b="1" dirty="0" err="1" smtClean="0"/>
              <a:t>Hypostomal</a:t>
            </a:r>
            <a:r>
              <a:rPr lang="en-US" b="1" dirty="0" smtClean="0"/>
              <a:t> suture (</a:t>
            </a:r>
            <a:r>
              <a:rPr lang="en-US" b="1" dirty="0" err="1" smtClean="0"/>
              <a:t>hs</a:t>
            </a:r>
            <a:r>
              <a:rPr lang="en-US" b="1" dirty="0" smtClean="0"/>
              <a:t>):</a:t>
            </a:r>
          </a:p>
          <a:p>
            <a:pPr lvl="0">
              <a:buNone/>
            </a:pPr>
            <a:endParaRPr lang="en-US" dirty="0" smtClean="0"/>
          </a:p>
          <a:p>
            <a:r>
              <a:rPr lang="en-US" b="1" dirty="0" smtClean="0"/>
              <a:t>Define yourself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2" descr="D:\Asam\UOS\Dropbox\Courses\Ent 501\Fig 57.JPG"/>
          <p:cNvPicPr>
            <a:picLocks noChangeAspect="1" noChangeArrowheads="1"/>
          </p:cNvPicPr>
          <p:nvPr/>
        </p:nvPicPr>
        <p:blipFill>
          <a:blip r:embed="rId2" cstate="print"/>
          <a:srcRect l="18749" t="45938" r="35417" b="16328"/>
          <a:stretch>
            <a:fillRect/>
          </a:stretch>
        </p:blipFill>
        <p:spPr bwMode="auto">
          <a:xfrm rot="5400000">
            <a:off x="5105401" y="1905000"/>
            <a:ext cx="3352799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Sclerites</a:t>
            </a:r>
            <a:r>
              <a:rPr lang="en-US" dirty="0" smtClean="0"/>
              <a:t> of head</a:t>
            </a:r>
            <a:endParaRPr lang="en-US" dirty="0"/>
          </a:p>
        </p:txBody>
      </p:sp>
      <p:pic>
        <p:nvPicPr>
          <p:cNvPr id="1026" name="Picture 2" descr="D:\Asam\UOS\Dropbox\Courses\Ent 501\Fig 106-Head sclerites.JPG"/>
          <p:cNvPicPr>
            <a:picLocks noChangeAspect="1" noChangeArrowheads="1"/>
          </p:cNvPicPr>
          <p:nvPr/>
        </p:nvPicPr>
        <p:blipFill>
          <a:blip r:embed="rId2" cstate="print"/>
          <a:srcRect b="1907"/>
          <a:stretch>
            <a:fillRect/>
          </a:stretch>
        </p:blipFill>
        <p:spPr bwMode="auto">
          <a:xfrm rot="16200000">
            <a:off x="93556" y="684101"/>
            <a:ext cx="6000750" cy="630894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172200" y="1828800"/>
            <a:ext cx="2971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O:	 </a:t>
            </a:r>
            <a:r>
              <a:rPr lang="en-US" b="1" dirty="0" err="1" smtClean="0"/>
              <a:t>occelus</a:t>
            </a:r>
            <a:endParaRPr lang="en-US" b="1" dirty="0" smtClean="0"/>
          </a:p>
          <a:p>
            <a:r>
              <a:rPr lang="en-US" b="1" dirty="0" smtClean="0"/>
              <a:t>as:	</a:t>
            </a:r>
            <a:r>
              <a:rPr lang="en-US" b="1" dirty="0" err="1" smtClean="0"/>
              <a:t>antenal</a:t>
            </a:r>
            <a:r>
              <a:rPr lang="en-US" b="1" dirty="0" smtClean="0"/>
              <a:t> </a:t>
            </a:r>
            <a:r>
              <a:rPr lang="en-US" b="1" dirty="0" err="1" smtClean="0"/>
              <a:t>sclerite</a:t>
            </a:r>
            <a:endParaRPr lang="en-US" b="1" dirty="0" smtClean="0"/>
          </a:p>
          <a:p>
            <a:r>
              <a:rPr lang="en-US" b="1" dirty="0" err="1" smtClean="0"/>
              <a:t>Ge</a:t>
            </a:r>
            <a:r>
              <a:rPr lang="en-US" b="1" dirty="0" smtClean="0"/>
              <a:t>:	</a:t>
            </a:r>
            <a:r>
              <a:rPr lang="en-US" b="1" dirty="0" err="1" smtClean="0"/>
              <a:t>gena</a:t>
            </a:r>
            <a:endParaRPr lang="en-US" b="1" dirty="0" smtClean="0"/>
          </a:p>
          <a:p>
            <a:r>
              <a:rPr lang="en-US" b="1" dirty="0" smtClean="0"/>
              <a:t>Fr:	</a:t>
            </a:r>
            <a:r>
              <a:rPr lang="en-US" b="1" dirty="0" err="1" smtClean="0"/>
              <a:t>fron</a:t>
            </a:r>
            <a:endParaRPr lang="en-US" b="1" dirty="0" smtClean="0"/>
          </a:p>
          <a:p>
            <a:r>
              <a:rPr lang="en-US" b="1" dirty="0" err="1" smtClean="0"/>
              <a:t>Clp</a:t>
            </a:r>
            <a:r>
              <a:rPr lang="en-US" b="1" dirty="0" smtClean="0"/>
              <a:t>:	clypeus</a:t>
            </a:r>
          </a:p>
          <a:p>
            <a:r>
              <a:rPr lang="en-US" b="1" dirty="0" smtClean="0"/>
              <a:t>Lm:	 labrum</a:t>
            </a:r>
          </a:p>
          <a:p>
            <a:r>
              <a:rPr lang="en-US" b="1" dirty="0" err="1" smtClean="0"/>
              <a:t>occ</a:t>
            </a:r>
            <a:r>
              <a:rPr lang="en-US" b="1" dirty="0" smtClean="0"/>
              <a:t>:	occipital </a:t>
            </a:r>
            <a:r>
              <a:rPr lang="en-US" b="1" dirty="0" err="1" smtClean="0"/>
              <a:t>condyle</a:t>
            </a:r>
            <a:endParaRPr lang="en-US" b="1" dirty="0" smtClean="0"/>
          </a:p>
          <a:p>
            <a:r>
              <a:rPr lang="en-US" b="1" dirty="0" err="1" smtClean="0"/>
              <a:t>oc</a:t>
            </a:r>
            <a:r>
              <a:rPr lang="en-US" b="1" dirty="0" smtClean="0"/>
              <a:t>:	occipital arch</a:t>
            </a:r>
          </a:p>
          <a:p>
            <a:r>
              <a:rPr lang="en-US" b="1" dirty="0" err="1" smtClean="0"/>
              <a:t>Pge</a:t>
            </a:r>
            <a:r>
              <a:rPr lang="en-US" b="1" dirty="0" smtClean="0"/>
              <a:t>:	</a:t>
            </a:r>
            <a:r>
              <a:rPr lang="en-US" b="1" dirty="0" err="1" smtClean="0"/>
              <a:t>postgena</a:t>
            </a:r>
            <a:endParaRPr lang="en-US" b="1" dirty="0" smtClean="0"/>
          </a:p>
          <a:p>
            <a:r>
              <a:rPr lang="en-US" b="1" dirty="0" err="1" smtClean="0"/>
              <a:t>Vx</a:t>
            </a:r>
            <a:r>
              <a:rPr lang="en-US" b="1" dirty="0" smtClean="0"/>
              <a:t>:	vertex</a:t>
            </a:r>
          </a:p>
          <a:p>
            <a:r>
              <a:rPr lang="en-US" b="1" dirty="0" smtClean="0"/>
              <a:t>at: 	anterior </a:t>
            </a:r>
            <a:r>
              <a:rPr lang="en-US" b="1" dirty="0" err="1" smtClean="0"/>
              <a:t>tentorial</a:t>
            </a:r>
            <a:r>
              <a:rPr lang="en-US" b="1" dirty="0" smtClean="0"/>
              <a:t> pit</a:t>
            </a:r>
          </a:p>
          <a:p>
            <a:r>
              <a:rPr lang="en-US" b="1" dirty="0" smtClean="0"/>
              <a:t>Pt: 	anterior </a:t>
            </a:r>
            <a:r>
              <a:rPr lang="en-US" b="1" dirty="0" err="1" smtClean="0"/>
              <a:t>tentorial</a:t>
            </a:r>
            <a:r>
              <a:rPr lang="en-US" b="1" dirty="0" smtClean="0"/>
              <a:t> pit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2200" y="1600200"/>
            <a:ext cx="2514600" cy="4525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Cs  = coronal suture</a:t>
            </a:r>
          </a:p>
          <a:p>
            <a:r>
              <a:rPr lang="en-US" sz="1800" dirty="0" err="1" smtClean="0"/>
              <a:t>Ocs</a:t>
            </a:r>
            <a:r>
              <a:rPr lang="en-US" sz="1800" dirty="0" smtClean="0"/>
              <a:t> = occipital suture</a:t>
            </a:r>
          </a:p>
          <a:p>
            <a:r>
              <a:rPr lang="en-US" sz="1800" dirty="0" smtClean="0"/>
              <a:t>Pos= </a:t>
            </a:r>
            <a:r>
              <a:rPr lang="en-US" sz="1800" dirty="0" err="1" smtClean="0"/>
              <a:t>postoccipital</a:t>
            </a:r>
            <a:r>
              <a:rPr lang="en-US" sz="1800" dirty="0" smtClean="0"/>
              <a:t> suture</a:t>
            </a:r>
          </a:p>
          <a:p>
            <a:r>
              <a:rPr lang="en-US" sz="1800" dirty="0" err="1" smtClean="0"/>
              <a:t>Sgs</a:t>
            </a:r>
            <a:r>
              <a:rPr lang="en-US" sz="1800" dirty="0" smtClean="0"/>
              <a:t>=</a:t>
            </a:r>
            <a:r>
              <a:rPr lang="en-US" sz="1800" dirty="0" err="1" smtClean="0"/>
              <a:t>subgenal</a:t>
            </a:r>
            <a:r>
              <a:rPr lang="en-US" sz="1800" dirty="0" smtClean="0"/>
              <a:t> suture</a:t>
            </a:r>
            <a:endParaRPr lang="en-US" sz="1800" dirty="0"/>
          </a:p>
        </p:txBody>
      </p:sp>
      <p:pic>
        <p:nvPicPr>
          <p:cNvPr id="4" name="Picture 2" descr="D:\Asam\UOS\Dropbox\Courses\Ent 501\Fig 106-Head sclerites.JPG"/>
          <p:cNvPicPr>
            <a:picLocks noChangeAspect="1" noChangeArrowheads="1"/>
          </p:cNvPicPr>
          <p:nvPr/>
        </p:nvPicPr>
        <p:blipFill>
          <a:blip r:embed="rId2" cstate="print"/>
          <a:srcRect b="1907"/>
          <a:stretch>
            <a:fillRect/>
          </a:stretch>
        </p:blipFill>
        <p:spPr bwMode="auto">
          <a:xfrm rot="16200000">
            <a:off x="93556" y="684101"/>
            <a:ext cx="6000750" cy="6308945"/>
          </a:xfrm>
          <a:prstGeom prst="rect">
            <a:avLst/>
          </a:prstGeom>
          <a:noFill/>
        </p:spPr>
      </p:pic>
      <p:cxnSp>
        <p:nvCxnSpPr>
          <p:cNvPr id="5" name="Straight Arrow Connector 4"/>
          <p:cNvCxnSpPr/>
          <p:nvPr/>
        </p:nvCxnSpPr>
        <p:spPr>
          <a:xfrm flipH="1">
            <a:off x="2133600" y="762000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371600" y="533400"/>
            <a:ext cx="3810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209800" y="2819400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894310" y="3490992"/>
            <a:ext cx="3810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667000" y="1828800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572000" y="1600200"/>
            <a:ext cx="3048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5410200" y="914400"/>
            <a:ext cx="3810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724400" y="685800"/>
            <a:ext cx="3810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953000"/>
            <a:ext cx="9144000" cy="1905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Fig 57</a:t>
            </a:r>
          </a:p>
          <a:p>
            <a:r>
              <a:rPr lang="en-US" sz="2000" dirty="0" err="1" smtClean="0"/>
              <a:t>ps</a:t>
            </a:r>
            <a:r>
              <a:rPr lang="en-US" sz="2000" dirty="0" smtClean="0"/>
              <a:t>=</a:t>
            </a:r>
            <a:r>
              <a:rPr lang="en-US" sz="2000" dirty="0" err="1" smtClean="0"/>
              <a:t>pleurostomal</a:t>
            </a:r>
            <a:r>
              <a:rPr lang="en-US" sz="2000" dirty="0" smtClean="0"/>
              <a:t> suture</a:t>
            </a:r>
          </a:p>
          <a:p>
            <a:r>
              <a:rPr lang="en-US" sz="2000" dirty="0" err="1" smtClean="0"/>
              <a:t>hs</a:t>
            </a:r>
            <a:r>
              <a:rPr lang="en-US" sz="2000" dirty="0" smtClean="0"/>
              <a:t>=</a:t>
            </a:r>
            <a:r>
              <a:rPr lang="en-US" sz="2000" dirty="0" err="1" smtClean="0"/>
              <a:t>hypostomal</a:t>
            </a:r>
            <a:r>
              <a:rPr lang="en-US" sz="2000" dirty="0" smtClean="0"/>
              <a:t> suture</a:t>
            </a:r>
            <a:endParaRPr lang="en-US" sz="2000" dirty="0"/>
          </a:p>
        </p:txBody>
      </p:sp>
      <p:pic>
        <p:nvPicPr>
          <p:cNvPr id="2050" name="Picture 2" descr="D:\Asam\UOS\Dropbox\Courses\Ent 501\Fig 57.JPG"/>
          <p:cNvPicPr>
            <a:picLocks noChangeAspect="1" noChangeArrowheads="1"/>
          </p:cNvPicPr>
          <p:nvPr/>
        </p:nvPicPr>
        <p:blipFill>
          <a:blip r:embed="rId2" cstate="print"/>
          <a:srcRect l="18749" r="12500" b="1562"/>
          <a:stretch>
            <a:fillRect/>
          </a:stretch>
        </p:blipFill>
        <p:spPr bwMode="auto">
          <a:xfrm rot="5400000">
            <a:off x="2057399" y="-2057399"/>
            <a:ext cx="5029201" cy="91440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0"/>
            <a:ext cx="8686800" cy="2286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Fig 58</a:t>
            </a:r>
          </a:p>
          <a:p>
            <a:r>
              <a:rPr lang="en-US" sz="2000" dirty="0" err="1" smtClean="0"/>
              <a:t>sgs</a:t>
            </a:r>
            <a:r>
              <a:rPr lang="en-US" sz="2000" dirty="0" smtClean="0"/>
              <a:t>=</a:t>
            </a:r>
            <a:r>
              <a:rPr lang="en-US" sz="2000" dirty="0" err="1" smtClean="0"/>
              <a:t>subgenal</a:t>
            </a:r>
            <a:r>
              <a:rPr lang="en-US" sz="2000" dirty="0" smtClean="0"/>
              <a:t> suture</a:t>
            </a:r>
            <a:endParaRPr lang="en-US" sz="2000" dirty="0"/>
          </a:p>
        </p:txBody>
      </p:sp>
      <p:pic>
        <p:nvPicPr>
          <p:cNvPr id="3074" name="Picture 2" descr="D:\Asam\UOS\Dropbox\Courses\Ent 501\Fig 58.JPG"/>
          <p:cNvPicPr>
            <a:picLocks noChangeAspect="1" noChangeArrowheads="1"/>
          </p:cNvPicPr>
          <p:nvPr/>
        </p:nvPicPr>
        <p:blipFill>
          <a:blip r:embed="rId2" cstate="print"/>
          <a:srcRect l="18667"/>
          <a:stretch>
            <a:fillRect/>
          </a:stretch>
        </p:blipFill>
        <p:spPr bwMode="auto">
          <a:xfrm rot="5400000">
            <a:off x="2400301" y="-1485900"/>
            <a:ext cx="4648200" cy="7620001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191000"/>
            <a:ext cx="9144000" cy="19351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Fig 59 A (Crickets) </a:t>
            </a:r>
          </a:p>
          <a:p>
            <a:r>
              <a:rPr lang="en-US" sz="2000" dirty="0" smtClean="0"/>
              <a:t>Fs (frontal suture: incomplete)</a:t>
            </a:r>
          </a:p>
          <a:p>
            <a:endParaRPr lang="en-US" sz="2000" dirty="0"/>
          </a:p>
        </p:txBody>
      </p:sp>
      <p:pic>
        <p:nvPicPr>
          <p:cNvPr id="1026" name="Picture 2" descr="D:\Asam\UOS\Dropbox\Courses\Ent 501\fig 59.JPG"/>
          <p:cNvPicPr>
            <a:picLocks noChangeAspect="1" noChangeArrowheads="1"/>
          </p:cNvPicPr>
          <p:nvPr/>
        </p:nvPicPr>
        <p:blipFill>
          <a:blip r:embed="rId2" cstate="print"/>
          <a:srcRect l="24479" r="18229"/>
          <a:stretch>
            <a:fillRect/>
          </a:stretch>
        </p:blipFill>
        <p:spPr bwMode="auto">
          <a:xfrm rot="5400000">
            <a:off x="2495550" y="-2038350"/>
            <a:ext cx="4191000" cy="8267700"/>
          </a:xfrm>
          <a:prstGeom prst="rect">
            <a:avLst/>
          </a:prstGeom>
          <a:noFill/>
        </p:spPr>
      </p:pic>
      <p:cxnSp>
        <p:nvCxnSpPr>
          <p:cNvPr id="6" name="Straight Arrow Connector 5"/>
          <p:cNvCxnSpPr/>
          <p:nvPr/>
        </p:nvCxnSpPr>
        <p:spPr>
          <a:xfrm>
            <a:off x="2667000" y="533400"/>
            <a:ext cx="38100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100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b="1" u="sng" dirty="0" smtClean="0"/>
              <a:t>Sutures</a:t>
            </a:r>
            <a:endParaRPr lang="en-US" dirty="0" smtClean="0"/>
          </a:p>
          <a:p>
            <a:pPr lvl="0"/>
            <a:r>
              <a:rPr lang="en-US" b="1" dirty="0" smtClean="0"/>
              <a:t>Sutures of cranium </a:t>
            </a:r>
            <a:endParaRPr lang="en-US" dirty="0" smtClean="0"/>
          </a:p>
          <a:p>
            <a:pPr lvl="1"/>
            <a:r>
              <a:rPr lang="en-US" b="1" dirty="0" err="1" smtClean="0"/>
              <a:t>Epicranium</a:t>
            </a:r>
            <a:r>
              <a:rPr lang="en-US" b="1" dirty="0" smtClean="0"/>
              <a:t> suture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It is inverted "Y” form, present medially on the top of the head with arms diverging downward on the face.</a:t>
            </a:r>
          </a:p>
          <a:p>
            <a:pPr lvl="1"/>
            <a:r>
              <a:rPr lang="en-US" b="1" dirty="0" smtClean="0"/>
              <a:t>Coronal suture (</a:t>
            </a:r>
            <a:r>
              <a:rPr lang="en-US" b="1" dirty="0" err="1" smtClean="0"/>
              <a:t>cs</a:t>
            </a:r>
            <a:r>
              <a:rPr lang="en-US" b="1" dirty="0" smtClean="0"/>
              <a:t>)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Dorsal part of </a:t>
            </a:r>
            <a:r>
              <a:rPr lang="en-US" dirty="0" err="1" smtClean="0"/>
              <a:t>epicranium</a:t>
            </a:r>
            <a:r>
              <a:rPr lang="en-US" dirty="0" smtClean="0"/>
              <a:t> suture is known as coronal suture (CS).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2" descr="D:\Asam\UOS\Dropbox\Courses\Ent 501\Fig 106-Head sclerites.JPG"/>
          <p:cNvPicPr>
            <a:picLocks noChangeAspect="1" noChangeArrowheads="1"/>
          </p:cNvPicPr>
          <p:nvPr/>
        </p:nvPicPr>
        <p:blipFill>
          <a:blip r:embed="rId2" cstate="print"/>
          <a:srcRect l="63175" t="13974" b="54037"/>
          <a:stretch>
            <a:fillRect/>
          </a:stretch>
        </p:blipFill>
        <p:spPr bwMode="auto">
          <a:xfrm rot="16200000">
            <a:off x="4522074" y="2031126"/>
            <a:ext cx="3657601" cy="34053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4267200" cy="5287963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/>
              <a:t>Frontal suture (</a:t>
            </a:r>
            <a:r>
              <a:rPr lang="en-US" b="1" dirty="0" err="1" smtClean="0"/>
              <a:t>fs</a:t>
            </a:r>
            <a:r>
              <a:rPr lang="en-US" b="1" dirty="0" smtClean="0"/>
              <a:t>)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The branch from </a:t>
            </a:r>
            <a:r>
              <a:rPr lang="en-US" b="1" dirty="0" smtClean="0"/>
              <a:t>coronal suture</a:t>
            </a:r>
            <a:r>
              <a:rPr lang="en-US" dirty="0" smtClean="0"/>
              <a:t> above the </a:t>
            </a:r>
            <a:r>
              <a:rPr lang="en-US" b="1" dirty="0" smtClean="0"/>
              <a:t>median </a:t>
            </a:r>
            <a:r>
              <a:rPr lang="en-US" b="1" dirty="0" err="1" smtClean="0"/>
              <a:t>ocellus</a:t>
            </a:r>
            <a:r>
              <a:rPr lang="en-US" dirty="0" smtClean="0"/>
              <a:t> and proceed ventrally towards the anterior articulation of mandibles is called </a:t>
            </a:r>
            <a:r>
              <a:rPr lang="en-US" b="1" dirty="0" smtClean="0"/>
              <a:t>frontal suture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2" descr="D:\Asam\UOS\Dropbox\Courses\Ent 501\Fig 106-Head sclerites.JPG"/>
          <p:cNvPicPr>
            <a:picLocks noChangeAspect="1" noChangeArrowheads="1"/>
          </p:cNvPicPr>
          <p:nvPr/>
        </p:nvPicPr>
        <p:blipFill>
          <a:blip r:embed="rId2" cstate="print"/>
          <a:srcRect l="63175" t="13974" b="54037"/>
          <a:stretch>
            <a:fillRect/>
          </a:stretch>
        </p:blipFill>
        <p:spPr bwMode="auto">
          <a:xfrm rot="16200000">
            <a:off x="4979274" y="964326"/>
            <a:ext cx="3657601" cy="34053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4267200" cy="5287963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en-US" b="1" dirty="0" smtClean="0"/>
              <a:t>Post frontal suture(</a:t>
            </a:r>
            <a:r>
              <a:rPr lang="en-US" b="1" dirty="0" err="1" smtClean="0"/>
              <a:t>pfs</a:t>
            </a:r>
            <a:r>
              <a:rPr lang="en-US" b="1" dirty="0" smtClean="0"/>
              <a:t>):</a:t>
            </a:r>
            <a:endParaRPr lang="en-US" dirty="0" smtClean="0"/>
          </a:p>
          <a:p>
            <a:pPr lvl="1"/>
            <a:r>
              <a:rPr lang="en-US" dirty="0" smtClean="0"/>
              <a:t>When </a:t>
            </a:r>
            <a:r>
              <a:rPr lang="en-US" b="1" dirty="0" smtClean="0"/>
              <a:t>coronal suture</a:t>
            </a:r>
            <a:r>
              <a:rPr lang="en-US" dirty="0" smtClean="0"/>
              <a:t> diverge above the lateral </a:t>
            </a:r>
            <a:r>
              <a:rPr lang="en-US" b="1" dirty="0" err="1" smtClean="0"/>
              <a:t>ocelli</a:t>
            </a:r>
            <a:r>
              <a:rPr lang="en-US" dirty="0" smtClean="0"/>
              <a:t> and extend laterally and ventrally on the face, is known as </a:t>
            </a:r>
            <a:r>
              <a:rPr lang="en-US" b="1" dirty="0" smtClean="0"/>
              <a:t>post frontal suture.</a:t>
            </a:r>
            <a:endParaRPr lang="en-US" dirty="0" smtClean="0"/>
          </a:p>
          <a:p>
            <a:pPr lvl="1"/>
            <a:r>
              <a:rPr lang="en-US" dirty="0" smtClean="0"/>
              <a:t>Frontal suture and Post frontal suture are not present in same species.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9" name="Picture 2" descr="D:\Asam\UOS\Dropbox\Courses\Ent 501\Fig 57.JPG"/>
          <p:cNvPicPr>
            <a:picLocks noChangeAspect="1" noChangeArrowheads="1"/>
          </p:cNvPicPr>
          <p:nvPr/>
        </p:nvPicPr>
        <p:blipFill>
          <a:blip r:embed="rId2" cstate="print"/>
          <a:srcRect l="20832" t="12305" r="35417" b="55703"/>
          <a:stretch>
            <a:fillRect/>
          </a:stretch>
        </p:blipFill>
        <p:spPr bwMode="auto">
          <a:xfrm rot="5400000">
            <a:off x="4914900" y="1409700"/>
            <a:ext cx="3200400" cy="2971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4724400" cy="4724401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b="1" dirty="0" smtClean="0"/>
              <a:t>Occipital Suture(OCS)</a:t>
            </a:r>
            <a:endParaRPr lang="en-US" dirty="0" smtClean="0"/>
          </a:p>
          <a:p>
            <a:pPr lvl="0"/>
            <a:r>
              <a:rPr lang="en-US" dirty="0" smtClean="0"/>
              <a:t>It crosses the back of head and ends ventrally on each side of head before the </a:t>
            </a:r>
            <a:r>
              <a:rPr lang="en-US" b="1" dirty="0" smtClean="0"/>
              <a:t>posterior articulation of mandibles.</a:t>
            </a:r>
          </a:p>
          <a:p>
            <a:pPr lvl="0"/>
            <a:r>
              <a:rPr lang="en-US" dirty="0" smtClean="0"/>
              <a:t>It forms ridge internally.</a:t>
            </a:r>
          </a:p>
          <a:p>
            <a:pPr lvl="0"/>
            <a:r>
              <a:rPr lang="en-US" dirty="0" smtClean="0"/>
              <a:t>Present between </a:t>
            </a:r>
            <a:r>
              <a:rPr lang="en-US" b="1" dirty="0" err="1" smtClean="0"/>
              <a:t>postgena</a:t>
            </a:r>
            <a:r>
              <a:rPr lang="en-US" dirty="0" smtClean="0"/>
              <a:t> and </a:t>
            </a:r>
            <a:r>
              <a:rPr lang="en-US" b="1" dirty="0" err="1" smtClean="0"/>
              <a:t>occiput</a:t>
            </a:r>
            <a:r>
              <a:rPr lang="en-US" b="1" dirty="0" smtClean="0"/>
              <a:t>.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pPr lvl="0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0" y="21336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58000" y="4419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724400" y="1600200"/>
            <a:ext cx="441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2" descr="D:\Asam\UOS\Dropbox\Courses\Ent 501\Fig 106-Head sclerites.JPG"/>
          <p:cNvPicPr>
            <a:picLocks noChangeAspect="1" noChangeArrowheads="1"/>
          </p:cNvPicPr>
          <p:nvPr/>
        </p:nvPicPr>
        <p:blipFill>
          <a:blip r:embed="rId2" cstate="print"/>
          <a:srcRect l="63175" t="50702" b="12570"/>
          <a:stretch>
            <a:fillRect/>
          </a:stretch>
        </p:blipFill>
        <p:spPr bwMode="auto">
          <a:xfrm rot="16200000">
            <a:off x="5393734" y="1616666"/>
            <a:ext cx="2872139" cy="26868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1"/>
            <a:ext cx="4343400" cy="4800600"/>
          </a:xfrm>
        </p:spPr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US" b="1" dirty="0" smtClean="0"/>
              <a:t>Post occipital suture (pos):</a:t>
            </a:r>
            <a:endParaRPr lang="en-US" dirty="0" smtClean="0"/>
          </a:p>
          <a:p>
            <a:pPr lvl="0"/>
            <a:r>
              <a:rPr lang="en-US" dirty="0" smtClean="0"/>
              <a:t>It lies on extreme posterior part of the cranium where it surrounds the </a:t>
            </a:r>
            <a:r>
              <a:rPr lang="en-US" b="1" dirty="0" smtClean="0"/>
              <a:t>foramen</a:t>
            </a:r>
            <a:r>
              <a:rPr lang="en-US" dirty="0" smtClean="0"/>
              <a:t> </a:t>
            </a:r>
            <a:r>
              <a:rPr lang="en-US" b="1" dirty="0" smtClean="0"/>
              <a:t>magnum </a:t>
            </a:r>
            <a:r>
              <a:rPr lang="en-US" dirty="0" smtClean="0"/>
              <a:t>dorsally and ventrally.</a:t>
            </a:r>
          </a:p>
          <a:p>
            <a:pPr lvl="0"/>
            <a:r>
              <a:rPr lang="en-US" dirty="0" smtClean="0"/>
              <a:t>Lies between </a:t>
            </a:r>
            <a:r>
              <a:rPr lang="en-US" dirty="0" err="1" smtClean="0"/>
              <a:t>occiput</a:t>
            </a:r>
            <a:r>
              <a:rPr lang="en-US" dirty="0" smtClean="0"/>
              <a:t> and post </a:t>
            </a:r>
            <a:r>
              <a:rPr lang="en-US" dirty="0" err="1" smtClean="0"/>
              <a:t>occiput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It form ridge internally.</a:t>
            </a:r>
          </a:p>
          <a:p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2" descr="D:\Asam\UOS\Dropbox\Courses\Ent 501\Fig 106-Head sclerites.JPG"/>
          <p:cNvPicPr>
            <a:picLocks noChangeAspect="1" noChangeArrowheads="1"/>
          </p:cNvPicPr>
          <p:nvPr/>
        </p:nvPicPr>
        <p:blipFill>
          <a:blip r:embed="rId2" cstate="print"/>
          <a:srcRect l="63175" t="50702" b="12570"/>
          <a:stretch>
            <a:fillRect/>
          </a:stretch>
        </p:blipFill>
        <p:spPr bwMode="auto">
          <a:xfrm rot="16200000">
            <a:off x="5393734" y="1616666"/>
            <a:ext cx="2872139" cy="26868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1"/>
            <a:ext cx="4495800" cy="4648200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US" b="1" dirty="0" err="1" smtClean="0"/>
              <a:t>Subgenal</a:t>
            </a:r>
            <a:r>
              <a:rPr lang="en-US" b="1" dirty="0" smtClean="0"/>
              <a:t> suture(</a:t>
            </a:r>
            <a:r>
              <a:rPr lang="en-US" b="1" dirty="0" err="1" smtClean="0"/>
              <a:t>sgs</a:t>
            </a:r>
            <a:r>
              <a:rPr lang="en-US" b="1" dirty="0" smtClean="0"/>
              <a:t>):</a:t>
            </a:r>
            <a:endParaRPr lang="en-US" dirty="0" smtClean="0"/>
          </a:p>
          <a:p>
            <a:pPr lvl="0"/>
            <a:r>
              <a:rPr lang="en-US" dirty="0" smtClean="0"/>
              <a:t>Lies between </a:t>
            </a:r>
            <a:r>
              <a:rPr lang="en-US" b="1" dirty="0" err="1" smtClean="0"/>
              <a:t>gena</a:t>
            </a:r>
            <a:r>
              <a:rPr lang="en-US" b="1" dirty="0" smtClean="0"/>
              <a:t> and sub </a:t>
            </a:r>
            <a:r>
              <a:rPr lang="en-US" b="1" dirty="0" err="1" smtClean="0"/>
              <a:t>gena</a:t>
            </a:r>
            <a:endParaRPr lang="en-US" b="1" dirty="0" smtClean="0"/>
          </a:p>
          <a:p>
            <a:pPr lvl="0"/>
            <a:r>
              <a:rPr lang="en-US" dirty="0" smtClean="0"/>
              <a:t>It is present on each side of the head </a:t>
            </a:r>
          </a:p>
          <a:p>
            <a:pPr lvl="0"/>
            <a:r>
              <a:rPr lang="en-US" dirty="0" smtClean="0"/>
              <a:t>Close to lower edge of lateral cranial wall</a:t>
            </a:r>
          </a:p>
          <a:p>
            <a:pPr lvl="0"/>
            <a:r>
              <a:rPr lang="en-US" dirty="0" smtClean="0"/>
              <a:t>It forms </a:t>
            </a:r>
            <a:r>
              <a:rPr lang="en-US" b="1" dirty="0" smtClean="0"/>
              <a:t>ridge internally </a:t>
            </a:r>
            <a:r>
              <a:rPr lang="en-US" dirty="0" smtClean="0"/>
              <a:t>and strengthens the walls of cranium along the attachment of </a:t>
            </a:r>
            <a:r>
              <a:rPr lang="en-US" dirty="0" err="1" smtClean="0"/>
              <a:t>gnathal</a:t>
            </a:r>
            <a:r>
              <a:rPr lang="en-US" dirty="0" smtClean="0"/>
              <a:t> appendages(mouthparts)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2" descr="D:\Asam\UOS\Dropbox\Courses\Ent 501\Fig 106-Head sclerites.JPG"/>
          <p:cNvPicPr>
            <a:picLocks noChangeAspect="1" noChangeArrowheads="1"/>
          </p:cNvPicPr>
          <p:nvPr/>
        </p:nvPicPr>
        <p:blipFill>
          <a:blip r:embed="rId2" cstate="print"/>
          <a:srcRect l="63175" t="50702" b="12570"/>
          <a:stretch>
            <a:fillRect/>
          </a:stretch>
        </p:blipFill>
        <p:spPr bwMode="auto">
          <a:xfrm rot="16200000">
            <a:off x="5076065" y="1627256"/>
            <a:ext cx="3200400" cy="29938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4343400" cy="5745163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US" b="1" dirty="0" err="1" smtClean="0"/>
              <a:t>Episthomal</a:t>
            </a:r>
            <a:r>
              <a:rPr lang="en-US" b="1" dirty="0" smtClean="0"/>
              <a:t> suture/</a:t>
            </a:r>
            <a:r>
              <a:rPr lang="en-US" b="1" dirty="0" err="1" smtClean="0"/>
              <a:t>Frontoclypeal</a:t>
            </a:r>
            <a:r>
              <a:rPr lang="en-US" b="1" dirty="0" smtClean="0"/>
              <a:t> suture (</a:t>
            </a:r>
            <a:r>
              <a:rPr lang="en-US" b="1" dirty="0" err="1" smtClean="0"/>
              <a:t>es</a:t>
            </a:r>
            <a:r>
              <a:rPr lang="en-US" b="1" dirty="0" smtClean="0"/>
              <a:t>):</a:t>
            </a:r>
          </a:p>
          <a:p>
            <a:r>
              <a:rPr lang="en-US" dirty="0" smtClean="0"/>
              <a:t>Lies between </a:t>
            </a:r>
            <a:r>
              <a:rPr lang="en-US" b="1" dirty="0" err="1" smtClean="0"/>
              <a:t>fron</a:t>
            </a:r>
            <a:r>
              <a:rPr lang="en-US" b="1" dirty="0" smtClean="0"/>
              <a:t> and clypeus.</a:t>
            </a:r>
          </a:p>
          <a:p>
            <a:pPr lvl="0"/>
            <a:r>
              <a:rPr lang="en-US" dirty="0" smtClean="0"/>
              <a:t>Anterior ends of </a:t>
            </a:r>
            <a:r>
              <a:rPr lang="en-US" dirty="0" err="1" smtClean="0"/>
              <a:t>subgenal</a:t>
            </a:r>
            <a:r>
              <a:rPr lang="en-US" dirty="0" smtClean="0"/>
              <a:t> suture are connected across the lower part of face.</a:t>
            </a:r>
          </a:p>
          <a:p>
            <a:pPr lvl="0"/>
            <a:r>
              <a:rPr lang="en-US" dirty="0" smtClean="0"/>
              <a:t> It produces a </a:t>
            </a:r>
            <a:r>
              <a:rPr lang="en-US" b="1" dirty="0" smtClean="0"/>
              <a:t>deep inflection </a:t>
            </a:r>
            <a:r>
              <a:rPr lang="en-US" dirty="0" smtClean="0"/>
              <a:t>and produces internally a strong </a:t>
            </a:r>
            <a:r>
              <a:rPr lang="en-US" b="1" dirty="0" err="1" smtClean="0"/>
              <a:t>epistomal</a:t>
            </a:r>
            <a:r>
              <a:rPr lang="en-US" b="1" dirty="0" smtClean="0"/>
              <a:t> ridge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It form a brace between </a:t>
            </a:r>
            <a:r>
              <a:rPr lang="en-US" b="1" dirty="0" smtClean="0"/>
              <a:t>anterior </a:t>
            </a:r>
            <a:r>
              <a:rPr lang="en-US" b="1" dirty="0" err="1" smtClean="0"/>
              <a:t>mandibular</a:t>
            </a:r>
            <a:r>
              <a:rPr lang="en-US" b="1" dirty="0" smtClean="0"/>
              <a:t> articulate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2" descr="D:\Asam\UOS\Dropbox\Courses\Ent 501\Fig 106-Head sclerites.JPG"/>
          <p:cNvPicPr>
            <a:picLocks noChangeAspect="1" noChangeArrowheads="1"/>
          </p:cNvPicPr>
          <p:nvPr/>
        </p:nvPicPr>
        <p:blipFill>
          <a:blip r:embed="rId2" cstate="print"/>
          <a:srcRect l="63175" t="13974" b="54037"/>
          <a:stretch>
            <a:fillRect/>
          </a:stretch>
        </p:blipFill>
        <p:spPr bwMode="auto">
          <a:xfrm rot="16200000">
            <a:off x="4903074" y="1192926"/>
            <a:ext cx="3657601" cy="34053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4419600" cy="574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 </a:t>
            </a:r>
          </a:p>
          <a:p>
            <a:pPr lvl="0">
              <a:buNone/>
            </a:pPr>
            <a:r>
              <a:rPr lang="en-US" b="1" dirty="0" err="1" smtClean="0"/>
              <a:t>Subocular</a:t>
            </a:r>
            <a:r>
              <a:rPr lang="en-US" b="1" dirty="0" smtClean="0"/>
              <a:t> suture(</a:t>
            </a:r>
            <a:r>
              <a:rPr lang="en-US" b="1" dirty="0" err="1" smtClean="0"/>
              <a:t>sos</a:t>
            </a:r>
            <a:r>
              <a:rPr lang="en-US" b="1" dirty="0" smtClean="0"/>
              <a:t>):</a:t>
            </a:r>
            <a:endParaRPr lang="en-US" dirty="0" smtClean="0"/>
          </a:p>
          <a:p>
            <a:pPr lvl="0"/>
            <a:r>
              <a:rPr lang="en-US" dirty="0" smtClean="0"/>
              <a:t>If a suture extend downward from each ocular suture is known as </a:t>
            </a:r>
            <a:r>
              <a:rPr lang="en-US" b="1" dirty="0" err="1" smtClean="0"/>
              <a:t>Subocular</a:t>
            </a:r>
            <a:r>
              <a:rPr lang="en-US" b="1" dirty="0" smtClean="0"/>
              <a:t> suture. </a:t>
            </a:r>
            <a:r>
              <a:rPr lang="en-US" dirty="0" err="1" smtClean="0"/>
              <a:t>E.g</a:t>
            </a:r>
            <a:r>
              <a:rPr lang="en-US" dirty="0" smtClean="0"/>
              <a:t> crickets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AB6BD-0F55-4BCF-A827-DC7047B236C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248400" y="4876800"/>
            <a:ext cx="1371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Crickets</a:t>
            </a:r>
            <a:endParaRPr lang="en-US" b="1" dirty="0"/>
          </a:p>
        </p:txBody>
      </p:sp>
      <p:pic>
        <p:nvPicPr>
          <p:cNvPr id="9" name="Picture 2" descr="D:\Asam\UOS\Dropbox\Courses\Ent 501\fig 59.JPG"/>
          <p:cNvPicPr>
            <a:picLocks noChangeAspect="1" noChangeArrowheads="1"/>
          </p:cNvPicPr>
          <p:nvPr/>
        </p:nvPicPr>
        <p:blipFill>
          <a:blip r:embed="rId2" cstate="print"/>
          <a:srcRect l="24479" t="47465" r="18229" b="14747"/>
          <a:stretch>
            <a:fillRect/>
          </a:stretch>
        </p:blipFill>
        <p:spPr bwMode="auto">
          <a:xfrm rot="5400000">
            <a:off x="4572000" y="1143000"/>
            <a:ext cx="4191000" cy="3124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2653</TotalTime>
  <Words>452</Words>
  <Application>Microsoft Office PowerPoint</Application>
  <PresentationFormat>On-screen Show (4:3)</PresentationFormat>
  <Paragraphs>99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Head suture/suture of cranium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Sclerites of head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M Asam Riaz</dc:creator>
  <cp:lastModifiedBy>Asam Riaz</cp:lastModifiedBy>
  <cp:revision>87</cp:revision>
  <dcterms:created xsi:type="dcterms:W3CDTF">2013-10-02T04:23:43Z</dcterms:created>
  <dcterms:modified xsi:type="dcterms:W3CDTF">2020-05-06T20:54:39Z</dcterms:modified>
</cp:coreProperties>
</file>