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59" r:id="rId3"/>
    <p:sldId id="260" r:id="rId4"/>
    <p:sldId id="263" r:id="rId5"/>
    <p:sldId id="261" r:id="rId6"/>
    <p:sldId id="262" r:id="rId7"/>
    <p:sldId id="257" r:id="rId8"/>
    <p:sldId id="264" r:id="rId9"/>
    <p:sldId id="265" r:id="rId10"/>
    <p:sldId id="268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4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0" r:id="rId58"/>
    <p:sldId id="321" r:id="rId59"/>
    <p:sldId id="322" r:id="rId60"/>
    <p:sldId id="323" r:id="rId61"/>
    <p:sldId id="324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8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</a:t>
            </a:r>
            <a:r>
              <a:rPr lang="en-GB" dirty="0" smtClean="0"/>
              <a:t> </a:t>
            </a:r>
            <a:r>
              <a:rPr lang="en-GB" dirty="0" smtClean="0"/>
              <a:t>No.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330971" y="1700808"/>
            <a:ext cx="6553397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20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20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20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20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20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3073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71462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Common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052736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Common Nouns are use to represent things those are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common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in nature for example :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Common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2673392"/>
            <a:ext cx="83164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  <a:latin typeface="Book_Akhanake" pitchFamily="2" charset="0"/>
                <a:cs typeface="Book_Akhanake" pitchFamily="2" charset="0"/>
              </a:rPr>
              <a:t>People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Man, Woman, Male, Female, Boy, Girl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Animals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Ant, Elephant, Bird, Cat, Dog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Things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Table, Chair, Desk, Television, Door 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C000"/>
                </a:solidFill>
                <a:latin typeface="Book_Akhanake" pitchFamily="2" charset="0"/>
                <a:cs typeface="Book_Akhanake" pitchFamily="2" charset="0"/>
              </a:rPr>
              <a:t>Places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Building, Park, Stadium, School, Company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ook_Akhanake" pitchFamily="2" charset="0"/>
                <a:cs typeface="Book_Akhanake" pitchFamily="2" charset="0"/>
              </a:rPr>
              <a:t>Emotion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Fear, Love, Hate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Time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Minute, Hour, Year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6838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Proper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052736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Proper Nouns are similar to Common Nouns but more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specific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for example :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Proper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2104831"/>
            <a:ext cx="831641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  <a:latin typeface="Book_Akhanake" pitchFamily="2" charset="0"/>
                <a:cs typeface="Book_Akhanake" pitchFamily="2" charset="0"/>
              </a:rPr>
              <a:t>People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Thompson, Joseph, John, Jane, Jason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Animals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Name of animal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Things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IKEA office furniture, Toyota, Honda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C000"/>
                </a:solidFill>
                <a:latin typeface="Book_Akhanake" pitchFamily="2" charset="0"/>
                <a:cs typeface="Book_Akhanake" pitchFamily="2" charset="0"/>
              </a:rPr>
              <a:t>Places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KMUTT. , Bangkok, Thailand, Australia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Time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January, Saturday, Christmas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95536" y="908720"/>
            <a:ext cx="8388424" cy="4520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107504" y="1988840"/>
            <a:ext cx="89070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Proper Nouns always start with</a:t>
            </a:r>
          </a:p>
          <a:p>
            <a:pPr algn="ctr">
              <a:lnSpc>
                <a:spcPct val="150000"/>
              </a:lnSpc>
            </a:pPr>
            <a:r>
              <a:rPr lang="en-US" sz="48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“Capital Letter” </a:t>
            </a:r>
            <a:endParaRPr lang="th-TH" sz="4800" dirty="0">
              <a:solidFill>
                <a:srgbClr val="FF0000"/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06821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Proper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Proper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052736"/>
            <a:ext cx="849694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Rules of Proper Nouns :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There is no article in front of proper nouns </a:t>
            </a:r>
            <a:r>
              <a:rPr lang="en-US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except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Book_Akhanake" pitchFamily="2" charset="0"/>
                <a:cs typeface="Book_Akhanake" pitchFamily="2" charset="0"/>
              </a:rPr>
              <a:t>The Jones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Jone’s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family) and The Jones must be written in </a:t>
            </a:r>
            <a:r>
              <a:rPr lang="en-US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plural form. </a:t>
            </a:r>
            <a:r>
              <a:rPr lang="en-US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The United States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the word </a:t>
            </a:r>
            <a:r>
              <a:rPr lang="en-US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“States”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is in </a:t>
            </a:r>
            <a:r>
              <a:rPr lang="en-US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plural form.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Another exception like The Pacific Ocean, The Sahara, The Vatican, The White House.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1851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Countable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052736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ountable Noun is noun that you can count them in number. It can have shape or no shape.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2754997"/>
            <a:ext cx="8316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Shape</a:t>
            </a:r>
            <a:r>
              <a:rPr lang="en-US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	: Dog, Chair, Table, Student, Door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No Shape</a:t>
            </a:r>
            <a:r>
              <a:rPr lang="en-US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	: Day, Month, Year, Journey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Activity</a:t>
            </a:r>
            <a:r>
              <a:rPr lang="en-US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	: Job, Assignment</a:t>
            </a:r>
            <a:endParaRPr lang="th-TH" dirty="0">
              <a:solidFill>
                <a:schemeClr val="bg1"/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89553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Countable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12776"/>
            <a:ext cx="81369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Q: Countable Nouns, Singular or plural ?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548" y="2298938"/>
            <a:ext cx="813690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A: Countable Nouns have 2 forms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30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Singular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: Dog, Country, Day, Year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30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Plural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	: Dog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, Countr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ies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, Day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, Year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endParaRPr lang="th-TH" sz="3000" dirty="0">
              <a:solidFill>
                <a:srgbClr val="FF0000"/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013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Countable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Countable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412776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For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Singular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Countable Nouns. They must have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determiner or article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in front of them.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548" y="2726918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 want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an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orange.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Where is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the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book ?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Do you want to watch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this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movie ?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endParaRPr lang="th-TH" sz="3000" dirty="0">
              <a:solidFill>
                <a:srgbClr val="FF0000"/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3611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Countable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Countable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412776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For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Plural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Countable Nouns. The determiner or article is depend on the situation.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3548" y="2726918"/>
            <a:ext cx="813690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I like to water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the</a:t>
            </a:r>
            <a:r>
              <a:rPr lang="en-US" sz="30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 flowers.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Cats are adorable pets.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I want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those</a:t>
            </a:r>
            <a:r>
              <a:rPr lang="en-US" sz="30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 books on the table.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7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Uncountable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412776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Uncountable Noun is noun that you can’t count them in number directly. It can be a very small thing and a very big thing.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548" y="2996952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Activity</a:t>
            </a:r>
            <a:r>
              <a:rPr lang="en-US" sz="30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	=	Swimming, Eating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Other</a:t>
            </a:r>
            <a:r>
              <a:rPr lang="en-US" sz="30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	=	News, Money, Mail, Work, Gossip, 			Education, Weather, Research, 			Traffic, Breakfast, Permission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513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Uncountable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12776"/>
            <a:ext cx="81369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Q: Uncountable Nouns, Singular or plural ?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548" y="1916832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A: Uncountable Nouns have 2 forms</a:t>
            </a:r>
          </a:p>
          <a:p>
            <a:pPr algn="just">
              <a:lnSpc>
                <a:spcPct val="150000"/>
              </a:lnSpc>
            </a:pPr>
            <a:endParaRPr lang="en-US" sz="3000" dirty="0" smtClean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2657453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Most of uncountable nouns must be written in singular form and without article.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 have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bread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and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butter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for my breakfast.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We cannot live without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air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and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water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93093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Welcome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2252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URCE – 5191 GRAMMAR</a:t>
            </a:r>
          </a:p>
          <a:p>
            <a:endParaRPr lang="en-GB" dirty="0" smtClean="0"/>
          </a:p>
          <a:p>
            <a:r>
              <a:rPr lang="en-GB" dirty="0" smtClean="0"/>
              <a:t>The course aims at developing grammatical competence of the learners to use grammatical structure in context in order to make the experience of learning English more meaningful. </a:t>
            </a:r>
          </a:p>
          <a:p>
            <a:r>
              <a:rPr lang="en-GB" dirty="0" smtClean="0"/>
              <a:t>The objectives of the course are to </a:t>
            </a:r>
          </a:p>
          <a:p>
            <a:pPr lvl="1"/>
            <a:r>
              <a:rPr lang="en-GB" dirty="0" err="1" smtClean="0"/>
              <a:t>i</a:t>
            </a:r>
            <a:r>
              <a:rPr lang="en-GB" dirty="0" smtClean="0"/>
              <a:t>) Reinforce the basics of grammar</a:t>
            </a:r>
          </a:p>
          <a:p>
            <a:pPr lvl="1"/>
            <a:r>
              <a:rPr lang="en-GB" dirty="0" smtClean="0"/>
              <a:t>ii) Understand the basic meaningful units of language</a:t>
            </a:r>
          </a:p>
          <a:p>
            <a:pPr lvl="1"/>
            <a:r>
              <a:rPr lang="en-GB" dirty="0" smtClean="0"/>
              <a:t>iii) Introduce the functional aspects of grammar categories </a:t>
            </a:r>
          </a:p>
          <a:p>
            <a:pPr lvl="1"/>
            <a:r>
              <a:rPr lang="en-GB" dirty="0" smtClean="0"/>
              <a:t>iv) Comprehend language use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Uncountable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12776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If uncountable nouns act as the subject of the sentence. It must be follow by the singular Verb to be.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4740" y="3103800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Butter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3000" u="sng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is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one of diary product.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Butter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and </a:t>
            </a:r>
            <a:r>
              <a:rPr lang="en-US" sz="30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cheese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3000" u="sng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are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made from milk.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06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71462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500" dirty="0" smtClean="0">
                <a:solidFill>
                  <a:prstClr val="white">
                    <a:lumMod val="95000"/>
                  </a:prst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500" dirty="0">
              <a:solidFill>
                <a:prstClr val="white">
                  <a:lumMod val="9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prstClr val="white">
                      <a:lumMod val="95000"/>
                    </a:prst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prstClr val="white">
                      <a:lumMod val="95000"/>
                    </a:prst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rgbClr val="4F81BD">
                      <a:satMod val="175000"/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prstClr val="white">
                      <a:lumMod val="95000"/>
                    </a:prst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prstClr val="white">
                      <a:lumMod val="95000"/>
                    </a:prstClr>
                  </a:solidFill>
                  <a:prstDash val="solid"/>
                  <a:miter lim="800000"/>
                </a:ln>
                <a:solidFill>
                  <a:srgbClr val="F79646">
                    <a:lumMod val="75000"/>
                  </a:srgbClr>
                </a:solidFill>
                <a:effectLst>
                  <a:glow rad="228600">
                    <a:srgbClr val="F79646">
                      <a:satMod val="175000"/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prstClr val="white">
                      <a:lumMod val="95000"/>
                    </a:prst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rgbClr val="C0504D">
                      <a:satMod val="175000"/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prstClr val="white">
                    <a:lumMod val="95000"/>
                  </a:prst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rgbClr val="C0504D">
                    <a:satMod val="175000"/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prstClr val="white">
                    <a:lumMod val="95000"/>
                  </a:prst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prstClr val="white">
                  <a:lumMod val="9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436" y="1168291"/>
            <a:ext cx="86000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-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Countable Nouns 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can be both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singular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and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plural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95% of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uncountable nouns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are in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singular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form but there’re still some exception that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uncountable nouns can be plural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For Example :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Wine – Uncountable Noun </a:t>
            </a:r>
            <a:endParaRPr lang="th-TH" sz="2500" dirty="0" smtClean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Wine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– </a:t>
            </a:r>
            <a:endParaRPr lang="th-TH" sz="2500" dirty="0" smtClean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Water – Uncountable Noun</a:t>
            </a:r>
            <a:endParaRPr lang="th-TH" sz="2500" dirty="0" smtClean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Water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-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98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Uncountable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Uncountable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12776"/>
            <a:ext cx="81369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Q: How can we count the uncountable nouns ?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1988840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: Simply add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“the container”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in front of uncountable nouns 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548" y="2996952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 </a:t>
            </a:r>
            <a:r>
              <a:rPr lang="en-US" sz="3000" dirty="0" smtClean="0">
                <a:solidFill>
                  <a:srgbClr val="7030A0"/>
                </a:solidFill>
                <a:latin typeface="Book_Akhanake" pitchFamily="2" charset="0"/>
                <a:cs typeface="Book_Akhanake" pitchFamily="2" charset="0"/>
              </a:rPr>
              <a:t>cup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of coffee.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Two </a:t>
            </a:r>
            <a:r>
              <a:rPr lang="en-US" sz="30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glasses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of water.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 </a:t>
            </a:r>
            <a:r>
              <a:rPr lang="en-US" sz="30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tablespoon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of sugar.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 </a:t>
            </a:r>
            <a:r>
              <a:rPr lang="en-US" sz="3000" dirty="0" smtClean="0">
                <a:solidFill>
                  <a:srgbClr val="FFC000"/>
                </a:solidFill>
                <a:latin typeface="Book_Akhanake" pitchFamily="2" charset="0"/>
                <a:cs typeface="Book_Akhanake" pitchFamily="2" charset="0"/>
              </a:rPr>
              <a:t>set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of furniture.</a:t>
            </a:r>
          </a:p>
        </p:txBody>
      </p:sp>
    </p:spTree>
    <p:extLst>
      <p:ext uri="{BB962C8B-B14F-4D97-AF65-F5344CB8AC3E}">
        <p14:creationId xmlns:p14="http://schemas.microsoft.com/office/powerpoint/2010/main" xmlns="" val="144957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Uncountable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Uncountable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12776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Some of the nouns can be countable and uncountable for example :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740" y="2726918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Glass :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Please give me a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glass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of water.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That container is made of </a:t>
            </a:r>
            <a:r>
              <a:rPr lang="en-US" sz="30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glass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Where are my </a:t>
            </a:r>
            <a:r>
              <a:rPr lang="en-US" sz="30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glasses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?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989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Uncountable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12776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Some of the nouns can be countable and uncountable for example :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740" y="2726918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Paper :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 read two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papers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every morning.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This flowers are made of </a:t>
            </a:r>
            <a:r>
              <a:rPr lang="en-US" sz="30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paper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Show me your </a:t>
            </a:r>
            <a:r>
              <a:rPr lang="en-US" sz="30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paper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.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303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Uncountable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Uncountable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103357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Abuse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3768" y="198884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Faith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3060" y="263691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Nature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86867" y="3036396"/>
            <a:ext cx="2412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Adulthood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93001" y="155679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Fear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72200" y="236353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Paper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44668" y="1199967"/>
            <a:ext cx="2183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Afternoon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1225" y="40050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Fiction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87824" y="4256027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Passion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57398" y="454227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Age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56176" y="375744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Film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8532" y="50660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People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77820" y="1212845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Anger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08925" y="74263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Fish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61152" y="512584"/>
            <a:ext cx="2063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Personality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83768" y="537321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Appearance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9668" y="198884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Glass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19972" y="3758565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Paper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1912" y="316739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Food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15059" y="225268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Fruit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13691" y="47395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Hair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43171" y="5354052"/>
            <a:ext cx="1709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Childhood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452320" y="171253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Culture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00064" y="329912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Metal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41839" y="2932653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Power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45893" y="303639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Time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9512" y="44899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Theater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45893" y="4256027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History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99355" y="4922004"/>
            <a:ext cx="1709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Love</a:t>
            </a:r>
            <a:endParaRPr lang="th-TH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93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>
          <a:xfrm>
            <a:off x="0" y="71462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57390" y="6165304"/>
            <a:ext cx="19223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139700">
                    <a:srgbClr val="7030A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139700">
                    <a:srgbClr val="0070C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rgbClr val="92D05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39700">
                    <a:srgbClr val="FFC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31683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T</a:t>
            </a:r>
            <a:r>
              <a:rPr lang="en-US" sz="3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ypes of nouns</a:t>
            </a:r>
            <a:endParaRPr lang="th-TH" sz="3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6336322"/>
            <a:ext cx="561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Compound Nouns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1689189"/>
            <a:ext cx="7848872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</a:t>
            </a:r>
            <a:r>
              <a:rPr lang="en-US" sz="40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ompound nouns</a:t>
            </a:r>
          </a:p>
          <a:p>
            <a:pPr algn="just">
              <a:lnSpc>
                <a:spcPct val="150000"/>
              </a:lnSpc>
            </a:pPr>
            <a:endParaRPr lang="en-US" sz="4000" dirty="0" smtClean="0">
              <a:solidFill>
                <a:prstClr val="white"/>
              </a:solidFill>
              <a:latin typeface="Book_Akhanake" pitchFamily="2" charset="0"/>
              <a:cs typeface="Book_Akhanake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A compound noun is a noun that is </a:t>
            </a:r>
            <a:r>
              <a:rPr lang="en-US" dirty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made up of two or more words</a:t>
            </a:r>
            <a:r>
              <a:rPr lang="en-US" dirty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. Most compound nouns in English are formed by nouns modified by other nouns or adjectives</a:t>
            </a:r>
            <a:endParaRPr lang="th-TH" dirty="0">
              <a:solidFill>
                <a:prstClr val="white"/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7920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05770"/>
            <a:ext cx="31683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T</a:t>
            </a:r>
            <a:r>
              <a:rPr lang="en-US" sz="3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ypes of nouns</a:t>
            </a:r>
            <a:endParaRPr lang="th-TH" sz="3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9752" y="6336322"/>
            <a:ext cx="561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Compound Nouns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254" y="1689189"/>
            <a:ext cx="9001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Noun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F79646">
                    <a:lumMod val="75000"/>
                  </a:srgbClr>
                </a:solidFill>
                <a:latin typeface="Book_Akhanake" pitchFamily="2" charset="0"/>
                <a:cs typeface="Book_Akhanake" pitchFamily="2" charset="0"/>
              </a:rPr>
              <a:t>+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Noun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		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=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Bed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F79646">
                    <a:lumMod val="75000"/>
                  </a:srgbClr>
                </a:solidFill>
                <a:latin typeface="Book_Akhanake" pitchFamily="2" charset="0"/>
                <a:cs typeface="Book_Akhanake" pitchFamily="2" charset="0"/>
              </a:rPr>
              <a:t>+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Room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	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=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Bedroom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Verb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F79646">
                    <a:lumMod val="75000"/>
                  </a:srgbClr>
                </a:solidFill>
                <a:latin typeface="Book_Akhanake" pitchFamily="2" charset="0"/>
                <a:cs typeface="Book_Akhanake" pitchFamily="2" charset="0"/>
              </a:rPr>
              <a:t>+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Noun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		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=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Swimming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F79646">
                    <a:lumMod val="75000"/>
                  </a:srgbClr>
                </a:solidFill>
                <a:latin typeface="Book_Akhanake" pitchFamily="2" charset="0"/>
                <a:cs typeface="Book_Akhanake" pitchFamily="2" charset="0"/>
              </a:rPr>
              <a:t>+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Pool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	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=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Swimming Pool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Preposition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F79646">
                    <a:lumMod val="75000"/>
                  </a:srgbClr>
                </a:solidFill>
                <a:latin typeface="Book_Akhanake" pitchFamily="2" charset="0"/>
                <a:cs typeface="Book_Akhanake" pitchFamily="2" charset="0"/>
              </a:rPr>
              <a:t>+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Noun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	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=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Under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F79646">
                    <a:lumMod val="75000"/>
                  </a:srgbClr>
                </a:solidFill>
                <a:latin typeface="Book_Akhanake" pitchFamily="2" charset="0"/>
                <a:cs typeface="Book_Akhanake" pitchFamily="2" charset="0"/>
              </a:rPr>
              <a:t>+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Ground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	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=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Underground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Noun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F79646">
                    <a:lumMod val="75000"/>
                  </a:srgbClr>
                </a:solidFill>
                <a:latin typeface="Book_Akhanake" pitchFamily="2" charset="0"/>
                <a:cs typeface="Book_Akhanake" pitchFamily="2" charset="0"/>
              </a:rPr>
              <a:t>+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Verb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		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=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Hair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F79646">
                    <a:lumMod val="75000"/>
                  </a:srgbClr>
                </a:solidFill>
                <a:latin typeface="Book_Akhanake" pitchFamily="2" charset="0"/>
                <a:cs typeface="Book_Akhanake" pitchFamily="2" charset="0"/>
              </a:rPr>
              <a:t>+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Cut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		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=</a:t>
            </a:r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 Haircut</a:t>
            </a:r>
            <a:endParaRPr lang="th-TH" sz="2500" dirty="0">
              <a:solidFill>
                <a:prstClr val="white"/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7390" y="6165304"/>
            <a:ext cx="19223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139700">
                    <a:srgbClr val="7030A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139700">
                    <a:srgbClr val="0070C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rgbClr val="92D05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39700">
                    <a:srgbClr val="FFC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7263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05770"/>
            <a:ext cx="31683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T</a:t>
            </a:r>
            <a:r>
              <a:rPr lang="en-US" sz="3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ypes of nouns</a:t>
            </a:r>
            <a:endParaRPr lang="th-TH" sz="3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9752" y="6336322"/>
            <a:ext cx="561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Compound Nouns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1340768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There’re 3 ways to write a compound noun.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Write 2 words together.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- Toothpaste, Bedroom, Blackboard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Write 2 words separate by hyphen.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- Six-Pack, Mother-in-law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Write 2 word separately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- Swimming pool, Full moon, Tool box.</a:t>
            </a:r>
            <a:endParaRPr lang="en-US" dirty="0">
              <a:solidFill>
                <a:prstClr val="white"/>
              </a:solidFill>
              <a:latin typeface="Book_Akhanake" pitchFamily="2" charset="0"/>
              <a:cs typeface="Book_Akhanake" pitchFamily="2" charset="0"/>
            </a:endParaRP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endParaRPr lang="th-TH" dirty="0">
              <a:solidFill>
                <a:prstClr val="white"/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7390" y="6165304"/>
            <a:ext cx="19223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139700">
                    <a:srgbClr val="7030A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139700">
                    <a:srgbClr val="0070C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rgbClr val="92D05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39700">
                    <a:srgbClr val="FFC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7871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Collective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Collective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12776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A collective noun is noun that use to name something that form in group or in collection. </a:t>
            </a:r>
          </a:p>
          <a:p>
            <a:pPr algn="just"/>
            <a:endParaRPr lang="en-US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Structure :</a:t>
            </a:r>
          </a:p>
          <a:p>
            <a:pPr algn="just">
              <a:lnSpc>
                <a:spcPct val="150000"/>
              </a:lnSpc>
            </a:pP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Collective noun 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+ of +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common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noun</a:t>
            </a:r>
            <a:endParaRPr lang="th-TH" sz="3000" dirty="0">
              <a:solidFill>
                <a:srgbClr val="FF0000"/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455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293515"/>
            <a:ext cx="8643998" cy="635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7390" y="6165304"/>
            <a:ext cx="19223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139700">
                    <a:srgbClr val="7030A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139700">
                    <a:srgbClr val="0070C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rgbClr val="92D05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39700">
                    <a:srgbClr val="FFC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05770"/>
            <a:ext cx="5320612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Collective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600" dirty="0" smtClean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  <a:p>
            <a:endParaRPr lang="th-TH" sz="3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9752" y="6336322"/>
            <a:ext cx="561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Collective Nouns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1196752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They are names of collections or the word that use for define a groups of objects.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People</a:t>
            </a:r>
            <a:r>
              <a:rPr lang="en-US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= A crowd of people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Animals</a:t>
            </a:r>
            <a:r>
              <a:rPr lang="en-US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= A swamp of bees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dirty="0" smtClean="0">
                <a:solidFill>
                  <a:srgbClr val="FFC000"/>
                </a:solidFill>
                <a:latin typeface="Book_Akhanake" pitchFamily="2" charset="0"/>
                <a:cs typeface="Book_Akhanake" pitchFamily="2" charset="0"/>
              </a:rPr>
              <a:t>Places</a:t>
            </a:r>
            <a:r>
              <a:rPr lang="en-US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= A union of countries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Things</a:t>
            </a:r>
            <a:r>
              <a:rPr lang="en-US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= A network of computers</a:t>
            </a:r>
            <a:endParaRPr lang="th-TH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3715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7390" y="6165304"/>
            <a:ext cx="19223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139700">
                    <a:srgbClr val="7030A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139700">
                    <a:srgbClr val="0070C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rgbClr val="92D05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39700">
                    <a:srgbClr val="FFC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05770"/>
            <a:ext cx="596355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T</a:t>
            </a:r>
            <a:r>
              <a:rPr lang="en-US" sz="3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ypes of nouns</a:t>
            </a:r>
            <a:endParaRPr lang="th-TH" sz="3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9752" y="6336322"/>
            <a:ext cx="561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prstClr val="white"/>
                </a:solidFill>
                <a:latin typeface="Book_Akhanake" pitchFamily="2" charset="0"/>
                <a:cs typeface="Book_Akhanake" pitchFamily="2" charset="0"/>
              </a:rPr>
              <a:t>Collective Nouns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282" y="714356"/>
            <a:ext cx="84296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chemeClr val="bg2"/>
                </a:solidFill>
                <a:latin typeface="Book_Akhanake" pitchFamily="2" charset="0"/>
                <a:cs typeface="Book_Akhanake" pitchFamily="2" charset="0"/>
              </a:rPr>
              <a:t>Usually examples for collective nouns are :</a:t>
            </a:r>
          </a:p>
          <a:p>
            <a:pPr algn="just">
              <a:lnSpc>
                <a:spcPct val="150000"/>
              </a:lnSpc>
            </a:pPr>
            <a:endParaRPr lang="en-US" sz="2800" dirty="0" smtClean="0">
              <a:solidFill>
                <a:schemeClr val="bg2"/>
              </a:solidFill>
              <a:latin typeface="Book_Akhanake" pitchFamily="2" charset="0"/>
              <a:cs typeface="Book_Akhanake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>
                <a:solidFill>
                  <a:schemeClr val="bg2"/>
                </a:solidFill>
              </a:rPr>
              <a:t>Our </a:t>
            </a:r>
            <a:r>
              <a:rPr lang="en-GB" sz="2800" b="1" dirty="0">
                <a:solidFill>
                  <a:srgbClr val="FF0000"/>
                </a:solidFill>
              </a:rPr>
              <a:t>class</a:t>
            </a:r>
            <a:r>
              <a:rPr lang="en-GB" sz="2800" dirty="0">
                <a:solidFill>
                  <a:schemeClr val="bg2"/>
                </a:solidFill>
              </a:rPr>
              <a:t> took a field trip to the natural history museum</a:t>
            </a:r>
            <a:r>
              <a:rPr lang="en-GB" sz="2800" dirty="0" smtClean="0">
                <a:solidFill>
                  <a:schemeClr val="bg2"/>
                </a:solidFill>
              </a:rPr>
              <a:t>.</a:t>
            </a:r>
          </a:p>
          <a:p>
            <a:endParaRPr lang="en-GB" sz="2800" dirty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>
                <a:solidFill>
                  <a:schemeClr val="bg2"/>
                </a:solidFill>
              </a:rPr>
              <a:t>The </a:t>
            </a:r>
            <a:r>
              <a:rPr lang="en-GB" sz="2800" b="1" dirty="0">
                <a:solidFill>
                  <a:srgbClr val="FF0000"/>
                </a:solidFill>
              </a:rPr>
              <a:t>herd</a:t>
            </a:r>
            <a:r>
              <a:rPr lang="en-GB" sz="2800" dirty="0">
                <a:solidFill>
                  <a:schemeClr val="bg2"/>
                </a:solidFill>
              </a:rPr>
              <a:t> of bison ran across the prairie, leaving a massive dust cloud in its wake</a:t>
            </a:r>
            <a:r>
              <a:rPr lang="en-GB" sz="2800" dirty="0" smtClean="0">
                <a:solidFill>
                  <a:schemeClr val="bg2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GB" sz="2800" dirty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>
                <a:solidFill>
                  <a:schemeClr val="bg2"/>
                </a:solidFill>
              </a:rPr>
              <a:t>We waited anxiously for the </a:t>
            </a:r>
            <a:r>
              <a:rPr lang="en-GB" sz="2800" b="1" dirty="0">
                <a:solidFill>
                  <a:srgbClr val="FF0000"/>
                </a:solidFill>
              </a:rPr>
              <a:t>jury</a:t>
            </a:r>
            <a:r>
              <a:rPr lang="en-GB" sz="2800" dirty="0">
                <a:solidFill>
                  <a:schemeClr val="bg2"/>
                </a:solidFill>
              </a:rPr>
              <a:t> to come to a verdict.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>
                <a:solidFill>
                  <a:schemeClr val="bg2"/>
                </a:solidFill>
              </a:rPr>
              <a:t>This year’s basketball </a:t>
            </a:r>
            <a:r>
              <a:rPr lang="en-GB" sz="2800" b="1" dirty="0">
                <a:solidFill>
                  <a:srgbClr val="FF0000"/>
                </a:solidFill>
              </a:rPr>
              <a:t>team</a:t>
            </a:r>
            <a:r>
              <a:rPr lang="en-GB" sz="2800" dirty="0">
                <a:solidFill>
                  <a:schemeClr val="bg2"/>
                </a:solidFill>
              </a:rPr>
              <a:t> includes three players who are over six feet tall.</a:t>
            </a:r>
          </a:p>
        </p:txBody>
      </p:sp>
    </p:spTree>
    <p:extLst>
      <p:ext uri="{BB962C8B-B14F-4D97-AF65-F5344CB8AC3E}">
        <p14:creationId xmlns:p14="http://schemas.microsoft.com/office/powerpoint/2010/main" xmlns="" val="3380868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Collective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Collective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196" y="785794"/>
            <a:ext cx="9001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2"/>
                </a:solidFill>
              </a:rPr>
              <a:t>Napoleon’s </a:t>
            </a:r>
            <a:r>
              <a:rPr lang="en-GB" sz="3200" b="1" dirty="0" smtClean="0">
                <a:solidFill>
                  <a:schemeClr val="bg1"/>
                </a:solidFill>
              </a:rPr>
              <a:t>army</a:t>
            </a:r>
            <a:r>
              <a:rPr lang="en-GB" sz="3200" dirty="0" smtClean="0">
                <a:solidFill>
                  <a:schemeClr val="bg2"/>
                </a:solidFill>
              </a:rPr>
              <a:t> was finally defeated at Waterloo.</a:t>
            </a:r>
          </a:p>
          <a:p>
            <a:pPr>
              <a:buFont typeface="Arial" pitchFamily="34" charset="0"/>
              <a:buChar char="•"/>
            </a:pPr>
            <a:endParaRPr lang="en-GB" sz="32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2"/>
                </a:solidFill>
              </a:rPr>
              <a:t>The town </a:t>
            </a:r>
            <a:r>
              <a:rPr lang="en-GB" sz="3200" b="1" dirty="0" smtClean="0">
                <a:solidFill>
                  <a:srgbClr val="FF0000"/>
                </a:solidFill>
              </a:rPr>
              <a:t>council</a:t>
            </a:r>
            <a:r>
              <a:rPr lang="en-GB" sz="3200" dirty="0" smtClean="0">
                <a:solidFill>
                  <a:schemeClr val="bg2"/>
                </a:solidFill>
              </a:rPr>
              <a:t> has approved plans to create a new park.</a:t>
            </a:r>
          </a:p>
          <a:p>
            <a:pPr>
              <a:buFont typeface="Arial" pitchFamily="34" charset="0"/>
              <a:buChar char="•"/>
            </a:pPr>
            <a:endParaRPr lang="en-GB" sz="32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2"/>
                </a:solidFill>
              </a:rPr>
              <a:t>He comes from a huge </a:t>
            </a:r>
            <a:r>
              <a:rPr lang="en-GB" sz="3200" b="1" dirty="0" smtClean="0">
                <a:solidFill>
                  <a:srgbClr val="FF0000"/>
                </a:solidFill>
              </a:rPr>
              <a:t>family</a:t>
            </a:r>
            <a:r>
              <a:rPr lang="en-GB" sz="3200" b="1" dirty="0" smtClean="0">
                <a:solidFill>
                  <a:schemeClr val="bg2"/>
                </a:solidFill>
              </a:rPr>
              <a:t>:</a:t>
            </a:r>
            <a:r>
              <a:rPr lang="en-GB" sz="3200" dirty="0" smtClean="0">
                <a:solidFill>
                  <a:schemeClr val="bg2"/>
                </a:solidFill>
              </a:rPr>
              <a:t> he’s the oldest of eleven kids.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2"/>
                </a:solidFill>
              </a:rPr>
              <a:t>The rock </a:t>
            </a:r>
            <a:r>
              <a:rPr lang="en-GB" sz="3200" b="1" dirty="0" smtClean="0">
                <a:solidFill>
                  <a:srgbClr val="FF0000"/>
                </a:solidFill>
              </a:rPr>
              <a:t>group</a:t>
            </a:r>
            <a:r>
              <a:rPr lang="en-GB" sz="3200" dirty="0" smtClean="0">
                <a:solidFill>
                  <a:schemeClr val="bg2"/>
                </a:solidFill>
              </a:rPr>
              <a:t> has been on tour for months.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2"/>
                </a:solidFill>
              </a:rPr>
              <a:t>Everyone in the </a:t>
            </a:r>
            <a:r>
              <a:rPr lang="en-GB" sz="3200" b="1" dirty="0" smtClean="0">
                <a:solidFill>
                  <a:srgbClr val="FF0000"/>
                </a:solidFill>
              </a:rPr>
              <a:t>audience</a:t>
            </a:r>
            <a:r>
              <a:rPr lang="en-GB" sz="3200" dirty="0" smtClean="0">
                <a:solidFill>
                  <a:schemeClr val="bg2"/>
                </a:solidFill>
              </a:rPr>
              <a:t> applauded loudly when Elvis appeared on stage.</a:t>
            </a:r>
          </a:p>
        </p:txBody>
      </p:sp>
    </p:spTree>
    <p:extLst>
      <p:ext uri="{BB962C8B-B14F-4D97-AF65-F5344CB8AC3E}">
        <p14:creationId xmlns:p14="http://schemas.microsoft.com/office/powerpoint/2010/main" xmlns="" val="405076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Abstract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Abstract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220" y="1268760"/>
            <a:ext cx="86282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This type of noun is very special. You can sense them. You can’t see, hear, smell or even touching.</a:t>
            </a:r>
          </a:p>
          <a:p>
            <a:pPr algn="ctr"/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Abstract Nouns from Verb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Decision</a:t>
            </a: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– To decide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Thought</a:t>
            </a: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– To think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Imagination – To imagine 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Speech</a:t>
            </a: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To speak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Growth</a:t>
            </a:r>
            <a:r>
              <a:rPr lang="en-US" sz="30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To grow</a:t>
            </a:r>
          </a:p>
        </p:txBody>
      </p:sp>
    </p:spTree>
    <p:extLst>
      <p:ext uri="{BB962C8B-B14F-4D97-AF65-F5344CB8AC3E}">
        <p14:creationId xmlns:p14="http://schemas.microsoft.com/office/powerpoint/2010/main" xmlns="" val="37871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Abstract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Abstract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220" y="1268760"/>
            <a:ext cx="86282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This type of noun is very special. You can sense them. You can’t see, hear, smell or even touching.</a:t>
            </a:r>
          </a:p>
          <a:p>
            <a:pPr algn="ctr"/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Abstract Nouns from Adjective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Beauty - Beautiful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Poverty - Poor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Vacancy - Vacant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Happiness - Happy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Wisdom - Wise</a:t>
            </a:r>
          </a:p>
        </p:txBody>
      </p:sp>
    </p:spTree>
    <p:extLst>
      <p:ext uri="{BB962C8B-B14F-4D97-AF65-F5344CB8AC3E}">
        <p14:creationId xmlns:p14="http://schemas.microsoft.com/office/powerpoint/2010/main" xmlns="" val="258033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Abstract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Abstract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220" y="1268760"/>
            <a:ext cx="86282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This type of noun is very special. You can sense them. You can’t see, hear, smell or even touching.</a:t>
            </a:r>
          </a:p>
          <a:p>
            <a:pPr algn="ctr"/>
            <a:endParaRPr lang="en-US" sz="3000" dirty="0" smtClean="0">
              <a:solidFill>
                <a:srgbClr val="FF0000"/>
              </a:solidFill>
              <a:latin typeface="Book_Akhanake" pitchFamily="2" charset="0"/>
              <a:cs typeface="Book_Akhanake" pitchFamily="2" charset="0"/>
            </a:endParaRPr>
          </a:p>
          <a:p>
            <a:pPr algn="ctr"/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Abstract Nouns from Nouns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Friendship - Friend</a:t>
            </a:r>
          </a:p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Childhood - Child</a:t>
            </a:r>
          </a:p>
        </p:txBody>
      </p:sp>
    </p:spTree>
    <p:extLst>
      <p:ext uri="{BB962C8B-B14F-4D97-AF65-F5344CB8AC3E}">
        <p14:creationId xmlns:p14="http://schemas.microsoft.com/office/powerpoint/2010/main" xmlns="" val="119716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Concrete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Concrete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220" y="2485345"/>
            <a:ext cx="86282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Concrete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Noun is opposite to abstract noun. Actually Concrete noun is similar to Common noun.</a:t>
            </a:r>
          </a:p>
        </p:txBody>
      </p:sp>
    </p:spTree>
    <p:extLst>
      <p:ext uri="{BB962C8B-B14F-4D97-AF65-F5344CB8AC3E}">
        <p14:creationId xmlns:p14="http://schemas.microsoft.com/office/powerpoint/2010/main" xmlns="" val="44476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Predicate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  <a:latin typeface="Book_Akhanake" pitchFamily="2" charset="0"/>
                <a:cs typeface="Book_Akhanake" pitchFamily="2" charset="0"/>
              </a:rPr>
              <a:t> Nouns</a:t>
            </a:r>
            <a:endParaRPr lang="th-TH" sz="3000" dirty="0">
              <a:solidFill>
                <a:schemeClr val="bg1">
                  <a:lumMod val="8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Concrete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220" y="1412776"/>
            <a:ext cx="86282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30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Predicate 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noun is noun that follow “verb to be”. It use to define the subject.</a:t>
            </a:r>
          </a:p>
          <a:p>
            <a:pPr algn="just"/>
            <a:endParaRPr lang="en-US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He is a </a:t>
            </a:r>
            <a:r>
              <a:rPr lang="en-US" sz="3000" dirty="0" smtClean="0">
                <a:solidFill>
                  <a:srgbClr val="92D050"/>
                </a:solidFill>
                <a:latin typeface="Book_Akhanake" pitchFamily="2" charset="0"/>
                <a:cs typeface="Book_Akhanake" pitchFamily="2" charset="0"/>
              </a:rPr>
              <a:t>mathematician.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(Mathematician is predicate noun)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We are </a:t>
            </a:r>
            <a:r>
              <a:rPr lang="en-US" sz="3000" dirty="0" smtClean="0">
                <a:solidFill>
                  <a:srgbClr val="0070C0"/>
                </a:solidFill>
                <a:latin typeface="Book_Akhanake" pitchFamily="2" charset="0"/>
                <a:cs typeface="Book_Akhanake" pitchFamily="2" charset="0"/>
              </a:rPr>
              <a:t>engineers.</a:t>
            </a: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 (Engineers is predicate noun)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She is a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Book_Akhanake" pitchFamily="2" charset="0"/>
                <a:cs typeface="Book_Akhanake" pitchFamily="2" charset="0"/>
              </a:rPr>
              <a:t>Prime Minster.</a:t>
            </a:r>
          </a:p>
        </p:txBody>
      </p:sp>
    </p:spTree>
    <p:extLst>
      <p:ext uri="{BB962C8B-B14F-4D97-AF65-F5344CB8AC3E}">
        <p14:creationId xmlns:p14="http://schemas.microsoft.com/office/powerpoint/2010/main" xmlns="" val="370698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</a:t>
            </a:r>
            <a:r>
              <a:rPr lang="en-US" sz="3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ositions of nouns</a:t>
            </a:r>
            <a:endParaRPr lang="th-TH" sz="3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1340768"/>
            <a:ext cx="8600044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Noun has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2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position in the sentences.</a:t>
            </a:r>
          </a:p>
          <a:p>
            <a:pPr>
              <a:lnSpc>
                <a:spcPct val="150000"/>
              </a:lnSpc>
            </a:pPr>
            <a:endParaRPr lang="en-US" sz="2500" dirty="0" smtClean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First of all noun can be written at the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beginning 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of the sentences.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Example :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-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Adele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is a very popular singer. (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Adele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is a proper noun and act as a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subject 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for this sentence)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Position of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3507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</a:t>
            </a:r>
            <a:r>
              <a:rPr lang="en-US" sz="3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ositions of nouns</a:t>
            </a:r>
            <a:endParaRPr lang="th-TH" sz="3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329149"/>
            <a:ext cx="8600044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Noun can also written at the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end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of the sentences.</a:t>
            </a:r>
          </a:p>
          <a:p>
            <a:pPr>
              <a:lnSpc>
                <a:spcPct val="150000"/>
              </a:lnSpc>
            </a:pPr>
            <a:endParaRPr lang="en-US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Example :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John loves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Jane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very much. (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Jane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is a proper noun and act as an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object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for this sentence.)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Position of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9557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Recommended Books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94" y="2500306"/>
            <a:ext cx="8686800" cy="1364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P</a:t>
            </a:r>
            <a:r>
              <a:rPr lang="en-US" sz="3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ositions of nouns</a:t>
            </a:r>
            <a:endParaRPr lang="th-TH" sz="3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329149"/>
            <a:ext cx="8600044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Noun can also written at the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end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of the sentences and act as a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complement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Example :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My name is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Adam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. (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Adam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is a subject complement. Adam makes verb to be complete)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His parents name him 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Harry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. (</a:t>
            </a:r>
            <a:r>
              <a:rPr lang="en-US" sz="2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Harry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is an object complement. Harry perform a modifier of him)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5255" y="6321514"/>
            <a:ext cx="39134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Position of Nouns</a:t>
            </a:r>
            <a:endParaRPr lang="th-TH" sz="30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877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5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5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168291"/>
            <a:ext cx="86409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5 rules to change nouns from singular to plural.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012" y="2132856"/>
            <a:ext cx="492206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Add ‘S’ after nouns.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Apple	=	Apples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Computer	=	Computers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Table	= 	Tables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Desk	=	Desks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Book	=	Books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179512" y="1988840"/>
            <a:ext cx="8712968" cy="38884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73321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5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5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168291"/>
            <a:ext cx="86409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5 rules to change nouns from singular to plural.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988840"/>
            <a:ext cx="86409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2. Add ‘</a:t>
            </a:r>
            <a:r>
              <a:rPr lang="en-US" sz="25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es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’ for the words that end with s, </a:t>
            </a:r>
            <a:r>
              <a:rPr lang="en-US" sz="25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ss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, </a:t>
            </a:r>
            <a:r>
              <a:rPr lang="en-US" sz="25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sh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, </a:t>
            </a:r>
            <a:r>
              <a:rPr lang="en-US" sz="25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ch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, x, z, o.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Glass	=	Glasses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Bus		=	Buses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Dish		=	Dishes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Box		=	Boxes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Tomato	=	Tomatoes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Potato	=	Potatoes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79512" y="2132856"/>
            <a:ext cx="8712968" cy="38884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4493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5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5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168291"/>
            <a:ext cx="86409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5 rules to change nouns from singular to plural.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916832"/>
            <a:ext cx="8640960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2.1 Exception for words that end with ‘O’.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Auto	=	Autos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Studio	=	Studios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Piano	=	Pianos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Photo	=	Photos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Tobacco	=	Tobaccos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Bamboo	=	Bamboos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79512" y="2060848"/>
            <a:ext cx="8712968" cy="38884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15139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5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5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168291"/>
            <a:ext cx="86409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5 rules to change nouns from singular to plural.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916832"/>
            <a:ext cx="86409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2.2 Some words that end with ‘O’ can add ‘S’ or ‘</a:t>
            </a:r>
            <a:r>
              <a:rPr lang="en-US" sz="25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es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’.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Cargo	=	Cargos		=	Cargoes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Mango	=	Mangos		=	Mangoes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Mosquito	=	Mosquitos	=	Mosquitoes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Buffalo	=	Buffalos	=	Buffaloes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Motto	=	Mottos		=	Mottoes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Zero	=	Zeros		=	Zeroes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en-US" sz="2500" dirty="0" smtClean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79512" y="2060848"/>
            <a:ext cx="8712968" cy="38884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8623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5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5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168291"/>
            <a:ext cx="86409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5 rules to change nouns from singular to plural.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916832"/>
            <a:ext cx="8640960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3. Words that end with ‘y’ if in front of ‘Y’ is consonant change ‘y’ to ‘</a:t>
            </a:r>
            <a:r>
              <a:rPr lang="en-US" sz="25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i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’ and add ‘</a:t>
            </a:r>
            <a:r>
              <a:rPr lang="en-US" sz="25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es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’.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Army	=	Armies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Family	=	Families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Lady	=	Ladies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Baby	=	Babies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Library	=	</a:t>
            </a:r>
            <a:r>
              <a:rPr lang="en-US" sz="25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Libraries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79512" y="2060848"/>
            <a:ext cx="8712968" cy="38884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29763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5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5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887378"/>
            <a:ext cx="86409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5 rules to change nouns from singular to plural.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484784"/>
            <a:ext cx="864096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3.1 </a:t>
            </a:r>
            <a:r>
              <a:rPr lang="en-US" sz="25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Words that end with ‘y’ if in front of ‘Y’ is 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vowel. You can directly add ‘s’ at the end of the word.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Toy		=	Toys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Boy		=	Boys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Key		=	Keys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Day		=	Days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Monkey	=	Monkeys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Valley	=	Valleys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en-US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 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79512" y="1628800"/>
            <a:ext cx="8712968" cy="46108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55151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5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5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887378"/>
            <a:ext cx="86409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5 rules to change nouns from singular to plural.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1407" y="1556792"/>
            <a:ext cx="92671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4. Words that end with ‘f’ or ‘</a:t>
            </a:r>
            <a:r>
              <a:rPr lang="en-US" sz="24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fe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’ change them into ‘V’ and add ‘</a:t>
            </a:r>
            <a:r>
              <a:rPr lang="en-US" sz="24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es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’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Calf		=	Calves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Thief	=	Thieves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Knife	=	Knives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Half		=	Halves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Wolf		=	Wolves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Life		=	Lives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Wife		=	Wives</a:t>
            </a:r>
            <a:endParaRPr lang="en-US" sz="24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en-US" sz="2400" dirty="0" smtClean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79512" y="1700808"/>
            <a:ext cx="8712968" cy="42484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1684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5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5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887378"/>
            <a:ext cx="86409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5 rules to change nouns from singular to plural.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3415" y="1556792"/>
            <a:ext cx="86910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4.1 These words that end with ‘f’ that can directly add ‘s’ at the end of the word.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Belief	=	Beliefs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Chef	=	Chefs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Cliff		=	Cliffs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Safe	=	Safes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Dwarf	=	Dwarfs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Gulf		=	Gulfs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73415" y="1694713"/>
            <a:ext cx="8712968" cy="42484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83911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5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5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887378"/>
            <a:ext cx="86409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5 rules to change nouns from singular to plural.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3415" y="2100912"/>
            <a:ext cx="86910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4.2 These words that end with ‘f’ that can add ‘S’ or ‘</a:t>
            </a:r>
            <a:r>
              <a:rPr lang="en-US" sz="24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es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’.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Scarf	=	Scarfs		=	Scarves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Staff	=	Staffs		=	Staves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Roof	=	Roofs		=	</a:t>
            </a:r>
            <a:r>
              <a:rPr lang="en-US" sz="24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Rooves</a:t>
            </a:r>
            <a:endParaRPr lang="en-US" sz="2400" dirty="0" smtClean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Wharf	=	Wharfs		=	Wharves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en-US" sz="2400" dirty="0" smtClean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62467" y="2100912"/>
            <a:ext cx="8712968" cy="38884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8948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Parts of speech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eight parts of speech in the English language: noun, pronoun, verb, adjective, adverb, preposition, conjunction, and interjection. 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3600" i="1" dirty="0" smtClean="0"/>
              <a:t>The part of speech indicates how the word functions in meaning as well as grammatically within the sentence.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453650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5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5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887378"/>
            <a:ext cx="86409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5 rules to change nouns from singular to plural.</a:t>
            </a:r>
            <a:endParaRPr lang="th-TH" sz="25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3415" y="1844824"/>
            <a:ext cx="86910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5. Change form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Goose	=	Geese		Woman	=	Women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Louse	=	Lice		Ox		=	Oxen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Mouse	=	Mice		Child		=	Children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Foot	=	Feet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Tooth	=	Teeth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Man</a:t>
            </a:r>
            <a:r>
              <a:rPr lang="en-US" sz="240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	=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Men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63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71462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669674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</a:t>
            </a:r>
            <a:r>
              <a:rPr lang="en-US" sz="35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xception of singular and plural</a:t>
            </a:r>
            <a:endParaRPr lang="th-TH" sz="3500" dirty="0">
              <a:solidFill>
                <a:schemeClr val="bg1"/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1447" y="1474906"/>
            <a:ext cx="84397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Some words that are the same as they are in singular          and plural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Aircraft		Deer			 Herring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Carp		Bison			 Salmon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Fish			Shellfish		 Mackerel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Sheep		Barracks		Trout</a:t>
            </a:r>
            <a:endParaRPr lang="en-US" sz="24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- Species		Corps			Series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2827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669674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</a:t>
            </a:r>
            <a:r>
              <a:rPr lang="en-US" sz="35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xception of singular and plural</a:t>
            </a:r>
            <a:endParaRPr lang="th-TH" sz="3500" dirty="0">
              <a:solidFill>
                <a:schemeClr val="bg1"/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208941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2. Some words are written in plural form but use them as          singular form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Economics			Civics			Works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Mathematics		Mumps			Ashes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Physics			Teens			Measles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Sciences			Twenties		Tactics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Statics			Thirties		Means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News			Headquarters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1382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669674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</a:t>
            </a:r>
            <a:r>
              <a:rPr lang="en-US" sz="35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xception of singular and plural</a:t>
            </a:r>
            <a:endParaRPr lang="th-TH" sz="3500" dirty="0">
              <a:solidFill>
                <a:schemeClr val="bg1"/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6064" y="1208941"/>
            <a:ext cx="88924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3. Some words are written in plural form and use as plural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Arms		Pajamas		Credentials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Assets		Scissors		Thanks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Biceps		Drawers		Shorts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Clothes		Eyeglasses		Wages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Contents		Spectacles		Goods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Jeans		Binoculars		Sandals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Remains		Earnings		Trousers, Pants	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6796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669674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</a:t>
            </a:r>
            <a:r>
              <a:rPr lang="en-US" sz="35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xception of singular and plural</a:t>
            </a:r>
            <a:endParaRPr lang="th-TH" sz="3500" dirty="0">
              <a:solidFill>
                <a:schemeClr val="bg1"/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956896"/>
            <a:ext cx="88924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4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. Some words are written in singular form and use as plural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People			Majority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Police			Minority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Poultry			Youth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Cattle			Swine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en-US" sz="2400" dirty="0" smtClean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78635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5770"/>
            <a:ext cx="669674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</a:t>
            </a:r>
            <a:r>
              <a:rPr lang="en-US" sz="3500" dirty="0" smtClean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xception of singular and plural</a:t>
            </a:r>
            <a:endParaRPr lang="th-TH" sz="3500" dirty="0">
              <a:solidFill>
                <a:schemeClr val="bg1"/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255" y="6321514"/>
            <a:ext cx="3913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ook_Akhanake" pitchFamily="2" charset="0"/>
                <a:cs typeface="Book_Akhanake" pitchFamily="2" charset="0"/>
              </a:rPr>
              <a:t>S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ingular to Plural</a:t>
            </a:r>
            <a:endParaRPr lang="th-TH" sz="3200" dirty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980728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5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. Some words have different meaning when they are in singular and plural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391" y="6167626"/>
            <a:ext cx="19223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866570" y="-14933040"/>
            <a:ext cx="8385950" cy="1490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Advice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คำแนะนำ)		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Advices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รายงาน)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Air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อากาศ)	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Air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การวางท่าหยิ่ง)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Color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สี)	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Colors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ธงชาติ)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Compass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เข็มทิศ)		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Compasses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วงเวียน)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Content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ความพอใจ)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Contents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สารบัญ)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Copper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ทองแดง)		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Coppers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เหรียญทองแดง)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Custom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ธรรมเนียม)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Customs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ศุลกากร)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Draught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กระแสลม)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Draughts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หมากรุกฝรั่ง)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Dump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ที่ทิ้งขยะ)		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Dumps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ความหดหู่)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Effect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ผลกระทบ)		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Effects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ทรัพย์สิน)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Force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อิทธิพล)		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Forces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กองทัพ)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Good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ดี)			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Goods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สินค้า)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Ground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ดิน)	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Grounds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เหตุผล)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Iron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เหล็ก)	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Irons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โซ่ตรวน)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Manner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วิธี อาการ)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Manners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มารยาท)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Minute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นาที)	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Minutes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รายงานการประชุม)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Physic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ยา)	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Physics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วิชาฟิสิกส์)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Quarter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หนึ่งในสี่)		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Quarters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ที่อยู่อาศัย)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Return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การกลับ)		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Returns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ผลกำไร)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Sand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ทราย)	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Sands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หาดทราย)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Spirit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จิตวิญญาณ)		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Spirits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เหล้า ปีศาจ)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Water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น้ำ)	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Waters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แหล่งน้ำ)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Work 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งาน)	 	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Works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(</a:t>
            </a:r>
            <a:r>
              <a:rPr lang="th-TH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โรงงาน)</a:t>
            </a:r>
          </a:p>
        </p:txBody>
      </p:sp>
    </p:spTree>
    <p:extLst>
      <p:ext uri="{BB962C8B-B14F-4D97-AF65-F5344CB8AC3E}">
        <p14:creationId xmlns:p14="http://schemas.microsoft.com/office/powerpoint/2010/main" xmlns="" val="2764466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05770"/>
            <a:ext cx="8528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</a:t>
            </a:r>
            <a:r>
              <a:rPr lang="en-US" sz="32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xceptional forms of nouns</a:t>
            </a:r>
            <a:endParaRPr lang="th-TH" sz="32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390" y="6165304"/>
            <a:ext cx="19223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139700">
                    <a:srgbClr val="7030A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139700">
                    <a:srgbClr val="0070C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rgbClr val="92D05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39700">
                    <a:srgbClr val="FFC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1023258"/>
            <a:ext cx="8856984" cy="5286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several nouns that form from suffix which are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…</a:t>
            </a:r>
            <a:r>
              <a:rPr lang="en-US" sz="2500" dirty="0" err="1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m</a:t>
            </a:r>
            <a:r>
              <a:rPr lang="en-US" sz="25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ent</a:t>
            </a:r>
            <a:r>
              <a:rPr lang="en-US" sz="25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=	Arrangement, Refreshment, Employment, 			Replacement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…ness	=	Happiness, Sadness,	Darkness, Kindness, 				Weakness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…</a:t>
            </a:r>
            <a:r>
              <a:rPr lang="en-US" sz="25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ity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	=	Possibility, Purity, Majority, Seniority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…</a:t>
            </a:r>
            <a:r>
              <a:rPr lang="en-US" sz="25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ance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=	Importance, Resistance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…</a:t>
            </a:r>
            <a:r>
              <a:rPr lang="en-US" sz="2500" dirty="0" err="1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ence</a:t>
            </a: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=	Silence, Absence, Dependence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en-US" sz="2500" dirty="0" smtClean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9939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05770"/>
            <a:ext cx="8528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</a:t>
            </a:r>
            <a:r>
              <a:rPr lang="en-US" sz="32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xceptional forms of nouns</a:t>
            </a:r>
            <a:endParaRPr lang="th-TH" sz="32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390" y="6165304"/>
            <a:ext cx="19223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139700">
                    <a:srgbClr val="7030A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139700">
                    <a:srgbClr val="0070C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rgbClr val="92D05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39700">
                    <a:srgbClr val="FFC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1389400"/>
            <a:ext cx="8856984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There’re several nouns that form from suffix which are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…ship	=	Relationship, Friendship, Membership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5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…hood	=	Childhood, Motherhood</a:t>
            </a:r>
          </a:p>
        </p:txBody>
      </p:sp>
    </p:spTree>
    <p:extLst>
      <p:ext uri="{BB962C8B-B14F-4D97-AF65-F5344CB8AC3E}">
        <p14:creationId xmlns:p14="http://schemas.microsoft.com/office/powerpoint/2010/main" xmlns="" val="2681251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0" y="6165304"/>
            <a:ext cx="19223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139700">
                    <a:srgbClr val="7030A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139700">
                    <a:srgbClr val="0070C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rgbClr val="92D05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39700">
                    <a:srgbClr val="FFC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05770"/>
            <a:ext cx="8528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</a:t>
            </a:r>
            <a:r>
              <a:rPr lang="en-US" sz="32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xercises :</a:t>
            </a:r>
            <a:endParaRPr lang="th-TH" sz="32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208941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From the presentation, How many types of nouns are there 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Joseph, Peter, Jason, Honda, Toyota are the examples of what types of noun 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An army of solders, the word “army” represent what types of noun 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The type of noun is opposite to “Abstract Noun” 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endParaRPr lang="en-US" sz="2400" dirty="0" smtClean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524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71462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0" y="6165304"/>
            <a:ext cx="19223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139700">
                    <a:srgbClr val="7030A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139700">
                    <a:srgbClr val="0070C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rgbClr val="92D05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39700">
                    <a:srgbClr val="FFC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05770"/>
            <a:ext cx="8528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</a:t>
            </a:r>
            <a:r>
              <a:rPr lang="en-US" sz="32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xercises :</a:t>
            </a:r>
            <a:endParaRPr lang="th-TH" sz="32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980728"/>
            <a:ext cx="86409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5. Write down the meaning of these words in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Copper	 = __________	Coppers = __________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Good	 = __________	Goods	  = __________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Force	 = __________	Forces	  = __________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Sand	 = __________	Sands	  = __________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Water	 = __________	Waters	  = __________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Work	 = __________	Works	  = __________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Minute  = __________	Minutes	  = __________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24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Compass = _________	Compasses = ________</a:t>
            </a:r>
          </a:p>
        </p:txBody>
      </p:sp>
    </p:spTree>
    <p:extLst>
      <p:ext uri="{BB962C8B-B14F-4D97-AF65-F5344CB8AC3E}">
        <p14:creationId xmlns:p14="http://schemas.microsoft.com/office/powerpoint/2010/main" xmlns="" val="295737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Parts of speech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935480"/>
            <a:ext cx="8286808" cy="4389120"/>
          </a:xfrm>
        </p:spPr>
        <p:txBody>
          <a:bodyPr/>
          <a:lstStyle/>
          <a:p>
            <a:r>
              <a:rPr lang="en-GB" dirty="0" smtClean="0"/>
              <a:t>An individual word can function as more than one part of speech when used in different circumstances.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 Understanding parts of speech is essential for determining the correct definition of a word when using the dictionary.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0" y="6165304"/>
            <a:ext cx="19223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139700">
                    <a:srgbClr val="7030A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139700">
                    <a:srgbClr val="0070C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rgbClr val="92D05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39700">
                    <a:srgbClr val="FFC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05770"/>
            <a:ext cx="8528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</a:t>
            </a:r>
            <a:r>
              <a:rPr lang="en-US" sz="32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xercises :</a:t>
            </a:r>
            <a:endParaRPr lang="th-TH" sz="32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136933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6. Change these words into plural form :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girl - ………. 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potato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………...		child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………..	pencil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………. deer -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………..	baby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………..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	rice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…………	door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……….. sheep -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…………	pen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………..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	cherry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…..	toy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…………..</a:t>
            </a:r>
            <a:b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</a:b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fox - ………… 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tooth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………..		wish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………..	fish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………..</a:t>
            </a:r>
            <a:b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</a:b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knife - …………. 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day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………….		leaf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………….	thief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 ………… 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07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7390" y="6165304"/>
            <a:ext cx="19223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139700">
                    <a:srgbClr val="7030A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139700">
                    <a:srgbClr val="0070C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139700">
                    <a:srgbClr val="92D05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39700">
                    <a:srgbClr val="FFC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5000" b="1" spc="300" dirty="0" smtClean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50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05770"/>
            <a:ext cx="8528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Book_Akhanake" pitchFamily="2" charset="0"/>
                <a:cs typeface="Book_Akhanake" pitchFamily="2" charset="0"/>
              </a:rPr>
              <a:t>E</a:t>
            </a:r>
            <a:r>
              <a:rPr lang="en-US" sz="3200" dirty="0" smtClean="0">
                <a:solidFill>
                  <a:prstClr val="white">
                    <a:lumMod val="85000"/>
                  </a:prstClr>
                </a:solidFill>
                <a:latin typeface="Book_Akhanake" pitchFamily="2" charset="0"/>
                <a:cs typeface="Book_Akhanake" pitchFamily="2" charset="0"/>
              </a:rPr>
              <a:t>xercises :</a:t>
            </a:r>
            <a:endParaRPr lang="th-TH" sz="3200" dirty="0">
              <a:solidFill>
                <a:prstClr val="white">
                  <a:lumMod val="85000"/>
                </a:prstClr>
              </a:solidFill>
              <a:latin typeface="Book_Akhanake" pitchFamily="2" charset="0"/>
              <a:cs typeface="Book_Akhanak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136933"/>
            <a:ext cx="864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7. Complete these words with given suffix.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-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ment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, -ness, -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ity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, -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ance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, -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ence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, -ship, -hood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Manage = __________		Friend = __________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Happy = __________			Child = __________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Personal = __________		Replace = __________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Possible = __________	</a:t>
            </a:r>
            <a:r>
              <a:rPr lang="en-US" sz="240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	Kind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= __________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Silent = __________			Major = __________		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Sad = __________			Senior = __________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Book_Akhanake" pitchFamily="2" charset="0"/>
                <a:cs typeface="Book_Akhanake" pitchFamily="2" charset="0"/>
              </a:rPr>
              <a:t>Dark = __________			Different = __________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solidFill>
                <a:schemeClr val="bg1">
                  <a:lumMod val="95000"/>
                </a:schemeClr>
              </a:solidFill>
              <a:latin typeface="Book_Akhanake" pitchFamily="2" charset="0"/>
              <a:cs typeface="Book_Akhan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411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4"/>
          <p:cNvSpPr/>
          <p:nvPr/>
        </p:nvSpPr>
        <p:spPr>
          <a:xfrm>
            <a:off x="1330971" y="1700808"/>
            <a:ext cx="6553397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20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o</a:t>
            </a:r>
            <a:r>
              <a:rPr lang="en-US" sz="20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u</a:t>
            </a:r>
            <a:r>
              <a:rPr lang="en-US" sz="20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n</a:t>
            </a:r>
            <a:r>
              <a:rPr lang="en-US" sz="20000" b="1" cap="none" spc="300" dirty="0" smtClean="0">
                <a:ln w="1143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ook_Akhanake" pitchFamily="2" charset="0"/>
                <a:cs typeface="Book_Akhanake" pitchFamily="2" charset="0"/>
              </a:rPr>
              <a:t>s</a:t>
            </a:r>
            <a:endParaRPr lang="th-TH" sz="20000" b="1" cap="none" spc="300" dirty="0">
              <a:ln w="1143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ook_Akhanake" pitchFamily="2" charset="0"/>
              <a:cs typeface="Book_Akhanak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is a noun?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Book_Akhanake" charset="0"/>
                <a:cs typeface="Book_Akhanake" charset="0"/>
              </a:rPr>
              <a:t>Noun is a word that represent human, animal, thing, place, action, emotion etc. Noun can be both visible and invisible.</a:t>
            </a:r>
            <a:endParaRPr lang="th-TH" sz="3600" dirty="0" smtClean="0">
              <a:latin typeface="Book_Akhanake" charset="0"/>
              <a:cs typeface="Book_Akhanake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115328" cy="4395798"/>
          </a:xfrm>
        </p:spPr>
        <p:txBody>
          <a:bodyPr/>
          <a:lstStyle/>
          <a:p>
            <a:r>
              <a:rPr lang="en-US" dirty="0" smtClean="0">
                <a:latin typeface="Book_Akhanake" pitchFamily="2" charset="0"/>
                <a:cs typeface="Book_Akhanake" pitchFamily="2" charset="0"/>
              </a:rPr>
              <a:t>There’re 9 types of noun which are :</a:t>
            </a:r>
            <a:endParaRPr lang="th-TH" dirty="0" smtClean="0">
              <a:latin typeface="Book_Akhanake" pitchFamily="2" charset="0"/>
              <a:cs typeface="Book_Akhanake" pitchFamily="2" charset="0"/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2643183"/>
            <a:ext cx="778674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dirty="0" smtClean="0">
                <a:latin typeface="Book_Akhanake" pitchFamily="2" charset="0"/>
                <a:cs typeface="Book_Akhanake" pitchFamily="2" charset="0"/>
              </a:rPr>
              <a:t>Common Nouns		- Collective Nouns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dirty="0" smtClean="0">
                <a:latin typeface="Book_Akhanake" pitchFamily="2" charset="0"/>
                <a:cs typeface="Book_Akhanake" pitchFamily="2" charset="0"/>
              </a:rPr>
              <a:t>Proper Nouns		- Abstract Nouns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dirty="0" smtClean="0">
                <a:latin typeface="Book_Akhanake" pitchFamily="2" charset="0"/>
                <a:cs typeface="Book_Akhanake" pitchFamily="2" charset="0"/>
              </a:rPr>
              <a:t>Countable Nouns		- Concrete Nouns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dirty="0" smtClean="0">
                <a:latin typeface="Book_Akhanake" pitchFamily="2" charset="0"/>
                <a:cs typeface="Book_Akhanake" pitchFamily="2" charset="0"/>
              </a:rPr>
              <a:t>Uncountable </a:t>
            </a:r>
            <a:r>
              <a:rPr lang="en-US" dirty="0">
                <a:latin typeface="Book_Akhanake" pitchFamily="2" charset="0"/>
                <a:cs typeface="Book_Akhanake" pitchFamily="2" charset="0"/>
              </a:rPr>
              <a:t>Nouns		</a:t>
            </a:r>
            <a:r>
              <a:rPr lang="en-US" dirty="0" smtClean="0">
                <a:latin typeface="Book_Akhanake" pitchFamily="2" charset="0"/>
                <a:cs typeface="Book_Akhanake" pitchFamily="2" charset="0"/>
              </a:rPr>
              <a:t>- </a:t>
            </a:r>
            <a:r>
              <a:rPr lang="en-US" dirty="0">
                <a:latin typeface="Book_Akhanake" pitchFamily="2" charset="0"/>
                <a:cs typeface="Book_Akhanake" pitchFamily="2" charset="0"/>
              </a:rPr>
              <a:t>Predicate Nouns</a:t>
            </a:r>
            <a:endParaRPr lang="en-US" dirty="0" smtClean="0">
              <a:latin typeface="Book_Akhanake" pitchFamily="2" charset="0"/>
              <a:cs typeface="Book_Akhanake" pitchFamily="2" charset="0"/>
            </a:endParaRP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dirty="0" smtClean="0">
                <a:latin typeface="Book_Akhanake" pitchFamily="2" charset="0"/>
                <a:cs typeface="Book_Akhanake" pitchFamily="2" charset="0"/>
              </a:rPr>
              <a:t>Compound Nouns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273</TotalTime>
  <Words>1516</Words>
  <Application>Microsoft Office PowerPoint</Application>
  <PresentationFormat>On-screen Show (4:3)</PresentationFormat>
  <Paragraphs>508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Flow</vt:lpstr>
      <vt:lpstr>Week No. 1</vt:lpstr>
      <vt:lpstr>Welcome </vt:lpstr>
      <vt:lpstr>Slide 3</vt:lpstr>
      <vt:lpstr>Recommended Books</vt:lpstr>
      <vt:lpstr>Parts of speech</vt:lpstr>
      <vt:lpstr>Parts of speech</vt:lpstr>
      <vt:lpstr>Slide 7</vt:lpstr>
      <vt:lpstr>What is a noun?</vt:lpstr>
      <vt:lpstr>Types of nouns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No. 1</dc:title>
  <dc:creator>tanveergul@outlook.com</dc:creator>
  <cp:lastModifiedBy>tanveergul@outlook.com</cp:lastModifiedBy>
  <cp:revision>13</cp:revision>
  <dcterms:created xsi:type="dcterms:W3CDTF">2020-11-01T17:39:50Z</dcterms:created>
  <dcterms:modified xsi:type="dcterms:W3CDTF">2020-11-08T06:31:45Z</dcterms:modified>
</cp:coreProperties>
</file>