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349" r:id="rId2"/>
    <p:sldId id="350" r:id="rId3"/>
    <p:sldId id="376" r:id="rId4"/>
    <p:sldId id="355" r:id="rId5"/>
    <p:sldId id="377" r:id="rId6"/>
    <p:sldId id="351" r:id="rId7"/>
    <p:sldId id="369" r:id="rId8"/>
    <p:sldId id="378" r:id="rId9"/>
    <p:sldId id="389" r:id="rId10"/>
    <p:sldId id="375" r:id="rId11"/>
    <p:sldId id="390" r:id="rId12"/>
    <p:sldId id="379" r:id="rId13"/>
    <p:sldId id="380" r:id="rId14"/>
    <p:sldId id="381" r:id="rId15"/>
    <p:sldId id="392" r:id="rId16"/>
    <p:sldId id="391" r:id="rId17"/>
    <p:sldId id="406" r:id="rId18"/>
    <p:sldId id="407" r:id="rId19"/>
    <p:sldId id="408" r:id="rId20"/>
    <p:sldId id="409" r:id="rId21"/>
    <p:sldId id="410" r:id="rId22"/>
    <p:sldId id="411" r:id="rId23"/>
    <p:sldId id="382" r:id="rId24"/>
    <p:sldId id="394" r:id="rId25"/>
    <p:sldId id="417" r:id="rId26"/>
    <p:sldId id="418" r:id="rId27"/>
    <p:sldId id="395" r:id="rId28"/>
    <p:sldId id="393" r:id="rId29"/>
    <p:sldId id="396" r:id="rId30"/>
    <p:sldId id="397" r:id="rId31"/>
    <p:sldId id="412" r:id="rId32"/>
    <p:sldId id="398" r:id="rId33"/>
    <p:sldId id="399" r:id="rId34"/>
    <p:sldId id="400" r:id="rId35"/>
    <p:sldId id="388" r:id="rId36"/>
    <p:sldId id="401" r:id="rId37"/>
    <p:sldId id="383" r:id="rId38"/>
    <p:sldId id="402" r:id="rId39"/>
    <p:sldId id="403" r:id="rId40"/>
    <p:sldId id="413" r:id="rId41"/>
    <p:sldId id="414" r:id="rId42"/>
    <p:sldId id="384" r:id="rId43"/>
    <p:sldId id="404" r:id="rId44"/>
    <p:sldId id="415" r:id="rId45"/>
    <p:sldId id="385" r:id="rId46"/>
    <p:sldId id="386" r:id="rId47"/>
    <p:sldId id="387" r:id="rId48"/>
    <p:sldId id="405" r:id="rId49"/>
    <p:sldId id="41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iller" initials="M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8"/>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5" autoAdjust="0"/>
    <p:restoredTop sz="76320" autoAdjust="0"/>
  </p:normalViewPr>
  <p:slideViewPr>
    <p:cSldViewPr>
      <p:cViewPr varScale="1">
        <p:scale>
          <a:sx n="60" d="100"/>
          <a:sy n="60" d="100"/>
        </p:scale>
        <p:origin x="1122" y="48"/>
      </p:cViewPr>
      <p:guideLst>
        <p:guide orient="horz" pos="2160"/>
        <p:guide pos="2880"/>
      </p:guideLst>
    </p:cSldViewPr>
  </p:slideViewPr>
  <p:outlineViewPr>
    <p:cViewPr>
      <p:scale>
        <a:sx n="33" d="100"/>
        <a:sy n="33" d="100"/>
      </p:scale>
      <p:origin x="0" y="-2290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2/6/2019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2/6/2019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Students may not know exactly what is meant by globalization, or may have an incomplete understanding of the term. You might ask students what they think it means. Potential answers could include: reduction of economic and cultural advantages of developed countries, increased number of companies with operations in multiple countries worldwide, and increased reliance on imports and exports of goods (and jobs). Globalization will be discussed in later slides as well.</a:t>
            </a: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78936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3687530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Figure 1.2, Page 13.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 contemporary systems, there is a growing interdependence between a firm’s information systems and its business capabilities. Changes in strategy, rules, and business processes increasingly require changes in hardware, software, databases, and telecommunications. Often, what the organization would like to do depends on what its systems will permit it to do.</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basic point of this graphic is that in order to achieve its business objectives, a firm will need a significant investment in IT. Going the other direction (from right to left), having a significant IT platform can lead to changes in business objectives and strategies. Emphasize the two-way nature of this relationship. Businesses rely on information systems to help them achieve their goals; a business without adequate information systems will inevitably fall short. But information systems are also products of the businesses that use them. Businesses shape their information systems and information systems shape businesses.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795257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Walmart is the most efficient retailer in the industry and exemplifies operational excellence. You could ask students to name other businesses that they believe exhibit a high level of operational excellence. Do customers perceive operational excellence? Does it make a difference for customer purchasing? What websites strike students as really excellent in terms of customer service? If you have a podium computer, you might want to visit the Walmart site and the Amazon site to compare them in terms of ease of use. </a:t>
            </a: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2382087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You could ask students to name other new products or business models that they</a:t>
            </a:r>
            <a:r>
              <a:rPr lang="ja-JP" altLang="en-US" dirty="0" smtClean="0"/>
              <a:t>’</a:t>
            </a:r>
            <a:r>
              <a:rPr lang="en-US" altLang="ja-JP" dirty="0" smtClean="0"/>
              <a:t>ve encountered and how they might relate to new information systems or new technology. One way to encourage participation is ask students to help you list on the blackboard some really interesting recent digital product innovations. Discussing </a:t>
            </a:r>
            <a:r>
              <a:rPr lang="ja-JP" altLang="en-US" dirty="0" smtClean="0"/>
              <a:t>“</a:t>
            </a:r>
            <a:r>
              <a:rPr lang="en-US" altLang="ja-JP" dirty="0" smtClean="0"/>
              <a:t>green technologies</a:t>
            </a:r>
            <a:r>
              <a:rPr lang="ja-JP" altLang="en-US" dirty="0" smtClean="0"/>
              <a:t>”</a:t>
            </a:r>
            <a:r>
              <a:rPr lang="en-US" altLang="ja-JP" dirty="0" smtClean="0"/>
              <a:t> such as wind, solar, and hybrid vehicles is always fun. In this context, what role will IT be playing in the development of these technologies?  </a:t>
            </a:r>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708335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You could ask students what types of companies might rely more on customer and supplier intimacy more than others and which companies they feel have served them exceptionally well. Ask the students to identify online sites that achieve a high degree of customer intimacy. Sites to visit would include Netflix, Amazon, and other sites which have recommender systems to suggest purchase ideas to consumers. </a:t>
            </a:r>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83889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You could ask students if they have ever been recipients of exceptional service from a company made possible by improved decision making and whether or not information systems contributed to that level of service. For example, perhaps they had a power outage and it took a very short (or very long) time for the utility company to correct the error.  </a:t>
            </a:r>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848061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Emphasize that achieving any of the previous four business objectives represents the achievement of a competitive advantage as well. </a:t>
            </a:r>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4268753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Ask students if they can name any examples of companies that failed to survive due to unwillingness or inability to update their information systems. The Sarbanes-Oxley Act (2002) requires that public firms keep all data, including e-mail, on record for 5 years. The Dodd-Frank Act (2010) requires financial services firms to develop extensive new compliance reports.   You could ask students if they appreciate why information systems would be useful toward meeting the standards imposed by these new federal statutes.  </a:t>
            </a:r>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2357128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These are some basic background understandings needed for the course.  A system refers to a set of components that work together (hopefully). Can students think of systems other than information systems? The point of an information system is to make sense out all the confusing data in the environment, and put the data into some kind of order. Information is an ordered set of data that you can understand and act on. If the students want to get a sense of raw data, show them a stock ticker on a financial website, such as Yahoo/finance. Ask them to tell you what it means? Then show them the current value of the Dow Jones Industrial Index and the S&amp;P 500, and its daily trend (or for that matter switch to a one year view of either of these indexes). Looking at the indexes students can quickly get a grasp of whether the market is up or down, and they could act on that information.    </a:t>
            </a:r>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3786292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1.3, Page 17.</a:t>
            </a:r>
          </a:p>
          <a:p>
            <a:r>
              <a:rPr lang="en-US" sz="1200" b="0" i="0" u="none" strike="noStrike" kern="1200" baseline="0" dirty="0" smtClean="0">
                <a:solidFill>
                  <a:schemeClr val="tx1"/>
                </a:solidFill>
                <a:latin typeface="+mn-lt"/>
                <a:ea typeface="+mn-ea"/>
                <a:cs typeface="+mn-cs"/>
              </a:rPr>
              <a:t>Raw data from a supermarket checkout counter can be processed and organized to produce meaningful information, such as the total unit sales of dish detergent or the total sales revenue from dish detergent for a specific store or sales territory.</a:t>
            </a:r>
          </a:p>
          <a:p>
            <a:endParaRPr lang="en-US" altLang="en-US" sz="1200" b="0" i="0" u="none" strike="noStrike" kern="1200" baseline="0" dirty="0" smtClean="0">
              <a:solidFill>
                <a:schemeClr val="tx1"/>
              </a:solidFill>
              <a:latin typeface="+mn-lt"/>
              <a:ea typeface="+mn-ea"/>
              <a:cs typeface="+mn-cs"/>
            </a:endParaRPr>
          </a:p>
          <a:p>
            <a:r>
              <a:rPr lang="en-US" altLang="en-US" dirty="0" smtClean="0"/>
              <a:t>Emphasize the distinction between information and data. You could, for example, ask several students to list their ages and write the numbers on one side of the board—then you could calculate the average age of those students on the other side, oldest student, youngest student, and so forth, to illustrate the difference between raw data and meaningful information.</a:t>
            </a:r>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288039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4097314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Use an example similar to the one given in the previous slide to illustrate the three activities involved in the function of an information system. Continuing with that example, the process of asking students their age would represent input, calculating the average age and determining the oldest and youngest age would represent processing, and writing that information on the board would represent output.</a:t>
            </a:r>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682222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Explain to students how the </a:t>
            </a:r>
            <a:r>
              <a:rPr lang="en-US" altLang="ja-JP" dirty="0" smtClean="0"/>
              <a:t>“house” analogy works: assuming that a successful information system is like a completed “house”, computers and software represent only the tools and materials used to build the house. Tools and materials don</a:t>
            </a:r>
            <a:r>
              <a:rPr lang="ja-JP" altLang="en-US" dirty="0" smtClean="0"/>
              <a:t>’</a:t>
            </a:r>
            <a:r>
              <a:rPr lang="en-US" altLang="ja-JP" dirty="0" smtClean="0"/>
              <a:t>t just suddenly become a completed house—outside (human) input is required. Systems need to be designed to fit the firms and the humans who work with the systems.  </a:t>
            </a: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4256303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Figure 1.4,</a:t>
            </a:r>
            <a:r>
              <a:rPr lang="en-US" altLang="en-US" baseline="0" dirty="0" smtClean="0"/>
              <a:t> Page 17.</a:t>
            </a:r>
          </a:p>
          <a:p>
            <a:r>
              <a:rPr lang="en-US" sz="1200" b="0" i="0" u="none" strike="noStrike" kern="1200" baseline="0" dirty="0" smtClean="0">
                <a:solidFill>
                  <a:schemeClr val="tx1"/>
                </a:solidFill>
                <a:latin typeface="+mn-lt"/>
                <a:ea typeface="+mn-ea"/>
                <a:cs typeface="+mn-cs"/>
              </a:rPr>
              <a:t>An information system contains information about an organization and its surrounding environment. Three basic activities—input, processing, and output—produce the information organizations need. Feedback is output returned to appropriate people or activities in the organization to evaluate and refine the input. Environmental actors, such as customers, suppliers, competitors, stockholders, and regulatory agencies, interact with the organization and its information systems.</a:t>
            </a:r>
            <a:endParaRPr lang="en-US" altLang="en-US" baseline="0" dirty="0" smtClean="0"/>
          </a:p>
          <a:p>
            <a:endParaRPr lang="en-US" altLang="en-US" baseline="0" dirty="0" smtClean="0"/>
          </a:p>
          <a:p>
            <a:r>
              <a:rPr lang="en-US" altLang="en-US" dirty="0" smtClean="0"/>
              <a:t>The point of this diagram is first of all to highlight the three basic activities of information systems, so that students can understand what an information system is doing at its most fundamental level. But the diagram also puts information systems into the context of organizations (firms), and then puts the firm into its respective environment composed of shareholders, higher level authorities (government), competitors, suppliers, and customers. Suddenly, students should see that information systems play a central role mediating and interacting with all these players. Hence, systems play a key role in the operations and survival of the firm. </a:t>
            </a:r>
          </a:p>
          <a:p>
            <a:endParaRPr lang="en-US" altLang="en-US" dirty="0" smtClean="0"/>
          </a:p>
          <a:p>
            <a:r>
              <a:rPr lang="en-US" altLang="en-US" dirty="0" smtClean="0"/>
              <a:t>You could also explain this diagram by relating it back to the opening case, as the book does. The two types of input into the Synergy system are manually entered data as well as video. The system processes that data and creates the output, video, and statistics about specific types of players and plays.</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2856128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1.5, Page 19.</a:t>
            </a:r>
          </a:p>
          <a:p>
            <a:r>
              <a:rPr lang="en-US" sz="1200" b="0" i="0" u="none" strike="noStrike" kern="1200" baseline="0" dirty="0" smtClean="0">
                <a:solidFill>
                  <a:schemeClr val="tx1"/>
                </a:solidFill>
                <a:latin typeface="+mn-lt"/>
                <a:ea typeface="+mn-ea"/>
                <a:cs typeface="+mn-cs"/>
              </a:rPr>
              <a:t>Using information systems effectively requires an understanding of the organization, management, and information technology shaping the systems. An information system creates value for the firm as an organizational and management solution to challenges posed by the environment.</a:t>
            </a:r>
          </a:p>
          <a:p>
            <a:endParaRPr lang="en-US" altLang="en-US" sz="1200" b="0" i="0" u="none" strike="noStrike" kern="1200" baseline="0" dirty="0" smtClean="0">
              <a:solidFill>
                <a:schemeClr val="tx1"/>
              </a:solidFill>
              <a:latin typeface="+mn-lt"/>
              <a:ea typeface="+mn-ea"/>
              <a:cs typeface="+mn-cs"/>
            </a:endParaRPr>
          </a:p>
          <a:p>
            <a:r>
              <a:rPr lang="en-US" altLang="en-US" dirty="0" smtClean="0"/>
              <a:t>These three themes (management, organizations, and technology) will reappear throughout the book. Understanding the interaction among these factors and information systems is known as information system literacy. Knowing how to optimize the relationship between technology, organizations, and management is the purpose of this book and course.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431970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Pages 18 and 19 in the text provide more specific details on each level of this hierarchy. You can ask students to talk about an organization where they currently work, or have worked in the past. What was their contact with senior management, middle management, and operational (supervisory) management?  Many younger students will have had little or no contact with senior and middle management. Older students most likely will have experience. You might need to provide more description about exactly what senior managers do for the firm (and middle managers). </a:t>
            </a:r>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496852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a:t>
            </a:r>
            <a:r>
              <a:rPr lang="en-US" altLang="en-US" baseline="0" dirty="0" smtClean="0"/>
              <a:t> 1.6, Page 20.</a:t>
            </a:r>
          </a:p>
          <a:p>
            <a:r>
              <a:rPr lang="en-US" sz="1200" b="0" i="0" u="none" strike="noStrike" kern="1200" baseline="0" dirty="0" smtClean="0">
                <a:solidFill>
                  <a:schemeClr val="tx1"/>
                </a:solidFill>
                <a:latin typeface="+mn-lt"/>
                <a:ea typeface="+mn-ea"/>
                <a:cs typeface="+mn-cs"/>
              </a:rPr>
              <a:t>Business organizations are hierarchies consisting of three principal levels: senior management, middle management, and operational management. Information systems serve each of these levels. Scientists and knowledge workers often work with middle management.</a:t>
            </a:r>
          </a:p>
          <a:p>
            <a:endParaRPr lang="en-US" altLang="en-US" sz="1200" b="0" i="0" u="none" strike="noStrike" kern="1200" baseline="0" dirty="0" smtClean="0">
              <a:solidFill>
                <a:schemeClr val="tx1"/>
              </a:solidFill>
              <a:latin typeface="+mn-lt"/>
              <a:ea typeface="+mn-ea"/>
              <a:cs typeface="+mn-cs"/>
            </a:endParaRPr>
          </a:p>
          <a:p>
            <a:r>
              <a:rPr lang="en-US" altLang="en-US" dirty="0" smtClean="0"/>
              <a:t>Ask students to think about how information systems would factor into the day-to-day jobs of each of the three types of workers in the pyramid. </a:t>
            </a:r>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1173088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point of this slide is to let students know there are many organizational factors that will shape information systems. A common observation is that </a:t>
            </a:r>
            <a:r>
              <a:rPr lang="ja-JP" altLang="en-US" dirty="0" smtClean="0"/>
              <a:t>“</a:t>
            </a:r>
            <a:r>
              <a:rPr lang="en-US" altLang="ja-JP" dirty="0" smtClean="0"/>
              <a:t>Every business is different.</a:t>
            </a:r>
            <a:r>
              <a:rPr lang="ja-JP" altLang="en-US" dirty="0" smtClean="0"/>
              <a:t>”</a:t>
            </a:r>
            <a:r>
              <a:rPr lang="en-US" altLang="ja-JP" dirty="0" smtClean="0"/>
              <a:t> Does this mean every business will have different information systems? Every business has its unique culture and politics. Systems reflect these business cultures.  </a:t>
            </a:r>
          </a:p>
          <a:p>
            <a:endParaRPr lang="en-US" altLang="en-US" dirty="0" smtClean="0"/>
          </a:p>
          <a:p>
            <a:r>
              <a:rPr lang="en-US" altLang="en-US" dirty="0" smtClean="0"/>
              <a:t>For an example of how information systems shed light on a firm</a:t>
            </a:r>
            <a:r>
              <a:rPr lang="ja-JP" altLang="en-US" dirty="0" smtClean="0"/>
              <a:t>’</a:t>
            </a:r>
            <a:r>
              <a:rPr lang="en-US" altLang="ja-JP" dirty="0" smtClean="0"/>
              <a:t>s unique business processes and culture, you might describe the UPS Interactive Session later in the chapter. The company</a:t>
            </a:r>
            <a:r>
              <a:rPr lang="ja-JP" altLang="en-US" dirty="0" smtClean="0"/>
              <a:t>’</a:t>
            </a:r>
            <a:r>
              <a:rPr lang="en-US" altLang="ja-JP" dirty="0" smtClean="0"/>
              <a:t>s package tracking systems exemplify their commitment to customer service and putting the customer first.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518023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How might information systems assist managers in the development of new products and services? What is meant by re-creating the organization?  Why do organizations need to be continually re-created? The answer is that they quickly become obsolete unless they continue to change. Ask students to help you list some organizations that have recently failed, or are about to fail.  </a:t>
            </a:r>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2109922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Information technology is at the heart of information systems. Although organization and management are important too, it</a:t>
            </a:r>
            <a:r>
              <a:rPr lang="ja-JP" altLang="en-US" dirty="0" smtClean="0"/>
              <a:t>’</a:t>
            </a:r>
            <a:r>
              <a:rPr lang="en-US" altLang="ja-JP" dirty="0" smtClean="0"/>
              <a:t>s the technology that enables the systems and the organizations and managers who use the technology.  </a:t>
            </a:r>
          </a:p>
          <a:p>
            <a:endParaRPr lang="en-US" altLang="en-US" dirty="0" smtClean="0"/>
          </a:p>
          <a:p>
            <a:r>
              <a:rPr lang="en-US" altLang="en-US" dirty="0" smtClean="0"/>
              <a:t>The distinction between the Internet and intranets and extranets has to do with their scope. Intranets are private networks used by corporations and extranets are similar except that they are directed at external users (such as customers and suppliers). In contrast, the Internet connects millions of different networks across the globe. Students may not immediately understand this distinction.</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1426337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UPS is a good example of a company that successfully uses information systems to enhance their business.</a:t>
            </a:r>
          </a:p>
          <a:p>
            <a:endParaRPr lang="en-US" altLang="en-US" dirty="0" smtClean="0"/>
          </a:p>
          <a:p>
            <a:r>
              <a:rPr lang="en-US" altLang="en-US" dirty="0" smtClean="0"/>
              <a:t>Discuss the Delivery Information Acquisition Device (DIAD) and its various uses. Why is it an excellent example of an information system affected by a firm</a:t>
            </a:r>
            <a:r>
              <a:rPr lang="ja-JP" altLang="en-US" dirty="0" smtClean="0"/>
              <a:t>’</a:t>
            </a:r>
            <a:r>
              <a:rPr lang="en-US" altLang="ja-JP" dirty="0" smtClean="0"/>
              <a:t>s business and vice versa? Do students think UPS does a good job with its information systems? What might they improve?</a:t>
            </a:r>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324835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566275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Discuss what the consequences would be if any one of the three dimensions of information systems were lacking at UPS. With poor technology, good management and organizational procedures would not significantly increase efficiency; without good organizational procedures, even the highest-quality technology wouldn</a:t>
            </a:r>
            <a:r>
              <a:rPr lang="en-US" altLang="ja-JP" dirty="0" smtClean="0"/>
              <a:t>’t prevent frequent errors and data loss; and without good management, the company would not make appropriate decisions about how to use the technology and what procedures to use.</a:t>
            </a: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2234338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You could ask students to consider how this view of information systems might contrast with the sociotechnical view or other views. You could also ask them to consider the circumstances under which information systems might not result in increased productivity and revenue.</a:t>
            </a:r>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7676882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During this and the next slide, emphasize that the end result of the business information value chain will always be profitability.</a:t>
            </a:r>
          </a:p>
          <a:p>
            <a:r>
              <a:rPr lang="en-US" altLang="en-US" dirty="0" smtClean="0"/>
              <a:t>Questions for students: What aspects of the business perspective might be lacking? Are there other perspectives that might provide a different picture? (sociotechnical)</a:t>
            </a:r>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10960890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Connect this slide to the previous slide. Many firms make significant investments in IT for very little benefit to the bottom line. Discuss why companies experience a wide variety of outcomes in their efforts to invest in IT.  Consider the factors we use in this book: organizational and management factors. </a:t>
            </a:r>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1849908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Figure 1.7, Page 26.</a:t>
            </a:r>
          </a:p>
          <a:p>
            <a:r>
              <a:rPr lang="en-US" sz="1200" b="0" i="0" u="none" strike="noStrike" kern="1200" baseline="0" dirty="0" smtClean="0">
                <a:solidFill>
                  <a:schemeClr val="tx1"/>
                </a:solidFill>
                <a:latin typeface="+mn-lt"/>
                <a:ea typeface="+mn-ea"/>
                <a:cs typeface="+mn-cs"/>
              </a:rPr>
              <a:t>From a business perspective, information systems are part of a series of value-adding activities for acquiring, transforming,</a:t>
            </a:r>
          </a:p>
          <a:p>
            <a:r>
              <a:rPr lang="en-US" sz="1200" b="0" i="0" u="none" strike="noStrike" kern="1200" baseline="0" dirty="0" smtClean="0">
                <a:solidFill>
                  <a:schemeClr val="tx1"/>
                </a:solidFill>
                <a:latin typeface="+mn-lt"/>
                <a:ea typeface="+mn-ea"/>
                <a:cs typeface="+mn-cs"/>
              </a:rPr>
              <a:t>and distributing information that managers can use to improve decision making, enhance organizational</a:t>
            </a:r>
          </a:p>
          <a:p>
            <a:r>
              <a:rPr lang="en-US" sz="1200" b="0" i="0" u="none" strike="noStrike" kern="1200" baseline="0" dirty="0" smtClean="0">
                <a:solidFill>
                  <a:schemeClr val="tx1"/>
                </a:solidFill>
                <a:latin typeface="+mn-lt"/>
                <a:ea typeface="+mn-ea"/>
                <a:cs typeface="+mn-cs"/>
              </a:rPr>
              <a:t>performance, and, ultimately, increase firm profitability.</a:t>
            </a:r>
          </a:p>
          <a:p>
            <a:endParaRPr lang="en-US" altLang="en-US" dirty="0" smtClean="0"/>
          </a:p>
          <a:p>
            <a:r>
              <a:rPr lang="en-US" altLang="en-US" dirty="0" smtClean="0"/>
              <a:t>The information value chain is one way to visualize the relationship among information activities, business processes, and management activities. You could also ask students if they could imagine any reason to create an information system besides profitability or strategic positioning (it</a:t>
            </a:r>
            <a:r>
              <a:rPr lang="ja-JP" altLang="en-US" dirty="0" smtClean="0"/>
              <a:t>’</a:t>
            </a:r>
            <a:r>
              <a:rPr lang="en-US" altLang="ja-JP" dirty="0" smtClean="0"/>
              <a:t>s not likely that they will think of one, which will prove the point). One reason to create a system that is not primarily profit-oriented is to meet the information reporting requirements of government and other authorities.  </a:t>
            </a:r>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3172743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Figure</a:t>
            </a:r>
            <a:r>
              <a:rPr lang="en-US" altLang="en-US" baseline="0" dirty="0" smtClean="0"/>
              <a:t> 1.8, Page 27.</a:t>
            </a:r>
          </a:p>
          <a:p>
            <a:r>
              <a:rPr lang="en-US" sz="1200" b="0" i="0" u="none" strike="noStrike" kern="1200" baseline="0" dirty="0" smtClean="0">
                <a:solidFill>
                  <a:schemeClr val="tx1"/>
                </a:solidFill>
                <a:latin typeface="+mn-lt"/>
                <a:ea typeface="+mn-ea"/>
                <a:cs typeface="+mn-cs"/>
              </a:rPr>
              <a:t>Although, on average, investments in information technology produce returns far above those returned by other investments, there is considerable variation across firms.</a:t>
            </a:r>
          </a:p>
          <a:p>
            <a:r>
              <a:rPr lang="en-US" sz="1200" b="0" i="0" u="none" strike="noStrike" kern="1200" baseline="0" dirty="0" smtClean="0">
                <a:solidFill>
                  <a:schemeClr val="tx1"/>
                </a:solidFill>
                <a:latin typeface="+mn-lt"/>
                <a:ea typeface="+mn-ea"/>
                <a:cs typeface="+mn-cs"/>
              </a:rPr>
              <a:t>Source: Based on Brynjolfsson and Hitt (2000).</a:t>
            </a:r>
          </a:p>
          <a:p>
            <a:endParaRPr lang="en-US" altLang="en-US" sz="1200" b="0" i="0" u="none" strike="noStrike" kern="1200" baseline="0" dirty="0" smtClean="0">
              <a:solidFill>
                <a:schemeClr val="tx1"/>
              </a:solidFill>
              <a:latin typeface="+mn-lt"/>
              <a:ea typeface="+mn-ea"/>
              <a:cs typeface="+mn-cs"/>
            </a:endParaRPr>
          </a:p>
          <a:p>
            <a:r>
              <a:rPr lang="en-US" altLang="en-US" dirty="0" smtClean="0"/>
              <a:t>Emphasize that each quadrant of the graph represents a different type of firm.</a:t>
            </a:r>
          </a:p>
          <a:p>
            <a:r>
              <a:rPr lang="en-US" altLang="en-US" dirty="0" smtClean="0"/>
              <a:t>Quadrant 1 represents firms that invest much less in IT but still receive strong returns.</a:t>
            </a:r>
          </a:p>
          <a:p>
            <a:r>
              <a:rPr lang="en-US" altLang="en-US" dirty="0" smtClean="0"/>
              <a:t>Quadrant 2 represents firms that invest a great deal in IT and receive a great deal in returns.</a:t>
            </a:r>
          </a:p>
          <a:p>
            <a:r>
              <a:rPr lang="en-US" altLang="en-US" dirty="0" smtClean="0"/>
              <a:t>Quadrant 3 represents firms that invest much less in IT and receive poor returns.</a:t>
            </a:r>
          </a:p>
          <a:p>
            <a:r>
              <a:rPr lang="en-US" altLang="en-US" dirty="0" smtClean="0"/>
              <a:t>Quadrant 4 represents firms that invest a great deal in IT but receive poor returns.</a:t>
            </a:r>
          </a:p>
          <a:p>
            <a:r>
              <a:rPr lang="en-US" altLang="en-US" dirty="0" smtClean="0"/>
              <a:t>Ask students where they want their firms to show up?  The purpose of the course and book is to show students how to end up in top quadrant (2). </a:t>
            </a:r>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25435073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example used in the book for complementary assets is for automobile companies: these companies rely on investments in highways, other roads, gas stations, repair facilities, and so on to maximize the value of their primary investment. Ask students to provide a different example of another company</a:t>
            </a:r>
            <a:r>
              <a:rPr lang="ja-JP" altLang="en-US" dirty="0" smtClean="0"/>
              <a:t>’</a:t>
            </a:r>
            <a:r>
              <a:rPr lang="en-US" altLang="ja-JP" dirty="0" smtClean="0"/>
              <a:t>s or industries complementary assets.  </a:t>
            </a: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20497554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Emphasize that firms that make significant investment in complementary assets tend to derive greater benefit from information technology investment than those that do not. Consideration of complementary assets should be a part of any firm</a:t>
            </a:r>
            <a:r>
              <a:rPr lang="ja-JP" altLang="en-US" dirty="0" smtClean="0"/>
              <a:t>’</a:t>
            </a:r>
            <a:r>
              <a:rPr lang="en-US" altLang="ja-JP" dirty="0" smtClean="0"/>
              <a:t>s broader view of how to create and implement their information systems. Stress to students that managers must consider dimensions such as complementary assets in order to derive benefit from information systems and be successful.</a:t>
            </a: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28255894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a:t>
            </a:r>
            <a:r>
              <a:rPr lang="en-US" altLang="en-US" baseline="0" dirty="0" smtClean="0"/>
              <a:t> 1.9, Page 29.</a:t>
            </a:r>
          </a:p>
          <a:p>
            <a:r>
              <a:rPr lang="en-US" sz="1200" b="0" i="0" u="none" strike="noStrike" kern="1200" baseline="0" dirty="0" smtClean="0">
                <a:solidFill>
                  <a:schemeClr val="tx1"/>
                </a:solidFill>
                <a:latin typeface="+mn-lt"/>
                <a:ea typeface="+mn-ea"/>
                <a:cs typeface="+mn-cs"/>
              </a:rPr>
              <a:t>The study of information systems deals with issues and insights contributed from technical and behavioral disciplines.</a:t>
            </a:r>
          </a:p>
          <a:p>
            <a:endParaRPr lang="en-US" altLang="en-US" sz="1200" b="0" i="0" u="none" strike="noStrike" kern="1200" baseline="0" dirty="0" smtClean="0">
              <a:solidFill>
                <a:schemeClr val="tx1"/>
              </a:solidFill>
              <a:latin typeface="+mn-lt"/>
              <a:ea typeface="+mn-ea"/>
              <a:cs typeface="+mn-cs"/>
            </a:endParaRPr>
          </a:p>
          <a:p>
            <a:r>
              <a:rPr lang="en-US" altLang="en-US" dirty="0" smtClean="0"/>
              <a:t>Ask students which of the two major types of approaches, behavioral and technical, they find to be most appropriate or accurate. Why do they feel this way? Emphasize that the technical approach does not ignore behavior and the behavioral approach does not ignore technology, but that they are indeed two distinct approaches.</a:t>
            </a:r>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14893444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You might ask the students whether they think it</a:t>
            </a:r>
            <a:r>
              <a:rPr lang="ja-JP" altLang="en-US" dirty="0" smtClean="0"/>
              <a:t>’</a:t>
            </a:r>
            <a:r>
              <a:rPr lang="en-US" altLang="ja-JP" dirty="0" smtClean="0"/>
              <a:t>s possible to adopt only one of the two approaches to information systems and be successful. Then emphasize that the most accurate position is that there is no single approach that can truly capture the full scope and importance of information systems by itself.</a:t>
            </a: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2783696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3309140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Ask students to describe some of the relationships between the four main actors. For example, business firms look to acquire the components of their information systems from suppliers of hardware and software. The firm</a:t>
            </a:r>
            <a:r>
              <a:rPr lang="ja-JP" altLang="en-US" dirty="0" smtClean="0"/>
              <a:t>’</a:t>
            </a:r>
            <a:r>
              <a:rPr lang="en-US" altLang="ja-JP" dirty="0" smtClean="0"/>
              <a:t>s environment may dictate the type of software a company uses as well as the kind of employees that work there.</a:t>
            </a: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21878481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sociotechnical systems perspective was also discussed briefly in slide 3, which you could revisit to give students a refresher. The critical aspect of this view is the balance between technological and social/behavioral concerns. Sometimes a lesser form of technology may be the best option because it is more suited to the personal needs of the individual, for example.</a:t>
            </a:r>
          </a:p>
        </p:txBody>
      </p:sp>
      <p:sp>
        <p:nvSpPr>
          <p:cNvPr id="4" name="Slide Number Placeholder 3"/>
          <p:cNvSpPr>
            <a:spLocks noGrp="1"/>
          </p:cNvSpPr>
          <p:nvPr>
            <p:ph type="sldNum" sz="quarter" idx="10"/>
          </p:nvPr>
        </p:nvSpPr>
        <p:spPr/>
        <p:txBody>
          <a:bodyPr/>
          <a:lstStyle/>
          <a:p>
            <a:fld id="{A73D6722-9B4D-4E29-B226-C325925A8118}" type="slidenum">
              <a:rPr lang="en-US" smtClean="0"/>
              <a:t>48</a:t>
            </a:fld>
            <a:endParaRPr lang="en-US" dirty="0"/>
          </a:p>
        </p:txBody>
      </p:sp>
    </p:spTree>
    <p:extLst>
      <p:ext uri="{BB962C8B-B14F-4D97-AF65-F5344CB8AC3E}">
        <p14:creationId xmlns:p14="http://schemas.microsoft.com/office/powerpoint/2010/main" val="251669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Figure 1.10, </a:t>
            </a:r>
            <a:r>
              <a:rPr lang="en-US" altLang="en-US" smtClean="0"/>
              <a:t>page 31.</a:t>
            </a:r>
            <a:endParaRPr lang="en-US" altLang="en-US" dirty="0" smtClean="0"/>
          </a:p>
          <a:p>
            <a:r>
              <a:rPr lang="en-US" sz="1200" b="0" i="0" u="none" strike="noStrike" kern="1200" baseline="0" dirty="0" smtClean="0">
                <a:solidFill>
                  <a:schemeClr val="tx1"/>
                </a:solidFill>
                <a:latin typeface="+mn-lt"/>
                <a:ea typeface="+mn-ea"/>
                <a:cs typeface="+mn-cs"/>
              </a:rPr>
              <a:t>In a sociotechnical perspective, the performance of a system is optimized when both the technology and the organization mutually adjust to one another until a satisfactory fit is obtained.</a:t>
            </a:r>
          </a:p>
          <a:p>
            <a:endParaRPr lang="en-US" altLang="en-US" sz="1200" b="0" i="0" u="none" strike="noStrike" kern="1200" baseline="0" dirty="0" smtClean="0">
              <a:solidFill>
                <a:schemeClr val="tx1"/>
              </a:solidFill>
              <a:latin typeface="+mn-lt"/>
              <a:ea typeface="+mn-ea"/>
              <a:cs typeface="+mn-cs"/>
            </a:endParaRPr>
          </a:p>
          <a:p>
            <a:r>
              <a:rPr lang="en-US" altLang="en-US" dirty="0" smtClean="0"/>
              <a:t>This graphic illustrates the interplay between technology and the organization. The two continue to grow closer together until an approach satisfying both perspectives is reached. Ensure that students understand that the two sides do not always need to form an equal compromise. Sometimes highly advanced technology may be more acceptable than at other times. As they will see with packaged software solutions and enterprise systems, firms are often required to change greatly in order to make the software applications work.  </a:t>
            </a: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49</a:t>
            </a:fld>
            <a:endParaRPr lang="en-US" dirty="0"/>
          </a:p>
        </p:txBody>
      </p:sp>
    </p:spTree>
    <p:extLst>
      <p:ext uri="{BB962C8B-B14F-4D97-AF65-F5344CB8AC3E}">
        <p14:creationId xmlns:p14="http://schemas.microsoft.com/office/powerpoint/2010/main" val="866469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New federal security and accounting laws that require companies to store e-mail for 5 years have spurred the growth of digital information, which is increasing at a rate of 5 exabytes annually. Students may be surprised to learn that 5 exabytes of data is equivalent to 37,000 Libraries of Congress. Ask the students to think about what difference it makes to the world economy, or the U.S. economy, if global operations become much less expensive? What are the challenges to American suppliers of goods and services, and to labor? </a:t>
            </a:r>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104968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Figure 1.1,</a:t>
            </a:r>
            <a:r>
              <a:rPr lang="en-US" sz="1200" baseline="0" dirty="0" smtClean="0"/>
              <a:t> Page 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Information technology capital investment, defined as hardware, software, and communications equipment, grew from 21 to 37 percent of all invested capital between 1999 and 2015.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sz="1200" b="0" i="0" u="none" strike="noStrike" kern="1200" baseline="0" dirty="0" smtClean="0">
                <a:solidFill>
                  <a:schemeClr val="tx1"/>
                </a:solidFill>
                <a:latin typeface="+mn-lt"/>
                <a:ea typeface="+mn-ea"/>
                <a:cs typeface="+mn-cs"/>
              </a:rPr>
              <a:t>Source: Based on data in U.S. Department of Commerce, Bureau of Economic Analysis, National Income and Product Accounts,</a:t>
            </a:r>
          </a:p>
          <a:p>
            <a:r>
              <a:rPr lang="en-US" sz="1200" b="0" i="0" u="none" strike="noStrike" kern="1200" baseline="0" dirty="0" smtClean="0">
                <a:solidFill>
                  <a:schemeClr val="tx1"/>
                </a:solidFill>
                <a:latin typeface="+mn-lt"/>
                <a:ea typeface="+mn-ea"/>
                <a:cs typeface="+mn-cs"/>
              </a:rPr>
              <a:t>Table 5.3.6. Real Private Fixed Investment by Type, Chained Dollars (2016).</a:t>
            </a:r>
          </a:p>
          <a:p>
            <a:endParaRPr lang="en-US" altLang="en-US" dirty="0" smtClean="0"/>
          </a:p>
          <a:p>
            <a:r>
              <a:rPr lang="en-US" altLang="en-US" dirty="0" smtClean="0"/>
              <a:t>Emphasize to students that total investment is more than one trillion dollars in 2012, and that more than 540 billion dollars of that was invested in information technology. You could ask them why it is that the percentage of total investment devoted to IT has increased so much since 1980. Other kinds of capital investment are machinery and buildings.  Why would firms increase IT investment faster than machinery and buildings? The answer is capital substitution: the price of IT capital has been falling exponentially, whereas the price of machine and buildings has been growing at slightly more than the rate of inflation. Wherever possible, firms would much rather invest in more IT than machinery or buildings because the returns on the investment are greater.  </a:t>
            </a:r>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3762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Ask students whether or not the smartphones that are changing business have had a similar effect on their own lives. Have iPhones dramatically changed they way they do things or created new possibilities?</a:t>
            </a:r>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3404767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Time shifting and space shifting are connected to globalization. You could ask students to explain why a digital firm is more likely to benefit from globalization than a traditional firm. One answer is that by allowing business to be conducted at any time (time shifting) and any place (space shifting), digital firms are ideally suited for global operations which take place in remote locations and very different time zones.  </a:t>
            </a:r>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280697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In the opening case, the UPS Interactive Session later in the chapter, and with many of the Interactive Sessions and opening cases in the book, it will be useful to ask students to explain how various information systems succeeded or failed in achieving the six strategic business objectives. You might ask the students to think about some other business objectives and think about how IT might help firms achieve them. For instance, speed to market is very important to firms introducing new products. How can IT help achieve that objective? </a:t>
            </a:r>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95779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2/6/2019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2/6/2019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2/6/2019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2/6/2019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000"/>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2/6/2019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SIGHT 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008638"/>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8638"/>
              </a:buClr>
              <a:buSzPct val="100000"/>
              <a:defRPr sz="2800"/>
            </a:lvl1pPr>
            <a:lvl2pPr>
              <a:buClr>
                <a:srgbClr val="008638"/>
              </a:buClr>
              <a:defRPr sz="2000"/>
            </a:lvl2pPr>
            <a:lvl3pPr>
              <a:buClr>
                <a:srgbClr val="008638"/>
              </a:buClr>
              <a:defRPr/>
            </a:lvl3pPr>
            <a:lvl4pPr>
              <a:buClr>
                <a:srgbClr val="008638"/>
              </a:buClr>
              <a:defRPr/>
            </a:lvl4pPr>
            <a:lvl5pPr>
              <a:buClr>
                <a:srgbClr val="008638"/>
              </a:buClr>
              <a:defRPr/>
            </a:lvl5pPr>
            <a:lvl6pPr>
              <a:buClr>
                <a:srgbClr val="008638"/>
              </a:buClr>
              <a:defRPr/>
            </a:lvl6pPr>
            <a:lvl7pPr>
              <a:buClr>
                <a:srgbClr val="008638"/>
              </a:buClr>
              <a:defRPr/>
            </a:lvl7pPr>
            <a:lvl8pPr>
              <a:buClr>
                <a:srgbClr val="008638"/>
              </a:buClr>
              <a:defRPr/>
            </a:lvl8pPr>
            <a:lvl9pPr>
              <a:buClr>
                <a:srgbClr val="008638"/>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2/6/2019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66068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2/6/2019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2/6/2019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2/6/2019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1" r:id="rId5"/>
    <p:sldLayoutId id="2147483659" r:id="rId6"/>
    <p:sldLayoutId id="2147483658" r:id="rId7"/>
    <p:sldLayoutId id="2147483660" r:id="rId8"/>
    <p:sldLayoutId id="2147483651" r:id="rId9"/>
    <p:sldLayoutId id="2147483654" r:id="rId10"/>
    <p:sldLayoutId id="2147483655" r:id="rId1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Information Systems: Managing the Digital Firm</a:t>
            </a:r>
            <a:endParaRPr lang="en-US" dirty="0"/>
          </a:p>
        </p:txBody>
      </p:sp>
      <p:sp>
        <p:nvSpPr>
          <p:cNvPr id="3" name="Text Placeholder 2"/>
          <p:cNvSpPr>
            <a:spLocks noGrp="1"/>
          </p:cNvSpPr>
          <p:nvPr>
            <p:ph type="body" sz="quarter" idx="13"/>
          </p:nvPr>
        </p:nvSpPr>
        <p:spPr>
          <a:xfrm>
            <a:off x="457200" y="1300845"/>
            <a:ext cx="8229600" cy="478970"/>
          </a:xfrm>
        </p:spPr>
        <p:txBody>
          <a:bodyPr/>
          <a:lstStyle/>
          <a:p>
            <a:r>
              <a:rPr lang="en-US" dirty="0" smtClean="0"/>
              <a:t>Fifteenth edition</a:t>
            </a:r>
            <a:endParaRPr lang="en-US" dirty="0"/>
          </a:p>
        </p:txBody>
      </p:sp>
      <p:sp>
        <p:nvSpPr>
          <p:cNvPr id="4" name="Text Placeholder 3"/>
          <p:cNvSpPr>
            <a:spLocks noGrp="1"/>
          </p:cNvSpPr>
          <p:nvPr>
            <p:ph type="body" sz="quarter" idx="14"/>
          </p:nvPr>
        </p:nvSpPr>
        <p:spPr/>
        <p:txBody>
          <a:bodyPr/>
          <a:lstStyle/>
          <a:p>
            <a:r>
              <a:rPr lang="en-US" dirty="0" smtClean="0"/>
              <a:t>Chapter 1</a:t>
            </a:r>
            <a:endParaRPr lang="en-US" dirty="0"/>
          </a:p>
        </p:txBody>
      </p:sp>
      <p:sp>
        <p:nvSpPr>
          <p:cNvPr id="5" name="Text Placeholder 4"/>
          <p:cNvSpPr>
            <a:spLocks noGrp="1"/>
          </p:cNvSpPr>
          <p:nvPr>
            <p:ph type="body" sz="quarter" idx="15"/>
          </p:nvPr>
        </p:nvSpPr>
        <p:spPr/>
        <p:txBody>
          <a:bodyPr/>
          <a:lstStyle/>
          <a:p>
            <a:r>
              <a:rPr lang="en-US" dirty="0" smtClean="0"/>
              <a:t>Information Systems in Business Today</a:t>
            </a:r>
            <a:endParaRPr lang="en-US" dirty="0"/>
          </a:p>
        </p:txBody>
      </p:sp>
      <p:pic>
        <p:nvPicPr>
          <p:cNvPr id="6" name="Picture 5" descr="Book cov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057476"/>
            <a:ext cx="2940655" cy="37638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7321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Session: Management: The Mobile Pocket Office (1 of 2)</a:t>
            </a:r>
            <a:endParaRPr lang="en-US" dirty="0"/>
          </a:p>
        </p:txBody>
      </p:sp>
      <p:sp>
        <p:nvSpPr>
          <p:cNvPr id="3" name="Content Placeholder 2"/>
          <p:cNvSpPr>
            <a:spLocks noGrp="1"/>
          </p:cNvSpPr>
          <p:nvPr>
            <p:ph idx="1"/>
          </p:nvPr>
        </p:nvSpPr>
        <p:spPr/>
        <p:txBody>
          <a:bodyPr/>
          <a:lstStyle/>
          <a:p>
            <a:r>
              <a:rPr lang="en-US" sz="3200" dirty="0" smtClean="0"/>
              <a:t>Class Discussion</a:t>
            </a:r>
          </a:p>
          <a:p>
            <a:pPr lvl="1"/>
            <a:r>
              <a:rPr lang="en-US" sz="2400" dirty="0" smtClean="0"/>
              <a:t>What kinds of applications are described here?  What business functions do they support? How do they improve operational efficiency and decision making?</a:t>
            </a:r>
          </a:p>
          <a:p>
            <a:pPr lvl="1"/>
            <a:r>
              <a:rPr lang="en-US" sz="2400" dirty="0" smtClean="0"/>
              <a:t>Identify the problems that businesses in this case study solved by using mobile digital devices.</a:t>
            </a:r>
          </a:p>
        </p:txBody>
      </p:sp>
    </p:spTree>
    <p:extLst>
      <p:ext uri="{BB962C8B-B14F-4D97-AF65-F5344CB8AC3E}">
        <p14:creationId xmlns:p14="http://schemas.microsoft.com/office/powerpoint/2010/main" val="1212087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Session: Management: The Mobile Pocket Office (2 of 2)</a:t>
            </a:r>
            <a:endParaRPr lang="en-US" dirty="0"/>
          </a:p>
        </p:txBody>
      </p:sp>
      <p:sp>
        <p:nvSpPr>
          <p:cNvPr id="3" name="Content Placeholder 2"/>
          <p:cNvSpPr>
            <a:spLocks noGrp="1"/>
          </p:cNvSpPr>
          <p:nvPr>
            <p:ph idx="1"/>
          </p:nvPr>
        </p:nvSpPr>
        <p:spPr/>
        <p:txBody>
          <a:bodyPr/>
          <a:lstStyle/>
          <a:p>
            <a:r>
              <a:rPr lang="en-US" sz="3200" dirty="0" smtClean="0"/>
              <a:t>Class Discussion (cont.)</a:t>
            </a:r>
          </a:p>
          <a:p>
            <a:pPr lvl="1"/>
            <a:r>
              <a:rPr lang="en-US" sz="2400" dirty="0"/>
              <a:t>What kinds of businesses are most likely to benefit from equipping their employees with mobile digital devices such as iPhones and iPads?</a:t>
            </a:r>
          </a:p>
          <a:p>
            <a:pPr lvl="1"/>
            <a:r>
              <a:rPr lang="en-US" sz="2400" dirty="0"/>
              <a:t>One company deploying iPhones has said, “The iPhone is not a game changer, it's an industry changer. It changes the way that you can interact with your customers” and “with your suppliers.” Discuss the implications of this statement.</a:t>
            </a:r>
          </a:p>
        </p:txBody>
      </p:sp>
    </p:spTree>
    <p:extLst>
      <p:ext uri="{BB962C8B-B14F-4D97-AF65-F5344CB8AC3E}">
        <p14:creationId xmlns:p14="http://schemas.microsoft.com/office/powerpoint/2010/main" val="3603193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 Challenges and Opportunities: A Flattened World</a:t>
            </a:r>
            <a:endParaRPr lang="en-US" dirty="0"/>
          </a:p>
        </p:txBody>
      </p:sp>
      <p:sp>
        <p:nvSpPr>
          <p:cNvPr id="5" name="Content Placeholder 4"/>
          <p:cNvSpPr>
            <a:spLocks noGrp="1"/>
          </p:cNvSpPr>
          <p:nvPr>
            <p:ph idx="1"/>
          </p:nvPr>
        </p:nvSpPr>
        <p:spPr/>
        <p:txBody>
          <a:bodyPr/>
          <a:lstStyle/>
          <a:p>
            <a:r>
              <a:rPr lang="en-US" altLang="en-US" sz="3200" dirty="0" smtClean="0"/>
              <a:t>Internet has drastically reduced costs of operating on global scale</a:t>
            </a:r>
          </a:p>
          <a:p>
            <a:r>
              <a:rPr lang="en-US" altLang="en-US" sz="3200" dirty="0" smtClean="0"/>
              <a:t>Increases in foreign trade, outsourcing</a:t>
            </a:r>
          </a:p>
          <a:p>
            <a:r>
              <a:rPr lang="en-US" altLang="en-US" sz="3200" dirty="0" smtClean="0"/>
              <a:t>Presents both challenges and opportunities</a:t>
            </a:r>
            <a:endParaRPr lang="en-US" altLang="en-US" sz="3200" dirty="0"/>
          </a:p>
        </p:txBody>
      </p:sp>
    </p:spTree>
    <p:extLst>
      <p:ext uri="{BB962C8B-B14F-4D97-AF65-F5344CB8AC3E}">
        <p14:creationId xmlns:p14="http://schemas.microsoft.com/office/powerpoint/2010/main" val="4068061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Emerging Digital Firm</a:t>
            </a:r>
            <a:endParaRPr lang="en-US" dirty="0"/>
          </a:p>
        </p:txBody>
      </p:sp>
      <p:sp>
        <p:nvSpPr>
          <p:cNvPr id="3" name="Content Placeholder 2"/>
          <p:cNvSpPr>
            <a:spLocks noGrp="1"/>
          </p:cNvSpPr>
          <p:nvPr>
            <p:ph idx="1"/>
          </p:nvPr>
        </p:nvSpPr>
        <p:spPr/>
        <p:txBody>
          <a:bodyPr/>
          <a:lstStyle/>
          <a:p>
            <a:r>
              <a:rPr lang="en-US" dirty="0" smtClean="0"/>
              <a:t>In a fully digital firm:</a:t>
            </a:r>
          </a:p>
          <a:p>
            <a:pPr lvl="1"/>
            <a:r>
              <a:rPr lang="en-US" dirty="0" smtClean="0"/>
              <a:t>Significant business relationships are digitally enabled and mediated</a:t>
            </a:r>
          </a:p>
          <a:p>
            <a:pPr lvl="1"/>
            <a:r>
              <a:rPr lang="en-US" dirty="0" smtClean="0"/>
              <a:t>Core business processes are accomplished through digital networks</a:t>
            </a:r>
          </a:p>
          <a:p>
            <a:pPr lvl="1"/>
            <a:r>
              <a:rPr lang="en-US" dirty="0" smtClean="0"/>
              <a:t>Key corporate assets are managed digitally</a:t>
            </a:r>
          </a:p>
          <a:p>
            <a:r>
              <a:rPr lang="en-US" dirty="0" smtClean="0"/>
              <a:t>Digital firms offer greater flexibility in organization and management</a:t>
            </a:r>
          </a:p>
          <a:p>
            <a:pPr lvl="1"/>
            <a:r>
              <a:rPr lang="en-US" dirty="0" smtClean="0"/>
              <a:t>Time shifting, space shifting</a:t>
            </a:r>
            <a:endParaRPr lang="en-US" dirty="0"/>
          </a:p>
        </p:txBody>
      </p:sp>
    </p:spTree>
    <p:extLst>
      <p:ext uri="{BB962C8B-B14F-4D97-AF65-F5344CB8AC3E}">
        <p14:creationId xmlns:p14="http://schemas.microsoft.com/office/powerpoint/2010/main" val="3318671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Business Objectives of Information Systems (1 of 2)</a:t>
            </a:r>
            <a:endParaRPr lang="en-US" dirty="0"/>
          </a:p>
        </p:txBody>
      </p:sp>
      <p:sp>
        <p:nvSpPr>
          <p:cNvPr id="5" name="Content Placeholder 4"/>
          <p:cNvSpPr>
            <a:spLocks noGrp="1"/>
          </p:cNvSpPr>
          <p:nvPr>
            <p:ph idx="1"/>
          </p:nvPr>
        </p:nvSpPr>
        <p:spPr/>
        <p:txBody>
          <a:bodyPr/>
          <a:lstStyle/>
          <a:p>
            <a:r>
              <a:rPr lang="en-US" dirty="0" smtClean="0"/>
              <a:t>Growing interdependence between:</a:t>
            </a:r>
          </a:p>
          <a:p>
            <a:pPr lvl="1"/>
            <a:r>
              <a:rPr lang="en-US" dirty="0" smtClean="0"/>
              <a:t>Ability to use information technology and </a:t>
            </a:r>
          </a:p>
          <a:p>
            <a:pPr lvl="1"/>
            <a:r>
              <a:rPr lang="en-US" dirty="0" smtClean="0"/>
              <a:t>Ability to implement corporate strategies and achieve corporate goals</a:t>
            </a:r>
            <a:endParaRPr lang="en-US" dirty="0"/>
          </a:p>
        </p:txBody>
      </p:sp>
    </p:spTree>
    <p:extLst>
      <p:ext uri="{BB962C8B-B14F-4D97-AF65-F5344CB8AC3E}">
        <p14:creationId xmlns:p14="http://schemas.microsoft.com/office/powerpoint/2010/main" val="3496232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Business Objectives of Information Systems (2 of 2)</a:t>
            </a:r>
            <a:endParaRPr lang="en-US" dirty="0"/>
          </a:p>
        </p:txBody>
      </p:sp>
      <p:sp>
        <p:nvSpPr>
          <p:cNvPr id="5" name="Content Placeholder 4"/>
          <p:cNvSpPr>
            <a:spLocks noGrp="1"/>
          </p:cNvSpPr>
          <p:nvPr>
            <p:ph idx="1"/>
          </p:nvPr>
        </p:nvSpPr>
        <p:spPr/>
        <p:txBody>
          <a:bodyPr/>
          <a:lstStyle/>
          <a:p>
            <a:r>
              <a:rPr lang="en-US" dirty="0" smtClean="0"/>
              <a:t>Firms invest heavily in information systems to achieve six strategic business objectives:</a:t>
            </a:r>
          </a:p>
          <a:p>
            <a:pPr marL="914400" lvl="1" indent="-457200">
              <a:buFont typeface="+mj-lt"/>
              <a:buAutoNum type="arabicPeriod"/>
            </a:pPr>
            <a:r>
              <a:rPr lang="en-US" dirty="0" smtClean="0"/>
              <a:t>Operational excellence</a:t>
            </a:r>
          </a:p>
          <a:p>
            <a:pPr marL="914400" lvl="1" indent="-457200">
              <a:buFont typeface="+mj-lt"/>
              <a:buAutoNum type="arabicPeriod"/>
            </a:pPr>
            <a:r>
              <a:rPr lang="en-US" dirty="0" smtClean="0"/>
              <a:t>New products, services, and business models</a:t>
            </a:r>
          </a:p>
          <a:p>
            <a:pPr marL="914400" lvl="1" indent="-457200">
              <a:buFont typeface="+mj-lt"/>
              <a:buAutoNum type="arabicPeriod"/>
            </a:pPr>
            <a:r>
              <a:rPr lang="en-US" dirty="0" smtClean="0"/>
              <a:t>Customer and supplier intimacy</a:t>
            </a:r>
          </a:p>
          <a:p>
            <a:pPr marL="914400" lvl="1" indent="-457200">
              <a:buFont typeface="+mj-lt"/>
              <a:buAutoNum type="arabicPeriod"/>
            </a:pPr>
            <a:r>
              <a:rPr lang="en-US" dirty="0" smtClean="0"/>
              <a:t>Improved decision making</a:t>
            </a:r>
          </a:p>
          <a:p>
            <a:pPr marL="914400" lvl="1" indent="-457200">
              <a:buFont typeface="+mj-lt"/>
              <a:buAutoNum type="arabicPeriod"/>
            </a:pPr>
            <a:r>
              <a:rPr lang="en-US" dirty="0" smtClean="0"/>
              <a:t>Competitive advantage</a:t>
            </a:r>
          </a:p>
          <a:p>
            <a:pPr marL="914400" lvl="1" indent="-457200">
              <a:buFont typeface="+mj-lt"/>
              <a:buAutoNum type="arabicPeriod"/>
            </a:pPr>
            <a:r>
              <a:rPr lang="en-US" dirty="0" smtClean="0"/>
              <a:t>Survival</a:t>
            </a:r>
            <a:endParaRPr lang="en-US" dirty="0"/>
          </a:p>
        </p:txBody>
      </p:sp>
    </p:spTree>
    <p:extLst>
      <p:ext uri="{BB962C8B-B14F-4D97-AF65-F5344CB8AC3E}">
        <p14:creationId xmlns:p14="http://schemas.microsoft.com/office/powerpoint/2010/main" val="2020213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1.2: </a:t>
            </a:r>
            <a:r>
              <a:rPr lang="en-US" altLang="en-US" dirty="0" smtClean="0"/>
              <a:t>The Interdependence Between Organizations and Information Systems</a:t>
            </a:r>
            <a:endParaRPr lang="en-US" altLang="en-US" dirty="0"/>
          </a:p>
        </p:txBody>
      </p:sp>
      <p:pic>
        <p:nvPicPr>
          <p:cNvPr id="3" name="Picture 2" descr="Figure 1.2 illustrates the relationships between organizations and 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141" y="1600200"/>
            <a:ext cx="7989718" cy="4419600"/>
          </a:xfrm>
          <a:prstGeom prst="rect">
            <a:avLst/>
          </a:prstGeom>
        </p:spPr>
      </p:pic>
    </p:spTree>
    <p:extLst>
      <p:ext uri="{BB962C8B-B14F-4D97-AF65-F5344CB8AC3E}">
        <p14:creationId xmlns:p14="http://schemas.microsoft.com/office/powerpoint/2010/main" val="4001630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Intelligence</a:t>
            </a:r>
            <a:endParaRPr lang="en-US" dirty="0"/>
          </a:p>
        </p:txBody>
      </p:sp>
      <p:sp>
        <p:nvSpPr>
          <p:cNvPr id="5" name="Content Placeholder 4"/>
          <p:cNvSpPr>
            <a:spLocks noGrp="1"/>
          </p:cNvSpPr>
          <p:nvPr>
            <p:ph idx="1"/>
          </p:nvPr>
        </p:nvSpPr>
        <p:spPr/>
        <p:txBody>
          <a:bodyPr/>
          <a:lstStyle/>
          <a:p>
            <a:r>
              <a:rPr lang="en-US" altLang="en-US" dirty="0" smtClean="0"/>
              <a:t>Improvement of efficiency to attain higher profitability</a:t>
            </a:r>
          </a:p>
          <a:p>
            <a:r>
              <a:rPr lang="en-US" altLang="en-US" dirty="0" smtClean="0"/>
              <a:t>Information systems, technology an important tool in achieving greater efficiency and productivity</a:t>
            </a:r>
          </a:p>
          <a:p>
            <a:r>
              <a:rPr lang="en-US" altLang="en-US" dirty="0" smtClean="0"/>
              <a:t>Walmart</a:t>
            </a:r>
            <a:r>
              <a:rPr lang="en-US" altLang="ja-JP" dirty="0" smtClean="0"/>
              <a:t>’s Retail Link system links suppliers to stores for superior replenishment system</a:t>
            </a:r>
            <a:endParaRPr lang="en-US" altLang="ja-JP" dirty="0"/>
          </a:p>
        </p:txBody>
      </p:sp>
    </p:spTree>
    <p:extLst>
      <p:ext uri="{BB962C8B-B14F-4D97-AF65-F5344CB8AC3E}">
        <p14:creationId xmlns:p14="http://schemas.microsoft.com/office/powerpoint/2010/main" val="2239498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Products, Services, and Business Models</a:t>
            </a:r>
            <a:endParaRPr lang="en-US" dirty="0"/>
          </a:p>
        </p:txBody>
      </p:sp>
      <p:sp>
        <p:nvSpPr>
          <p:cNvPr id="5" name="Content Placeholder 4"/>
          <p:cNvSpPr>
            <a:spLocks noGrp="1"/>
          </p:cNvSpPr>
          <p:nvPr>
            <p:ph idx="1"/>
          </p:nvPr>
        </p:nvSpPr>
        <p:spPr/>
        <p:txBody>
          <a:bodyPr/>
          <a:lstStyle/>
          <a:p>
            <a:r>
              <a:rPr lang="en-US" altLang="en-US" dirty="0" smtClean="0"/>
              <a:t>Business model: describes how company produces, delivers, and sells product or service to create wealth</a:t>
            </a:r>
          </a:p>
          <a:p>
            <a:r>
              <a:rPr lang="en-US" altLang="en-US" dirty="0" smtClean="0"/>
              <a:t>Information systems and technology a major enabling tool for new products, services, business models</a:t>
            </a:r>
          </a:p>
          <a:p>
            <a:pPr lvl="1"/>
            <a:r>
              <a:rPr lang="en-US" altLang="en-US" dirty="0" smtClean="0"/>
              <a:t>Examples: Apple</a:t>
            </a:r>
            <a:r>
              <a:rPr lang="en-US" altLang="ja-JP" dirty="0" smtClean="0"/>
              <a:t>’s iPad, Google’s Android OS, and Netflix</a:t>
            </a:r>
            <a:endParaRPr lang="en-US" altLang="ja-JP" dirty="0"/>
          </a:p>
        </p:txBody>
      </p:sp>
    </p:spTree>
    <p:extLst>
      <p:ext uri="{BB962C8B-B14F-4D97-AF65-F5344CB8AC3E}">
        <p14:creationId xmlns:p14="http://schemas.microsoft.com/office/powerpoint/2010/main" val="877256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and Supplier Intimacy</a:t>
            </a:r>
            <a:endParaRPr lang="en-US" dirty="0"/>
          </a:p>
        </p:txBody>
      </p:sp>
      <p:sp>
        <p:nvSpPr>
          <p:cNvPr id="5" name="Content Placeholder 4"/>
          <p:cNvSpPr>
            <a:spLocks noGrp="1"/>
          </p:cNvSpPr>
          <p:nvPr>
            <p:ph idx="1"/>
          </p:nvPr>
        </p:nvSpPr>
        <p:spPr/>
        <p:txBody>
          <a:bodyPr/>
          <a:lstStyle/>
          <a:p>
            <a:r>
              <a:rPr lang="en-US" altLang="en-US" dirty="0" smtClean="0"/>
              <a:t>Serving customers well leads them to return, increasing revenue and profits</a:t>
            </a:r>
          </a:p>
          <a:p>
            <a:pPr lvl="1"/>
            <a:r>
              <a:rPr lang="en-US" altLang="en-US" dirty="0" smtClean="0"/>
              <a:t>Example: High-end hotels that use computers to track customer preferences and then monitor and customize the environment</a:t>
            </a:r>
          </a:p>
          <a:p>
            <a:r>
              <a:rPr lang="en-US" altLang="en-US" dirty="0" smtClean="0"/>
              <a:t>Intimacy with suppliers allows them to provide vital inputs, which lowers costs</a:t>
            </a:r>
          </a:p>
          <a:p>
            <a:pPr lvl="1"/>
            <a:r>
              <a:rPr lang="en-US" altLang="en-US" dirty="0" smtClean="0"/>
              <a:t>Example: JCPenney</a:t>
            </a:r>
            <a:r>
              <a:rPr lang="en-US" altLang="ja-JP" dirty="0" smtClean="0"/>
              <a:t>’s information system which links sales records to contract manufacturer</a:t>
            </a:r>
            <a:endParaRPr lang="en-US" altLang="ja-JP" dirty="0"/>
          </a:p>
        </p:txBody>
      </p:sp>
    </p:spTree>
    <p:extLst>
      <p:ext uri="{BB962C8B-B14F-4D97-AF65-F5344CB8AC3E}">
        <p14:creationId xmlns:p14="http://schemas.microsoft.com/office/powerpoint/2010/main" val="4181630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b="1" dirty="0"/>
              <a:t>Learning </a:t>
            </a:r>
            <a:r>
              <a:rPr lang="en-US" b="1" dirty="0" smtClean="0"/>
              <a:t>Objectives</a:t>
            </a:r>
            <a:endParaRPr lang="en-US" b="1" dirty="0"/>
          </a:p>
        </p:txBody>
      </p:sp>
      <p:sp>
        <p:nvSpPr>
          <p:cNvPr id="3" name="Learning Objective List"/>
          <p:cNvSpPr>
            <a:spLocks noGrp="1"/>
          </p:cNvSpPr>
          <p:nvPr>
            <p:ph idx="1"/>
          </p:nvPr>
        </p:nvSpPr>
        <p:spPr/>
        <p:txBody>
          <a:bodyPr/>
          <a:lstStyle/>
          <a:p>
            <a:r>
              <a:rPr lang="en-US" b="1" dirty="0" smtClean="0">
                <a:solidFill>
                  <a:srgbClr val="007FA3"/>
                </a:solidFill>
              </a:rPr>
              <a:t>1-1</a:t>
            </a:r>
            <a:r>
              <a:rPr lang="en-US" dirty="0" smtClean="0"/>
              <a:t> </a:t>
            </a:r>
            <a:r>
              <a:rPr lang="en-US" dirty="0"/>
              <a:t>How are information systems transforming business, and why are they </a:t>
            </a:r>
            <a:r>
              <a:rPr lang="en-US" dirty="0" smtClean="0"/>
              <a:t>so essential </a:t>
            </a:r>
            <a:r>
              <a:rPr lang="en-US" dirty="0"/>
              <a:t>for running and managing a business today</a:t>
            </a:r>
            <a:r>
              <a:rPr lang="en-US" dirty="0" smtClean="0"/>
              <a:t>?</a:t>
            </a:r>
            <a:endParaRPr lang="en-US" dirty="0"/>
          </a:p>
          <a:p>
            <a:r>
              <a:rPr lang="en-US" b="1" dirty="0" smtClean="0">
                <a:solidFill>
                  <a:srgbClr val="007FA3"/>
                </a:solidFill>
              </a:rPr>
              <a:t>1-2</a:t>
            </a:r>
            <a:r>
              <a:rPr lang="en-US" b="1" dirty="0" smtClean="0">
                <a:solidFill>
                  <a:schemeClr val="accent1"/>
                </a:solidFill>
              </a:rPr>
              <a:t> </a:t>
            </a:r>
            <a:r>
              <a:rPr lang="en-US" dirty="0"/>
              <a:t>What is an information system? How does it work? What are </a:t>
            </a:r>
            <a:r>
              <a:rPr lang="en-US" dirty="0" smtClean="0"/>
              <a:t>its management</a:t>
            </a:r>
            <a:r>
              <a:rPr lang="en-US" dirty="0"/>
              <a:t>, organization, and technology components? Why </a:t>
            </a:r>
            <a:r>
              <a:rPr lang="en-US" dirty="0" smtClean="0"/>
              <a:t>are complementary </a:t>
            </a:r>
            <a:r>
              <a:rPr lang="en-US" dirty="0"/>
              <a:t>assets essential for ensuring that information </a:t>
            </a:r>
            <a:r>
              <a:rPr lang="en-US" dirty="0" smtClean="0"/>
              <a:t>systems provide </a:t>
            </a:r>
            <a:r>
              <a:rPr lang="en-US" dirty="0"/>
              <a:t>genuine value for organizations</a:t>
            </a:r>
            <a:r>
              <a:rPr lang="en-US" dirty="0" smtClean="0"/>
              <a:t>?</a:t>
            </a:r>
          </a:p>
          <a:p>
            <a:r>
              <a:rPr lang="en-US" b="1" smtClean="0">
                <a:solidFill>
                  <a:srgbClr val="007FA3"/>
                </a:solidFill>
              </a:rPr>
              <a:t>1-3</a:t>
            </a:r>
            <a:r>
              <a:rPr lang="en-US" smtClean="0"/>
              <a:t> </a:t>
            </a:r>
            <a:r>
              <a:rPr lang="en-US" dirty="0"/>
              <a:t>What academic disciplines are used to study information systems, and </a:t>
            </a:r>
            <a:r>
              <a:rPr lang="en-US" dirty="0" smtClean="0"/>
              <a:t>how does </a:t>
            </a:r>
            <a:r>
              <a:rPr lang="en-US" dirty="0"/>
              <a:t>each contribute to an understanding of information systems</a:t>
            </a:r>
            <a:r>
              <a:rPr lang="en-US" dirty="0" smtClean="0"/>
              <a:t>?</a:t>
            </a:r>
            <a:endParaRPr lang="en-US" dirty="0"/>
          </a:p>
        </p:txBody>
      </p:sp>
    </p:spTree>
    <p:extLst>
      <p:ext uri="{BB962C8B-B14F-4D97-AF65-F5344CB8AC3E}">
        <p14:creationId xmlns:p14="http://schemas.microsoft.com/office/powerpoint/2010/main" val="4260879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Decision Making</a:t>
            </a:r>
            <a:endParaRPr lang="en-US" dirty="0"/>
          </a:p>
        </p:txBody>
      </p:sp>
      <p:sp>
        <p:nvSpPr>
          <p:cNvPr id="5" name="Content Placeholder 4"/>
          <p:cNvSpPr>
            <a:spLocks noGrp="1"/>
          </p:cNvSpPr>
          <p:nvPr>
            <p:ph idx="1"/>
          </p:nvPr>
        </p:nvSpPr>
        <p:spPr/>
        <p:txBody>
          <a:bodyPr/>
          <a:lstStyle/>
          <a:p>
            <a:r>
              <a:rPr lang="en-US" altLang="en-US" dirty="0" smtClean="0"/>
              <a:t>Without accurate information:</a:t>
            </a:r>
          </a:p>
          <a:p>
            <a:pPr lvl="1"/>
            <a:r>
              <a:rPr lang="en-US" altLang="en-US" dirty="0" smtClean="0"/>
              <a:t>Managers must use forecasts, best guesses, luck</a:t>
            </a:r>
          </a:p>
          <a:p>
            <a:pPr lvl="1"/>
            <a:r>
              <a:rPr lang="en-US" altLang="en-US" dirty="0" smtClean="0"/>
              <a:t>Results in:</a:t>
            </a:r>
          </a:p>
          <a:p>
            <a:pPr lvl="2"/>
            <a:r>
              <a:rPr lang="en-US" altLang="en-US" dirty="0" smtClean="0"/>
              <a:t>Overproduction, underproduction</a:t>
            </a:r>
          </a:p>
          <a:p>
            <a:pPr lvl="2"/>
            <a:r>
              <a:rPr lang="en-US" altLang="en-US" dirty="0" smtClean="0"/>
              <a:t>Misallocation of resources</a:t>
            </a:r>
          </a:p>
          <a:p>
            <a:pPr lvl="2"/>
            <a:r>
              <a:rPr lang="en-US" altLang="en-US" dirty="0" smtClean="0"/>
              <a:t>Poor response times</a:t>
            </a:r>
          </a:p>
          <a:p>
            <a:pPr lvl="1"/>
            <a:r>
              <a:rPr lang="en-US" altLang="en-US" dirty="0" smtClean="0"/>
              <a:t>Poor outcomes raise costs, lose customers</a:t>
            </a:r>
          </a:p>
          <a:p>
            <a:r>
              <a:rPr lang="en-US" altLang="en-US" dirty="0" smtClean="0"/>
              <a:t>Example: Verizon</a:t>
            </a:r>
            <a:r>
              <a:rPr lang="en-US" altLang="ja-JP" dirty="0" smtClean="0"/>
              <a:t>’s web-based digital dashboard to provide managers with real-time data on customer complaints, network performance, line outages, and so on</a:t>
            </a:r>
            <a:endParaRPr lang="en-US" altLang="en-US" dirty="0"/>
          </a:p>
        </p:txBody>
      </p:sp>
    </p:spTree>
    <p:extLst>
      <p:ext uri="{BB962C8B-B14F-4D97-AF65-F5344CB8AC3E}">
        <p14:creationId xmlns:p14="http://schemas.microsoft.com/office/powerpoint/2010/main" val="1089308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Advantage</a:t>
            </a:r>
            <a:endParaRPr lang="en-US" dirty="0"/>
          </a:p>
        </p:txBody>
      </p:sp>
      <p:sp>
        <p:nvSpPr>
          <p:cNvPr id="5" name="Content Placeholder 4"/>
          <p:cNvSpPr>
            <a:spLocks noGrp="1"/>
          </p:cNvSpPr>
          <p:nvPr>
            <p:ph idx="1"/>
          </p:nvPr>
        </p:nvSpPr>
        <p:spPr/>
        <p:txBody>
          <a:bodyPr/>
          <a:lstStyle/>
          <a:p>
            <a:r>
              <a:rPr lang="en-US" dirty="0" smtClean="0"/>
              <a:t>Delivering better performance</a:t>
            </a:r>
          </a:p>
          <a:p>
            <a:r>
              <a:rPr lang="en-US" dirty="0" smtClean="0"/>
              <a:t>Charging less for superior products</a:t>
            </a:r>
          </a:p>
          <a:p>
            <a:r>
              <a:rPr lang="en-US" dirty="0" smtClean="0"/>
              <a:t>Responding to customers and suppliers in real time</a:t>
            </a:r>
          </a:p>
          <a:p>
            <a:r>
              <a:rPr lang="en-US" dirty="0" smtClean="0"/>
              <a:t>Examples: Apple, Walmart, UPS</a:t>
            </a:r>
            <a:endParaRPr lang="en-US" dirty="0"/>
          </a:p>
        </p:txBody>
      </p:sp>
    </p:spTree>
    <p:extLst>
      <p:ext uri="{BB962C8B-B14F-4D97-AF65-F5344CB8AC3E}">
        <p14:creationId xmlns:p14="http://schemas.microsoft.com/office/powerpoint/2010/main" val="2743780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Survival</a:t>
            </a:r>
            <a:endParaRPr lang="en-US" dirty="0"/>
          </a:p>
        </p:txBody>
      </p:sp>
      <p:sp>
        <p:nvSpPr>
          <p:cNvPr id="5" name="Content Placeholder 4"/>
          <p:cNvSpPr>
            <a:spLocks noGrp="1"/>
          </p:cNvSpPr>
          <p:nvPr>
            <p:ph idx="1"/>
          </p:nvPr>
        </p:nvSpPr>
        <p:spPr/>
        <p:txBody>
          <a:bodyPr/>
          <a:lstStyle/>
          <a:p>
            <a:r>
              <a:rPr lang="en-US" altLang="en-US" dirty="0" smtClean="0"/>
              <a:t>Information technologies as necessity of business</a:t>
            </a:r>
          </a:p>
          <a:p>
            <a:r>
              <a:rPr lang="en-US" altLang="en-US" dirty="0" smtClean="0"/>
              <a:t>Industry-level changes</a:t>
            </a:r>
          </a:p>
          <a:p>
            <a:pPr lvl="1"/>
            <a:r>
              <a:rPr lang="en-US" altLang="en-US" dirty="0" smtClean="0"/>
              <a:t>Example: Citibank</a:t>
            </a:r>
            <a:r>
              <a:rPr lang="en-US" altLang="ja-JP" dirty="0" smtClean="0"/>
              <a:t>’s introduction of ATMs</a:t>
            </a:r>
          </a:p>
          <a:p>
            <a:r>
              <a:rPr lang="en-US" altLang="en-US" dirty="0" smtClean="0"/>
              <a:t>Governmental regulations requiring record-keeping</a:t>
            </a:r>
          </a:p>
          <a:p>
            <a:pPr lvl="1"/>
            <a:r>
              <a:rPr lang="en-US" altLang="en-US" dirty="0" smtClean="0"/>
              <a:t>Examples: Toxic Substances Control Act, Sarbanes-Oxley Act </a:t>
            </a:r>
          </a:p>
          <a:p>
            <a:pPr lvl="1"/>
            <a:r>
              <a:rPr lang="en-US" altLang="en-US" dirty="0" smtClean="0"/>
              <a:t>Dodd-Frank Act </a:t>
            </a:r>
            <a:endParaRPr lang="en-US" altLang="en-US" dirty="0"/>
          </a:p>
        </p:txBody>
      </p:sp>
    </p:spTree>
    <p:extLst>
      <p:ext uri="{BB962C8B-B14F-4D97-AF65-F5344CB8AC3E}">
        <p14:creationId xmlns:p14="http://schemas.microsoft.com/office/powerpoint/2010/main" val="201709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Information System? (1 of 3)</a:t>
            </a:r>
            <a:endParaRPr lang="en-US" dirty="0"/>
          </a:p>
        </p:txBody>
      </p:sp>
      <p:sp>
        <p:nvSpPr>
          <p:cNvPr id="3" name="Content Placeholder 2"/>
          <p:cNvSpPr>
            <a:spLocks noGrp="1"/>
          </p:cNvSpPr>
          <p:nvPr>
            <p:ph idx="1"/>
          </p:nvPr>
        </p:nvSpPr>
        <p:spPr/>
        <p:txBody>
          <a:bodyPr/>
          <a:lstStyle/>
          <a:p>
            <a:r>
              <a:rPr lang="en-US" dirty="0" smtClean="0"/>
              <a:t>Information system </a:t>
            </a:r>
          </a:p>
          <a:p>
            <a:pPr lvl="1"/>
            <a:r>
              <a:rPr lang="en-US" dirty="0" smtClean="0"/>
              <a:t>Set of interrelated components </a:t>
            </a:r>
          </a:p>
          <a:p>
            <a:pPr lvl="1"/>
            <a:r>
              <a:rPr lang="en-US" dirty="0" smtClean="0"/>
              <a:t>Collect, process, store, and distribute information</a:t>
            </a:r>
          </a:p>
          <a:p>
            <a:pPr lvl="1"/>
            <a:r>
              <a:rPr lang="en-US" dirty="0" smtClean="0"/>
              <a:t>Support decision making, coordination, and control</a:t>
            </a:r>
          </a:p>
          <a:p>
            <a:r>
              <a:rPr lang="en-US" dirty="0" smtClean="0"/>
              <a:t>Information vs. data</a:t>
            </a:r>
          </a:p>
          <a:p>
            <a:pPr lvl="1"/>
            <a:r>
              <a:rPr lang="en-US" dirty="0" smtClean="0"/>
              <a:t>Data are streams of raw facts</a:t>
            </a:r>
          </a:p>
          <a:p>
            <a:pPr lvl="1"/>
            <a:r>
              <a:rPr lang="en-US" dirty="0" smtClean="0"/>
              <a:t>Information is data shaped into meaningful form</a:t>
            </a:r>
            <a:endParaRPr lang="en-US" dirty="0"/>
          </a:p>
        </p:txBody>
      </p:sp>
    </p:spTree>
    <p:extLst>
      <p:ext uri="{BB962C8B-B14F-4D97-AF65-F5344CB8AC3E}">
        <p14:creationId xmlns:p14="http://schemas.microsoft.com/office/powerpoint/2010/main" val="641999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1.3: </a:t>
            </a:r>
            <a:r>
              <a:rPr lang="en-US" altLang="en-US" dirty="0" smtClean="0"/>
              <a:t>Data and Information</a:t>
            </a:r>
            <a:endParaRPr lang="en-US" altLang="en-US" dirty="0"/>
          </a:p>
        </p:txBody>
      </p:sp>
      <p:pic>
        <p:nvPicPr>
          <p:cNvPr id="3" name="Picture 2" descr="Figure 1.3 illustrates the relationship between data and inform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00200"/>
            <a:ext cx="8430846" cy="3429000"/>
          </a:xfrm>
          <a:prstGeom prst="rect">
            <a:avLst/>
          </a:prstGeom>
        </p:spPr>
      </p:pic>
    </p:spTree>
    <p:extLst>
      <p:ext uri="{BB962C8B-B14F-4D97-AF65-F5344CB8AC3E}">
        <p14:creationId xmlns:p14="http://schemas.microsoft.com/office/powerpoint/2010/main" val="1004575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Information System? (2 of 3)</a:t>
            </a:r>
            <a:endParaRPr lang="en-US" dirty="0"/>
          </a:p>
        </p:txBody>
      </p:sp>
      <p:sp>
        <p:nvSpPr>
          <p:cNvPr id="3" name="Content Placeholder 2"/>
          <p:cNvSpPr>
            <a:spLocks noGrp="1"/>
          </p:cNvSpPr>
          <p:nvPr>
            <p:ph idx="1"/>
          </p:nvPr>
        </p:nvSpPr>
        <p:spPr/>
        <p:txBody>
          <a:bodyPr/>
          <a:lstStyle/>
          <a:p>
            <a:r>
              <a:rPr lang="en-US" dirty="0" smtClean="0"/>
              <a:t>Three activities of information systems produce information organizations need</a:t>
            </a:r>
          </a:p>
          <a:p>
            <a:pPr lvl="1"/>
            <a:r>
              <a:rPr lang="en-US" dirty="0" smtClean="0"/>
              <a:t>Input: Captures raw data from organization or external environment</a:t>
            </a:r>
          </a:p>
          <a:p>
            <a:pPr lvl="1"/>
            <a:r>
              <a:rPr lang="en-US" dirty="0" smtClean="0"/>
              <a:t>Processing: Converts raw data into meaningful form</a:t>
            </a:r>
          </a:p>
          <a:p>
            <a:pPr lvl="1"/>
            <a:r>
              <a:rPr lang="en-US" dirty="0" smtClean="0"/>
              <a:t>Output: Transfers processed information to people or activities that use it</a:t>
            </a:r>
            <a:endParaRPr lang="en-US" dirty="0"/>
          </a:p>
        </p:txBody>
      </p:sp>
    </p:spTree>
    <p:extLst>
      <p:ext uri="{BB962C8B-B14F-4D97-AF65-F5344CB8AC3E}">
        <p14:creationId xmlns:p14="http://schemas.microsoft.com/office/powerpoint/2010/main" val="1600452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Information System? (3 of 3)</a:t>
            </a:r>
            <a:endParaRPr lang="en-US" dirty="0"/>
          </a:p>
        </p:txBody>
      </p:sp>
      <p:sp>
        <p:nvSpPr>
          <p:cNvPr id="3" name="Content Placeholder 2"/>
          <p:cNvSpPr>
            <a:spLocks noGrp="1"/>
          </p:cNvSpPr>
          <p:nvPr>
            <p:ph idx="1"/>
          </p:nvPr>
        </p:nvSpPr>
        <p:spPr/>
        <p:txBody>
          <a:bodyPr/>
          <a:lstStyle/>
          <a:p>
            <a:r>
              <a:rPr lang="en-US" dirty="0" smtClean="0"/>
              <a:t>Feedback </a:t>
            </a:r>
          </a:p>
          <a:p>
            <a:pPr lvl="1"/>
            <a:r>
              <a:rPr lang="en-US" dirty="0" smtClean="0"/>
              <a:t>Output is returned to appropriate members of organization to help evaluate or correct input stage</a:t>
            </a:r>
          </a:p>
          <a:p>
            <a:r>
              <a:rPr lang="en-US" dirty="0" smtClean="0"/>
              <a:t>Computer/computer program vs. information system</a:t>
            </a:r>
          </a:p>
          <a:p>
            <a:pPr lvl="1"/>
            <a:r>
              <a:rPr lang="en-US" dirty="0" smtClean="0"/>
              <a:t>Computers and software are technical foundation and tools, similar to the material and tools used to build a house</a:t>
            </a:r>
            <a:endParaRPr lang="en-US" dirty="0"/>
          </a:p>
        </p:txBody>
      </p:sp>
    </p:spTree>
    <p:extLst>
      <p:ext uri="{BB962C8B-B14F-4D97-AF65-F5344CB8AC3E}">
        <p14:creationId xmlns:p14="http://schemas.microsoft.com/office/powerpoint/2010/main" val="1195647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1.4: </a:t>
            </a:r>
            <a:r>
              <a:rPr lang="en-US" altLang="en-US" dirty="0" smtClean="0"/>
              <a:t>Functions of an Information System</a:t>
            </a:r>
            <a:endParaRPr lang="en-US" altLang="en-US" dirty="0"/>
          </a:p>
        </p:txBody>
      </p:sp>
      <p:pic>
        <p:nvPicPr>
          <p:cNvPr id="3" name="Picture 2" descr="Figure 1.4 illustrates the functions of an information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65" y="1330632"/>
            <a:ext cx="7800870" cy="4981398"/>
          </a:xfrm>
          <a:prstGeom prst="rect">
            <a:avLst/>
          </a:prstGeom>
        </p:spPr>
      </p:pic>
    </p:spTree>
    <p:extLst>
      <p:ext uri="{BB962C8B-B14F-4D97-AF65-F5344CB8AC3E}">
        <p14:creationId xmlns:p14="http://schemas.microsoft.com/office/powerpoint/2010/main" val="228455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Dimensions of Information Systems</a:t>
            </a:r>
            <a:endParaRPr lang="en-US" dirty="0"/>
          </a:p>
        </p:txBody>
      </p:sp>
      <p:sp>
        <p:nvSpPr>
          <p:cNvPr id="5" name="Content Placeholder 4"/>
          <p:cNvSpPr>
            <a:spLocks noGrp="1"/>
          </p:cNvSpPr>
          <p:nvPr>
            <p:ph idx="1"/>
          </p:nvPr>
        </p:nvSpPr>
        <p:spPr/>
        <p:txBody>
          <a:bodyPr/>
          <a:lstStyle/>
          <a:p>
            <a:r>
              <a:rPr lang="en-US" dirty="0" smtClean="0"/>
              <a:t>Organizations</a:t>
            </a:r>
          </a:p>
          <a:p>
            <a:r>
              <a:rPr lang="en-US" dirty="0" smtClean="0"/>
              <a:t>Management</a:t>
            </a:r>
          </a:p>
          <a:p>
            <a:r>
              <a:rPr lang="en-US" dirty="0" smtClean="0"/>
              <a:t>Technology</a:t>
            </a:r>
          </a:p>
        </p:txBody>
      </p:sp>
    </p:spTree>
    <p:extLst>
      <p:ext uri="{BB962C8B-B14F-4D97-AF65-F5344CB8AC3E}">
        <p14:creationId xmlns:p14="http://schemas.microsoft.com/office/powerpoint/2010/main" val="2059886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1.5: </a:t>
            </a:r>
            <a:r>
              <a:rPr lang="en-US" altLang="en-US" dirty="0" smtClean="0"/>
              <a:t>Information Systems Are More Than Computers</a:t>
            </a:r>
            <a:endParaRPr lang="en-US" altLang="en-US" dirty="0"/>
          </a:p>
        </p:txBody>
      </p:sp>
      <p:pic>
        <p:nvPicPr>
          <p:cNvPr id="3" name="Picture 2" descr="Figure 1.5 illustrates the dimensnions of information syste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170" y="1371600"/>
            <a:ext cx="5749659" cy="4692651"/>
          </a:xfrm>
          <a:prstGeom prst="rect">
            <a:avLst/>
          </a:prstGeom>
        </p:spPr>
      </p:pic>
    </p:spTree>
    <p:extLst>
      <p:ext uri="{BB962C8B-B14F-4D97-AF65-F5344CB8AC3E}">
        <p14:creationId xmlns:p14="http://schemas.microsoft.com/office/powerpoint/2010/main" val="2553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Cases</a:t>
            </a:r>
            <a:endParaRPr lang="en-US" dirty="0"/>
          </a:p>
        </p:txBody>
      </p:sp>
      <p:sp>
        <p:nvSpPr>
          <p:cNvPr id="3" name="Content Placeholder 2"/>
          <p:cNvSpPr>
            <a:spLocks noGrp="1"/>
          </p:cNvSpPr>
          <p:nvPr>
            <p:ph idx="1"/>
          </p:nvPr>
        </p:nvSpPr>
        <p:spPr/>
        <p:txBody>
          <a:bodyPr/>
          <a:lstStyle/>
          <a:p>
            <a:r>
              <a:rPr lang="en-US" dirty="0" smtClean="0"/>
              <a:t>Case 1: Business in the Cloud: Facebook and eBay Data Centers </a:t>
            </a:r>
          </a:p>
          <a:p>
            <a:r>
              <a:rPr lang="en-US" dirty="0" smtClean="0"/>
              <a:t>Case 2: UPS Global Operations with the DIAD </a:t>
            </a:r>
          </a:p>
          <a:p>
            <a:r>
              <a:rPr lang="en-US" i="1" dirty="0" smtClean="0"/>
              <a:t>Instructional Video: Tour IBM’s Raleigh Data Center</a:t>
            </a:r>
            <a:endParaRPr lang="en-US" i="1" dirty="0"/>
          </a:p>
        </p:txBody>
      </p:sp>
    </p:spTree>
    <p:extLst>
      <p:ext uri="{BB962C8B-B14F-4D97-AF65-F5344CB8AC3E}">
        <p14:creationId xmlns:p14="http://schemas.microsoft.com/office/powerpoint/2010/main" val="2792165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Dimensions of Information Systems: Organizations  (1 of 2)</a:t>
            </a:r>
            <a:endParaRPr lang="en-US" dirty="0"/>
          </a:p>
        </p:txBody>
      </p:sp>
      <p:sp>
        <p:nvSpPr>
          <p:cNvPr id="5" name="Content Placeholder 4"/>
          <p:cNvSpPr>
            <a:spLocks noGrp="1"/>
          </p:cNvSpPr>
          <p:nvPr>
            <p:ph idx="1"/>
          </p:nvPr>
        </p:nvSpPr>
        <p:spPr/>
        <p:txBody>
          <a:bodyPr/>
          <a:lstStyle/>
          <a:p>
            <a:r>
              <a:rPr lang="en-US" dirty="0" smtClean="0"/>
              <a:t>Hierarchy of authority, responsibility</a:t>
            </a:r>
          </a:p>
          <a:p>
            <a:pPr lvl="1"/>
            <a:r>
              <a:rPr lang="en-US" dirty="0" smtClean="0"/>
              <a:t>Senior management</a:t>
            </a:r>
          </a:p>
          <a:p>
            <a:pPr lvl="1"/>
            <a:r>
              <a:rPr lang="en-US" dirty="0" smtClean="0"/>
              <a:t>Middle management</a:t>
            </a:r>
          </a:p>
          <a:p>
            <a:pPr lvl="1"/>
            <a:r>
              <a:rPr lang="en-US" dirty="0" smtClean="0"/>
              <a:t>Operational management</a:t>
            </a:r>
          </a:p>
          <a:p>
            <a:pPr lvl="1"/>
            <a:r>
              <a:rPr lang="en-US" dirty="0" smtClean="0"/>
              <a:t>Knowledge workers</a:t>
            </a:r>
          </a:p>
          <a:p>
            <a:pPr lvl="1"/>
            <a:r>
              <a:rPr lang="en-US" dirty="0" smtClean="0"/>
              <a:t>Data workers</a:t>
            </a:r>
          </a:p>
          <a:p>
            <a:pPr lvl="1"/>
            <a:r>
              <a:rPr lang="en-US" dirty="0" smtClean="0"/>
              <a:t>Production or service workers</a:t>
            </a:r>
          </a:p>
        </p:txBody>
      </p:sp>
    </p:spTree>
    <p:extLst>
      <p:ext uri="{BB962C8B-B14F-4D97-AF65-F5344CB8AC3E}">
        <p14:creationId xmlns:p14="http://schemas.microsoft.com/office/powerpoint/2010/main" val="4161877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1.6: </a:t>
            </a:r>
            <a:r>
              <a:rPr lang="en-US" altLang="en-US" dirty="0" smtClean="0"/>
              <a:t>Levels in a Firm</a:t>
            </a:r>
            <a:endParaRPr lang="en-US" altLang="en-US" dirty="0"/>
          </a:p>
        </p:txBody>
      </p:sp>
      <p:pic>
        <p:nvPicPr>
          <p:cNvPr id="5" name="Picture 4" descr="Figure 1.6 illustrates the levels in a fir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914400"/>
            <a:ext cx="5247921" cy="4765354"/>
          </a:xfrm>
          <a:prstGeom prst="rect">
            <a:avLst/>
          </a:prstGeom>
        </p:spPr>
      </p:pic>
    </p:spTree>
    <p:extLst>
      <p:ext uri="{BB962C8B-B14F-4D97-AF65-F5344CB8AC3E}">
        <p14:creationId xmlns:p14="http://schemas.microsoft.com/office/powerpoint/2010/main" val="282088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Dimensions of Information Systems: Organizations (2 of 2)</a:t>
            </a:r>
            <a:endParaRPr lang="en-US" dirty="0"/>
          </a:p>
        </p:txBody>
      </p:sp>
      <p:sp>
        <p:nvSpPr>
          <p:cNvPr id="5" name="Content Placeholder 4"/>
          <p:cNvSpPr>
            <a:spLocks noGrp="1"/>
          </p:cNvSpPr>
          <p:nvPr>
            <p:ph idx="1"/>
          </p:nvPr>
        </p:nvSpPr>
        <p:spPr/>
        <p:txBody>
          <a:bodyPr/>
          <a:lstStyle/>
          <a:p>
            <a:r>
              <a:rPr lang="en-US" dirty="0" smtClean="0"/>
              <a:t>Separation of business functions</a:t>
            </a:r>
          </a:p>
          <a:p>
            <a:pPr lvl="1"/>
            <a:r>
              <a:rPr lang="en-US" dirty="0" smtClean="0"/>
              <a:t>Sales and marketing</a:t>
            </a:r>
          </a:p>
          <a:p>
            <a:pPr lvl="1"/>
            <a:r>
              <a:rPr lang="en-US" dirty="0" smtClean="0"/>
              <a:t>Human resources</a:t>
            </a:r>
          </a:p>
          <a:p>
            <a:pPr lvl="1"/>
            <a:r>
              <a:rPr lang="en-US" dirty="0" smtClean="0"/>
              <a:t>Finance and accounting</a:t>
            </a:r>
          </a:p>
          <a:p>
            <a:pPr lvl="1"/>
            <a:r>
              <a:rPr lang="en-US" dirty="0" smtClean="0"/>
              <a:t>Manufacturing and production</a:t>
            </a:r>
          </a:p>
          <a:p>
            <a:r>
              <a:rPr lang="en-US" dirty="0" smtClean="0"/>
              <a:t>Unique business processes</a:t>
            </a:r>
          </a:p>
          <a:p>
            <a:r>
              <a:rPr lang="en-US" dirty="0" smtClean="0"/>
              <a:t>Unique business culture</a:t>
            </a:r>
          </a:p>
          <a:p>
            <a:r>
              <a:rPr lang="en-US" dirty="0" smtClean="0"/>
              <a:t>Organizational politics</a:t>
            </a:r>
            <a:endParaRPr lang="en-US" dirty="0"/>
          </a:p>
        </p:txBody>
      </p:sp>
    </p:spTree>
    <p:extLst>
      <p:ext uri="{BB962C8B-B14F-4D97-AF65-F5344CB8AC3E}">
        <p14:creationId xmlns:p14="http://schemas.microsoft.com/office/powerpoint/2010/main" val="392076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Dimensions of Information Systems: Management</a:t>
            </a:r>
            <a:endParaRPr lang="en-US" dirty="0"/>
          </a:p>
        </p:txBody>
      </p:sp>
      <p:sp>
        <p:nvSpPr>
          <p:cNvPr id="5" name="Content Placeholder 4"/>
          <p:cNvSpPr>
            <a:spLocks noGrp="1"/>
          </p:cNvSpPr>
          <p:nvPr>
            <p:ph idx="1"/>
          </p:nvPr>
        </p:nvSpPr>
        <p:spPr/>
        <p:txBody>
          <a:bodyPr/>
          <a:lstStyle/>
          <a:p>
            <a:r>
              <a:rPr lang="en-US" dirty="0" smtClean="0"/>
              <a:t>Managers set organizational strategy for responding to business challenges</a:t>
            </a:r>
          </a:p>
          <a:p>
            <a:r>
              <a:rPr lang="en-US" dirty="0" smtClean="0"/>
              <a:t>In addition, managers must act creatively</a:t>
            </a:r>
          </a:p>
          <a:p>
            <a:pPr lvl="1"/>
            <a:r>
              <a:rPr lang="en-US" dirty="0" smtClean="0"/>
              <a:t>Creation of new products and services</a:t>
            </a:r>
          </a:p>
          <a:p>
            <a:pPr lvl="1"/>
            <a:r>
              <a:rPr lang="en-US" dirty="0" smtClean="0"/>
              <a:t>Occasionally re-creating the organization</a:t>
            </a:r>
            <a:endParaRPr lang="en-US" dirty="0"/>
          </a:p>
        </p:txBody>
      </p:sp>
    </p:spTree>
    <p:extLst>
      <p:ext uri="{BB962C8B-B14F-4D97-AF65-F5344CB8AC3E}">
        <p14:creationId xmlns:p14="http://schemas.microsoft.com/office/powerpoint/2010/main" val="4253529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Dimensions of Information Systems: Technology</a:t>
            </a:r>
            <a:endParaRPr lang="en-US" dirty="0"/>
          </a:p>
        </p:txBody>
      </p:sp>
      <p:sp>
        <p:nvSpPr>
          <p:cNvPr id="5" name="Content Placeholder 4"/>
          <p:cNvSpPr>
            <a:spLocks noGrp="1"/>
          </p:cNvSpPr>
          <p:nvPr>
            <p:ph idx="1"/>
          </p:nvPr>
        </p:nvSpPr>
        <p:spPr/>
        <p:txBody>
          <a:bodyPr/>
          <a:lstStyle/>
          <a:p>
            <a:r>
              <a:rPr lang="en-US" dirty="0" smtClean="0"/>
              <a:t>Computer hardware and software</a:t>
            </a:r>
          </a:p>
          <a:p>
            <a:r>
              <a:rPr lang="en-US" dirty="0" smtClean="0"/>
              <a:t>Data management technology</a:t>
            </a:r>
          </a:p>
          <a:p>
            <a:r>
              <a:rPr lang="en-US" dirty="0" smtClean="0"/>
              <a:t>Networking and telecommunications technology</a:t>
            </a:r>
          </a:p>
          <a:p>
            <a:pPr lvl="1"/>
            <a:r>
              <a:rPr lang="en-US" dirty="0" smtClean="0"/>
              <a:t>Networks, the Internet, intranets and extranets, World Wide Web</a:t>
            </a:r>
          </a:p>
          <a:p>
            <a:r>
              <a:rPr lang="en-US" dirty="0" smtClean="0"/>
              <a:t>IT infrastructure: provides platform that system     is built on</a:t>
            </a:r>
            <a:endParaRPr lang="en-US" dirty="0"/>
          </a:p>
        </p:txBody>
      </p:sp>
    </p:spTree>
    <p:extLst>
      <p:ext uri="{BB962C8B-B14F-4D97-AF65-F5344CB8AC3E}">
        <p14:creationId xmlns:p14="http://schemas.microsoft.com/office/powerpoint/2010/main" val="1714368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480"/>
          </a:xfrm>
        </p:spPr>
        <p:txBody>
          <a:bodyPr/>
          <a:lstStyle/>
          <a:p>
            <a:r>
              <a:rPr lang="en-US" dirty="0" smtClean="0"/>
              <a:t>Interactive Session: Technology: UPS Competes Globally with Information Technology</a:t>
            </a:r>
            <a:endParaRPr lang="en-US" dirty="0"/>
          </a:p>
        </p:txBody>
      </p:sp>
      <p:sp>
        <p:nvSpPr>
          <p:cNvPr id="3" name="Content Placeholder 2"/>
          <p:cNvSpPr>
            <a:spLocks noGrp="1"/>
          </p:cNvSpPr>
          <p:nvPr>
            <p:ph idx="1"/>
          </p:nvPr>
        </p:nvSpPr>
        <p:spPr>
          <a:xfrm>
            <a:off x="457200" y="2133600"/>
            <a:ext cx="8229600" cy="3992563"/>
          </a:xfrm>
        </p:spPr>
        <p:txBody>
          <a:bodyPr/>
          <a:lstStyle/>
          <a:p>
            <a:r>
              <a:rPr lang="en-US" dirty="0" smtClean="0"/>
              <a:t>Class Discussion</a:t>
            </a:r>
          </a:p>
          <a:p>
            <a:pPr lvl="1"/>
            <a:r>
              <a:rPr lang="en-US" dirty="0" smtClean="0"/>
              <a:t>What are the inputs, processing, and outputs of UPS's package tracking system?</a:t>
            </a:r>
          </a:p>
          <a:p>
            <a:pPr lvl="1"/>
            <a:r>
              <a:rPr lang="en-US" dirty="0" smtClean="0"/>
              <a:t>What technologies are used by UPS? How are these technologies related to UPS's business strategy?</a:t>
            </a:r>
          </a:p>
          <a:p>
            <a:pPr lvl="1"/>
            <a:r>
              <a:rPr lang="en-US" dirty="0" smtClean="0"/>
              <a:t>What strategic business objectives do UPS's information systems address?</a:t>
            </a:r>
          </a:p>
          <a:p>
            <a:pPr lvl="1"/>
            <a:r>
              <a:rPr lang="en-US" dirty="0" smtClean="0"/>
              <a:t>What would happen if UPS's information systems were not available?</a:t>
            </a:r>
          </a:p>
        </p:txBody>
      </p:sp>
    </p:spTree>
    <p:extLst>
      <p:ext uri="{BB962C8B-B14F-4D97-AF65-F5344CB8AC3E}">
        <p14:creationId xmlns:p14="http://schemas.microsoft.com/office/powerpoint/2010/main" val="1410643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Dimensions of UPS Tracking System</a:t>
            </a:r>
            <a:endParaRPr lang="en-US" dirty="0"/>
          </a:p>
        </p:txBody>
      </p:sp>
      <p:sp>
        <p:nvSpPr>
          <p:cNvPr id="5" name="Content Placeholder 4"/>
          <p:cNvSpPr>
            <a:spLocks noGrp="1"/>
          </p:cNvSpPr>
          <p:nvPr>
            <p:ph idx="1"/>
          </p:nvPr>
        </p:nvSpPr>
        <p:spPr/>
        <p:txBody>
          <a:bodyPr/>
          <a:lstStyle/>
          <a:p>
            <a:r>
              <a:rPr lang="en-US" dirty="0" smtClean="0"/>
              <a:t>Organizational </a:t>
            </a:r>
          </a:p>
          <a:p>
            <a:pPr lvl="1"/>
            <a:r>
              <a:rPr lang="en-US" dirty="0" smtClean="0"/>
              <a:t>Procedures for tracking packages and managing inventory and provide information</a:t>
            </a:r>
          </a:p>
          <a:p>
            <a:r>
              <a:rPr lang="en-US" dirty="0" smtClean="0"/>
              <a:t>Management </a:t>
            </a:r>
          </a:p>
          <a:p>
            <a:pPr lvl="1"/>
            <a:r>
              <a:rPr lang="en-US" dirty="0" smtClean="0"/>
              <a:t>Monitoring service levels and costs</a:t>
            </a:r>
          </a:p>
          <a:p>
            <a:r>
              <a:rPr lang="en-US" dirty="0" smtClean="0"/>
              <a:t>Technology </a:t>
            </a:r>
          </a:p>
          <a:p>
            <a:pPr lvl="1"/>
            <a:r>
              <a:rPr lang="en-US" dirty="0" smtClean="0"/>
              <a:t>Handheld computers, bar-code scanners, networks, desktop computers, and so on</a:t>
            </a:r>
            <a:endParaRPr lang="en-US" dirty="0"/>
          </a:p>
        </p:txBody>
      </p:sp>
    </p:spTree>
    <p:extLst>
      <p:ext uri="{BB962C8B-B14F-4D97-AF65-F5344CB8AC3E}">
        <p14:creationId xmlns:p14="http://schemas.microsoft.com/office/powerpoint/2010/main" val="2171471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Isn’t Just Technology: A Business Perspective on Information Systems (1 of 3)</a:t>
            </a:r>
            <a:endParaRPr lang="en-US" dirty="0"/>
          </a:p>
        </p:txBody>
      </p:sp>
      <p:sp>
        <p:nvSpPr>
          <p:cNvPr id="5" name="Content Placeholder 4"/>
          <p:cNvSpPr>
            <a:spLocks noGrp="1"/>
          </p:cNvSpPr>
          <p:nvPr>
            <p:ph idx="1"/>
          </p:nvPr>
        </p:nvSpPr>
        <p:spPr/>
        <p:txBody>
          <a:bodyPr/>
          <a:lstStyle/>
          <a:p>
            <a:pPr>
              <a:defRPr/>
            </a:pPr>
            <a:r>
              <a:rPr lang="en-US" sz="3600" dirty="0"/>
              <a:t>Information system is instrument for creating value</a:t>
            </a:r>
          </a:p>
          <a:p>
            <a:pPr>
              <a:defRPr/>
            </a:pPr>
            <a:r>
              <a:rPr lang="en-US" sz="3600" dirty="0"/>
              <a:t>Investments in information technology will result in superior </a:t>
            </a:r>
            <a:r>
              <a:rPr lang="en-US" sz="3600" dirty="0" smtClean="0"/>
              <a:t>returns</a:t>
            </a:r>
            <a:endParaRPr lang="en-US" sz="3600" dirty="0"/>
          </a:p>
          <a:p>
            <a:pPr lvl="1">
              <a:defRPr/>
            </a:pPr>
            <a:r>
              <a:rPr lang="en-US" sz="3200" dirty="0"/>
              <a:t>Productivity increases</a:t>
            </a:r>
          </a:p>
          <a:p>
            <a:pPr lvl="1">
              <a:defRPr/>
            </a:pPr>
            <a:r>
              <a:rPr lang="en-US" sz="3200" dirty="0"/>
              <a:t>Revenue increases</a:t>
            </a:r>
          </a:p>
          <a:p>
            <a:pPr lvl="1">
              <a:defRPr/>
            </a:pPr>
            <a:r>
              <a:rPr lang="en-US" sz="3200" dirty="0"/>
              <a:t>Superior long-term strategic positioning </a:t>
            </a:r>
            <a:endParaRPr lang="en-US" dirty="0"/>
          </a:p>
        </p:txBody>
      </p:sp>
    </p:spTree>
    <p:extLst>
      <p:ext uri="{BB962C8B-B14F-4D97-AF65-F5344CB8AC3E}">
        <p14:creationId xmlns:p14="http://schemas.microsoft.com/office/powerpoint/2010/main" val="2595822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Isn’t Just Technology: A Business Perspective on Information Systems (2 of 3)</a:t>
            </a:r>
            <a:endParaRPr lang="en-US" dirty="0"/>
          </a:p>
        </p:txBody>
      </p:sp>
      <p:sp>
        <p:nvSpPr>
          <p:cNvPr id="5" name="Content Placeholder 4"/>
          <p:cNvSpPr>
            <a:spLocks noGrp="1"/>
          </p:cNvSpPr>
          <p:nvPr>
            <p:ph idx="1"/>
          </p:nvPr>
        </p:nvSpPr>
        <p:spPr/>
        <p:txBody>
          <a:bodyPr/>
          <a:lstStyle/>
          <a:p>
            <a:r>
              <a:rPr lang="en-US" dirty="0" smtClean="0"/>
              <a:t>Business information value chain</a:t>
            </a:r>
          </a:p>
          <a:p>
            <a:pPr lvl="1"/>
            <a:r>
              <a:rPr lang="en-US" dirty="0" smtClean="0"/>
              <a:t>Raw data acquired and transformed through stages that add value to that information</a:t>
            </a:r>
          </a:p>
          <a:p>
            <a:pPr lvl="1"/>
            <a:r>
              <a:rPr lang="en-US" dirty="0" smtClean="0"/>
              <a:t>Value of information system determined in part by extent to which it leads to better decisions, greater efficiency, and higher profits</a:t>
            </a:r>
          </a:p>
          <a:p>
            <a:r>
              <a:rPr lang="en-US" dirty="0" smtClean="0"/>
              <a:t>Business perspective </a:t>
            </a:r>
          </a:p>
          <a:p>
            <a:pPr lvl="1"/>
            <a:r>
              <a:rPr lang="en-US" dirty="0" smtClean="0"/>
              <a:t>Calls attention to organizational and managerial nature of information systems</a:t>
            </a:r>
            <a:endParaRPr lang="en-US" dirty="0"/>
          </a:p>
        </p:txBody>
      </p:sp>
    </p:spTree>
    <p:extLst>
      <p:ext uri="{BB962C8B-B14F-4D97-AF65-F5344CB8AC3E}">
        <p14:creationId xmlns:p14="http://schemas.microsoft.com/office/powerpoint/2010/main" val="3559800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Isn’t Just Technology: A Business Perspective on Information Systems (3 of 3)</a:t>
            </a:r>
            <a:endParaRPr lang="en-US" dirty="0"/>
          </a:p>
        </p:txBody>
      </p:sp>
      <p:sp>
        <p:nvSpPr>
          <p:cNvPr id="5" name="Content Placeholder 4"/>
          <p:cNvSpPr>
            <a:spLocks noGrp="1"/>
          </p:cNvSpPr>
          <p:nvPr>
            <p:ph idx="1"/>
          </p:nvPr>
        </p:nvSpPr>
        <p:spPr/>
        <p:txBody>
          <a:bodyPr/>
          <a:lstStyle/>
          <a:p>
            <a:r>
              <a:rPr lang="en-US" dirty="0" smtClean="0"/>
              <a:t>Investing in information technology does not guarantee good returns</a:t>
            </a:r>
          </a:p>
          <a:p>
            <a:r>
              <a:rPr lang="en-US" dirty="0" smtClean="0"/>
              <a:t>There is considerable variation in the returns firms receive from systems investments</a:t>
            </a:r>
          </a:p>
          <a:p>
            <a:r>
              <a:rPr lang="en-US" dirty="0" smtClean="0"/>
              <a:t>Factors </a:t>
            </a:r>
          </a:p>
          <a:p>
            <a:pPr lvl="1"/>
            <a:r>
              <a:rPr lang="en-US" dirty="0" smtClean="0"/>
              <a:t>Adopting the right business model</a:t>
            </a:r>
          </a:p>
          <a:p>
            <a:pPr lvl="1"/>
            <a:r>
              <a:rPr lang="en-US" dirty="0" smtClean="0"/>
              <a:t>Investing in complementary assets (organizational and management capital)</a:t>
            </a:r>
            <a:endParaRPr lang="en-US" dirty="0"/>
          </a:p>
        </p:txBody>
      </p:sp>
    </p:spTree>
    <p:extLst>
      <p:ext uri="{BB962C8B-B14F-4D97-AF65-F5344CB8AC3E}">
        <p14:creationId xmlns:p14="http://schemas.microsoft.com/office/powerpoint/2010/main" val="2779310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Grocery Store of the Future: Look at Kroger </a:t>
            </a:r>
            <a:r>
              <a:rPr lang="en-US" altLang="en-US" dirty="0" smtClean="0"/>
              <a:t>(1 of 2)</a:t>
            </a:r>
            <a:endParaRPr lang="en-US" altLang="en-US" dirty="0"/>
          </a:p>
        </p:txBody>
      </p:sp>
      <p:sp>
        <p:nvSpPr>
          <p:cNvPr id="3" name="Content Placeholder 2"/>
          <p:cNvSpPr>
            <a:spLocks noGrp="1"/>
          </p:cNvSpPr>
          <p:nvPr>
            <p:ph idx="1"/>
          </p:nvPr>
        </p:nvSpPr>
        <p:spPr/>
        <p:txBody>
          <a:bodyPr/>
          <a:lstStyle/>
          <a:p>
            <a:r>
              <a:rPr lang="en-US" altLang="en-US" dirty="0" smtClean="0"/>
              <a:t>Problem </a:t>
            </a:r>
          </a:p>
          <a:p>
            <a:pPr lvl="1"/>
            <a:r>
              <a:rPr lang="en-US" altLang="en-US" dirty="0" smtClean="0"/>
              <a:t>Limited facility capacity</a:t>
            </a:r>
          </a:p>
          <a:p>
            <a:pPr lvl="1"/>
            <a:r>
              <a:rPr lang="en-US" altLang="en-US" dirty="0" smtClean="0"/>
              <a:t>High customer expectations</a:t>
            </a:r>
          </a:p>
          <a:p>
            <a:r>
              <a:rPr lang="en-US" altLang="en-US" dirty="0" smtClean="0"/>
              <a:t>Solutions  </a:t>
            </a:r>
          </a:p>
          <a:p>
            <a:pPr lvl="1"/>
            <a:r>
              <a:rPr lang="en-US" altLang="en-US" dirty="0" smtClean="0"/>
              <a:t>Information systems to improve checkout experience</a:t>
            </a:r>
          </a:p>
          <a:p>
            <a:pPr lvl="1"/>
            <a:r>
              <a:rPr lang="en-US" altLang="en-US" dirty="0" smtClean="0"/>
              <a:t>Temperature sensors</a:t>
            </a:r>
          </a:p>
          <a:p>
            <a:pPr lvl="1"/>
            <a:r>
              <a:rPr lang="en-US" altLang="en-US" dirty="0" smtClean="0"/>
              <a:t>Online ordering service</a:t>
            </a:r>
          </a:p>
          <a:p>
            <a:pPr lvl="1"/>
            <a:r>
              <a:rPr lang="en-US" altLang="en-US" dirty="0" smtClean="0"/>
              <a:t>Mobile shopping app</a:t>
            </a:r>
            <a:endParaRPr lang="en-US" altLang="en-US" dirty="0"/>
          </a:p>
        </p:txBody>
      </p:sp>
    </p:spTree>
    <p:extLst>
      <p:ext uri="{BB962C8B-B14F-4D97-AF65-F5344CB8AC3E}">
        <p14:creationId xmlns:p14="http://schemas.microsoft.com/office/powerpoint/2010/main" val="3715733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1.7: </a:t>
            </a:r>
            <a:r>
              <a:rPr lang="en-US" altLang="en-US" dirty="0" smtClean="0"/>
              <a:t>The Business Information Value Chain</a:t>
            </a:r>
            <a:endParaRPr lang="en-US" altLang="en-US" dirty="0"/>
          </a:p>
        </p:txBody>
      </p:sp>
      <p:sp>
        <p:nvSpPr>
          <p:cNvPr id="4" name="Text Placeholder 3" hidden="1"/>
          <p:cNvSpPr>
            <a:spLocks noGrp="1"/>
          </p:cNvSpPr>
          <p:nvPr>
            <p:ph type="body" sz="quarter" idx="13"/>
          </p:nvPr>
        </p:nvSpPr>
        <p:spPr/>
        <p:txBody>
          <a:bodyPr/>
          <a:lstStyle/>
          <a:p>
            <a:endParaRPr lang="en-US" dirty="0"/>
          </a:p>
        </p:txBody>
      </p:sp>
      <p:pic>
        <p:nvPicPr>
          <p:cNvPr id="3" name="Picture 2" descr="Figure 1.7 illustrates the elements in the business information value cha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564232"/>
            <a:ext cx="7167832" cy="4230458"/>
          </a:xfrm>
          <a:prstGeom prst="rect">
            <a:avLst/>
          </a:prstGeom>
        </p:spPr>
      </p:pic>
    </p:spTree>
    <p:extLst>
      <p:ext uri="{BB962C8B-B14F-4D97-AF65-F5344CB8AC3E}">
        <p14:creationId xmlns:p14="http://schemas.microsoft.com/office/powerpoint/2010/main" val="3536156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1.8: </a:t>
            </a:r>
            <a:r>
              <a:rPr lang="en-US" altLang="en-US" dirty="0" smtClean="0"/>
              <a:t> Variation in Returns on Information Technology</a:t>
            </a:r>
            <a:endParaRPr lang="en-US" altLang="en-US" dirty="0"/>
          </a:p>
        </p:txBody>
      </p:sp>
      <p:sp>
        <p:nvSpPr>
          <p:cNvPr id="4" name="Text Placeholder 3" hidden="1"/>
          <p:cNvSpPr>
            <a:spLocks noGrp="1"/>
          </p:cNvSpPr>
          <p:nvPr>
            <p:ph type="body" sz="quarter" idx="13"/>
          </p:nvPr>
        </p:nvSpPr>
        <p:spPr/>
        <p:txBody>
          <a:bodyPr/>
          <a:lstStyle/>
          <a:p>
            <a:endParaRPr lang="en-US" dirty="0"/>
          </a:p>
        </p:txBody>
      </p:sp>
      <p:pic>
        <p:nvPicPr>
          <p:cNvPr id="5" name="Picture 4" descr="Figure 1.8 illustrates the variation in returns on information technolog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447800"/>
            <a:ext cx="6653982" cy="4614858"/>
          </a:xfrm>
          <a:prstGeom prst="rect">
            <a:avLst/>
          </a:prstGeom>
        </p:spPr>
      </p:pic>
    </p:spTree>
    <p:extLst>
      <p:ext uri="{BB962C8B-B14F-4D97-AF65-F5344CB8AC3E}">
        <p14:creationId xmlns:p14="http://schemas.microsoft.com/office/powerpoint/2010/main" val="2060262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7720"/>
            <a:ext cx="8229600" cy="1097280"/>
          </a:xfrm>
        </p:spPr>
        <p:txBody>
          <a:bodyPr/>
          <a:lstStyle/>
          <a:p>
            <a:r>
              <a:rPr lang="en-US" dirty="0" smtClean="0"/>
              <a:t>Complementary Assets: Organizational Capital and the Right Business Model (1 of 2)</a:t>
            </a:r>
            <a:endParaRPr lang="en-US" dirty="0"/>
          </a:p>
        </p:txBody>
      </p:sp>
      <p:sp>
        <p:nvSpPr>
          <p:cNvPr id="3" name="Content Placeholder 2"/>
          <p:cNvSpPr>
            <a:spLocks noGrp="1"/>
          </p:cNvSpPr>
          <p:nvPr>
            <p:ph idx="1"/>
          </p:nvPr>
        </p:nvSpPr>
        <p:spPr>
          <a:xfrm>
            <a:off x="457200" y="2179637"/>
            <a:ext cx="8229600" cy="3763963"/>
          </a:xfrm>
        </p:spPr>
        <p:txBody>
          <a:bodyPr/>
          <a:lstStyle/>
          <a:p>
            <a:pPr lvl="1"/>
            <a:r>
              <a:rPr lang="en-US" dirty="0" smtClean="0"/>
              <a:t>Assets required to derive value from a primary investment</a:t>
            </a:r>
          </a:p>
          <a:p>
            <a:pPr lvl="1"/>
            <a:r>
              <a:rPr lang="en-US" dirty="0" smtClean="0"/>
              <a:t>Firms supporting technology investments with investment in complementary assets receive superior returns</a:t>
            </a:r>
          </a:p>
          <a:p>
            <a:pPr lvl="1"/>
            <a:r>
              <a:rPr lang="en-US" dirty="0" smtClean="0"/>
              <a:t>Example: Invest in technology and the people to make it work properly</a:t>
            </a:r>
            <a:endParaRPr lang="en-US" dirty="0"/>
          </a:p>
        </p:txBody>
      </p:sp>
    </p:spTree>
    <p:extLst>
      <p:ext uri="{BB962C8B-B14F-4D97-AF65-F5344CB8AC3E}">
        <p14:creationId xmlns:p14="http://schemas.microsoft.com/office/powerpoint/2010/main" val="3787925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7720"/>
            <a:ext cx="8229600" cy="1097280"/>
          </a:xfrm>
        </p:spPr>
        <p:txBody>
          <a:bodyPr/>
          <a:lstStyle/>
          <a:p>
            <a:r>
              <a:rPr lang="en-US" dirty="0" smtClean="0"/>
              <a:t>Complementary Assets: Organizational Capital and the Right Business Model (2 of 2)</a:t>
            </a:r>
            <a:endParaRPr lang="en-US" dirty="0"/>
          </a:p>
        </p:txBody>
      </p:sp>
      <p:sp>
        <p:nvSpPr>
          <p:cNvPr id="3" name="Content Placeholder 2"/>
          <p:cNvSpPr>
            <a:spLocks noGrp="1"/>
          </p:cNvSpPr>
          <p:nvPr>
            <p:ph idx="1"/>
          </p:nvPr>
        </p:nvSpPr>
        <p:spPr>
          <a:xfrm>
            <a:off x="457200" y="2179637"/>
            <a:ext cx="8229600" cy="3763963"/>
          </a:xfrm>
        </p:spPr>
        <p:txBody>
          <a:bodyPr/>
          <a:lstStyle/>
          <a:p>
            <a:r>
              <a:rPr lang="en-US" dirty="0" smtClean="0"/>
              <a:t>Complementary assets </a:t>
            </a:r>
          </a:p>
          <a:p>
            <a:pPr lvl="1"/>
            <a:r>
              <a:rPr lang="en-US" dirty="0" smtClean="0"/>
              <a:t>Examples of organizational assets</a:t>
            </a:r>
          </a:p>
          <a:p>
            <a:pPr lvl="2"/>
            <a:r>
              <a:rPr lang="en-US" dirty="0" smtClean="0"/>
              <a:t>Appropriate business model</a:t>
            </a:r>
          </a:p>
          <a:p>
            <a:pPr lvl="2"/>
            <a:r>
              <a:rPr lang="en-US" dirty="0" smtClean="0"/>
              <a:t>Efficient business processes</a:t>
            </a:r>
          </a:p>
          <a:p>
            <a:pPr lvl="1"/>
            <a:r>
              <a:rPr lang="en-US" dirty="0" smtClean="0"/>
              <a:t>Examples of managerial assets</a:t>
            </a:r>
          </a:p>
          <a:p>
            <a:pPr lvl="2"/>
            <a:r>
              <a:rPr lang="en-US" dirty="0" smtClean="0"/>
              <a:t>Incentives for management innovation</a:t>
            </a:r>
          </a:p>
          <a:p>
            <a:pPr lvl="2"/>
            <a:r>
              <a:rPr lang="en-US" dirty="0" smtClean="0"/>
              <a:t>Teamwork and collaborative work environments</a:t>
            </a:r>
          </a:p>
          <a:p>
            <a:pPr lvl="1"/>
            <a:r>
              <a:rPr lang="en-US" dirty="0" smtClean="0"/>
              <a:t>Examples of social assets</a:t>
            </a:r>
          </a:p>
          <a:p>
            <a:pPr lvl="2"/>
            <a:r>
              <a:rPr lang="en-US" dirty="0" smtClean="0"/>
              <a:t>The Internet and telecommunications infrastructure</a:t>
            </a:r>
          </a:p>
          <a:p>
            <a:pPr lvl="2"/>
            <a:r>
              <a:rPr lang="en-US" dirty="0" smtClean="0"/>
              <a:t>Technology standards</a:t>
            </a:r>
            <a:endParaRPr lang="en-US" dirty="0"/>
          </a:p>
        </p:txBody>
      </p:sp>
    </p:spTree>
    <p:extLst>
      <p:ext uri="{BB962C8B-B14F-4D97-AF65-F5344CB8AC3E}">
        <p14:creationId xmlns:p14="http://schemas.microsoft.com/office/powerpoint/2010/main" val="49526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1.9: </a:t>
            </a:r>
            <a:r>
              <a:rPr lang="en-US" altLang="en-US" dirty="0" smtClean="0"/>
              <a:t> Contemporary Approaches to Information Systems</a:t>
            </a:r>
            <a:endParaRPr lang="en-US" altLang="en-US" dirty="0"/>
          </a:p>
        </p:txBody>
      </p:sp>
      <p:sp>
        <p:nvSpPr>
          <p:cNvPr id="4" name="Text Placeholder 3" hidden="1"/>
          <p:cNvSpPr>
            <a:spLocks noGrp="1"/>
          </p:cNvSpPr>
          <p:nvPr>
            <p:ph type="body" sz="quarter" idx="13"/>
          </p:nvPr>
        </p:nvSpPr>
        <p:spPr/>
        <p:txBody>
          <a:bodyPr/>
          <a:lstStyle/>
          <a:p>
            <a:endParaRPr lang="en-US" dirty="0"/>
          </a:p>
        </p:txBody>
      </p:sp>
      <p:pic>
        <p:nvPicPr>
          <p:cNvPr id="3" name="Picture 2" descr="Figure 1.9 illustrates the contemporary approaches to information syste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449" y="1524000"/>
            <a:ext cx="7721101" cy="4583708"/>
          </a:xfrm>
          <a:prstGeom prst="rect">
            <a:avLst/>
          </a:prstGeom>
        </p:spPr>
      </p:pic>
    </p:spTree>
    <p:extLst>
      <p:ext uri="{BB962C8B-B14F-4D97-AF65-F5344CB8AC3E}">
        <p14:creationId xmlns:p14="http://schemas.microsoft.com/office/powerpoint/2010/main" val="3160942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Approach</a:t>
            </a:r>
            <a:endParaRPr lang="en-US" dirty="0"/>
          </a:p>
        </p:txBody>
      </p:sp>
      <p:sp>
        <p:nvSpPr>
          <p:cNvPr id="5" name="Content Placeholder 4"/>
          <p:cNvSpPr>
            <a:spLocks noGrp="1"/>
          </p:cNvSpPr>
          <p:nvPr>
            <p:ph idx="1"/>
          </p:nvPr>
        </p:nvSpPr>
        <p:spPr/>
        <p:txBody>
          <a:bodyPr/>
          <a:lstStyle/>
          <a:p>
            <a:r>
              <a:rPr lang="en-US" sz="3200" dirty="0" smtClean="0"/>
              <a:t>Emphasizes mathematically based models</a:t>
            </a:r>
          </a:p>
          <a:p>
            <a:r>
              <a:rPr lang="en-US" sz="3200" dirty="0" smtClean="0"/>
              <a:t>Computer science,  management science, operations research</a:t>
            </a:r>
            <a:endParaRPr lang="en-US" sz="3200" dirty="0"/>
          </a:p>
        </p:txBody>
      </p:sp>
    </p:spTree>
    <p:extLst>
      <p:ext uri="{BB962C8B-B14F-4D97-AF65-F5344CB8AC3E}">
        <p14:creationId xmlns:p14="http://schemas.microsoft.com/office/powerpoint/2010/main" val="12690446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Approach</a:t>
            </a:r>
            <a:endParaRPr lang="en-US" dirty="0"/>
          </a:p>
        </p:txBody>
      </p:sp>
      <p:sp>
        <p:nvSpPr>
          <p:cNvPr id="5" name="Content Placeholder 4"/>
          <p:cNvSpPr>
            <a:spLocks noGrp="1"/>
          </p:cNvSpPr>
          <p:nvPr>
            <p:ph idx="1"/>
          </p:nvPr>
        </p:nvSpPr>
        <p:spPr/>
        <p:txBody>
          <a:bodyPr/>
          <a:lstStyle/>
          <a:p>
            <a:r>
              <a:rPr lang="en-US" dirty="0" smtClean="0"/>
              <a:t>Behavioral issues (strategic business integration, implementation, etc.)</a:t>
            </a:r>
          </a:p>
          <a:p>
            <a:r>
              <a:rPr lang="en-US" dirty="0" smtClean="0"/>
              <a:t>Psychology, economics, sociology</a:t>
            </a:r>
            <a:endParaRPr lang="en-US" dirty="0"/>
          </a:p>
        </p:txBody>
      </p:sp>
    </p:spTree>
    <p:extLst>
      <p:ext uri="{BB962C8B-B14F-4D97-AF65-F5344CB8AC3E}">
        <p14:creationId xmlns:p14="http://schemas.microsoft.com/office/powerpoint/2010/main" val="1496955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of This Text: Sociotechnical Systems (1 of 2)</a:t>
            </a:r>
            <a:endParaRPr lang="en-US" dirty="0"/>
          </a:p>
        </p:txBody>
      </p:sp>
      <p:sp>
        <p:nvSpPr>
          <p:cNvPr id="5" name="Content Placeholder 4"/>
          <p:cNvSpPr>
            <a:spLocks noGrp="1"/>
          </p:cNvSpPr>
          <p:nvPr>
            <p:ph idx="1"/>
          </p:nvPr>
        </p:nvSpPr>
        <p:spPr/>
        <p:txBody>
          <a:bodyPr/>
          <a:lstStyle/>
          <a:p>
            <a:r>
              <a:rPr lang="en-US" altLang="en-US" dirty="0" smtClean="0"/>
              <a:t>Management information systems</a:t>
            </a:r>
          </a:p>
          <a:p>
            <a:pPr lvl="1"/>
            <a:r>
              <a:rPr lang="en-US" altLang="en-US" dirty="0" smtClean="0"/>
              <a:t>Combines computer science, management science, operations research, and practical orientation with behavioral issues</a:t>
            </a:r>
          </a:p>
          <a:p>
            <a:r>
              <a:rPr lang="en-US" altLang="en-US" dirty="0" smtClean="0"/>
              <a:t>Four main actors</a:t>
            </a:r>
          </a:p>
          <a:p>
            <a:pPr lvl="1"/>
            <a:r>
              <a:rPr lang="en-US" altLang="en-US" dirty="0" smtClean="0"/>
              <a:t>Suppliers of hardware and software</a:t>
            </a:r>
          </a:p>
          <a:p>
            <a:pPr lvl="1"/>
            <a:r>
              <a:rPr lang="en-US" altLang="en-US" dirty="0" smtClean="0"/>
              <a:t>Business firms</a:t>
            </a:r>
          </a:p>
          <a:p>
            <a:pPr lvl="1"/>
            <a:r>
              <a:rPr lang="en-US" altLang="en-US" dirty="0" smtClean="0"/>
              <a:t>Managers and employees</a:t>
            </a:r>
          </a:p>
          <a:p>
            <a:pPr lvl="1"/>
            <a:r>
              <a:rPr lang="en-US" altLang="en-US" dirty="0" smtClean="0"/>
              <a:t>Firm</a:t>
            </a:r>
            <a:r>
              <a:rPr lang="en-US" altLang="ja-JP" dirty="0" smtClean="0"/>
              <a:t>’s environment (legal, social, cultural context)</a:t>
            </a:r>
            <a:endParaRPr lang="en-US" altLang="en-US" dirty="0"/>
          </a:p>
        </p:txBody>
      </p:sp>
    </p:spTree>
    <p:extLst>
      <p:ext uri="{BB962C8B-B14F-4D97-AF65-F5344CB8AC3E}">
        <p14:creationId xmlns:p14="http://schemas.microsoft.com/office/powerpoint/2010/main" val="1914765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of This Text: Sociotechnical Systems (2 of 2)</a:t>
            </a:r>
            <a:endParaRPr lang="en-US" dirty="0"/>
          </a:p>
        </p:txBody>
      </p:sp>
      <p:sp>
        <p:nvSpPr>
          <p:cNvPr id="5" name="Content Placeholder 4"/>
          <p:cNvSpPr>
            <a:spLocks noGrp="1"/>
          </p:cNvSpPr>
          <p:nvPr>
            <p:ph idx="1"/>
          </p:nvPr>
        </p:nvSpPr>
        <p:spPr/>
        <p:txBody>
          <a:bodyPr/>
          <a:lstStyle/>
          <a:p>
            <a:r>
              <a:rPr lang="en-US" dirty="0" smtClean="0"/>
              <a:t>Sociotechnical view</a:t>
            </a:r>
          </a:p>
          <a:p>
            <a:pPr lvl="1"/>
            <a:r>
              <a:rPr lang="en-US" dirty="0" smtClean="0"/>
              <a:t>Optimal organizational performance achieved by jointly optimizing both social and technical systems used in production</a:t>
            </a:r>
          </a:p>
          <a:p>
            <a:pPr lvl="1"/>
            <a:r>
              <a:rPr lang="en-US" dirty="0" smtClean="0"/>
              <a:t>Helps avoid purely technological approach</a:t>
            </a:r>
            <a:endParaRPr lang="en-US" dirty="0"/>
          </a:p>
        </p:txBody>
      </p:sp>
    </p:spTree>
    <p:extLst>
      <p:ext uri="{BB962C8B-B14F-4D97-AF65-F5344CB8AC3E}">
        <p14:creationId xmlns:p14="http://schemas.microsoft.com/office/powerpoint/2010/main" val="4918980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1.10: </a:t>
            </a:r>
            <a:r>
              <a:rPr lang="en-US" altLang="en-US" dirty="0" smtClean="0"/>
              <a:t> A Sociotechnical Perspective on Information Systems</a:t>
            </a:r>
            <a:endParaRPr lang="en-US" altLang="en-US" dirty="0"/>
          </a:p>
        </p:txBody>
      </p:sp>
      <p:sp>
        <p:nvSpPr>
          <p:cNvPr id="4" name="Text Placeholder 3" hidden="1"/>
          <p:cNvSpPr>
            <a:spLocks noGrp="1"/>
          </p:cNvSpPr>
          <p:nvPr>
            <p:ph type="body" sz="quarter" idx="13"/>
          </p:nvPr>
        </p:nvSpPr>
        <p:spPr/>
        <p:txBody>
          <a:bodyPr/>
          <a:lstStyle/>
          <a:p>
            <a:endParaRPr lang="en-US" dirty="0"/>
          </a:p>
        </p:txBody>
      </p:sp>
      <p:pic>
        <p:nvPicPr>
          <p:cNvPr id="5" name="Picture 4" descr="Figure 1.10 illustrates the sociotechnical perspective on information syste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57400"/>
            <a:ext cx="8025414" cy="3449418"/>
          </a:xfrm>
          <a:prstGeom prst="rect">
            <a:avLst/>
          </a:prstGeom>
        </p:spPr>
      </p:pic>
    </p:spTree>
    <p:extLst>
      <p:ext uri="{BB962C8B-B14F-4D97-AF65-F5344CB8AC3E}">
        <p14:creationId xmlns:p14="http://schemas.microsoft.com/office/powerpoint/2010/main" val="3261436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Grocery Store of the Future: Look at Kroger </a:t>
            </a:r>
            <a:r>
              <a:rPr lang="en-US" altLang="en-US" dirty="0" smtClean="0"/>
              <a:t>(2 of 2)</a:t>
            </a:r>
            <a:endParaRPr lang="en-US" altLang="en-US" dirty="0"/>
          </a:p>
        </p:txBody>
      </p:sp>
      <p:sp>
        <p:nvSpPr>
          <p:cNvPr id="3" name="Content Placeholder 2"/>
          <p:cNvSpPr>
            <a:spLocks noGrp="1"/>
          </p:cNvSpPr>
          <p:nvPr>
            <p:ph idx="1"/>
          </p:nvPr>
        </p:nvSpPr>
        <p:spPr/>
        <p:txBody>
          <a:bodyPr/>
          <a:lstStyle/>
          <a:p>
            <a:r>
              <a:rPr lang="en-US" altLang="en-US" dirty="0" smtClean="0"/>
              <a:t>Kroger uses QueVision to cut customer wait time in checkout lines</a:t>
            </a:r>
          </a:p>
          <a:p>
            <a:r>
              <a:rPr lang="en-US" altLang="en-US" dirty="0" smtClean="0"/>
              <a:t>Demonstrates IT</a:t>
            </a:r>
            <a:r>
              <a:rPr lang="en-US" altLang="ja-JP" dirty="0" smtClean="0"/>
              <a:t>’s role in increasing value and revenue in any business</a:t>
            </a:r>
          </a:p>
          <a:p>
            <a:r>
              <a:rPr lang="en-US" altLang="en-US" dirty="0" smtClean="0"/>
              <a:t>Illustrates the potential for technology to improve customer experience</a:t>
            </a:r>
            <a:endParaRPr lang="en-US" altLang="en-US" dirty="0"/>
          </a:p>
        </p:txBody>
      </p:sp>
    </p:spTree>
    <p:extLst>
      <p:ext uri="{BB962C8B-B14F-4D97-AF65-F5344CB8AC3E}">
        <p14:creationId xmlns:p14="http://schemas.microsoft.com/office/powerpoint/2010/main" val="267646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How Information Systems Are Transforming Business</a:t>
            </a:r>
            <a:endParaRPr lang="en-US" altLang="en-US" dirty="0"/>
          </a:p>
        </p:txBody>
      </p:sp>
      <p:sp>
        <p:nvSpPr>
          <p:cNvPr id="3" name="Content Placeholder 2"/>
          <p:cNvSpPr>
            <a:spLocks noGrp="1"/>
          </p:cNvSpPr>
          <p:nvPr>
            <p:ph idx="1"/>
          </p:nvPr>
        </p:nvSpPr>
        <p:spPr/>
        <p:txBody>
          <a:bodyPr/>
          <a:lstStyle/>
          <a:p>
            <a:pPr lvl="1"/>
            <a:r>
              <a:rPr lang="en-US" altLang="en-US" sz="2400" dirty="0" smtClean="0"/>
              <a:t>Mobile digital platform</a:t>
            </a:r>
          </a:p>
          <a:p>
            <a:pPr lvl="1"/>
            <a:r>
              <a:rPr lang="en-US" altLang="en-US" sz="2400" dirty="0" smtClean="0"/>
              <a:t>Systems used to improve customer experience, respond to customer demand, reduce inventories, and more</a:t>
            </a:r>
          </a:p>
          <a:p>
            <a:pPr lvl="1"/>
            <a:r>
              <a:rPr lang="en-US" altLang="en-US" sz="2400" dirty="0" smtClean="0"/>
              <a:t>Growing online newspaper readership</a:t>
            </a:r>
            <a:endParaRPr lang="en-US" altLang="ja-JP" sz="2400" dirty="0" smtClean="0"/>
          </a:p>
          <a:p>
            <a:pPr lvl="1"/>
            <a:r>
              <a:rPr lang="en-US" altLang="en-US" sz="2400" dirty="0" smtClean="0"/>
              <a:t>Expanding e-commerce and Internet advertising</a:t>
            </a:r>
          </a:p>
          <a:p>
            <a:pPr lvl="1"/>
            <a:r>
              <a:rPr lang="en-US" altLang="en-US" sz="2400" dirty="0" smtClean="0"/>
              <a:t>New federal security and accounting laws</a:t>
            </a:r>
            <a:endParaRPr lang="en-US" altLang="en-US" sz="2400" dirty="0"/>
          </a:p>
        </p:txBody>
      </p:sp>
    </p:spTree>
    <p:extLst>
      <p:ext uri="{BB962C8B-B14F-4D97-AF65-F5344CB8AC3E}">
        <p14:creationId xmlns:p14="http://schemas.microsoft.com/office/powerpoint/2010/main" val="97956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1.1: Information Technology Capital Investment</a:t>
            </a:r>
            <a:endParaRPr lang="en-US" dirty="0"/>
          </a:p>
        </p:txBody>
      </p:sp>
      <p:pic>
        <p:nvPicPr>
          <p:cNvPr id="3" name="Picture 2" descr="Figure 1.1 graphs IT capital investment from 1999 to 20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14" y="1447800"/>
            <a:ext cx="8848972" cy="4581153"/>
          </a:xfrm>
          <a:prstGeom prst="rect">
            <a:avLst/>
          </a:prstGeom>
        </p:spPr>
      </p:pic>
    </p:spTree>
    <p:extLst>
      <p:ext uri="{BB962C8B-B14F-4D97-AF65-F5344CB8AC3E}">
        <p14:creationId xmlns:p14="http://schemas.microsoft.com/office/powerpoint/2010/main" val="1555542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In Management Information Systems (1 of 2)</a:t>
            </a:r>
            <a:endParaRPr lang="en-US" dirty="0"/>
          </a:p>
        </p:txBody>
      </p:sp>
      <p:sp>
        <p:nvSpPr>
          <p:cNvPr id="3" name="Content Placeholder 2"/>
          <p:cNvSpPr>
            <a:spLocks noGrp="1"/>
          </p:cNvSpPr>
          <p:nvPr>
            <p:ph idx="1"/>
          </p:nvPr>
        </p:nvSpPr>
        <p:spPr/>
        <p:txBody>
          <a:bodyPr/>
          <a:lstStyle/>
          <a:p>
            <a:r>
              <a:rPr lang="en-US" sz="3200" dirty="0" smtClean="0"/>
              <a:t>Technology</a:t>
            </a:r>
          </a:p>
          <a:p>
            <a:pPr lvl="1"/>
            <a:r>
              <a:rPr lang="en-US" sz="2400" dirty="0" smtClean="0"/>
              <a:t>Cloud computing</a:t>
            </a:r>
          </a:p>
          <a:p>
            <a:pPr lvl="1"/>
            <a:r>
              <a:rPr lang="en-US" sz="2400" dirty="0" smtClean="0"/>
              <a:t>Big data and the Internet of Things (IoT)</a:t>
            </a:r>
          </a:p>
          <a:p>
            <a:pPr lvl="1"/>
            <a:r>
              <a:rPr lang="en-US" sz="2400" dirty="0" smtClean="0"/>
              <a:t>Mobile digital platform</a:t>
            </a:r>
          </a:p>
          <a:p>
            <a:r>
              <a:rPr lang="en-US" sz="3200" dirty="0" smtClean="0"/>
              <a:t>Management</a:t>
            </a:r>
          </a:p>
          <a:p>
            <a:pPr lvl="1"/>
            <a:r>
              <a:rPr lang="en-US" sz="2400" dirty="0" smtClean="0"/>
              <a:t>Online collaboration and social networking software</a:t>
            </a:r>
          </a:p>
          <a:p>
            <a:pPr lvl="1"/>
            <a:r>
              <a:rPr lang="en-US" sz="2400" dirty="0" smtClean="0"/>
              <a:t>Business intelligence</a:t>
            </a:r>
          </a:p>
          <a:p>
            <a:pPr lvl="1"/>
            <a:r>
              <a:rPr lang="en-US" sz="2400" dirty="0" smtClean="0"/>
              <a:t>Virtual meetings</a:t>
            </a:r>
          </a:p>
        </p:txBody>
      </p:sp>
    </p:spTree>
    <p:extLst>
      <p:ext uri="{BB962C8B-B14F-4D97-AF65-F5344CB8AC3E}">
        <p14:creationId xmlns:p14="http://schemas.microsoft.com/office/powerpoint/2010/main" val="270934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In Management Information Systems (2 of 2)</a:t>
            </a:r>
            <a:endParaRPr lang="en-US" dirty="0"/>
          </a:p>
        </p:txBody>
      </p:sp>
      <p:sp>
        <p:nvSpPr>
          <p:cNvPr id="3" name="Content Placeholder 2"/>
          <p:cNvSpPr>
            <a:spLocks noGrp="1"/>
          </p:cNvSpPr>
          <p:nvPr>
            <p:ph idx="1"/>
          </p:nvPr>
        </p:nvSpPr>
        <p:spPr/>
        <p:txBody>
          <a:bodyPr/>
          <a:lstStyle/>
          <a:p>
            <a:r>
              <a:rPr lang="en-US" sz="3200" dirty="0" smtClean="0"/>
              <a:t>Organizations</a:t>
            </a:r>
          </a:p>
          <a:p>
            <a:pPr lvl="1"/>
            <a:r>
              <a:rPr lang="en-US" sz="2400" dirty="0" smtClean="0"/>
              <a:t>Social business</a:t>
            </a:r>
          </a:p>
          <a:p>
            <a:pPr lvl="1"/>
            <a:r>
              <a:rPr lang="en-US" sz="2400" dirty="0" smtClean="0"/>
              <a:t>Telework</a:t>
            </a:r>
          </a:p>
          <a:p>
            <a:pPr lvl="1"/>
            <a:r>
              <a:rPr lang="en-US" sz="2400" dirty="0" smtClean="0"/>
              <a:t>Co-creation of business value</a:t>
            </a:r>
          </a:p>
        </p:txBody>
      </p:sp>
    </p:spTree>
    <p:extLst>
      <p:ext uri="{BB962C8B-B14F-4D97-AF65-F5344CB8AC3E}">
        <p14:creationId xmlns:p14="http://schemas.microsoft.com/office/powerpoint/2010/main" val="2977449394"/>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13689</TotalTime>
  <Words>5306</Words>
  <Application>Microsoft Office PowerPoint</Application>
  <PresentationFormat>On-screen Show (4:3)</PresentationFormat>
  <Paragraphs>364</Paragraphs>
  <Slides>49</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Times New Roman</vt:lpstr>
      <vt:lpstr>Verdana</vt:lpstr>
      <vt:lpstr>Wingdings</vt:lpstr>
      <vt:lpstr>508 Lecture</vt:lpstr>
      <vt:lpstr>Management Information Systems: Managing the Digital Firm</vt:lpstr>
      <vt:lpstr>Learning Objectives</vt:lpstr>
      <vt:lpstr>Video Cases</vt:lpstr>
      <vt:lpstr>The Grocery Store of the Future: Look at Kroger (1 of 2)</vt:lpstr>
      <vt:lpstr>The Grocery Store of the Future: Look at Kroger (2 of 2)</vt:lpstr>
      <vt:lpstr>How Information Systems Are Transforming Business</vt:lpstr>
      <vt:lpstr>Figure 1.1: Information Technology Capital Investment</vt:lpstr>
      <vt:lpstr>What’s New In Management Information Systems (1 of 2)</vt:lpstr>
      <vt:lpstr>What’s New In Management Information Systems (2 of 2)</vt:lpstr>
      <vt:lpstr>Interactive Session: Management: The Mobile Pocket Office (1 of 2)</vt:lpstr>
      <vt:lpstr>Interactive Session: Management: The Mobile Pocket Office (2 of 2)</vt:lpstr>
      <vt:lpstr>Globalization Challenges and Opportunities: A Flattened World</vt:lpstr>
      <vt:lpstr>The Emerging Digital Firm</vt:lpstr>
      <vt:lpstr>Strategic Business Objectives of Information Systems (1 of 2)</vt:lpstr>
      <vt:lpstr>Strategic Business Objectives of Information Systems (2 of 2)</vt:lpstr>
      <vt:lpstr>Figure 1.2: The Interdependence Between Organizations and Information Systems</vt:lpstr>
      <vt:lpstr>Operational Intelligence</vt:lpstr>
      <vt:lpstr>New Products, Services, and Business Models</vt:lpstr>
      <vt:lpstr>Customer and Supplier Intimacy</vt:lpstr>
      <vt:lpstr>Improved Decision Making</vt:lpstr>
      <vt:lpstr>Competitive Advantage</vt:lpstr>
      <vt:lpstr>Survival</vt:lpstr>
      <vt:lpstr>What Is an Information System? (1 of 3)</vt:lpstr>
      <vt:lpstr>Figure 1.3: Data and Information</vt:lpstr>
      <vt:lpstr>What Is an Information System? (2 of 3)</vt:lpstr>
      <vt:lpstr>What Is an Information System? (3 of 3)</vt:lpstr>
      <vt:lpstr>Figure 1.4: Functions of an Information System</vt:lpstr>
      <vt:lpstr>Dimensions of Information Systems</vt:lpstr>
      <vt:lpstr>Figure 1.5: Information Systems Are More Than Computers</vt:lpstr>
      <vt:lpstr>Dimensions of Information Systems: Organizations  (1 of 2)</vt:lpstr>
      <vt:lpstr>Figure 1.6: Levels in a Firm</vt:lpstr>
      <vt:lpstr>Dimensions of Information Systems: Organizations (2 of 2)</vt:lpstr>
      <vt:lpstr>Dimensions of Information Systems: Management</vt:lpstr>
      <vt:lpstr>Dimensions of Information Systems: Technology</vt:lpstr>
      <vt:lpstr>Interactive Session: Technology: UPS Competes Globally with Information Technology</vt:lpstr>
      <vt:lpstr>Dimensions of UPS Tracking System</vt:lpstr>
      <vt:lpstr>It Isn’t Just Technology: A Business Perspective on Information Systems (1 of 3)</vt:lpstr>
      <vt:lpstr>It Isn’t Just Technology: A Business Perspective on Information Systems (2 of 3)</vt:lpstr>
      <vt:lpstr>It Isn’t Just Technology: A Business Perspective on Information Systems (3 of 3)</vt:lpstr>
      <vt:lpstr>Figure 1.7: The Business Information Value Chain</vt:lpstr>
      <vt:lpstr>Figure 1.8:  Variation in Returns on Information Technology</vt:lpstr>
      <vt:lpstr>Complementary Assets: Organizational Capital and the Right Business Model (1 of 2)</vt:lpstr>
      <vt:lpstr>Complementary Assets: Organizational Capital and the Right Business Model (2 of 2)</vt:lpstr>
      <vt:lpstr>Figure 1.9:  Contemporary Approaches to Information Systems</vt:lpstr>
      <vt:lpstr>Technical Approach</vt:lpstr>
      <vt:lpstr>Behavioral Approach</vt:lpstr>
      <vt:lpstr>Approach of This Text: Sociotechnical Systems (1 of 2)</vt:lpstr>
      <vt:lpstr>Approach of This Text: Sociotechnical Systems (2 of 2)</vt:lpstr>
      <vt:lpstr>Figure 1.10:  A Sociotechnical Perspective on Information Systems</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Management Information Systems:  Managing the Digital Firm, 15th edition</dc:subject>
  <dc:creator>Kenneth C. Laudon/Jane P. Laudon</dc:creator>
  <cp:keywords>Management Information Systems</cp:keywords>
  <cp:lastModifiedBy>Microsoft office user</cp:lastModifiedBy>
  <cp:revision>197</cp:revision>
  <dcterms:created xsi:type="dcterms:W3CDTF">2014-07-14T20:04:21Z</dcterms:created>
  <dcterms:modified xsi:type="dcterms:W3CDTF">2019-02-06T18:28:17Z</dcterms:modified>
  <cp:category>Information Systems</cp:category>
</cp:coreProperties>
</file>