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05E94DFD-B4F6-401C-8AED-3AB0526611D7}" type="datetimeFigureOut">
              <a:rPr lang="en-US" smtClean="0"/>
              <a:t>4/29/2017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FEAFF59-9B59-49AB-9060-5142FAC1050B}" type="slidenum">
              <a:rPr lang="en-US" smtClean="0"/>
              <a:t>‹#›</a:t>
            </a:fld>
            <a:endParaRPr lang="en-US"/>
          </a:p>
        </p:txBody>
      </p:sp>
    </p:spTree>
    <p:extLst>
      <p:ext uri="{BB962C8B-B14F-4D97-AF65-F5344CB8AC3E}">
        <p14:creationId xmlns:p14="http://schemas.microsoft.com/office/powerpoint/2010/main" val="3982663889"/>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5E94DFD-B4F6-401C-8AED-3AB0526611D7}" type="datetimeFigureOut">
              <a:rPr lang="en-US" smtClean="0"/>
              <a:t>4/29/2017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FEAFF59-9B59-49AB-9060-5142FAC1050B}" type="slidenum">
              <a:rPr lang="en-US" smtClean="0"/>
              <a:t>‹#›</a:t>
            </a:fld>
            <a:endParaRPr lang="en-US"/>
          </a:p>
        </p:txBody>
      </p:sp>
    </p:spTree>
    <p:extLst>
      <p:ext uri="{BB962C8B-B14F-4D97-AF65-F5344CB8AC3E}">
        <p14:creationId xmlns:p14="http://schemas.microsoft.com/office/powerpoint/2010/main" val="3048709783"/>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5E94DFD-B4F6-401C-8AED-3AB0526611D7}" type="datetimeFigureOut">
              <a:rPr lang="en-US" smtClean="0"/>
              <a:t>4/29/2017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FEAFF59-9B59-49AB-9060-5142FAC1050B}" type="slidenum">
              <a:rPr lang="en-US" smtClean="0"/>
              <a:t>‹#›</a:t>
            </a:fld>
            <a:endParaRPr lang="en-US"/>
          </a:p>
        </p:txBody>
      </p:sp>
    </p:spTree>
    <p:extLst>
      <p:ext uri="{BB962C8B-B14F-4D97-AF65-F5344CB8AC3E}">
        <p14:creationId xmlns:p14="http://schemas.microsoft.com/office/powerpoint/2010/main" val="1588245213"/>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5E94DFD-B4F6-401C-8AED-3AB0526611D7}" type="datetimeFigureOut">
              <a:rPr lang="en-US" smtClean="0"/>
              <a:t>4/29/2017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FEAFF59-9B59-49AB-9060-5142FAC1050B}" type="slidenum">
              <a:rPr lang="en-US" smtClean="0"/>
              <a:t>‹#›</a:t>
            </a:fld>
            <a:endParaRPr lang="en-US"/>
          </a:p>
        </p:txBody>
      </p:sp>
    </p:spTree>
    <p:extLst>
      <p:ext uri="{BB962C8B-B14F-4D97-AF65-F5344CB8AC3E}">
        <p14:creationId xmlns:p14="http://schemas.microsoft.com/office/powerpoint/2010/main" val="234148787"/>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5E94DFD-B4F6-401C-8AED-3AB0526611D7}" type="datetimeFigureOut">
              <a:rPr lang="en-US" smtClean="0"/>
              <a:t>4/29/2017</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4FEAFF59-9B59-49AB-9060-5142FAC1050B}" type="slidenum">
              <a:rPr lang="en-US" smtClean="0"/>
              <a:t>‹#›</a:t>
            </a:fld>
            <a:endParaRPr lang="en-US"/>
          </a:p>
        </p:txBody>
      </p:sp>
    </p:spTree>
    <p:extLst>
      <p:ext uri="{BB962C8B-B14F-4D97-AF65-F5344CB8AC3E}">
        <p14:creationId xmlns:p14="http://schemas.microsoft.com/office/powerpoint/2010/main" val="945325423"/>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05E94DFD-B4F6-401C-8AED-3AB0526611D7}" type="datetimeFigureOut">
              <a:rPr lang="en-US" smtClean="0"/>
              <a:t>4/29/2017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FEAFF59-9B59-49AB-9060-5142FAC1050B}" type="slidenum">
              <a:rPr lang="en-US" smtClean="0"/>
              <a:t>‹#›</a:t>
            </a:fld>
            <a:endParaRPr lang="en-US"/>
          </a:p>
        </p:txBody>
      </p:sp>
    </p:spTree>
    <p:extLst>
      <p:ext uri="{BB962C8B-B14F-4D97-AF65-F5344CB8AC3E}">
        <p14:creationId xmlns:p14="http://schemas.microsoft.com/office/powerpoint/2010/main" val="2655900386"/>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05E94DFD-B4F6-401C-8AED-3AB0526611D7}" type="datetimeFigureOut">
              <a:rPr lang="en-US" smtClean="0"/>
              <a:t>4/29/2017</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4FEAFF59-9B59-49AB-9060-5142FAC1050B}" type="slidenum">
              <a:rPr lang="en-US" smtClean="0"/>
              <a:t>‹#›</a:t>
            </a:fld>
            <a:endParaRPr lang="en-US"/>
          </a:p>
        </p:txBody>
      </p:sp>
    </p:spTree>
    <p:extLst>
      <p:ext uri="{BB962C8B-B14F-4D97-AF65-F5344CB8AC3E}">
        <p14:creationId xmlns:p14="http://schemas.microsoft.com/office/powerpoint/2010/main" val="2677167835"/>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05E94DFD-B4F6-401C-8AED-3AB0526611D7}" type="datetimeFigureOut">
              <a:rPr lang="en-US" smtClean="0"/>
              <a:t>4/29/2017</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4FEAFF59-9B59-49AB-9060-5142FAC1050B}" type="slidenum">
              <a:rPr lang="en-US" smtClean="0"/>
              <a:t>‹#›</a:t>
            </a:fld>
            <a:endParaRPr lang="en-US"/>
          </a:p>
        </p:txBody>
      </p:sp>
    </p:spTree>
    <p:extLst>
      <p:ext uri="{BB962C8B-B14F-4D97-AF65-F5344CB8AC3E}">
        <p14:creationId xmlns:p14="http://schemas.microsoft.com/office/powerpoint/2010/main" val="4192719943"/>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5E94DFD-B4F6-401C-8AED-3AB0526611D7}" type="datetimeFigureOut">
              <a:rPr lang="en-US" smtClean="0"/>
              <a:t>4/29/2017</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4FEAFF59-9B59-49AB-9060-5142FAC1050B}" type="slidenum">
              <a:rPr lang="en-US" smtClean="0"/>
              <a:t>‹#›</a:t>
            </a:fld>
            <a:endParaRPr lang="en-US"/>
          </a:p>
        </p:txBody>
      </p:sp>
    </p:spTree>
    <p:extLst>
      <p:ext uri="{BB962C8B-B14F-4D97-AF65-F5344CB8AC3E}">
        <p14:creationId xmlns:p14="http://schemas.microsoft.com/office/powerpoint/2010/main" val="2993723509"/>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5E94DFD-B4F6-401C-8AED-3AB0526611D7}" type="datetimeFigureOut">
              <a:rPr lang="en-US" smtClean="0"/>
              <a:t>4/29/2017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FEAFF59-9B59-49AB-9060-5142FAC1050B}" type="slidenum">
              <a:rPr lang="en-US" smtClean="0"/>
              <a:t>‹#›</a:t>
            </a:fld>
            <a:endParaRPr lang="en-US"/>
          </a:p>
        </p:txBody>
      </p:sp>
    </p:spTree>
    <p:extLst>
      <p:ext uri="{BB962C8B-B14F-4D97-AF65-F5344CB8AC3E}">
        <p14:creationId xmlns:p14="http://schemas.microsoft.com/office/powerpoint/2010/main" val="3441632611"/>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5E94DFD-B4F6-401C-8AED-3AB0526611D7}" type="datetimeFigureOut">
              <a:rPr lang="en-US" smtClean="0"/>
              <a:t>4/29/2017</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4FEAFF59-9B59-49AB-9060-5142FAC1050B}" type="slidenum">
              <a:rPr lang="en-US" smtClean="0"/>
              <a:t>‹#›</a:t>
            </a:fld>
            <a:endParaRPr lang="en-US"/>
          </a:p>
        </p:txBody>
      </p:sp>
    </p:spTree>
    <p:extLst>
      <p:ext uri="{BB962C8B-B14F-4D97-AF65-F5344CB8AC3E}">
        <p14:creationId xmlns:p14="http://schemas.microsoft.com/office/powerpoint/2010/main" val="2505609212"/>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E94DFD-B4F6-401C-8AED-3AB0526611D7}" type="datetimeFigureOut">
              <a:rPr lang="en-US" smtClean="0"/>
              <a:t>4/29/2017</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AFF59-9B59-49AB-9060-5142FAC1050B}" type="slidenum">
              <a:rPr lang="en-US" smtClean="0"/>
              <a:t>‹#›</a:t>
            </a:fld>
            <a:endParaRPr lang="en-US"/>
          </a:p>
        </p:txBody>
      </p:sp>
    </p:spTree>
    <p:extLst>
      <p:ext uri="{BB962C8B-B14F-4D97-AF65-F5344CB8AC3E}">
        <p14:creationId xmlns:p14="http://schemas.microsoft.com/office/powerpoint/2010/main" val="43758698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32656"/>
            <a:ext cx="8496944" cy="1728192"/>
          </a:xfrm>
        </p:spPr>
        <p:txBody>
          <a:bodyPr>
            <a:normAutofit fontScale="90000"/>
          </a:bodyPr>
          <a:lstStyle/>
          <a:p>
            <a:r>
              <a:rPr lang="en-US" sz="2500" dirty="0" smtClean="0">
                <a:solidFill>
                  <a:prstClr val="black"/>
                </a:solidFill>
              </a:rPr>
              <a:t/>
            </a:r>
            <a:br>
              <a:rPr lang="en-US" sz="2500" dirty="0" smtClean="0">
                <a:solidFill>
                  <a:prstClr val="black"/>
                </a:solidFill>
              </a:rPr>
            </a:br>
            <a:r>
              <a:rPr lang="en-US" sz="2500" dirty="0">
                <a:solidFill>
                  <a:prstClr val="black"/>
                </a:solidFill>
              </a:rPr>
              <a:t/>
            </a:r>
            <a:br>
              <a:rPr lang="en-US" sz="2500" dirty="0">
                <a:solidFill>
                  <a:prstClr val="black"/>
                </a:solidFill>
              </a:rPr>
            </a:br>
            <a:r>
              <a:rPr lang="en-US" sz="2700" dirty="0" smtClean="0">
                <a:solidFill>
                  <a:prstClr val="black"/>
                </a:solidFill>
              </a:rPr>
              <a:t/>
            </a:r>
            <a:br>
              <a:rPr lang="en-US" sz="2700" dirty="0" smtClean="0">
                <a:solidFill>
                  <a:prstClr val="black"/>
                </a:solidFill>
              </a:rPr>
            </a:br>
            <a:r>
              <a:rPr lang="en-US" sz="2200" b="1" dirty="0" smtClean="0">
                <a:solidFill>
                  <a:srgbClr val="0070C0"/>
                </a:solidFill>
              </a:rPr>
              <a:t>Advanced </a:t>
            </a:r>
            <a:r>
              <a:rPr lang="en-US" sz="2200" b="1">
                <a:solidFill>
                  <a:srgbClr val="0070C0"/>
                </a:solidFill>
              </a:rPr>
              <a:t>Soil </a:t>
            </a:r>
            <a:r>
              <a:rPr lang="en-US" sz="2200" b="1" smtClean="0">
                <a:solidFill>
                  <a:srgbClr val="0070C0"/>
                </a:solidFill>
              </a:rPr>
              <a:t>Chemistry</a:t>
            </a:r>
            <a:r>
              <a:rPr lang="en-US" sz="2200" b="1" dirty="0" smtClean="0">
                <a:solidFill>
                  <a:srgbClr val="0070C0"/>
                </a:solidFill>
              </a:rPr>
              <a:t/>
            </a:r>
            <a:br>
              <a:rPr lang="en-US" sz="2200" b="1" dirty="0" smtClean="0">
                <a:solidFill>
                  <a:srgbClr val="0070C0"/>
                </a:solidFill>
              </a:rPr>
            </a:br>
            <a:r>
              <a:rPr lang="en-US" sz="2200" dirty="0" smtClean="0">
                <a:solidFill>
                  <a:prstClr val="black"/>
                </a:solidFill>
              </a:rPr>
              <a:t>  </a:t>
            </a:r>
            <a:r>
              <a:rPr lang="en-US" sz="2200" b="1" dirty="0">
                <a:solidFill>
                  <a:srgbClr val="002060"/>
                </a:solidFill>
              </a:rPr>
              <a:t>Prof. Dr. </a:t>
            </a:r>
            <a:r>
              <a:rPr lang="en-US" sz="2200" b="1" dirty="0" err="1">
                <a:solidFill>
                  <a:srgbClr val="002060"/>
                </a:solidFill>
              </a:rPr>
              <a:t>Hayfaa</a:t>
            </a:r>
            <a:r>
              <a:rPr lang="en-US" sz="2200" b="1" dirty="0">
                <a:solidFill>
                  <a:srgbClr val="002060"/>
                </a:solidFill>
              </a:rPr>
              <a:t>  </a:t>
            </a:r>
            <a:r>
              <a:rPr lang="en-US" sz="2200" b="1" dirty="0" smtClean="0">
                <a:solidFill>
                  <a:srgbClr val="002060"/>
                </a:solidFill>
              </a:rPr>
              <a:t>Al-</a:t>
            </a:r>
            <a:r>
              <a:rPr lang="en-US" sz="2200" b="1" dirty="0" err="1" smtClean="0">
                <a:solidFill>
                  <a:srgbClr val="002060"/>
                </a:solidFill>
              </a:rPr>
              <a:t>Tameemi</a:t>
            </a:r>
            <a:r>
              <a:rPr lang="en-US" sz="2200" b="1" dirty="0" smtClean="0">
                <a:solidFill>
                  <a:srgbClr val="002060"/>
                </a:solidFill>
              </a:rPr>
              <a:t/>
            </a:r>
            <a:br>
              <a:rPr lang="en-US" sz="2200" b="1" dirty="0" smtClean="0">
                <a:solidFill>
                  <a:srgbClr val="002060"/>
                </a:solidFill>
              </a:rPr>
            </a:br>
            <a:r>
              <a:rPr lang="en-US" sz="2200" b="1" dirty="0" smtClean="0">
                <a:solidFill>
                  <a:srgbClr val="002060"/>
                </a:solidFill>
              </a:rPr>
              <a:t>Basra university/College of Agriculture/IRAQ</a:t>
            </a:r>
            <a:r>
              <a:rPr lang="en-US" sz="2700" b="1" dirty="0" smtClean="0">
                <a:solidFill>
                  <a:srgbClr val="002060"/>
                </a:solidFill>
              </a:rPr>
              <a:t/>
            </a:r>
            <a:br>
              <a:rPr lang="en-US" sz="2700" b="1" dirty="0" smtClean="0">
                <a:solidFill>
                  <a:srgbClr val="002060"/>
                </a:solidFill>
              </a:rPr>
            </a:br>
            <a:r>
              <a:rPr lang="en-US" sz="2700" b="1" dirty="0" smtClean="0">
                <a:solidFill>
                  <a:srgbClr val="C00000"/>
                </a:solidFill>
              </a:rPr>
              <a:t>Soil solution- Solid Phase Equilibria </a:t>
            </a:r>
            <a:r>
              <a:rPr lang="ar-IQ" sz="2700" b="1" dirty="0" smtClean="0">
                <a:solidFill>
                  <a:srgbClr val="C00000"/>
                </a:solidFill>
              </a:rPr>
              <a:t/>
            </a:r>
            <a:br>
              <a:rPr lang="ar-IQ" sz="2700" b="1" dirty="0" smtClean="0">
                <a:solidFill>
                  <a:srgbClr val="C00000"/>
                </a:solidFill>
              </a:rPr>
            </a:br>
            <a:r>
              <a:rPr lang="ar-IQ" sz="2700" b="1" dirty="0" smtClean="0">
                <a:solidFill>
                  <a:srgbClr val="C00000"/>
                </a:solidFill>
              </a:rPr>
              <a:t>التوازن بين محلول التربة –الطور الصلب </a:t>
            </a:r>
            <a:r>
              <a:rPr lang="en-US" sz="1800" b="1" dirty="0" smtClean="0">
                <a:solidFill>
                  <a:srgbClr val="002060"/>
                </a:solidFill>
              </a:rPr>
              <a:t/>
            </a:r>
            <a:br>
              <a:rPr lang="en-US" sz="1800" b="1" dirty="0" smtClean="0">
                <a:solidFill>
                  <a:srgbClr val="002060"/>
                </a:solidFill>
              </a:rPr>
            </a:br>
            <a:r>
              <a:rPr lang="en-US" sz="1800" b="1" dirty="0" smtClean="0">
                <a:solidFill>
                  <a:srgbClr val="002060"/>
                </a:solidFill>
              </a:rPr>
              <a:t/>
            </a:r>
            <a:br>
              <a:rPr lang="en-US" sz="1800" b="1" dirty="0" smtClean="0">
                <a:solidFill>
                  <a:srgbClr val="002060"/>
                </a:solidFill>
              </a:rPr>
            </a:br>
            <a:r>
              <a:rPr lang="en-US" sz="1800" b="1" dirty="0">
                <a:solidFill>
                  <a:srgbClr val="002060"/>
                </a:solidFill>
              </a:rPr>
              <a:t/>
            </a:r>
            <a:br>
              <a:rPr lang="en-US" sz="1800" b="1" dirty="0">
                <a:solidFill>
                  <a:srgbClr val="002060"/>
                </a:solidFill>
              </a:rPr>
            </a:br>
            <a:endParaRPr lang="en-US" dirty="0"/>
          </a:p>
        </p:txBody>
      </p:sp>
      <p:sp>
        <p:nvSpPr>
          <p:cNvPr id="3" name="عنصر نائب للمحتوى 2"/>
          <p:cNvSpPr>
            <a:spLocks noGrp="1"/>
          </p:cNvSpPr>
          <p:nvPr>
            <p:ph idx="1"/>
          </p:nvPr>
        </p:nvSpPr>
        <p:spPr>
          <a:xfrm>
            <a:off x="457200" y="1916832"/>
            <a:ext cx="8147248" cy="4209331"/>
          </a:xfrm>
        </p:spPr>
        <p:txBody>
          <a:bodyPr>
            <a:normAutofit/>
          </a:bodyPr>
          <a:lstStyle/>
          <a:p>
            <a:r>
              <a:rPr lang="en-US" sz="2400" b="1" dirty="0" smtClean="0">
                <a:solidFill>
                  <a:srgbClr val="002060"/>
                </a:solidFill>
              </a:rPr>
              <a:t>A</a:t>
            </a:r>
            <a:r>
              <a:rPr lang="en-US" sz="2400" b="1" dirty="0" smtClean="0">
                <a:solidFill>
                  <a:srgbClr val="0070C0"/>
                </a:solidFill>
              </a:rPr>
              <a:t>. Ion Activity and Activity Coefficients </a:t>
            </a:r>
          </a:p>
          <a:p>
            <a:pPr algn="r"/>
            <a:r>
              <a:rPr lang="ar-IQ" sz="2400" b="1" dirty="0" smtClean="0">
                <a:solidFill>
                  <a:srgbClr val="0070C0"/>
                </a:solidFill>
              </a:rPr>
              <a:t>أ) النشاط الايوني ومعامل النشاط </a:t>
            </a:r>
          </a:p>
          <a:p>
            <a:r>
              <a:rPr lang="en-US" sz="1800" b="1" dirty="0" smtClean="0"/>
              <a:t>The soil solution consists of all the liquid water in the soil and materials dissolved in it, other than that in the immediate proximity of solid surfaces. Just what ((immediate proximity)is difficult to define , but corresponding to the water containing the electric double layer and colloid surface. </a:t>
            </a:r>
          </a:p>
          <a:p>
            <a:pPr algn="r"/>
            <a:r>
              <a:rPr lang="ar-IQ" sz="1800" b="1" dirty="0" smtClean="0"/>
              <a:t>يتألف محلول التربة من ماء التربة والمواد الذائبة فيه ضمن الفراغات البينية للتربة والماء الموجود في الطبقة الكهربائية المزدوجة المحيطة بسطوح الغرويات. وان سمك محلول التربة قد يكون بعدد قليل من جزيئات الماء في حالة التجمع او قد يكون بسمك عشرين جزيئة ماء او اكثر في حالة الانتشار .</a:t>
            </a:r>
          </a:p>
          <a:p>
            <a:pPr algn="r"/>
            <a:r>
              <a:rPr lang="ar-IQ" sz="1800" b="1" dirty="0" smtClean="0"/>
              <a:t> وبين الماء المحيط </a:t>
            </a:r>
            <a:r>
              <a:rPr lang="en-US" sz="1800" b="1" dirty="0" smtClean="0"/>
              <a:t>Bulk solution </a:t>
            </a:r>
            <a:r>
              <a:rPr lang="ar-IQ" sz="1800" b="1" dirty="0">
                <a:solidFill>
                  <a:prstClr val="black"/>
                </a:solidFill>
              </a:rPr>
              <a:t>وتنتشر الايونات الموجبة في محلول التربة بين المحلول الخارجي</a:t>
            </a:r>
            <a:r>
              <a:rPr lang="ar-IQ" sz="1800" b="1" dirty="0" smtClean="0"/>
              <a:t> </a:t>
            </a:r>
            <a:endParaRPr lang="en-US" sz="1800" b="1" dirty="0" smtClean="0"/>
          </a:p>
          <a:p>
            <a:pPr lvl="0" algn="r"/>
            <a:r>
              <a:rPr lang="ar-IQ" sz="1800" b="1" dirty="0">
                <a:solidFill>
                  <a:prstClr val="black"/>
                </a:solidFill>
              </a:rPr>
              <a:t> وان اي تغيير في محلول التربة عن طريق اضافة </a:t>
            </a:r>
            <a:r>
              <a:rPr lang="en-US" sz="1800" b="1" dirty="0">
                <a:solidFill>
                  <a:prstClr val="black"/>
                </a:solidFill>
              </a:rPr>
              <a:t>Surface Phase</a:t>
            </a:r>
            <a:r>
              <a:rPr lang="ar-IQ" sz="1800" b="1" dirty="0">
                <a:solidFill>
                  <a:prstClr val="black"/>
                </a:solidFill>
              </a:rPr>
              <a:t>بغرويات التربة الصلبة</a:t>
            </a:r>
          </a:p>
          <a:p>
            <a:pPr lvl="0" algn="r"/>
            <a:r>
              <a:rPr lang="ar-IQ" sz="1800" b="1" dirty="0" smtClean="0">
                <a:solidFill>
                  <a:prstClr val="black"/>
                </a:solidFill>
              </a:rPr>
              <a:t>الاسمدة سوف يعمل على حركة الايونات الى سطح غرويات التربة . لذا فأن محلول التربة يؤدي دور مهم في كثير من تفاعلات التربة(الامتزاز- الترسيب- الاكسدة والاختزال وغيرها).</a:t>
            </a:r>
          </a:p>
        </p:txBody>
      </p:sp>
    </p:spTree>
    <p:extLst>
      <p:ext uri="{BB962C8B-B14F-4D97-AF65-F5344CB8AC3E}">
        <p14:creationId xmlns:p14="http://schemas.microsoft.com/office/powerpoint/2010/main" val="4111057074"/>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ny\Pictures\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16632"/>
            <a:ext cx="5408613"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675057"/>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ony\Pictures\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0" y="0"/>
            <a:ext cx="5586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38334"/>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ony\Pictures\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088" y="116632"/>
            <a:ext cx="5202237"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685022"/>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ony\Pictures\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0"/>
            <a:ext cx="537210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533367"/>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ony\Pictures\c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363" y="0"/>
            <a:ext cx="5121275"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920717"/>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ony\Pictures\c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213" y="0"/>
            <a:ext cx="5235575"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603965"/>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b="1" dirty="0" smtClean="0">
                <a:solidFill>
                  <a:srgbClr val="002060"/>
                </a:solidFill>
              </a:rPr>
              <a:t>Dissolution and Solubility Process</a:t>
            </a:r>
            <a:br>
              <a:rPr lang="en-US" sz="2800" b="1" dirty="0" smtClean="0">
                <a:solidFill>
                  <a:srgbClr val="002060"/>
                </a:solidFill>
              </a:rPr>
            </a:br>
            <a:r>
              <a:rPr lang="ar-IQ" sz="2800" b="1" dirty="0" smtClean="0">
                <a:solidFill>
                  <a:srgbClr val="002060"/>
                </a:solidFill>
              </a:rPr>
              <a:t>عمليات الانحلال والاذابة </a:t>
            </a:r>
            <a:endParaRPr lang="en-US" sz="2800" b="1" dirty="0">
              <a:solidFill>
                <a:srgbClr val="002060"/>
              </a:solidFill>
            </a:endParaRPr>
          </a:p>
        </p:txBody>
      </p:sp>
      <p:sp>
        <p:nvSpPr>
          <p:cNvPr id="3" name="عنصر نائب للمحتوى 2"/>
          <p:cNvSpPr>
            <a:spLocks noGrp="1"/>
          </p:cNvSpPr>
          <p:nvPr>
            <p:ph idx="1"/>
          </p:nvPr>
        </p:nvSpPr>
        <p:spPr/>
        <p:txBody>
          <a:bodyPr>
            <a:normAutofit fontScale="55000" lnSpcReduction="20000"/>
          </a:bodyPr>
          <a:lstStyle/>
          <a:p>
            <a:pPr algn="ctr">
              <a:lnSpc>
                <a:spcPct val="115000"/>
              </a:lnSpc>
              <a:spcAft>
                <a:spcPts val="1000"/>
              </a:spcAft>
            </a:pPr>
            <a:r>
              <a:rPr lang="en-US" b="1" dirty="0">
                <a:ea typeface="Calibri"/>
                <a:cs typeface="Arial"/>
              </a:rPr>
              <a:t>Dissolution and Solubility Process</a:t>
            </a:r>
            <a:endParaRPr lang="en-US" sz="2400" dirty="0">
              <a:ea typeface="Calibri"/>
              <a:cs typeface="Arial"/>
            </a:endParaRPr>
          </a:p>
          <a:p>
            <a:pPr>
              <a:lnSpc>
                <a:spcPct val="115000"/>
              </a:lnSpc>
              <a:spcAft>
                <a:spcPts val="1000"/>
              </a:spcAft>
            </a:pPr>
            <a:r>
              <a:rPr lang="en-US" b="1" dirty="0" smtClean="0">
                <a:ea typeface="Calibri"/>
                <a:cs typeface="Arial"/>
              </a:rPr>
              <a:t>((</a:t>
            </a:r>
            <a:r>
              <a:rPr lang="en-US" b="1" dirty="0">
                <a:ea typeface="Calibri"/>
                <a:cs typeface="Arial"/>
              </a:rPr>
              <a:t>The equilibrium between slightly soluble electrolyte and its ions solution is a dynamic equilibrium involving constant </a:t>
            </a:r>
            <a:r>
              <a:rPr lang="en-US" b="1" dirty="0">
                <a:solidFill>
                  <a:srgbClr val="C00000"/>
                </a:solidFill>
                <a:ea typeface="Calibri"/>
                <a:cs typeface="Arial"/>
              </a:rPr>
              <a:t>dissolving</a:t>
            </a:r>
            <a:r>
              <a:rPr lang="en-US" b="1" dirty="0">
                <a:ea typeface="Calibri"/>
                <a:cs typeface="Arial"/>
              </a:rPr>
              <a:t> of the electrolyte and </a:t>
            </a:r>
            <a:r>
              <a:rPr lang="en-US" b="1" dirty="0">
                <a:solidFill>
                  <a:srgbClr val="C00000"/>
                </a:solidFill>
                <a:ea typeface="Calibri"/>
                <a:cs typeface="Arial"/>
              </a:rPr>
              <a:t>precipitation</a:t>
            </a:r>
            <a:r>
              <a:rPr lang="en-US" b="1" dirty="0">
                <a:ea typeface="Calibri"/>
                <a:cs typeface="Arial"/>
              </a:rPr>
              <a:t> of it at the surface of the solid crystals. At equilibrium ,the solution is </a:t>
            </a:r>
            <a:r>
              <a:rPr lang="en-US" b="1" dirty="0">
                <a:solidFill>
                  <a:srgbClr val="FF0000"/>
                </a:solidFill>
                <a:ea typeface="Calibri"/>
                <a:cs typeface="Arial"/>
              </a:rPr>
              <a:t>saturated- the rate of solution equals the rate of precipitation))</a:t>
            </a:r>
            <a:endParaRPr lang="en-US" sz="2400" dirty="0">
              <a:ea typeface="Calibri"/>
              <a:cs typeface="Arial"/>
            </a:endParaRPr>
          </a:p>
          <a:p>
            <a:pPr algn="r">
              <a:lnSpc>
                <a:spcPct val="115000"/>
              </a:lnSpc>
              <a:spcAft>
                <a:spcPts val="1000"/>
              </a:spcAft>
            </a:pPr>
            <a:r>
              <a:rPr lang="ar-IQ" b="1" dirty="0">
                <a:solidFill>
                  <a:srgbClr val="000000"/>
                </a:solidFill>
                <a:ea typeface="Calibri"/>
              </a:rPr>
              <a:t>((عند الاتزان بين محلول ملحي </a:t>
            </a:r>
            <a:r>
              <a:rPr lang="ar-IQ" b="1" dirty="0" err="1">
                <a:solidFill>
                  <a:srgbClr val="000000"/>
                </a:solidFill>
                <a:ea typeface="Calibri"/>
              </a:rPr>
              <a:t>الكتروليتي</a:t>
            </a:r>
            <a:r>
              <a:rPr lang="ar-IQ" b="1" dirty="0">
                <a:solidFill>
                  <a:srgbClr val="000000"/>
                </a:solidFill>
                <a:ea typeface="Calibri"/>
              </a:rPr>
              <a:t> قليل الذوبان مع ايوناته في المحلول والذي يتضمن </a:t>
            </a:r>
            <a:r>
              <a:rPr lang="ar-IQ" b="1" dirty="0">
                <a:solidFill>
                  <a:srgbClr val="C00000"/>
                </a:solidFill>
                <a:ea typeface="Calibri"/>
              </a:rPr>
              <a:t>اذابة </a:t>
            </a:r>
            <a:r>
              <a:rPr lang="ar-IQ" b="1" dirty="0">
                <a:solidFill>
                  <a:srgbClr val="000000"/>
                </a:solidFill>
                <a:ea typeface="Calibri"/>
              </a:rPr>
              <a:t>الملح القليل الذوبان </a:t>
            </a:r>
            <a:r>
              <a:rPr lang="ar-IQ" b="1" dirty="0">
                <a:solidFill>
                  <a:srgbClr val="C00000"/>
                </a:solidFill>
                <a:ea typeface="Calibri"/>
              </a:rPr>
              <a:t>وترسيبه</a:t>
            </a:r>
            <a:r>
              <a:rPr lang="ar-IQ" b="1" dirty="0">
                <a:solidFill>
                  <a:srgbClr val="000000"/>
                </a:solidFill>
                <a:ea typeface="Calibri"/>
              </a:rPr>
              <a:t> على سطح البلورات الصلبة , فأن معدل الاذابة يعادل معدل الترسيب)) </a:t>
            </a:r>
            <a:endParaRPr lang="en-US" sz="2400" dirty="0">
              <a:ea typeface="Calibri"/>
              <a:cs typeface="Arial"/>
            </a:endParaRPr>
          </a:p>
          <a:p>
            <a:pPr algn="r">
              <a:lnSpc>
                <a:spcPct val="115000"/>
              </a:lnSpc>
              <a:spcAft>
                <a:spcPts val="1000"/>
              </a:spcAft>
            </a:pPr>
            <a:r>
              <a:rPr lang="en-US" b="1" dirty="0">
                <a:solidFill>
                  <a:srgbClr val="0D0D0D"/>
                </a:solidFill>
                <a:ea typeface="Calibri"/>
                <a:cs typeface="Arial"/>
              </a:rPr>
              <a:t>Solubility Product constant(</a:t>
            </a:r>
            <a:r>
              <a:rPr lang="en-US" sz="4400" b="1" dirty="0" err="1">
                <a:solidFill>
                  <a:srgbClr val="0D0D0D"/>
                </a:solidFill>
                <a:ea typeface="Calibri"/>
                <a:cs typeface="Arial"/>
              </a:rPr>
              <a:t>K</a:t>
            </a:r>
            <a:r>
              <a:rPr lang="en-US" sz="4400" b="1" baseline="-25000" dirty="0" err="1">
                <a:solidFill>
                  <a:srgbClr val="0D0D0D"/>
                </a:solidFill>
                <a:ea typeface="Calibri"/>
                <a:cs typeface="Arial"/>
              </a:rPr>
              <a:t>sp</a:t>
            </a:r>
            <a:r>
              <a:rPr lang="en-US" b="1" dirty="0">
                <a:solidFill>
                  <a:srgbClr val="0D0D0D"/>
                </a:solidFill>
                <a:ea typeface="Calibri"/>
                <a:cs typeface="Arial"/>
              </a:rPr>
              <a:t>)</a:t>
            </a:r>
            <a:r>
              <a:rPr lang="en-US" b="1" dirty="0">
                <a:solidFill>
                  <a:srgbClr val="0D0D0D"/>
                </a:solidFill>
                <a:latin typeface="Arial"/>
                <a:ea typeface="Calibri"/>
                <a:cs typeface="Arial"/>
              </a:rPr>
              <a:t> </a:t>
            </a:r>
            <a:r>
              <a:rPr lang="ar-IQ" b="1" dirty="0">
                <a:solidFill>
                  <a:srgbClr val="0D0D0D"/>
                </a:solidFill>
                <a:latin typeface="Arial"/>
                <a:ea typeface="Calibri"/>
              </a:rPr>
              <a:t>يطلق على الثابت في هذه الحالة بثابت حاصل الاذابة</a:t>
            </a:r>
            <a:endParaRPr lang="en-US" sz="2400" dirty="0">
              <a:ea typeface="Calibri"/>
              <a:cs typeface="Arial"/>
            </a:endParaRPr>
          </a:p>
          <a:p>
            <a:pPr algn="r">
              <a:lnSpc>
                <a:spcPct val="115000"/>
              </a:lnSpc>
              <a:spcAft>
                <a:spcPts val="1000"/>
              </a:spcAft>
            </a:pPr>
            <a:r>
              <a:rPr lang="ar-IQ" b="1" dirty="0">
                <a:ea typeface="Calibri"/>
              </a:rPr>
              <a:t>والذي يساوي حاصل ضرب تراكيز الايونات في المحلول المشبع والداخلة في توازن مع المحلول نفسه. وهنالك امثلة عديدة له في مجال علوم التربة </a:t>
            </a:r>
            <a:endParaRPr lang="en-US" sz="2400" b="1" dirty="0">
              <a:ea typeface="Calibri"/>
              <a:cs typeface="Arial"/>
            </a:endParaRPr>
          </a:p>
          <a:p>
            <a:r>
              <a:rPr lang="en-US" b="1" dirty="0" err="1">
                <a:ea typeface="Calibri"/>
                <a:cs typeface="Arial"/>
              </a:rPr>
              <a:t>Ksp</a:t>
            </a:r>
            <a:r>
              <a:rPr lang="en-US" b="1" dirty="0">
                <a:ea typeface="Calibri"/>
                <a:cs typeface="Arial"/>
              </a:rPr>
              <a:t>= [     ]   [     ] </a:t>
            </a:r>
            <a:r>
              <a:rPr lang="ar-IQ" b="1" dirty="0">
                <a:ea typeface="Calibri"/>
              </a:rPr>
              <a:t>حاصل ضرب تراكيز المواد الناتجة</a:t>
            </a:r>
            <a:endParaRPr lang="en-US" dirty="0"/>
          </a:p>
        </p:txBody>
      </p:sp>
    </p:spTree>
    <p:extLst>
      <p:ext uri="{BB962C8B-B14F-4D97-AF65-F5344CB8AC3E}">
        <p14:creationId xmlns:p14="http://schemas.microsoft.com/office/powerpoint/2010/main" val="2599687645"/>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b="1" dirty="0" smtClean="0">
                <a:solidFill>
                  <a:srgbClr val="C00000"/>
                </a:solidFill>
              </a:rPr>
              <a:t>Example 1: For Caco</a:t>
            </a:r>
            <a:r>
              <a:rPr lang="en-US" sz="1800" b="1" dirty="0" smtClean="0">
                <a:solidFill>
                  <a:srgbClr val="C00000"/>
                </a:solidFill>
              </a:rPr>
              <a:t>3</a:t>
            </a:r>
            <a:r>
              <a:rPr lang="en-US" sz="3200" b="1" dirty="0" smtClean="0">
                <a:solidFill>
                  <a:srgbClr val="C00000"/>
                </a:solidFill>
              </a:rPr>
              <a:t> the solubility product</a:t>
            </a:r>
            <a:endParaRPr lang="en-US" sz="3200" b="1" dirty="0">
              <a:solidFill>
                <a:srgbClr val="C00000"/>
              </a:solidFill>
            </a:endParaRPr>
          </a:p>
        </p:txBody>
      </p:sp>
      <p:sp>
        <p:nvSpPr>
          <p:cNvPr id="3" name="عنصر نائب للمحتوى 2"/>
          <p:cNvSpPr>
            <a:spLocks noGrp="1"/>
          </p:cNvSpPr>
          <p:nvPr>
            <p:ph idx="1"/>
          </p:nvPr>
        </p:nvSpPr>
        <p:spPr/>
        <p:txBody>
          <a:bodyPr>
            <a:normAutofit/>
          </a:bodyPr>
          <a:lstStyle/>
          <a:p>
            <a:pPr>
              <a:lnSpc>
                <a:spcPct val="115000"/>
              </a:lnSpc>
              <a:spcAft>
                <a:spcPts val="1000"/>
              </a:spcAft>
            </a:pPr>
            <a:r>
              <a:rPr lang="en-US" sz="2000" b="1" dirty="0" err="1">
                <a:ea typeface="Calibri"/>
                <a:cs typeface="Arial"/>
              </a:rPr>
              <a:t>Ksp</a:t>
            </a:r>
            <a:r>
              <a:rPr lang="en-US" sz="2000" b="1" dirty="0">
                <a:ea typeface="Calibri"/>
                <a:cs typeface="Arial"/>
              </a:rPr>
              <a:t> = [Ca</a:t>
            </a:r>
            <a:r>
              <a:rPr lang="en-US" sz="2000" b="1" baseline="30000" dirty="0">
                <a:ea typeface="Calibri"/>
                <a:cs typeface="Arial"/>
              </a:rPr>
              <a:t>+2</a:t>
            </a:r>
            <a:r>
              <a:rPr lang="en-US" sz="2000" b="1" dirty="0">
                <a:ea typeface="Calibri"/>
                <a:cs typeface="Arial"/>
              </a:rPr>
              <a:t>] [CO</a:t>
            </a:r>
            <a:r>
              <a:rPr lang="en-US" sz="2000" b="1" baseline="-25000" dirty="0">
                <a:ea typeface="Calibri"/>
                <a:cs typeface="Arial"/>
              </a:rPr>
              <a:t>3</a:t>
            </a:r>
            <a:r>
              <a:rPr lang="en-US" sz="2000" b="1" baseline="30000" dirty="0">
                <a:ea typeface="Calibri"/>
                <a:cs typeface="Arial"/>
              </a:rPr>
              <a:t>-2</a:t>
            </a:r>
            <a:r>
              <a:rPr lang="en-US" sz="2000" b="1" dirty="0">
                <a:ea typeface="Calibri"/>
                <a:cs typeface="Arial"/>
              </a:rPr>
              <a:t>] = 4.8 x 10</a:t>
            </a:r>
            <a:r>
              <a:rPr lang="en-US" sz="2000" b="1" baseline="30000" dirty="0">
                <a:ea typeface="Calibri"/>
                <a:cs typeface="Arial"/>
              </a:rPr>
              <a:t>-9</a:t>
            </a:r>
            <a:r>
              <a:rPr lang="en-US" sz="2000" b="1" dirty="0">
                <a:ea typeface="Calibri"/>
                <a:cs typeface="Arial"/>
              </a:rPr>
              <a:t>  at 25 </a:t>
            </a:r>
            <a:r>
              <a:rPr lang="en-US" sz="2000" b="1" baseline="30000" dirty="0" err="1" smtClean="0">
                <a:ea typeface="Calibri"/>
                <a:cs typeface="Arial"/>
              </a:rPr>
              <a:t>o</a:t>
            </a:r>
            <a:r>
              <a:rPr lang="en-US" sz="2000" b="1" dirty="0" err="1" smtClean="0">
                <a:ea typeface="Calibri"/>
                <a:cs typeface="Arial"/>
              </a:rPr>
              <a:t>C</a:t>
            </a:r>
            <a:endParaRPr lang="en-US" sz="2000" b="1" dirty="0" smtClean="0">
              <a:ea typeface="Calibri"/>
              <a:cs typeface="Arial"/>
            </a:endParaRPr>
          </a:p>
          <a:p>
            <a:pPr>
              <a:lnSpc>
                <a:spcPct val="115000"/>
              </a:lnSpc>
              <a:spcAft>
                <a:spcPts val="1000"/>
              </a:spcAft>
            </a:pPr>
            <a:r>
              <a:rPr lang="en-US" sz="2000" b="1" dirty="0" smtClean="0">
                <a:ea typeface="Calibri"/>
                <a:cs typeface="Arial"/>
              </a:rPr>
              <a:t>The </a:t>
            </a:r>
            <a:r>
              <a:rPr lang="en-US" sz="2000" b="1" dirty="0" err="1">
                <a:ea typeface="Calibri"/>
                <a:cs typeface="Arial"/>
              </a:rPr>
              <a:t>Ksp</a:t>
            </a:r>
            <a:r>
              <a:rPr lang="en-US" sz="2000" b="1" dirty="0">
                <a:ea typeface="Calibri"/>
                <a:cs typeface="Arial"/>
              </a:rPr>
              <a:t> for different ionic compounds has different numerical values ,of course you can identify compounds with slight </a:t>
            </a:r>
            <a:r>
              <a:rPr lang="en-US" sz="2000" b="1" dirty="0" smtClean="0">
                <a:ea typeface="Calibri"/>
                <a:cs typeface="Arial"/>
              </a:rPr>
              <a:t>solubility </a:t>
            </a:r>
            <a:r>
              <a:rPr lang="en-US" sz="2000" b="1" dirty="0">
                <a:ea typeface="Calibri"/>
                <a:cs typeface="Arial"/>
              </a:rPr>
              <a:t>by their small solubility products constants. </a:t>
            </a:r>
            <a:endParaRPr lang="en-US" sz="1600" dirty="0">
              <a:ea typeface="Calibri"/>
              <a:cs typeface="Arial"/>
            </a:endParaRPr>
          </a:p>
          <a:p>
            <a:pPr algn="r">
              <a:lnSpc>
                <a:spcPct val="115000"/>
              </a:lnSpc>
              <a:spcAft>
                <a:spcPts val="1000"/>
              </a:spcAft>
            </a:pPr>
            <a:r>
              <a:rPr lang="ar-IQ" sz="2000" b="1" dirty="0">
                <a:ea typeface="Calibri"/>
              </a:rPr>
              <a:t>ان الراسب يتكون فقط عندما يكون حاصل ضرب تركيز الايونات المتكونة في التوازن الكيميائي اكبر من قيمة حاصل الذوبان لذلك الراسب . </a:t>
            </a:r>
            <a:endParaRPr lang="en-US" sz="1600" dirty="0">
              <a:ea typeface="Calibri"/>
              <a:cs typeface="Arial"/>
            </a:endParaRPr>
          </a:p>
          <a:p>
            <a:pPr algn="r">
              <a:lnSpc>
                <a:spcPct val="115000"/>
              </a:lnSpc>
              <a:spcAft>
                <a:spcPts val="1000"/>
              </a:spcAft>
            </a:pPr>
            <a:r>
              <a:rPr lang="ar-IQ" sz="2000" b="1" dirty="0">
                <a:ea typeface="Calibri"/>
              </a:rPr>
              <a:t> في تشخيص المركبات وتحديد اذابة وترسيب المركبات من محاليلها المشبعة</a:t>
            </a:r>
            <a:r>
              <a:rPr lang="en-US" sz="2000" b="1" dirty="0" err="1">
                <a:ea typeface="Calibri"/>
                <a:cs typeface="Arial"/>
              </a:rPr>
              <a:t>Ksp</a:t>
            </a:r>
            <a:r>
              <a:rPr lang="en-US" sz="2000" b="1" dirty="0">
                <a:latin typeface="Arial"/>
                <a:ea typeface="Calibri"/>
                <a:cs typeface="Arial"/>
              </a:rPr>
              <a:t> </a:t>
            </a:r>
            <a:r>
              <a:rPr lang="ar-IQ" sz="2000" b="1" dirty="0">
                <a:latin typeface="Arial"/>
                <a:ea typeface="Calibri"/>
              </a:rPr>
              <a:t>ويستفاد من</a:t>
            </a:r>
            <a:r>
              <a:rPr lang="ar-IQ" sz="2000" b="1" dirty="0">
                <a:ea typeface="Calibri"/>
              </a:rPr>
              <a:t> </a:t>
            </a:r>
            <a:endParaRPr lang="en-US" sz="1600" dirty="0">
              <a:ea typeface="Calibri"/>
              <a:cs typeface="Arial"/>
            </a:endParaRPr>
          </a:p>
          <a:p>
            <a:pPr>
              <a:lnSpc>
                <a:spcPct val="115000"/>
              </a:lnSpc>
              <a:spcAft>
                <a:spcPts val="1000"/>
              </a:spcAft>
            </a:pPr>
            <a:r>
              <a:rPr lang="en-US" sz="2000" b="1" dirty="0" err="1">
                <a:ea typeface="Calibri"/>
                <a:cs typeface="Arial"/>
              </a:rPr>
              <a:t>pKsp</a:t>
            </a:r>
            <a:r>
              <a:rPr lang="en-US" sz="2000" b="1" dirty="0">
                <a:ea typeface="Calibri"/>
                <a:cs typeface="Arial"/>
              </a:rPr>
              <a:t>= - log solubility product(</a:t>
            </a:r>
            <a:r>
              <a:rPr lang="en-US" sz="2000" b="1" dirty="0" err="1">
                <a:ea typeface="Calibri"/>
                <a:cs typeface="Arial"/>
              </a:rPr>
              <a:t>Ksp</a:t>
            </a:r>
            <a:r>
              <a:rPr lang="en-US" sz="2000" b="1" dirty="0">
                <a:ea typeface="Calibri"/>
                <a:cs typeface="Arial"/>
              </a:rPr>
              <a:t>)</a:t>
            </a:r>
            <a:endParaRPr lang="en-US" sz="1600" dirty="0">
              <a:ea typeface="Calibri"/>
              <a:cs typeface="Arial"/>
            </a:endParaRPr>
          </a:p>
          <a:p>
            <a:pPr marL="0" indent="0">
              <a:lnSpc>
                <a:spcPct val="115000"/>
              </a:lnSpc>
              <a:spcAft>
                <a:spcPts val="1000"/>
              </a:spcAft>
              <a:buNone/>
            </a:pPr>
            <a:endParaRPr lang="en-US" sz="2000" dirty="0">
              <a:ea typeface="Calibri"/>
              <a:cs typeface="Arial"/>
            </a:endParaRPr>
          </a:p>
          <a:p>
            <a:endParaRPr lang="en-US" sz="2000" dirty="0"/>
          </a:p>
        </p:txBody>
      </p:sp>
    </p:spTree>
    <p:extLst>
      <p:ext uri="{BB962C8B-B14F-4D97-AF65-F5344CB8AC3E}">
        <p14:creationId xmlns:p14="http://schemas.microsoft.com/office/powerpoint/2010/main" val="591705861"/>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Example 2: Solubility diagram </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8064896"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722006"/>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prstClr val="black"/>
                </a:solidFill>
              </a:rPr>
              <a:t>Example 2: Solubility diagram </a:t>
            </a:r>
            <a:endParaRPr lang="en-US" dirty="0"/>
          </a:p>
        </p:txBody>
      </p:sp>
      <p:sp>
        <p:nvSpPr>
          <p:cNvPr id="3" name="عنصر نائب للمحتوى 2"/>
          <p:cNvSpPr>
            <a:spLocks noGrp="1"/>
          </p:cNvSpPr>
          <p:nvPr>
            <p:ph idx="1"/>
          </p:nvPr>
        </p:nvSpPr>
        <p:spPr/>
        <p:txBody>
          <a:bodyPr>
            <a:normAutofit fontScale="85000" lnSpcReduction="20000"/>
          </a:bodyPr>
          <a:lstStyle/>
          <a:p>
            <a:pPr algn="r">
              <a:lnSpc>
                <a:spcPct val="115000"/>
              </a:lnSpc>
              <a:spcAft>
                <a:spcPts val="1000"/>
              </a:spcAft>
            </a:pPr>
            <a:r>
              <a:rPr lang="en-US" b="1" dirty="0">
                <a:ea typeface="Calibri"/>
                <a:cs typeface="Arial"/>
              </a:rPr>
              <a:t>Calculations </a:t>
            </a:r>
            <a:r>
              <a:rPr lang="ar-IQ" b="1" dirty="0">
                <a:ea typeface="Calibri"/>
              </a:rPr>
              <a:t>الحسابات</a:t>
            </a:r>
            <a:endParaRPr lang="en-US" sz="2400" dirty="0">
              <a:ea typeface="Calibri"/>
              <a:cs typeface="Arial"/>
            </a:endParaRPr>
          </a:p>
          <a:p>
            <a:pPr algn="r">
              <a:lnSpc>
                <a:spcPct val="115000"/>
              </a:lnSpc>
              <a:spcAft>
                <a:spcPts val="1000"/>
              </a:spcAft>
            </a:pPr>
            <a:r>
              <a:rPr lang="ar-IQ" b="1" dirty="0">
                <a:ea typeface="Calibri"/>
              </a:rPr>
              <a:t>(مول/لتر) من العلاقة التالية :-</a:t>
            </a:r>
            <a:r>
              <a:rPr lang="en-US" b="1" dirty="0">
                <a:ea typeface="Calibri"/>
                <a:cs typeface="Arial"/>
              </a:rPr>
              <a:t> Ionic Strength </a:t>
            </a:r>
            <a:r>
              <a:rPr lang="ar-IQ" b="1" dirty="0">
                <a:ea typeface="Calibri"/>
              </a:rPr>
              <a:t>. أحسب القوة الايونية</a:t>
            </a:r>
            <a:r>
              <a:rPr lang="en-US" b="1" dirty="0">
                <a:ea typeface="Calibri"/>
                <a:cs typeface="Arial"/>
              </a:rPr>
              <a:t>1</a:t>
            </a:r>
            <a:endParaRPr lang="en-US" sz="2400" dirty="0">
              <a:ea typeface="Calibri"/>
              <a:cs typeface="Arial"/>
            </a:endParaRPr>
          </a:p>
          <a:p>
            <a:pPr>
              <a:lnSpc>
                <a:spcPct val="115000"/>
              </a:lnSpc>
              <a:spcAft>
                <a:spcPts val="1000"/>
              </a:spcAft>
            </a:pPr>
            <a:r>
              <a:rPr lang="en-US" b="1" dirty="0">
                <a:ea typeface="Calibri"/>
                <a:cs typeface="Arial"/>
              </a:rPr>
              <a:t>I= 0.013 E.C </a:t>
            </a:r>
            <a:endParaRPr lang="en-US" sz="2400" dirty="0">
              <a:ea typeface="Calibri"/>
              <a:cs typeface="Arial"/>
            </a:endParaRPr>
          </a:p>
          <a:p>
            <a:pPr algn="r">
              <a:lnSpc>
                <a:spcPct val="115000"/>
              </a:lnSpc>
              <a:spcAft>
                <a:spcPts val="1000"/>
              </a:spcAft>
            </a:pPr>
            <a:r>
              <a:rPr lang="ar-IQ" b="1" dirty="0">
                <a:ea typeface="Calibri"/>
              </a:rPr>
              <a:t>2. أحسب معامل النشاط لكل ايون في المركب المدروس </a:t>
            </a:r>
            <a:endParaRPr lang="en-US" sz="2400" dirty="0">
              <a:ea typeface="Calibri"/>
              <a:cs typeface="Arial"/>
            </a:endParaRPr>
          </a:p>
          <a:p>
            <a:pPr algn="r">
              <a:lnSpc>
                <a:spcPct val="115000"/>
              </a:lnSpc>
              <a:spcAft>
                <a:spcPts val="1000"/>
              </a:spcAft>
            </a:pPr>
            <a:r>
              <a:rPr lang="ar-IQ" b="1" dirty="0">
                <a:ea typeface="Calibri"/>
              </a:rPr>
              <a:t>3. أحسب الكمية النشطة من العنصر من العلاقة التالية </a:t>
            </a:r>
            <a:endParaRPr lang="en-US" sz="2400" dirty="0">
              <a:ea typeface="Calibri"/>
              <a:cs typeface="Arial"/>
            </a:endParaRPr>
          </a:p>
          <a:p>
            <a:pPr algn="r">
              <a:lnSpc>
                <a:spcPct val="115000"/>
              </a:lnSpc>
              <a:spcAft>
                <a:spcPts val="1000"/>
              </a:spcAft>
            </a:pPr>
            <a:r>
              <a:rPr lang="ar-IQ" b="1" dirty="0">
                <a:ea typeface="Calibri"/>
              </a:rPr>
              <a:t> معامل النشاط </a:t>
            </a:r>
            <a:r>
              <a:rPr lang="en-US" b="1" dirty="0">
                <a:ea typeface="Calibri"/>
                <a:cs typeface="Arial"/>
              </a:rPr>
              <a:t>X </a:t>
            </a:r>
            <a:r>
              <a:rPr lang="en-US" b="1" dirty="0">
                <a:latin typeface="Arial"/>
                <a:ea typeface="Calibri"/>
                <a:cs typeface="Arial"/>
              </a:rPr>
              <a:t>  </a:t>
            </a:r>
            <a:r>
              <a:rPr lang="en-US" b="1" dirty="0">
                <a:ea typeface="Calibri"/>
                <a:cs typeface="Arial"/>
              </a:rPr>
              <a:t>[</a:t>
            </a:r>
            <a:r>
              <a:rPr lang="ar-IQ" b="1" dirty="0">
                <a:ea typeface="Calibri"/>
              </a:rPr>
              <a:t>التركيز </a:t>
            </a:r>
            <a:r>
              <a:rPr lang="en-US" b="1" dirty="0">
                <a:ea typeface="Calibri"/>
                <a:cs typeface="Arial"/>
              </a:rPr>
              <a:t>]</a:t>
            </a:r>
            <a:r>
              <a:rPr lang="ar-IQ" b="1" dirty="0">
                <a:ea typeface="Calibri"/>
              </a:rPr>
              <a:t>= </a:t>
            </a:r>
            <a:r>
              <a:rPr lang="en-US" b="1" dirty="0">
                <a:ea typeface="Calibri"/>
                <a:cs typeface="Arial"/>
              </a:rPr>
              <a:t>(</a:t>
            </a:r>
            <a:r>
              <a:rPr lang="ar-IQ" b="1" dirty="0">
                <a:ea typeface="Calibri"/>
              </a:rPr>
              <a:t>(النشاط </a:t>
            </a:r>
            <a:endParaRPr lang="en-US" sz="2400" dirty="0">
              <a:ea typeface="Calibri"/>
              <a:cs typeface="Arial"/>
            </a:endParaRPr>
          </a:p>
          <a:p>
            <a:pPr algn="r">
              <a:lnSpc>
                <a:spcPct val="115000"/>
              </a:lnSpc>
              <a:spcAft>
                <a:spcPts val="1000"/>
              </a:spcAft>
            </a:pPr>
            <a:r>
              <a:rPr lang="ar-IQ" sz="2400" b="1" dirty="0">
                <a:ea typeface="Calibri"/>
              </a:rPr>
              <a:t> وبين </a:t>
            </a:r>
            <a:r>
              <a:rPr lang="ar-IQ" sz="2400" b="1" dirty="0" err="1">
                <a:ea typeface="Calibri"/>
              </a:rPr>
              <a:t>لوغارتم</a:t>
            </a:r>
            <a:r>
              <a:rPr lang="ar-IQ" sz="2400" b="1" dirty="0">
                <a:ea typeface="Calibri"/>
              </a:rPr>
              <a:t> نشاط العنصر من المعادلات الكيميائية لمركبات العنصر</a:t>
            </a:r>
            <a:r>
              <a:rPr lang="en-US" sz="2400" b="1" dirty="0">
                <a:ea typeface="Calibri"/>
                <a:cs typeface="Arial"/>
              </a:rPr>
              <a:t>pH </a:t>
            </a:r>
            <a:r>
              <a:rPr lang="ar-IQ" sz="2400" b="1" dirty="0">
                <a:ea typeface="Calibri"/>
              </a:rPr>
              <a:t>4. ترسم العلاقة بين</a:t>
            </a:r>
            <a:endParaRPr lang="en-US" sz="2400" dirty="0">
              <a:ea typeface="Calibri"/>
              <a:cs typeface="Arial"/>
            </a:endParaRPr>
          </a:p>
          <a:p>
            <a:endParaRPr lang="en-US" dirty="0"/>
          </a:p>
        </p:txBody>
      </p:sp>
    </p:spTree>
    <p:extLst>
      <p:ext uri="{BB962C8B-B14F-4D97-AF65-F5344CB8AC3E}">
        <p14:creationId xmlns:p14="http://schemas.microsoft.com/office/powerpoint/2010/main" val="4105132091"/>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260648"/>
            <a:ext cx="8280920" cy="1440160"/>
          </a:xfrm>
        </p:spPr>
        <p:txBody>
          <a:bodyPr>
            <a:normAutofit/>
          </a:bodyPr>
          <a:lstStyle/>
          <a:p>
            <a:r>
              <a:rPr lang="en-US" sz="2000" b="1" dirty="0" smtClean="0">
                <a:solidFill>
                  <a:srgbClr val="0070C0"/>
                </a:solidFill>
              </a:rPr>
              <a:t>Advanced </a:t>
            </a:r>
            <a:r>
              <a:rPr lang="en-US" sz="2000" b="1" dirty="0">
                <a:solidFill>
                  <a:srgbClr val="0070C0"/>
                </a:solidFill>
              </a:rPr>
              <a:t>Soil Chemistry (3)</a:t>
            </a:r>
            <a:br>
              <a:rPr lang="en-US" sz="2000" b="1" dirty="0">
                <a:solidFill>
                  <a:srgbClr val="0070C0"/>
                </a:solidFill>
              </a:rPr>
            </a:br>
            <a:r>
              <a:rPr lang="en-US" sz="2000" dirty="0">
                <a:solidFill>
                  <a:prstClr val="black"/>
                </a:solidFill>
              </a:rPr>
              <a:t>  </a:t>
            </a:r>
            <a:r>
              <a:rPr lang="en-US" sz="2000" b="1" dirty="0">
                <a:solidFill>
                  <a:srgbClr val="002060"/>
                </a:solidFill>
              </a:rPr>
              <a:t>Prof. Dr. </a:t>
            </a:r>
            <a:r>
              <a:rPr lang="en-US" sz="2000" b="1" dirty="0" err="1">
                <a:solidFill>
                  <a:srgbClr val="002060"/>
                </a:solidFill>
              </a:rPr>
              <a:t>Hayfaa</a:t>
            </a:r>
            <a:r>
              <a:rPr lang="en-US" sz="2000" b="1" dirty="0">
                <a:solidFill>
                  <a:srgbClr val="002060"/>
                </a:solidFill>
              </a:rPr>
              <a:t>  Al-</a:t>
            </a:r>
            <a:r>
              <a:rPr lang="en-US" sz="2000" b="1" dirty="0" err="1">
                <a:solidFill>
                  <a:srgbClr val="002060"/>
                </a:solidFill>
              </a:rPr>
              <a:t>Tameemi</a:t>
            </a:r>
            <a:r>
              <a:rPr lang="en-US" sz="2400" b="1" dirty="0">
                <a:solidFill>
                  <a:srgbClr val="002060"/>
                </a:solidFill>
              </a:rPr>
              <a:t/>
            </a:r>
            <a:br>
              <a:rPr lang="en-US" sz="2400" b="1" dirty="0">
                <a:solidFill>
                  <a:srgbClr val="002060"/>
                </a:solidFill>
              </a:rPr>
            </a:br>
            <a:r>
              <a:rPr lang="en-US" sz="2400" b="1" dirty="0">
                <a:solidFill>
                  <a:srgbClr val="C00000"/>
                </a:solidFill>
              </a:rPr>
              <a:t>Soil solution- Solid Phase Equilibria </a:t>
            </a:r>
            <a:r>
              <a:rPr lang="ar-IQ" sz="2400" b="1" dirty="0">
                <a:solidFill>
                  <a:srgbClr val="C00000"/>
                </a:solidFill>
              </a:rPr>
              <a:t/>
            </a:r>
            <a:br>
              <a:rPr lang="ar-IQ" sz="2400" b="1" dirty="0">
                <a:solidFill>
                  <a:srgbClr val="C00000"/>
                </a:solidFill>
              </a:rPr>
            </a:br>
            <a:r>
              <a:rPr lang="ar-IQ" sz="2400" b="1" dirty="0">
                <a:solidFill>
                  <a:srgbClr val="C00000"/>
                </a:solidFill>
              </a:rPr>
              <a:t>التوازن بين محلول التربة –الطور الصلب </a:t>
            </a:r>
            <a:endParaRPr lang="en-US" dirty="0"/>
          </a:p>
        </p:txBody>
      </p:sp>
      <p:sp>
        <p:nvSpPr>
          <p:cNvPr id="3" name="عنصر نائب للمحتوى 2"/>
          <p:cNvSpPr>
            <a:spLocks noGrp="1"/>
          </p:cNvSpPr>
          <p:nvPr>
            <p:ph idx="1"/>
          </p:nvPr>
        </p:nvSpPr>
        <p:spPr>
          <a:xfrm>
            <a:off x="467544" y="1628800"/>
            <a:ext cx="8229600" cy="4525963"/>
          </a:xfrm>
        </p:spPr>
        <p:txBody>
          <a:bodyPr>
            <a:normAutofit/>
          </a:bodyPr>
          <a:lstStyle/>
          <a:p>
            <a:pPr marL="0" lvl="0" indent="0" algn="r">
              <a:buNone/>
            </a:pPr>
            <a:r>
              <a:rPr lang="ar-IQ" sz="1800" b="1" dirty="0">
                <a:solidFill>
                  <a:prstClr val="black"/>
                </a:solidFill>
                <a:latin typeface="Arial" panose="020B0604020202020204" pitchFamily="34" charset="0"/>
                <a:cs typeface="Arial" panose="020B0604020202020204" pitchFamily="34" charset="0"/>
              </a:rPr>
              <a:t> وطبيعة هذه الايونات تحددها طبيعة واصل نشوء هذه</a:t>
            </a:r>
            <a:r>
              <a:rPr lang="en-US" sz="1800" b="1" dirty="0">
                <a:solidFill>
                  <a:prstClr val="black"/>
                </a:solidFill>
                <a:latin typeface="Arial" panose="020B0604020202020204" pitchFamily="34" charset="0"/>
                <a:cs typeface="Arial" panose="020B0604020202020204" pitchFamily="34" charset="0"/>
              </a:rPr>
              <a:t>Ions </a:t>
            </a:r>
            <a:r>
              <a:rPr lang="ar-IQ" sz="1800" b="1" dirty="0">
                <a:solidFill>
                  <a:prstClr val="black"/>
                </a:solidFill>
                <a:latin typeface="Arial" panose="020B0604020202020204" pitchFamily="34" charset="0"/>
                <a:cs typeface="Arial" panose="020B0604020202020204" pitchFamily="34" charset="0"/>
              </a:rPr>
              <a:t>يحتوي محلول التربة  على العديد من الايونات </a:t>
            </a:r>
            <a:endParaRPr lang="en-US" sz="1800" b="1" dirty="0">
              <a:solidFill>
                <a:prstClr val="black"/>
              </a:solidFill>
              <a:latin typeface="Arial" panose="020B0604020202020204" pitchFamily="34" charset="0"/>
              <a:cs typeface="Arial" panose="020B0604020202020204" pitchFamily="34" charset="0"/>
            </a:endParaRPr>
          </a:p>
          <a:p>
            <a:pPr marL="0" indent="0" algn="r">
              <a:buNone/>
            </a:pPr>
            <a:r>
              <a:rPr lang="ar-IQ" sz="1800" b="1" dirty="0" smtClean="0">
                <a:latin typeface="Arial" panose="020B0604020202020204" pitchFamily="34" charset="0"/>
                <a:cs typeface="Arial" panose="020B0604020202020204" pitchFamily="34" charset="0"/>
              </a:rPr>
              <a:t>الايونات والعوامل البيئية الاخرى. فتنتشر ايونات الكلوريدات  والكبريتات عادة في ترب المناطق الجافة وشبه الجافة والتي لا تعاني من عملية الامتزاز السالب مما تكون عرضة للغسل في محلول الترب كما تسود في ترب </a:t>
            </a:r>
            <a:r>
              <a:rPr lang="en-US" sz="1800" b="1" dirty="0" smtClean="0">
                <a:latin typeface="Arial" panose="020B0604020202020204" pitchFamily="34" charset="0"/>
                <a:cs typeface="Arial" panose="020B0604020202020204" pitchFamily="34" charset="0"/>
              </a:rPr>
              <a:t>Ca</a:t>
            </a:r>
            <a:r>
              <a:rPr lang="en-US" sz="1600" b="1" dirty="0" smtClean="0">
                <a:latin typeface="Arial" panose="020B0604020202020204" pitchFamily="34" charset="0"/>
                <a:cs typeface="Arial" panose="020B0604020202020204" pitchFamily="34" charset="0"/>
              </a:rPr>
              <a:t>+2</a:t>
            </a:r>
            <a:r>
              <a:rPr lang="en-US" sz="1800" b="1" dirty="0" smtClean="0">
                <a:latin typeface="Arial" panose="020B0604020202020204" pitchFamily="34" charset="0"/>
                <a:cs typeface="Arial" panose="020B0604020202020204" pitchFamily="34" charset="0"/>
              </a:rPr>
              <a:t>,Na</a:t>
            </a:r>
            <a:r>
              <a:rPr lang="en-US" sz="1600" b="1" dirty="0" smtClean="0">
                <a:latin typeface="Arial" panose="020B0604020202020204" pitchFamily="34" charset="0"/>
                <a:cs typeface="Arial" panose="020B0604020202020204" pitchFamily="34" charset="0"/>
              </a:rPr>
              <a:t>+</a:t>
            </a:r>
            <a:r>
              <a:rPr lang="en-US" sz="1800" b="1" dirty="0" smtClean="0">
                <a:latin typeface="Arial" panose="020B0604020202020204" pitchFamily="34" charset="0"/>
                <a:cs typeface="Arial" panose="020B0604020202020204" pitchFamily="34" charset="0"/>
              </a:rPr>
              <a:t>,K</a:t>
            </a:r>
            <a:r>
              <a:rPr lang="en-US" sz="1600" b="1" dirty="0" smtClean="0">
                <a:latin typeface="Arial" panose="020B0604020202020204" pitchFamily="34" charset="0"/>
                <a:cs typeface="Arial" panose="020B0604020202020204" pitchFamily="34" charset="0"/>
              </a:rPr>
              <a:t>+</a:t>
            </a:r>
            <a:r>
              <a:rPr lang="ar-IQ" sz="1800" b="1" dirty="0" smtClean="0">
                <a:latin typeface="Arial" panose="020B0604020202020204" pitchFamily="34" charset="0"/>
                <a:cs typeface="Arial" panose="020B0604020202020204" pitchFamily="34" charset="0"/>
              </a:rPr>
              <a:t>المناطق الكلسية مثل الترب العراقية ايونات </a:t>
            </a:r>
          </a:p>
          <a:p>
            <a:pPr marL="0" indent="0" algn="r">
              <a:buNone/>
            </a:pPr>
            <a:r>
              <a:rPr lang="ar-IQ" sz="1800" b="1" dirty="0" smtClean="0">
                <a:latin typeface="Arial" panose="020B0604020202020204" pitchFamily="34" charset="0"/>
                <a:cs typeface="Arial" panose="020B0604020202020204" pitchFamily="34" charset="0"/>
              </a:rPr>
              <a:t>لا بد من الاشارة الى ان هذه الايونات توجد لها صور ايونية اخرى يحددها طبيعة وخصائص التربة وادارتها . </a:t>
            </a:r>
            <a:r>
              <a:rPr lang="en-US" sz="1800" b="1" dirty="0" smtClean="0">
                <a:latin typeface="Arial" panose="020B0604020202020204" pitchFamily="34" charset="0"/>
                <a:cs typeface="Arial" panose="020B0604020202020204" pitchFamily="34" charset="0"/>
              </a:rPr>
              <a:t>Complexes</a:t>
            </a:r>
            <a:r>
              <a:rPr lang="ar-IQ" sz="1800" b="1" dirty="0">
                <a:solidFill>
                  <a:prstClr val="black"/>
                </a:solidFill>
                <a:latin typeface="Arial" panose="020B0604020202020204" pitchFamily="34" charset="0"/>
                <a:cs typeface="Arial" panose="020B0604020202020204" pitchFamily="34" charset="0"/>
              </a:rPr>
              <a:t> او المعقدات</a:t>
            </a:r>
            <a:r>
              <a:rPr lang="en-US" sz="1800" b="1" dirty="0" smtClean="0">
                <a:latin typeface="Arial" panose="020B0604020202020204" pitchFamily="34" charset="0"/>
                <a:cs typeface="Arial" panose="020B0604020202020204" pitchFamily="34" charset="0"/>
              </a:rPr>
              <a:t> Ion Pairs</a:t>
            </a:r>
            <a:r>
              <a:rPr lang="ar-IQ" sz="1800" b="1" dirty="0">
                <a:solidFill>
                  <a:prstClr val="black"/>
                </a:solidFill>
                <a:latin typeface="Arial" panose="020B0604020202020204" pitchFamily="34" charset="0"/>
                <a:cs typeface="Arial" panose="020B0604020202020204" pitchFamily="34" charset="0"/>
              </a:rPr>
              <a:t> وهذه الصور الايونية الاخرى يطلق عليها بالازدواجات الايونية</a:t>
            </a:r>
            <a:r>
              <a:rPr lang="en-US" sz="1800" b="1" dirty="0" smtClean="0">
                <a:latin typeface="Arial" panose="020B0604020202020204" pitchFamily="34" charset="0"/>
                <a:cs typeface="Arial" panose="020B0604020202020204" pitchFamily="34" charset="0"/>
              </a:rPr>
              <a:t> </a:t>
            </a:r>
            <a:endParaRPr lang="ar-IQ" sz="1800" b="1" dirty="0" smtClean="0">
              <a:latin typeface="Arial" panose="020B0604020202020204" pitchFamily="34" charset="0"/>
              <a:cs typeface="Arial" panose="020B0604020202020204" pitchFamily="34" charset="0"/>
            </a:endParaRPr>
          </a:p>
          <a:p>
            <a:pPr marL="0" indent="0" algn="r">
              <a:buNone/>
            </a:pPr>
            <a:r>
              <a:rPr lang="en-US" sz="2400" b="1" dirty="0" smtClean="0">
                <a:solidFill>
                  <a:srgbClr val="FF0000"/>
                </a:solidFill>
                <a:latin typeface="Arial" panose="020B0604020202020204" pitchFamily="34" charset="0"/>
                <a:cs typeface="Arial" panose="020B0604020202020204" pitchFamily="34" charset="0"/>
              </a:rPr>
              <a:t>Ion- Pairs Or Complexes </a:t>
            </a:r>
            <a:r>
              <a:rPr lang="ar-IQ" sz="2400" b="1" dirty="0" smtClean="0">
                <a:solidFill>
                  <a:srgbClr val="FF0000"/>
                </a:solidFill>
                <a:latin typeface="Arial" panose="020B0604020202020204" pitchFamily="34" charset="0"/>
                <a:cs typeface="Arial" panose="020B0604020202020204" pitchFamily="34" charset="0"/>
              </a:rPr>
              <a:t>الازدواجات الايونية او المعقدات</a:t>
            </a:r>
          </a:p>
          <a:p>
            <a:pPr marL="0" indent="0" algn="r">
              <a:buNone/>
            </a:pPr>
            <a:r>
              <a:rPr lang="ar-IQ" sz="2400" b="1" dirty="0" smtClean="0">
                <a:latin typeface="Arial" panose="020B0604020202020204" pitchFamily="34" charset="0"/>
                <a:cs typeface="Arial" panose="020B0604020202020204" pitchFamily="34" charset="0"/>
              </a:rPr>
              <a:t>  </a:t>
            </a:r>
            <a:r>
              <a:rPr lang="ar-IQ" sz="1800" b="1" dirty="0" smtClean="0">
                <a:latin typeface="Arial" panose="020B0604020202020204" pitchFamily="34" charset="0"/>
                <a:cs typeface="Arial" panose="020B0604020202020204" pitchFamily="34" charset="0"/>
              </a:rPr>
              <a:t>ان المعقدات الكيميائية في الطبيعة توجد بثلاث مجاميع رئيسية هي-</a:t>
            </a:r>
          </a:p>
          <a:p>
            <a:pPr marL="457200" indent="-457200" algn="r">
              <a:buAutoNum type="arabicPeriod"/>
            </a:pPr>
            <a:r>
              <a:rPr lang="ar-IQ" sz="1800" b="1" dirty="0" smtClean="0">
                <a:latin typeface="Arial" panose="020B0604020202020204" pitchFamily="34" charset="0"/>
                <a:cs typeface="Arial" panose="020B0604020202020204" pitchFamily="34" charset="0"/>
              </a:rPr>
              <a:t>الازدواجات الايونية للمكونات الرئيسية للماء</a:t>
            </a:r>
          </a:p>
          <a:p>
            <a:pPr marL="457200" indent="-457200" algn="r">
              <a:buAutoNum type="arabicPeriod"/>
            </a:pPr>
            <a:r>
              <a:rPr lang="ar-IQ" sz="1800" b="1" dirty="0" smtClean="0">
                <a:latin typeface="Arial" panose="020B0604020202020204" pitchFamily="34" charset="0"/>
                <a:cs typeface="Arial" panose="020B0604020202020204" pitchFamily="34" charset="0"/>
              </a:rPr>
              <a:t>2. معقدات معدنية(غير عضوية) للعناصر النادرة </a:t>
            </a:r>
          </a:p>
          <a:p>
            <a:pPr marL="457200" indent="-457200" algn="r">
              <a:buAutoNum type="arabicPeriod"/>
            </a:pPr>
            <a:r>
              <a:rPr lang="ar-IQ" sz="1800" b="1" dirty="0" smtClean="0">
                <a:latin typeface="Arial" panose="020B0604020202020204" pitchFamily="34" charset="0"/>
                <a:cs typeface="Arial" panose="020B0604020202020204" pitchFamily="34" charset="0"/>
              </a:rPr>
              <a:t>3. المعقدات العضوية</a:t>
            </a:r>
          </a:p>
          <a:p>
            <a:pPr marL="457200" indent="-457200" algn="r">
              <a:buAutoNum type="arabicPeriod"/>
            </a:pPr>
            <a:r>
              <a:rPr lang="ar-IQ" sz="1800" b="1" dirty="0" smtClean="0">
                <a:latin typeface="Arial" panose="020B0604020202020204" pitchFamily="34" charset="0"/>
                <a:cs typeface="Arial" panose="020B0604020202020204" pitchFamily="34" charset="0"/>
              </a:rPr>
              <a:t> وتشكل المجموعة الاولى أهمية كبيرة في كيمياء المياه والمحاليل ذات القوة الايونية العالية.</a:t>
            </a:r>
          </a:p>
        </p:txBody>
      </p:sp>
    </p:spTree>
    <p:extLst>
      <p:ext uri="{BB962C8B-B14F-4D97-AF65-F5344CB8AC3E}">
        <p14:creationId xmlns:p14="http://schemas.microsoft.com/office/powerpoint/2010/main" val="2821156672"/>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ony\Pictures\c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16632"/>
            <a:ext cx="51435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811661"/>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ony\Pictures\c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3" y="260648"/>
            <a:ext cx="6840760" cy="6264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845099"/>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b="1" dirty="0" smtClean="0">
                <a:solidFill>
                  <a:srgbClr val="FF0000"/>
                </a:solidFill>
              </a:rPr>
              <a:t>Saturation Index(SI)</a:t>
            </a:r>
            <a:r>
              <a:rPr lang="ar-IQ" sz="2800" b="1" dirty="0" smtClean="0">
                <a:solidFill>
                  <a:srgbClr val="FF0000"/>
                </a:solidFill>
              </a:rPr>
              <a:t> دليل التشبع </a:t>
            </a:r>
            <a:endParaRPr lang="en-US" sz="2800" b="1" dirty="0">
              <a:solidFill>
                <a:srgbClr val="FF0000"/>
              </a:solidFill>
            </a:endParaRPr>
          </a:p>
        </p:txBody>
      </p:sp>
      <p:sp>
        <p:nvSpPr>
          <p:cNvPr id="3" name="عنصر نائب للمحتوى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mineral saturation index An index showing whether a water will tend to dissolve or precipitate a particular mineral. Its value is </a:t>
            </a:r>
            <a:r>
              <a:rPr lang="en-US" sz="2800" b="1" dirty="0">
                <a:solidFill>
                  <a:srgbClr val="C00000"/>
                </a:solidFill>
                <a:latin typeface="Times New Roman" panose="02020603050405020304" pitchFamily="18" charset="0"/>
                <a:cs typeface="Times New Roman" panose="02020603050405020304" pitchFamily="18" charset="0"/>
              </a:rPr>
              <a:t>negative</a:t>
            </a:r>
            <a:r>
              <a:rPr lang="en-US" sz="2800" dirty="0">
                <a:latin typeface="Times New Roman" panose="02020603050405020304" pitchFamily="18" charset="0"/>
                <a:cs typeface="Times New Roman" panose="02020603050405020304" pitchFamily="18" charset="0"/>
              </a:rPr>
              <a:t> when the mineral may be </a:t>
            </a:r>
            <a:r>
              <a:rPr lang="en-US" sz="2800" b="1" dirty="0">
                <a:solidFill>
                  <a:srgbClr val="FF0000"/>
                </a:solidFill>
                <a:latin typeface="Times New Roman" panose="02020603050405020304" pitchFamily="18" charset="0"/>
                <a:cs typeface="Times New Roman" panose="02020603050405020304" pitchFamily="18" charset="0"/>
              </a:rPr>
              <a:t>dissolved</a:t>
            </a:r>
            <a:r>
              <a:rPr lang="en-US" sz="2800" dirty="0">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positive</a:t>
            </a:r>
            <a:r>
              <a:rPr lang="en-US" sz="2800" dirty="0">
                <a:latin typeface="Times New Roman" panose="02020603050405020304" pitchFamily="18" charset="0"/>
                <a:cs typeface="Times New Roman" panose="02020603050405020304" pitchFamily="18" charset="0"/>
              </a:rPr>
              <a:t> when it may be </a:t>
            </a:r>
            <a:r>
              <a:rPr lang="en-US" sz="2800" b="1" dirty="0">
                <a:solidFill>
                  <a:srgbClr val="002060"/>
                </a:solidFill>
                <a:latin typeface="Times New Roman" panose="02020603050405020304" pitchFamily="18" charset="0"/>
                <a:cs typeface="Times New Roman" panose="02020603050405020304" pitchFamily="18" charset="0"/>
              </a:rPr>
              <a:t>precipitated</a:t>
            </a:r>
            <a:r>
              <a:rPr lang="en-US" sz="2800" dirty="0">
                <a:latin typeface="Times New Roman" panose="02020603050405020304" pitchFamily="18" charset="0"/>
                <a:cs typeface="Times New Roman" panose="02020603050405020304" pitchFamily="18" charset="0"/>
              </a:rPr>
              <a:t>, and zero when the water and mineral are at chemical equilibrium. The saturation index (SI) is calculated by comparing the chemical activities of the dissolved ions of the mineral (ion activity product, IAP) with their solubility product (</a:t>
            </a:r>
            <a:r>
              <a:rPr lang="en-US" sz="2800" dirty="0" err="1">
                <a:latin typeface="Times New Roman" panose="02020603050405020304" pitchFamily="18" charset="0"/>
                <a:cs typeface="Times New Roman" panose="02020603050405020304" pitchFamily="18" charset="0"/>
              </a:rPr>
              <a:t>Ksp</a:t>
            </a:r>
            <a:r>
              <a:rPr lang="en-US" sz="2800" dirty="0">
                <a:latin typeface="Times New Roman" panose="02020603050405020304" pitchFamily="18" charset="0"/>
                <a:cs typeface="Times New Roman" panose="02020603050405020304" pitchFamily="18" charset="0"/>
              </a:rPr>
              <a:t>). In equation form, </a:t>
            </a:r>
            <a:endParaRPr lang="en-US" sz="2800" dirty="0" smtClean="0">
              <a:latin typeface="Times New Roman" panose="02020603050405020304" pitchFamily="18" charset="0"/>
              <a:cs typeface="Times New Roman" panose="02020603050405020304" pitchFamily="18" charset="0"/>
            </a:endParaRPr>
          </a:p>
          <a:p>
            <a:r>
              <a:rPr lang="en-US" sz="2800" b="1" dirty="0" smtClean="0">
                <a:solidFill>
                  <a:srgbClr val="C00000"/>
                </a:solidFill>
                <a:latin typeface="Times New Roman" panose="02020603050405020304" pitchFamily="18" charset="0"/>
                <a:cs typeface="Times New Roman" panose="02020603050405020304" pitchFamily="18" charset="0"/>
              </a:rPr>
              <a:t>SI </a:t>
            </a:r>
            <a:r>
              <a:rPr lang="en-US" sz="2800" b="1" dirty="0">
                <a:solidFill>
                  <a:srgbClr val="C00000"/>
                </a:solidFill>
                <a:latin typeface="Times New Roman" panose="02020603050405020304" pitchFamily="18" charset="0"/>
                <a:cs typeface="Times New Roman" panose="02020603050405020304" pitchFamily="18" charset="0"/>
              </a:rPr>
              <a:t>= log(IAP/</a:t>
            </a:r>
            <a:r>
              <a:rPr lang="en-US" sz="2800" b="1" dirty="0" err="1">
                <a:solidFill>
                  <a:srgbClr val="C00000"/>
                </a:solidFill>
                <a:latin typeface="Times New Roman" panose="02020603050405020304" pitchFamily="18" charset="0"/>
                <a:cs typeface="Times New Roman" panose="02020603050405020304" pitchFamily="18" charset="0"/>
              </a:rPr>
              <a:t>Ksp</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97664716"/>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2800" b="1" dirty="0" smtClean="0">
                <a:solidFill>
                  <a:srgbClr val="FF0000"/>
                </a:solidFill>
              </a:rPr>
              <a:t>Saturation Index Values </a:t>
            </a:r>
            <a:endParaRPr lang="en-US" sz="2800" b="1" dirty="0">
              <a:solidFill>
                <a:srgbClr val="FF0000"/>
              </a:solidFill>
            </a:endParaRPr>
          </a:p>
        </p:txBody>
      </p:sp>
      <p:sp>
        <p:nvSpPr>
          <p:cNvPr id="3" name="عنصر نائب للمحتوى 2"/>
          <p:cNvSpPr>
            <a:spLocks noGrp="1"/>
          </p:cNvSpPr>
          <p:nvPr>
            <p:ph idx="1"/>
          </p:nvPr>
        </p:nvSpPr>
        <p:spPr/>
        <p:txBody>
          <a:bodyPr>
            <a:normAutofit/>
          </a:bodyPr>
          <a:lstStyle/>
          <a:p>
            <a:pPr>
              <a:lnSpc>
                <a:spcPct val="115000"/>
              </a:lnSpc>
              <a:spcAft>
                <a:spcPts val="1000"/>
              </a:spcAft>
            </a:pPr>
            <a:r>
              <a:rPr lang="en-US" sz="2000" b="1" dirty="0">
                <a:ea typeface="Calibri"/>
                <a:cs typeface="Arial"/>
              </a:rPr>
              <a:t>SI = 0	</a:t>
            </a:r>
            <a:r>
              <a:rPr lang="en-US" sz="2000" b="1" dirty="0" smtClean="0">
                <a:ea typeface="Calibri"/>
                <a:cs typeface="Arial"/>
              </a:rPr>
              <a:t>     IAP </a:t>
            </a:r>
            <a:r>
              <a:rPr lang="en-US" sz="2000" b="1" dirty="0">
                <a:ea typeface="Calibri"/>
                <a:cs typeface="Arial"/>
              </a:rPr>
              <a:t>= </a:t>
            </a:r>
            <a:r>
              <a:rPr lang="en-US" sz="2000" b="1" dirty="0" err="1">
                <a:ea typeface="Calibri"/>
                <a:cs typeface="Arial"/>
              </a:rPr>
              <a:t>Ksp</a:t>
            </a:r>
            <a:r>
              <a:rPr lang="en-US" sz="2000" b="1" dirty="0">
                <a:ea typeface="Calibri"/>
                <a:cs typeface="Arial"/>
              </a:rPr>
              <a:t>	→	saturated (in equilibrium)</a:t>
            </a:r>
            <a:endParaRPr lang="en-US" sz="2000" dirty="0">
              <a:ea typeface="Calibri"/>
              <a:cs typeface="Arial"/>
            </a:endParaRPr>
          </a:p>
          <a:p>
            <a:pPr>
              <a:lnSpc>
                <a:spcPct val="115000"/>
              </a:lnSpc>
              <a:spcAft>
                <a:spcPts val="1000"/>
              </a:spcAft>
            </a:pPr>
            <a:r>
              <a:rPr lang="en-US" sz="2000" b="1" dirty="0">
                <a:ea typeface="Calibri"/>
                <a:cs typeface="Arial"/>
              </a:rPr>
              <a:t>SI &lt; </a:t>
            </a:r>
            <a:r>
              <a:rPr lang="en-US" sz="2000" b="1" dirty="0" smtClean="0">
                <a:ea typeface="Calibri"/>
                <a:cs typeface="Arial"/>
              </a:rPr>
              <a:t>0     IAP </a:t>
            </a:r>
            <a:r>
              <a:rPr lang="en-US" sz="2000" b="1" dirty="0">
                <a:ea typeface="Calibri"/>
                <a:cs typeface="Arial"/>
              </a:rPr>
              <a:t>&lt; </a:t>
            </a:r>
            <a:r>
              <a:rPr lang="en-US" sz="2000" b="1" dirty="0" err="1">
                <a:ea typeface="Calibri"/>
                <a:cs typeface="Arial"/>
              </a:rPr>
              <a:t>Ksp</a:t>
            </a:r>
            <a:r>
              <a:rPr lang="en-US" sz="2000" b="1" dirty="0">
                <a:ea typeface="Calibri"/>
                <a:cs typeface="Arial"/>
              </a:rPr>
              <a:t>	→	</a:t>
            </a:r>
            <a:r>
              <a:rPr lang="en-US" sz="2000" b="1" dirty="0" err="1">
                <a:ea typeface="Calibri"/>
                <a:cs typeface="Arial"/>
              </a:rPr>
              <a:t>undersaturated</a:t>
            </a:r>
            <a:endParaRPr lang="en-US" sz="2000" dirty="0">
              <a:ea typeface="Calibri"/>
              <a:cs typeface="Arial"/>
            </a:endParaRPr>
          </a:p>
          <a:p>
            <a:r>
              <a:rPr lang="en-US" sz="2000" b="1" dirty="0">
                <a:ea typeface="Calibri"/>
                <a:cs typeface="Arial"/>
              </a:rPr>
              <a:t>SI </a:t>
            </a:r>
            <a:r>
              <a:rPr lang="en-US" sz="2000" b="1">
                <a:ea typeface="Calibri"/>
                <a:cs typeface="Arial"/>
              </a:rPr>
              <a:t>&gt; </a:t>
            </a:r>
            <a:r>
              <a:rPr lang="en-US" sz="2000" b="1" smtClean="0">
                <a:ea typeface="Calibri"/>
                <a:cs typeface="Arial"/>
              </a:rPr>
              <a:t>0     IAP </a:t>
            </a:r>
            <a:r>
              <a:rPr lang="en-US" sz="2000" b="1" dirty="0">
                <a:ea typeface="Calibri"/>
                <a:cs typeface="Arial"/>
              </a:rPr>
              <a:t>&gt; </a:t>
            </a:r>
            <a:r>
              <a:rPr lang="en-US" sz="2000" b="1" dirty="0" err="1">
                <a:ea typeface="Calibri"/>
                <a:cs typeface="Arial"/>
              </a:rPr>
              <a:t>Ksp</a:t>
            </a:r>
            <a:r>
              <a:rPr lang="en-US" sz="2000" b="1" dirty="0">
                <a:ea typeface="Calibri"/>
                <a:cs typeface="Arial"/>
              </a:rPr>
              <a:t>	</a:t>
            </a:r>
            <a:r>
              <a:rPr lang="en-US" sz="2000" b="1" dirty="0" smtClean="0">
                <a:ea typeface="Calibri"/>
                <a:cs typeface="Arial"/>
              </a:rPr>
              <a:t> →</a:t>
            </a:r>
            <a:r>
              <a:rPr lang="en-US" sz="2000" b="1" dirty="0">
                <a:ea typeface="Calibri"/>
                <a:cs typeface="Arial"/>
              </a:rPr>
              <a:t>	supersaturated</a:t>
            </a:r>
            <a:endParaRPr lang="en-US" sz="2000" dirty="0"/>
          </a:p>
        </p:txBody>
      </p:sp>
    </p:spTree>
    <p:extLst>
      <p:ext uri="{BB962C8B-B14F-4D97-AF65-F5344CB8AC3E}">
        <p14:creationId xmlns:p14="http://schemas.microsoft.com/office/powerpoint/2010/main" val="2877289358"/>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lvl="0">
              <a:spcBef>
                <a:spcPct val="20000"/>
              </a:spcBef>
            </a:pPr>
            <a:r>
              <a:rPr lang="en-US" sz="2400" b="1" dirty="0">
                <a:solidFill>
                  <a:srgbClr val="FF0000"/>
                </a:solidFill>
                <a:latin typeface="Arial" panose="020B0604020202020204" pitchFamily="34" charset="0"/>
                <a:ea typeface="+mn-ea"/>
                <a:cs typeface="Arial" panose="020B0604020202020204" pitchFamily="34" charset="0"/>
              </a:rPr>
              <a:t>Ion- Pairs Or Complexes </a:t>
            </a:r>
            <a:r>
              <a:rPr lang="ar-IQ" sz="2400" b="1" dirty="0">
                <a:solidFill>
                  <a:srgbClr val="FF0000"/>
                </a:solidFill>
                <a:latin typeface="Arial" panose="020B0604020202020204" pitchFamily="34" charset="0"/>
                <a:ea typeface="+mn-ea"/>
                <a:cs typeface="Arial" panose="020B0604020202020204" pitchFamily="34" charset="0"/>
              </a:rPr>
              <a:t>الازدواجات الايونية او المعقدات</a:t>
            </a:r>
            <a:br>
              <a:rPr lang="ar-IQ" sz="2400" b="1" dirty="0">
                <a:solidFill>
                  <a:srgbClr val="FF0000"/>
                </a:solidFill>
                <a:latin typeface="Arial" panose="020B0604020202020204" pitchFamily="34" charset="0"/>
                <a:ea typeface="+mn-ea"/>
                <a:cs typeface="Arial" panose="020B0604020202020204" pitchFamily="34" charset="0"/>
              </a:rPr>
            </a:br>
            <a:endParaRPr lang="en-US" dirty="0"/>
          </a:p>
        </p:txBody>
      </p:sp>
      <p:sp>
        <p:nvSpPr>
          <p:cNvPr id="3" name="عنصر نائب للمحتوى 2"/>
          <p:cNvSpPr>
            <a:spLocks noGrp="1"/>
          </p:cNvSpPr>
          <p:nvPr>
            <p:ph idx="1"/>
          </p:nvPr>
        </p:nvSpPr>
        <p:spPr/>
        <p:txBody>
          <a:bodyPr>
            <a:normAutofit fontScale="92500" lnSpcReduction="10000"/>
          </a:bodyPr>
          <a:lstStyle/>
          <a:p>
            <a:pPr algn="r">
              <a:lnSpc>
                <a:spcPct val="115000"/>
              </a:lnSpc>
              <a:spcAft>
                <a:spcPts val="1000"/>
              </a:spcAft>
            </a:pPr>
            <a:r>
              <a:rPr lang="ar-IQ" sz="2200" b="1" dirty="0">
                <a:ea typeface="Calibri"/>
              </a:rPr>
              <a:t>ان التفاعلات الكيميائية والفيزيائية التي تحدث في التربة تعتمد على الفعالية الايونية وليس على التركيز الكلي ولما كانت الفعالية الايونية تتأثر بالازدواج الايوني من ناحية وبالقوة الايونية من ناحية اخرى لذا أهتمت دراسات عديدة بفكرة الازدواج الايوني لصالح حساب </a:t>
            </a:r>
            <a:r>
              <a:rPr lang="ar-IQ" sz="2200" b="1" dirty="0" smtClean="0">
                <a:ea typeface="Calibri"/>
              </a:rPr>
              <a:t> </a:t>
            </a:r>
            <a:r>
              <a:rPr lang="ar-IQ" sz="2200" b="1" dirty="0" err="1" smtClean="0">
                <a:ea typeface="Calibri"/>
              </a:rPr>
              <a:t>ىلفعالية</a:t>
            </a:r>
            <a:r>
              <a:rPr lang="ar-IQ" sz="2200" b="1" dirty="0" smtClean="0">
                <a:ea typeface="Calibri"/>
              </a:rPr>
              <a:t> </a:t>
            </a:r>
            <a:r>
              <a:rPr lang="ar-IQ" sz="2200" b="1" dirty="0">
                <a:ea typeface="Calibri"/>
              </a:rPr>
              <a:t>الايونية .</a:t>
            </a:r>
            <a:endParaRPr lang="en-US" sz="2200" b="1" dirty="0">
              <a:ea typeface="Calibri"/>
              <a:cs typeface="Arial"/>
            </a:endParaRPr>
          </a:p>
          <a:p>
            <a:pPr algn="r">
              <a:lnSpc>
                <a:spcPct val="115000"/>
              </a:lnSpc>
              <a:spcAft>
                <a:spcPts val="1000"/>
              </a:spcAft>
            </a:pPr>
            <a:r>
              <a:rPr lang="ar-IQ" sz="2200" b="1" dirty="0">
                <a:ea typeface="Calibri"/>
              </a:rPr>
              <a:t> بأنه عند ذوبان الاملاح في الماء غالبا </a:t>
            </a:r>
            <a:r>
              <a:rPr lang="en-US" sz="2200" b="1" dirty="0">
                <a:ea typeface="Calibri"/>
                <a:cs typeface="Arial"/>
              </a:rPr>
              <a:t>Ion Pairs</a:t>
            </a:r>
            <a:r>
              <a:rPr lang="en-US" sz="2200" b="1" dirty="0" smtClean="0">
                <a:effectLst/>
                <a:latin typeface="Arial"/>
                <a:ea typeface="Calibri"/>
                <a:cs typeface="Arial"/>
              </a:rPr>
              <a:t> </a:t>
            </a:r>
            <a:r>
              <a:rPr lang="ar-IQ" sz="2200" b="1" dirty="0">
                <a:latin typeface="Arial"/>
                <a:ea typeface="Calibri"/>
              </a:rPr>
              <a:t>الازدواجات الايونية  </a:t>
            </a:r>
            <a:r>
              <a:rPr lang="ar-IQ" sz="2200" b="1" dirty="0">
                <a:ea typeface="Calibri"/>
              </a:rPr>
              <a:t>  </a:t>
            </a:r>
            <a:r>
              <a:rPr lang="en-US" sz="2200" b="1" dirty="0">
                <a:ea typeface="Calibri"/>
                <a:cs typeface="Arial"/>
              </a:rPr>
              <a:t>Adams(1971) </a:t>
            </a:r>
          </a:p>
          <a:p>
            <a:pPr algn="r">
              <a:lnSpc>
                <a:spcPct val="115000"/>
              </a:lnSpc>
              <a:spcAft>
                <a:spcPts val="1000"/>
              </a:spcAft>
            </a:pPr>
            <a:r>
              <a:rPr lang="ar-IQ" sz="2200" b="1" dirty="0">
                <a:ea typeface="Calibri"/>
              </a:rPr>
              <a:t>ما يؤدي الى حالة عدم التحلل الكامل حيث ان جزء من الايونات الموجبة والسالبة </a:t>
            </a:r>
            <a:r>
              <a:rPr lang="ar-IQ" sz="2100" b="1" dirty="0">
                <a:solidFill>
                  <a:prstClr val="black"/>
                </a:solidFill>
                <a:ea typeface="Calibri"/>
              </a:rPr>
              <a:t>تنجذب الى بعضها </a:t>
            </a:r>
            <a:r>
              <a:rPr lang="ar-IQ" sz="2200" b="1" dirty="0" smtClean="0">
                <a:ea typeface="Calibri"/>
              </a:rPr>
              <a:t>لبعض</a:t>
            </a:r>
            <a:r>
              <a:rPr lang="ar-IQ" sz="2200" b="1" dirty="0">
                <a:solidFill>
                  <a:prstClr val="black"/>
                </a:solidFill>
                <a:ea typeface="Calibri"/>
              </a:rPr>
              <a:t> في المحلول</a:t>
            </a:r>
            <a:r>
              <a:rPr lang="ar-IQ" sz="2200" b="1" dirty="0" smtClean="0">
                <a:ea typeface="Calibri"/>
              </a:rPr>
              <a:t> </a:t>
            </a:r>
            <a:r>
              <a:rPr lang="ar-IQ" sz="2200" b="1" dirty="0" err="1">
                <a:ea typeface="Calibri"/>
              </a:rPr>
              <a:t>الالكتروليتات</a:t>
            </a:r>
            <a:r>
              <a:rPr lang="ar-IQ" sz="2200" b="1" dirty="0">
                <a:ea typeface="Calibri"/>
              </a:rPr>
              <a:t> القوية </a:t>
            </a:r>
            <a:r>
              <a:rPr lang="ar-IQ" sz="2200" b="1" dirty="0" smtClean="0">
                <a:ea typeface="Calibri"/>
              </a:rPr>
              <a:t>وبالتالي </a:t>
            </a:r>
            <a:r>
              <a:rPr lang="ar-IQ" sz="2200" b="1" dirty="0">
                <a:ea typeface="Calibri"/>
              </a:rPr>
              <a:t>يكون سلوكها كما لو كان ايون واحد.</a:t>
            </a:r>
            <a:endParaRPr lang="en-US" sz="2200" b="1" dirty="0">
              <a:ea typeface="Calibri"/>
              <a:cs typeface="Arial"/>
            </a:endParaRPr>
          </a:p>
          <a:p>
            <a:pPr algn="r">
              <a:lnSpc>
                <a:spcPct val="115000"/>
              </a:lnSpc>
              <a:spcAft>
                <a:spcPts val="1000"/>
              </a:spcAft>
            </a:pPr>
            <a:r>
              <a:rPr lang="ar-IQ" sz="2200" b="1" dirty="0">
                <a:ea typeface="Calibri"/>
              </a:rPr>
              <a:t> ظاهرة تكوين الازدواج الايوني .حيث اشاروا الى تقارب </a:t>
            </a:r>
            <a:r>
              <a:rPr lang="en-US" sz="2200" b="1" dirty="0">
                <a:ea typeface="Calibri"/>
                <a:cs typeface="Arial"/>
              </a:rPr>
              <a:t>Bohn et al.,(1985) </a:t>
            </a:r>
            <a:r>
              <a:rPr lang="ar-IQ" sz="2200" b="1" dirty="0">
                <a:ea typeface="Calibri"/>
              </a:rPr>
              <a:t>بينما أوضح  </a:t>
            </a:r>
            <a:endParaRPr lang="en-US" sz="2200" b="1" dirty="0">
              <a:ea typeface="Calibri"/>
              <a:cs typeface="Arial"/>
            </a:endParaRPr>
          </a:p>
          <a:p>
            <a:pPr algn="r">
              <a:lnSpc>
                <a:spcPct val="115000"/>
              </a:lnSpc>
              <a:spcAft>
                <a:spcPts val="1000"/>
              </a:spcAft>
            </a:pPr>
            <a:r>
              <a:rPr lang="ar-IQ" sz="2200" b="1" dirty="0">
                <a:ea typeface="Calibri"/>
              </a:rPr>
              <a:t>الايونات الموجبة والسالبة الذائبة في الماء او المحلول الى مسافة قد تصل الى 5 انكستروم تقريبا او أقل حيث يؤدي هذا التقارب الى زيادة قوة التجاذب بينهما والارتباط بواسطة قوى كولومب مع احتفاظ كل منهما بطبقته المائية </a:t>
            </a:r>
            <a:r>
              <a:rPr lang="ar-IQ" dirty="0">
                <a:ea typeface="Calibri"/>
              </a:rPr>
              <a:t>. </a:t>
            </a:r>
            <a:endParaRPr lang="en-US" sz="2400" dirty="0">
              <a:ea typeface="Calibri"/>
              <a:cs typeface="Arial"/>
            </a:endParaRPr>
          </a:p>
        </p:txBody>
      </p:sp>
    </p:spTree>
    <p:extLst>
      <p:ext uri="{BB962C8B-B14F-4D97-AF65-F5344CB8AC3E}">
        <p14:creationId xmlns:p14="http://schemas.microsoft.com/office/powerpoint/2010/main" val="3547407829"/>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2400" b="1" dirty="0">
                <a:solidFill>
                  <a:srgbClr val="FF0000"/>
                </a:solidFill>
                <a:latin typeface="Arial" panose="020B0604020202020204" pitchFamily="34" charset="0"/>
                <a:cs typeface="Arial" panose="020B0604020202020204" pitchFamily="34" charset="0"/>
              </a:rPr>
              <a:t>Ion- Pairs Or Complexes </a:t>
            </a:r>
            <a:r>
              <a:rPr lang="ar-IQ" sz="2400" b="1" dirty="0">
                <a:solidFill>
                  <a:srgbClr val="FF0000"/>
                </a:solidFill>
                <a:latin typeface="Arial" panose="020B0604020202020204" pitchFamily="34" charset="0"/>
                <a:cs typeface="Arial" panose="020B0604020202020204" pitchFamily="34" charset="0"/>
              </a:rPr>
              <a:t>الازدواجات الايونية او المعقدات</a:t>
            </a:r>
            <a:endParaRPr lang="en-US" dirty="0"/>
          </a:p>
        </p:txBody>
      </p:sp>
      <p:sp>
        <p:nvSpPr>
          <p:cNvPr id="3" name="عنصر نائب للمحتوى 2"/>
          <p:cNvSpPr>
            <a:spLocks noGrp="1"/>
          </p:cNvSpPr>
          <p:nvPr>
            <p:ph idx="1"/>
          </p:nvPr>
        </p:nvSpPr>
        <p:spPr/>
        <p:txBody>
          <a:bodyPr>
            <a:normAutofit/>
          </a:bodyPr>
          <a:lstStyle/>
          <a:p>
            <a:pPr algn="r" rtl="1">
              <a:lnSpc>
                <a:spcPct val="115000"/>
              </a:lnSpc>
              <a:spcAft>
                <a:spcPts val="1000"/>
              </a:spcAft>
            </a:pPr>
            <a:r>
              <a:rPr lang="ar-IQ" sz="2000" b="1" dirty="0">
                <a:solidFill>
                  <a:prstClr val="black"/>
                </a:solidFill>
                <a:ea typeface="Calibri"/>
                <a:cs typeface="Arial"/>
              </a:rPr>
              <a:t>و</a:t>
            </a:r>
            <a:r>
              <a:rPr lang="ar-IQ" sz="2000" b="1" dirty="0" smtClean="0">
                <a:solidFill>
                  <a:prstClr val="black"/>
                </a:solidFill>
                <a:ea typeface="Calibri"/>
              </a:rPr>
              <a:t>قد قسم</a:t>
            </a:r>
            <a:r>
              <a:rPr lang="en-US" sz="2000" b="1" dirty="0" smtClean="0">
                <a:solidFill>
                  <a:prstClr val="black"/>
                </a:solidFill>
                <a:ea typeface="Calibri"/>
              </a:rPr>
              <a:t> </a:t>
            </a:r>
            <a:r>
              <a:rPr lang="en-US" sz="2000" b="1" dirty="0" smtClean="0">
                <a:solidFill>
                  <a:srgbClr val="0070C0"/>
                </a:solidFill>
                <a:ea typeface="Calibri"/>
                <a:cs typeface="Arial"/>
              </a:rPr>
              <a:t> Morel(1983</a:t>
            </a:r>
            <a:r>
              <a:rPr lang="ar-IQ" sz="2000" b="1" dirty="0" smtClean="0">
                <a:solidFill>
                  <a:srgbClr val="0070C0"/>
                </a:solidFill>
                <a:ea typeface="Calibri"/>
                <a:cs typeface="Arial"/>
              </a:rPr>
              <a:t>  </a:t>
            </a:r>
            <a:r>
              <a:rPr lang="ar-IQ" sz="2000" b="1" dirty="0" smtClean="0">
                <a:ea typeface="Calibri"/>
                <a:cs typeface="Arial"/>
              </a:rPr>
              <a:t>ا</a:t>
            </a:r>
            <a:r>
              <a:rPr lang="ar-IQ" sz="2000" b="1" dirty="0" smtClean="0">
                <a:ea typeface="Calibri"/>
              </a:rPr>
              <a:t>لازدواجات الايونية الى ثلاثة انواع اعتمادا على ارتباطها مع</a:t>
            </a:r>
            <a:endParaRPr lang="en-US" sz="2000" b="1" dirty="0" smtClean="0">
              <a:ea typeface="Calibri"/>
              <a:cs typeface="Arial"/>
            </a:endParaRPr>
          </a:p>
          <a:p>
            <a:pPr algn="r">
              <a:lnSpc>
                <a:spcPct val="115000"/>
              </a:lnSpc>
              <a:spcAft>
                <a:spcPts val="1000"/>
              </a:spcAft>
            </a:pPr>
            <a:r>
              <a:rPr lang="ar-IQ" sz="2000" b="1" dirty="0" smtClean="0">
                <a:ea typeface="Calibri"/>
              </a:rPr>
              <a:t>جزيئات الماء وهي:-</a:t>
            </a:r>
            <a:endParaRPr lang="en-US" sz="2000" b="1" dirty="0" smtClean="0">
              <a:ea typeface="Calibri"/>
              <a:cs typeface="Arial"/>
            </a:endParaRPr>
          </a:p>
          <a:p>
            <a:pPr algn="r">
              <a:lnSpc>
                <a:spcPct val="115000"/>
              </a:lnSpc>
              <a:spcAft>
                <a:spcPts val="1000"/>
              </a:spcAft>
            </a:pPr>
            <a:r>
              <a:rPr lang="ar-IQ" sz="2000" b="1" dirty="0" smtClean="0">
                <a:solidFill>
                  <a:srgbClr val="0070C0"/>
                </a:solidFill>
                <a:ea typeface="Calibri"/>
              </a:rPr>
              <a:t>النوع </a:t>
            </a:r>
            <a:r>
              <a:rPr lang="ar-IQ" sz="2000" b="1" dirty="0">
                <a:solidFill>
                  <a:srgbClr val="0070C0"/>
                </a:solidFill>
                <a:ea typeface="Calibri"/>
              </a:rPr>
              <a:t>الاول</a:t>
            </a:r>
            <a:r>
              <a:rPr lang="ar-IQ" sz="2000" b="1" dirty="0">
                <a:ea typeface="Calibri"/>
              </a:rPr>
              <a:t>: المزدوج الايوني المباشر الذي يتكون من تماس الايونات الموجبة والسالبة بعد تخلص كل منهما من غلافه المائي.</a:t>
            </a:r>
            <a:endParaRPr lang="en-US" sz="2000" b="1" dirty="0">
              <a:ea typeface="Calibri"/>
              <a:cs typeface="Arial"/>
            </a:endParaRPr>
          </a:p>
          <a:p>
            <a:pPr algn="r">
              <a:lnSpc>
                <a:spcPct val="115000"/>
              </a:lnSpc>
              <a:spcAft>
                <a:spcPts val="1000"/>
              </a:spcAft>
            </a:pPr>
            <a:r>
              <a:rPr lang="ar-IQ" sz="2000" b="1" dirty="0">
                <a:solidFill>
                  <a:srgbClr val="0070C0"/>
                </a:solidFill>
                <a:ea typeface="Calibri"/>
              </a:rPr>
              <a:t>النوع الثاني</a:t>
            </a:r>
            <a:r>
              <a:rPr lang="ar-IQ" sz="2000" b="1" dirty="0">
                <a:ea typeface="Calibri"/>
              </a:rPr>
              <a:t>: المزدوج الايوني الذي يتكون من تماس الايونات من خلال طبقة مائية مشتركة </a:t>
            </a:r>
            <a:endParaRPr lang="en-US" sz="2000" b="1" dirty="0">
              <a:ea typeface="Calibri"/>
              <a:cs typeface="Arial"/>
            </a:endParaRPr>
          </a:p>
          <a:p>
            <a:pPr algn="r">
              <a:lnSpc>
                <a:spcPct val="115000"/>
              </a:lnSpc>
              <a:spcAft>
                <a:spcPts val="1000"/>
              </a:spcAft>
            </a:pPr>
            <a:r>
              <a:rPr lang="ar-IQ" sz="2000" b="1" dirty="0">
                <a:solidFill>
                  <a:srgbClr val="0070C0"/>
                </a:solidFill>
                <a:ea typeface="Calibri"/>
              </a:rPr>
              <a:t>النوع الثالث</a:t>
            </a:r>
            <a:r>
              <a:rPr lang="ar-IQ" sz="2000" b="1" dirty="0">
                <a:ea typeface="Calibri"/>
              </a:rPr>
              <a:t>: المزدوج الذي يتكون من التماس المباشر من خلال تداخل الطبقتين المائيتين للأيونات الموجبة والسالبة . </a:t>
            </a:r>
            <a:endParaRPr lang="en-US" sz="2000" b="1" dirty="0">
              <a:ea typeface="Calibri"/>
              <a:cs typeface="Arial"/>
            </a:endParaRPr>
          </a:p>
          <a:p>
            <a:pPr algn="r"/>
            <a:endParaRPr lang="en-US" sz="2000" b="1" dirty="0"/>
          </a:p>
        </p:txBody>
      </p:sp>
    </p:spTree>
    <p:extLst>
      <p:ext uri="{BB962C8B-B14F-4D97-AF65-F5344CB8AC3E}">
        <p14:creationId xmlns:p14="http://schemas.microsoft.com/office/powerpoint/2010/main" val="2563068498"/>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3200" b="1" dirty="0" smtClean="0">
                <a:solidFill>
                  <a:srgbClr val="FF0000"/>
                </a:solidFill>
              </a:rPr>
              <a:t>Ion Pair Formation </a:t>
            </a:r>
            <a:endParaRPr lang="en-US" sz="3200" b="1" dirty="0">
              <a:solidFill>
                <a:srgbClr val="FF0000"/>
              </a:solidFill>
            </a:endParaRPr>
          </a:p>
        </p:txBody>
      </p:sp>
      <p:sp>
        <p:nvSpPr>
          <p:cNvPr id="3" name="عنصر نائب للمحتوى 2"/>
          <p:cNvSpPr>
            <a:spLocks noGrp="1"/>
          </p:cNvSpPr>
          <p:nvPr>
            <p:ph idx="1"/>
          </p:nvPr>
        </p:nvSpPr>
        <p:spPr/>
        <p:txBody>
          <a:bodyPr>
            <a:normAutofit fontScale="47500" lnSpcReduction="20000"/>
          </a:bodyPr>
          <a:lstStyle/>
          <a:p>
            <a:pPr algn="r">
              <a:lnSpc>
                <a:spcPct val="115000"/>
              </a:lnSpc>
              <a:spcAft>
                <a:spcPts val="1000"/>
              </a:spcAft>
            </a:pPr>
            <a:r>
              <a:rPr lang="ar-IQ" dirty="0">
                <a:ea typeface="Calibri"/>
              </a:rPr>
              <a:t>تعتمد شحنة المزدوج الايوني على تكافؤ الايونين الموجب والسالب المشاركين في تكوين هذا المزدوج ففي حالة ان الايونين يحملان نفس التكافؤ فأن المزدوج الايوني الناتج يحمل شحنة     أما اذا كان تكافؤ الايونين مختلفين فأنه يحمل شحنة الايون ذي التكافؤ </a:t>
            </a:r>
            <a:r>
              <a:rPr lang="en-US" b="1" dirty="0">
                <a:solidFill>
                  <a:srgbClr val="FF0000"/>
                </a:solidFill>
                <a:ea typeface="Calibri"/>
                <a:cs typeface="Arial"/>
              </a:rPr>
              <a:t>MgSO</a:t>
            </a:r>
            <a:r>
              <a:rPr lang="en-US" b="1" baseline="-25000" dirty="0">
                <a:solidFill>
                  <a:srgbClr val="FF0000"/>
                </a:solidFill>
                <a:ea typeface="Calibri"/>
                <a:cs typeface="Arial"/>
              </a:rPr>
              <a:t>4</a:t>
            </a:r>
            <a:r>
              <a:rPr lang="en-US" b="1" baseline="30000" dirty="0">
                <a:solidFill>
                  <a:srgbClr val="FF0000"/>
                </a:solidFill>
                <a:ea typeface="Calibri"/>
                <a:cs typeface="Arial"/>
              </a:rPr>
              <a:t>o</a:t>
            </a:r>
            <a:r>
              <a:rPr lang="en-US" dirty="0" smtClean="0">
                <a:effectLst/>
                <a:latin typeface="Arial"/>
                <a:ea typeface="Calibri"/>
                <a:cs typeface="Arial"/>
              </a:rPr>
              <a:t> </a:t>
            </a:r>
            <a:r>
              <a:rPr lang="ar-IQ" dirty="0">
                <a:latin typeface="Arial"/>
                <a:ea typeface="Calibri"/>
              </a:rPr>
              <a:t>متعادلة مثل  </a:t>
            </a:r>
            <a:endParaRPr lang="en-US" sz="2400" dirty="0">
              <a:ea typeface="Calibri"/>
              <a:cs typeface="Arial"/>
            </a:endParaRPr>
          </a:p>
          <a:p>
            <a:pPr algn="r">
              <a:lnSpc>
                <a:spcPct val="115000"/>
              </a:lnSpc>
              <a:spcAft>
                <a:spcPts val="1000"/>
              </a:spcAft>
            </a:pPr>
            <a:r>
              <a:rPr lang="ar-IQ" dirty="0">
                <a:ea typeface="Calibri"/>
              </a:rPr>
              <a:t>الاعلى كما في المزدوجات الايونية التالية :-</a:t>
            </a:r>
            <a:endParaRPr lang="en-US" sz="2400" dirty="0">
              <a:ea typeface="Calibri"/>
              <a:cs typeface="Arial"/>
            </a:endParaRPr>
          </a:p>
          <a:p>
            <a:pPr>
              <a:lnSpc>
                <a:spcPct val="115000"/>
              </a:lnSpc>
              <a:spcAft>
                <a:spcPts val="1000"/>
              </a:spcAft>
            </a:pPr>
            <a:r>
              <a:rPr lang="en-US" b="1" dirty="0" err="1">
                <a:ea typeface="Calibri"/>
                <a:cs typeface="Arial"/>
              </a:rPr>
              <a:t>CaCl</a:t>
            </a:r>
            <a:r>
              <a:rPr lang="en-US" b="1" baseline="30000" dirty="0">
                <a:ea typeface="Calibri"/>
                <a:cs typeface="Arial"/>
              </a:rPr>
              <a:t>+</a:t>
            </a:r>
            <a:r>
              <a:rPr lang="en-US" b="1" dirty="0">
                <a:ea typeface="Calibri"/>
                <a:cs typeface="Arial"/>
              </a:rPr>
              <a:t>,     KHPO</a:t>
            </a:r>
            <a:r>
              <a:rPr lang="en-US" b="1" baseline="-25000" dirty="0">
                <a:ea typeface="Calibri"/>
                <a:cs typeface="Arial"/>
              </a:rPr>
              <a:t>4</a:t>
            </a:r>
            <a:r>
              <a:rPr lang="en-US" b="1" baseline="30000" dirty="0">
                <a:ea typeface="Calibri"/>
                <a:cs typeface="Arial"/>
              </a:rPr>
              <a:t>-</a:t>
            </a:r>
            <a:r>
              <a:rPr lang="en-US" b="1" dirty="0">
                <a:ea typeface="Calibri"/>
                <a:cs typeface="Arial"/>
              </a:rPr>
              <a:t>,     CaNO</a:t>
            </a:r>
            <a:r>
              <a:rPr lang="en-US" b="1" baseline="-25000" dirty="0">
                <a:ea typeface="Calibri"/>
                <a:cs typeface="Arial"/>
              </a:rPr>
              <a:t>3</a:t>
            </a:r>
            <a:r>
              <a:rPr lang="en-US" b="1" baseline="30000" dirty="0">
                <a:ea typeface="Calibri"/>
                <a:cs typeface="Arial"/>
              </a:rPr>
              <a:t>+</a:t>
            </a:r>
            <a:r>
              <a:rPr lang="en-US" b="1" dirty="0">
                <a:ea typeface="Calibri"/>
                <a:cs typeface="Arial"/>
              </a:rPr>
              <a:t>,    </a:t>
            </a:r>
            <a:r>
              <a:rPr lang="en-US" b="1" dirty="0" smtClean="0">
                <a:ea typeface="Calibri"/>
                <a:cs typeface="Arial"/>
              </a:rPr>
              <a:t>FeH</a:t>
            </a:r>
            <a:r>
              <a:rPr lang="en-US" b="1" baseline="-25000" dirty="0" smtClean="0">
                <a:ea typeface="Calibri"/>
                <a:cs typeface="Arial"/>
              </a:rPr>
              <a:t>2</a:t>
            </a:r>
            <a:r>
              <a:rPr lang="en-US" b="1" dirty="0" smtClean="0">
                <a:ea typeface="Calibri"/>
                <a:cs typeface="Arial"/>
              </a:rPr>
              <a:t>PO</a:t>
            </a:r>
            <a:r>
              <a:rPr lang="en-US" b="1" baseline="-25000" dirty="0" smtClean="0">
                <a:ea typeface="Calibri"/>
                <a:cs typeface="Arial"/>
              </a:rPr>
              <a:t>4</a:t>
            </a:r>
            <a:r>
              <a:rPr lang="ar-IQ" b="1" baseline="30000" dirty="0">
                <a:ea typeface="Calibri"/>
                <a:cs typeface="Arial"/>
              </a:rPr>
              <a:t>+</a:t>
            </a:r>
            <a:r>
              <a:rPr lang="en-US" b="1" dirty="0" smtClean="0">
                <a:ea typeface="Calibri"/>
                <a:cs typeface="Arial"/>
              </a:rPr>
              <a:t>    </a:t>
            </a:r>
            <a:r>
              <a:rPr lang="ar-IQ" b="1" smtClean="0">
                <a:ea typeface="Calibri"/>
                <a:cs typeface="Arial"/>
              </a:rPr>
              <a:t>و </a:t>
            </a:r>
            <a:r>
              <a:rPr lang="en-US" b="1" smtClean="0">
                <a:ea typeface="Calibri"/>
                <a:cs typeface="Arial"/>
              </a:rPr>
              <a:t> </a:t>
            </a:r>
            <a:r>
              <a:rPr lang="en-US" b="1" dirty="0">
                <a:ea typeface="Calibri"/>
                <a:cs typeface="Arial"/>
              </a:rPr>
              <a:t>CaPO</a:t>
            </a:r>
            <a:r>
              <a:rPr lang="en-US" b="1" baseline="-25000" dirty="0">
                <a:ea typeface="Calibri"/>
                <a:cs typeface="Arial"/>
              </a:rPr>
              <a:t>4</a:t>
            </a:r>
            <a:r>
              <a:rPr lang="en-US" b="1" baseline="30000" dirty="0">
                <a:ea typeface="Calibri"/>
                <a:cs typeface="Arial"/>
              </a:rPr>
              <a:t>-</a:t>
            </a:r>
            <a:r>
              <a:rPr lang="en-US" b="1" dirty="0" smtClean="0">
                <a:effectLst/>
                <a:latin typeface="Arial"/>
                <a:ea typeface="Calibri"/>
                <a:cs typeface="Arial"/>
              </a:rPr>
              <a:t> </a:t>
            </a:r>
            <a:endParaRPr lang="en-US" sz="2400" dirty="0">
              <a:ea typeface="Calibri"/>
              <a:cs typeface="Arial"/>
            </a:endParaRPr>
          </a:p>
          <a:p>
            <a:pPr algn="r">
              <a:lnSpc>
                <a:spcPct val="115000"/>
              </a:lnSpc>
              <a:spcAft>
                <a:spcPts val="1000"/>
              </a:spcAft>
            </a:pPr>
            <a:r>
              <a:rPr lang="ar-IQ" dirty="0">
                <a:ea typeface="Calibri"/>
              </a:rPr>
              <a:t>وتعتمد </a:t>
            </a:r>
            <a:r>
              <a:rPr lang="ar-IQ" dirty="0" err="1">
                <a:ea typeface="Calibri"/>
              </a:rPr>
              <a:t>ثباتية</a:t>
            </a:r>
            <a:r>
              <a:rPr lang="ar-IQ" dirty="0">
                <a:ea typeface="Calibri"/>
              </a:rPr>
              <a:t> المزدوج الايوني على صفات الايونات المشاركة في تكوينه فكلما زاد ثابت الاتزان </a:t>
            </a:r>
            <a:endParaRPr lang="en-US" sz="2400" dirty="0">
              <a:ea typeface="Calibri"/>
              <a:cs typeface="Arial"/>
            </a:endParaRPr>
          </a:p>
          <a:p>
            <a:pPr algn="r">
              <a:lnSpc>
                <a:spcPct val="115000"/>
              </a:lnSpc>
              <a:spcAft>
                <a:spcPts val="1000"/>
              </a:spcAft>
            </a:pPr>
            <a:r>
              <a:rPr lang="ar-IQ" dirty="0">
                <a:ea typeface="Calibri"/>
              </a:rPr>
              <a:t>  للمزدوج الايوني طال بقاءه في الماء او المحلول وعلى العكس من ذلك فأنه يختفي بسرعة</a:t>
            </a:r>
            <a:r>
              <a:rPr lang="en-US" dirty="0">
                <a:ea typeface="Calibri"/>
                <a:cs typeface="Arial"/>
              </a:rPr>
              <a:t>Kb</a:t>
            </a:r>
            <a:r>
              <a:rPr lang="en-US" dirty="0" smtClean="0">
                <a:effectLst/>
                <a:latin typeface="Arial"/>
                <a:ea typeface="Calibri"/>
                <a:cs typeface="Arial"/>
              </a:rPr>
              <a:t> </a:t>
            </a:r>
            <a:r>
              <a:rPr lang="en-US" dirty="0">
                <a:ea typeface="Calibri"/>
                <a:cs typeface="Arial"/>
              </a:rPr>
              <a:t> </a:t>
            </a:r>
            <a:r>
              <a:rPr lang="en-US" dirty="0" smtClean="0">
                <a:effectLst/>
                <a:latin typeface="Arial"/>
                <a:ea typeface="Calibri"/>
                <a:cs typeface="Arial"/>
              </a:rPr>
              <a:t> </a:t>
            </a:r>
            <a:endParaRPr lang="en-US" sz="2400" dirty="0">
              <a:ea typeface="Calibri"/>
              <a:cs typeface="Arial"/>
            </a:endParaRPr>
          </a:p>
          <a:p>
            <a:pPr algn="r">
              <a:lnSpc>
                <a:spcPct val="115000"/>
              </a:lnSpc>
              <a:spcAft>
                <a:spcPts val="1000"/>
              </a:spcAft>
            </a:pPr>
            <a:r>
              <a:rPr lang="ar-IQ" dirty="0">
                <a:ea typeface="Calibri"/>
              </a:rPr>
              <a:t>عند </a:t>
            </a:r>
            <a:r>
              <a:rPr lang="ar-IQ" dirty="0" err="1">
                <a:ea typeface="Calibri"/>
              </a:rPr>
              <a:t>أنخفاض</a:t>
            </a:r>
            <a:r>
              <a:rPr lang="ar-IQ" dirty="0">
                <a:ea typeface="Calibri"/>
              </a:rPr>
              <a:t> قيمة ثابت الاتزان </a:t>
            </a:r>
            <a:endParaRPr lang="en-US" sz="2400" dirty="0">
              <a:ea typeface="Calibri"/>
              <a:cs typeface="Arial"/>
            </a:endParaRPr>
          </a:p>
          <a:p>
            <a:pPr>
              <a:lnSpc>
                <a:spcPct val="115000"/>
              </a:lnSpc>
              <a:spcAft>
                <a:spcPts val="1000"/>
              </a:spcAft>
            </a:pPr>
            <a:r>
              <a:rPr lang="en-US" b="1" dirty="0">
                <a:ea typeface="Calibri"/>
                <a:cs typeface="Arial"/>
              </a:rPr>
              <a:t>Log Kb CaSO</a:t>
            </a:r>
            <a:r>
              <a:rPr lang="en-US" b="1" baseline="-25000" dirty="0">
                <a:ea typeface="Calibri"/>
                <a:cs typeface="Arial"/>
              </a:rPr>
              <a:t>4</a:t>
            </a:r>
            <a:r>
              <a:rPr lang="en-US" b="1" baseline="30000" dirty="0">
                <a:ea typeface="Calibri"/>
                <a:cs typeface="Arial"/>
              </a:rPr>
              <a:t>o</a:t>
            </a:r>
            <a:r>
              <a:rPr lang="en-US" b="1" dirty="0">
                <a:ea typeface="Calibri"/>
                <a:cs typeface="Arial"/>
              </a:rPr>
              <a:t> = 2.27</a:t>
            </a:r>
            <a:endParaRPr lang="en-US" sz="2400" dirty="0">
              <a:ea typeface="Calibri"/>
              <a:cs typeface="Arial"/>
            </a:endParaRPr>
          </a:p>
          <a:p>
            <a:pPr>
              <a:lnSpc>
                <a:spcPct val="115000"/>
              </a:lnSpc>
              <a:spcAft>
                <a:spcPts val="1000"/>
              </a:spcAft>
            </a:pPr>
            <a:r>
              <a:rPr lang="en-US" b="1" dirty="0">
                <a:ea typeface="Calibri"/>
                <a:cs typeface="Arial"/>
              </a:rPr>
              <a:t>Log Kb  NaSO</a:t>
            </a:r>
            <a:r>
              <a:rPr lang="en-US" b="1" baseline="-25000" dirty="0">
                <a:ea typeface="Calibri"/>
                <a:cs typeface="Arial"/>
              </a:rPr>
              <a:t>4</a:t>
            </a:r>
            <a:r>
              <a:rPr lang="en-US" b="1" baseline="30000" dirty="0">
                <a:ea typeface="Calibri"/>
                <a:cs typeface="Arial"/>
              </a:rPr>
              <a:t>-</a:t>
            </a:r>
            <a:r>
              <a:rPr lang="en-US" b="1" dirty="0">
                <a:ea typeface="Calibri"/>
                <a:cs typeface="Arial"/>
              </a:rPr>
              <a:t>= 0.72</a:t>
            </a:r>
            <a:endParaRPr lang="en-US" sz="2400" dirty="0">
              <a:ea typeface="Calibri"/>
              <a:cs typeface="Arial"/>
            </a:endParaRPr>
          </a:p>
          <a:p>
            <a:pPr>
              <a:lnSpc>
                <a:spcPct val="115000"/>
              </a:lnSpc>
              <a:spcAft>
                <a:spcPts val="1000"/>
              </a:spcAft>
            </a:pPr>
            <a:r>
              <a:rPr lang="en-US" b="1" dirty="0">
                <a:ea typeface="Calibri"/>
                <a:cs typeface="Arial"/>
              </a:rPr>
              <a:t>Log Kb  KHCO</a:t>
            </a:r>
            <a:r>
              <a:rPr lang="en-US" b="1" baseline="-25000" dirty="0">
                <a:ea typeface="Calibri"/>
                <a:cs typeface="Arial"/>
              </a:rPr>
              <a:t>3</a:t>
            </a:r>
            <a:r>
              <a:rPr lang="en-US" b="1" dirty="0">
                <a:ea typeface="Calibri"/>
                <a:cs typeface="Arial"/>
              </a:rPr>
              <a:t>  = 0.25 </a:t>
            </a:r>
            <a:endParaRPr lang="en-US" sz="2400" dirty="0">
              <a:ea typeface="Calibri"/>
              <a:cs typeface="Arial"/>
            </a:endParaRPr>
          </a:p>
          <a:p>
            <a:pPr algn="r">
              <a:lnSpc>
                <a:spcPct val="115000"/>
              </a:lnSpc>
              <a:spcAft>
                <a:spcPts val="1000"/>
              </a:spcAft>
            </a:pPr>
            <a:r>
              <a:rPr lang="ar-IQ" b="1" dirty="0">
                <a:ea typeface="Calibri"/>
              </a:rPr>
              <a:t> هو اكثر ثباتا من المزدوجين الاخرين</a:t>
            </a:r>
            <a:r>
              <a:rPr lang="en-US" b="1" dirty="0">
                <a:ea typeface="Calibri"/>
                <a:cs typeface="Arial"/>
              </a:rPr>
              <a:t>CaSO</a:t>
            </a:r>
            <a:r>
              <a:rPr lang="en-US" b="1" baseline="-25000" dirty="0">
                <a:ea typeface="Calibri"/>
                <a:cs typeface="Arial"/>
              </a:rPr>
              <a:t>4</a:t>
            </a:r>
            <a:r>
              <a:rPr lang="en-US" b="1" baseline="30000" dirty="0">
                <a:ea typeface="Calibri"/>
                <a:cs typeface="Arial"/>
              </a:rPr>
              <a:t>o</a:t>
            </a:r>
            <a:r>
              <a:rPr lang="en-US" dirty="0">
                <a:ea typeface="Calibri"/>
                <a:cs typeface="Arial"/>
              </a:rPr>
              <a:t> </a:t>
            </a:r>
            <a:r>
              <a:rPr lang="ar-IQ" dirty="0">
                <a:ea typeface="Calibri"/>
              </a:rPr>
              <a:t>هذا يدل على ان المزدوج الايوني</a:t>
            </a:r>
            <a:endParaRPr lang="en-US" sz="2400" dirty="0">
              <a:ea typeface="Calibri"/>
              <a:cs typeface="Arial"/>
            </a:endParaRPr>
          </a:p>
          <a:p>
            <a:endParaRPr lang="en-US" dirty="0"/>
          </a:p>
        </p:txBody>
      </p:sp>
    </p:spTree>
    <p:extLst>
      <p:ext uri="{BB962C8B-B14F-4D97-AF65-F5344CB8AC3E}">
        <p14:creationId xmlns:p14="http://schemas.microsoft.com/office/powerpoint/2010/main" val="3274514914"/>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b="1" dirty="0">
                <a:solidFill>
                  <a:srgbClr val="FF0000"/>
                </a:solidFill>
              </a:rPr>
              <a:t>Ion Pair Formation </a:t>
            </a:r>
            <a:endParaRPr lang="en-US" dirty="0"/>
          </a:p>
        </p:txBody>
      </p:sp>
      <p:pic>
        <p:nvPicPr>
          <p:cNvPr id="8" name="عنصر نائب للمحتوى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45505" y="3188568"/>
            <a:ext cx="2286000"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عنصر نائب للمحتوى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6056" y="1484785"/>
            <a:ext cx="2592288" cy="1512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356992"/>
            <a:ext cx="2088232" cy="1152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descr="C:\Users\sony\Pictures\ion pair 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196752"/>
            <a:ext cx="2809875" cy="1628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979205"/>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200" b="1" dirty="0">
                <a:solidFill>
                  <a:srgbClr val="FF0000"/>
                </a:solidFill>
              </a:rPr>
              <a:t>Ion Pair Formation </a:t>
            </a:r>
            <a:endParaRPr lang="en-US" dirty="0"/>
          </a:p>
        </p:txBody>
      </p:sp>
      <p:pic>
        <p:nvPicPr>
          <p:cNvPr id="8" name="عنصر نائب للمحتوى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1560" y="1484784"/>
            <a:ext cx="2736304" cy="2050264"/>
          </a:xfrm>
        </p:spPr>
      </p:pic>
      <p:pic>
        <p:nvPicPr>
          <p:cNvPr id="5" name="عنصر نائب للمحتوى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9992" y="1556792"/>
            <a:ext cx="4024947" cy="2592288"/>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568" y="3943061"/>
            <a:ext cx="273630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869728"/>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2800" b="1" dirty="0" smtClean="0">
                <a:solidFill>
                  <a:srgbClr val="FF0000"/>
                </a:solidFill>
              </a:rPr>
              <a:t> للازدواج الايوني </a:t>
            </a:r>
            <a:r>
              <a:rPr lang="en-US" sz="2800" b="1" dirty="0" smtClean="0">
                <a:solidFill>
                  <a:srgbClr val="FF0000"/>
                </a:solidFill>
              </a:rPr>
              <a:t>Adams (1971)</a:t>
            </a:r>
            <a:r>
              <a:rPr lang="ar-IQ" sz="2800" b="1" dirty="0" smtClean="0">
                <a:solidFill>
                  <a:srgbClr val="FF0000"/>
                </a:solidFill>
              </a:rPr>
              <a:t>مبادئ </a:t>
            </a:r>
            <a:endParaRPr lang="en-US" sz="2800" b="1" dirty="0">
              <a:solidFill>
                <a:srgbClr val="FF0000"/>
              </a:solidFill>
            </a:endParaRPr>
          </a:p>
        </p:txBody>
      </p:sp>
      <p:sp>
        <p:nvSpPr>
          <p:cNvPr id="3" name="عنصر نائب للمحتوى 2"/>
          <p:cNvSpPr>
            <a:spLocks noGrp="1"/>
          </p:cNvSpPr>
          <p:nvPr>
            <p:ph idx="1"/>
          </p:nvPr>
        </p:nvSpPr>
        <p:spPr/>
        <p:txBody>
          <a:bodyPr>
            <a:normAutofit/>
          </a:bodyPr>
          <a:lstStyle/>
          <a:p>
            <a:pPr algn="r"/>
            <a:r>
              <a:rPr lang="ar-IQ" sz="2000" b="1" dirty="0" smtClean="0">
                <a:solidFill>
                  <a:srgbClr val="002060"/>
                </a:solidFill>
              </a:rPr>
              <a:t>1. ليس هنالك ازدواج ايوني بين الايونات الموجبة والكلور</a:t>
            </a:r>
          </a:p>
          <a:p>
            <a:pPr algn="r"/>
            <a:r>
              <a:rPr lang="ar-IQ" sz="2000" b="1" dirty="0" smtClean="0">
                <a:solidFill>
                  <a:srgbClr val="002060"/>
                </a:solidFill>
              </a:rPr>
              <a:t>2. الازدواج الايوني مع النترات قليلة جدا ويمكن إهماله </a:t>
            </a:r>
          </a:p>
          <a:p>
            <a:pPr algn="r"/>
            <a:r>
              <a:rPr lang="ar-IQ" sz="2000" b="1" dirty="0" smtClean="0">
                <a:solidFill>
                  <a:srgbClr val="002060"/>
                </a:solidFill>
              </a:rPr>
              <a:t>3. الازدواج الايوني مع الكبريتات شائع جدا ويكون أعلى في حالة الايونات الموجبة الثنائية الشحنة قياسا مع الايونات الاحادية الشحنة .</a:t>
            </a:r>
          </a:p>
          <a:p>
            <a:pPr algn="r"/>
            <a:r>
              <a:rPr lang="ar-IQ" sz="2000" b="1" dirty="0" smtClean="0">
                <a:solidFill>
                  <a:srgbClr val="002060"/>
                </a:solidFill>
              </a:rPr>
              <a:t>4. الازدواج الايوني بين الايونات الموجبة الاحادية والبيكربونات يحدث بكميات قليلة الا انها عالية مع الايونات الموجبة الثنائية الشحنة .</a:t>
            </a:r>
          </a:p>
          <a:p>
            <a:pPr lvl="0" algn="r" rtl="1">
              <a:lnSpc>
                <a:spcPct val="115000"/>
              </a:lnSpc>
              <a:spcAft>
                <a:spcPts val="1000"/>
              </a:spcAft>
            </a:pPr>
            <a:r>
              <a:rPr lang="ar-IQ" sz="2000" b="1" dirty="0" smtClean="0">
                <a:solidFill>
                  <a:srgbClr val="002060"/>
                </a:solidFill>
                <a:ea typeface="Calibri"/>
              </a:rPr>
              <a:t>5. . </a:t>
            </a:r>
            <a:r>
              <a:rPr lang="ar-IQ" sz="2000" b="1" dirty="0">
                <a:solidFill>
                  <a:srgbClr val="002060"/>
                </a:solidFill>
                <a:ea typeface="Calibri"/>
              </a:rPr>
              <a:t>الازدواج الايوني للأيونات الموجبة الاحادية الشحنة مع </a:t>
            </a:r>
            <a:r>
              <a:rPr lang="en-US" sz="2000" b="1" dirty="0">
                <a:solidFill>
                  <a:srgbClr val="002060"/>
                </a:solidFill>
                <a:ea typeface="Calibri"/>
                <a:cs typeface="Arial"/>
              </a:rPr>
              <a:t>H</a:t>
            </a:r>
            <a:r>
              <a:rPr lang="en-US" sz="2000" b="1" baseline="-25000" dirty="0">
                <a:solidFill>
                  <a:srgbClr val="002060"/>
                </a:solidFill>
                <a:ea typeface="Calibri"/>
                <a:cs typeface="Arial"/>
              </a:rPr>
              <a:t>2</a:t>
            </a:r>
            <a:r>
              <a:rPr lang="en-US" sz="2000" b="1" dirty="0">
                <a:solidFill>
                  <a:srgbClr val="002060"/>
                </a:solidFill>
                <a:ea typeface="Calibri"/>
                <a:cs typeface="Arial"/>
              </a:rPr>
              <a:t>PO</a:t>
            </a:r>
            <a:r>
              <a:rPr lang="en-US" sz="2000" b="1" baseline="-25000" dirty="0">
                <a:solidFill>
                  <a:srgbClr val="002060"/>
                </a:solidFill>
                <a:ea typeface="Calibri"/>
                <a:cs typeface="Arial"/>
              </a:rPr>
              <a:t>4</a:t>
            </a:r>
            <a:r>
              <a:rPr lang="en-US" sz="2000" b="1" baseline="30000" dirty="0">
                <a:solidFill>
                  <a:srgbClr val="002060"/>
                </a:solidFill>
                <a:ea typeface="Calibri"/>
                <a:cs typeface="Arial"/>
              </a:rPr>
              <a:t>-</a:t>
            </a:r>
            <a:r>
              <a:rPr lang="en-US" sz="2000" b="1" dirty="0">
                <a:solidFill>
                  <a:srgbClr val="002060"/>
                </a:solidFill>
                <a:ea typeface="Calibri"/>
                <a:cs typeface="Arial"/>
              </a:rPr>
              <a:t>, HPO</a:t>
            </a:r>
            <a:r>
              <a:rPr lang="en-US" sz="2000" b="1" baseline="-25000" dirty="0">
                <a:solidFill>
                  <a:srgbClr val="002060"/>
                </a:solidFill>
                <a:ea typeface="Calibri"/>
                <a:cs typeface="Arial"/>
              </a:rPr>
              <a:t>4</a:t>
            </a:r>
            <a:r>
              <a:rPr lang="en-US" sz="2000" b="1" baseline="30000" dirty="0">
                <a:solidFill>
                  <a:srgbClr val="002060"/>
                </a:solidFill>
                <a:ea typeface="Calibri"/>
                <a:cs typeface="Arial"/>
              </a:rPr>
              <a:t>=</a:t>
            </a:r>
            <a:endParaRPr lang="ar-IQ" sz="2000" b="1" dirty="0">
              <a:solidFill>
                <a:srgbClr val="002060"/>
              </a:solidFill>
              <a:ea typeface="Calibri"/>
            </a:endParaRPr>
          </a:p>
          <a:p>
            <a:pPr algn="r" rtl="1">
              <a:lnSpc>
                <a:spcPct val="115000"/>
              </a:lnSpc>
              <a:spcAft>
                <a:spcPts val="1000"/>
              </a:spcAft>
            </a:pPr>
            <a:r>
              <a:rPr lang="ar-IQ" sz="2000" b="1" dirty="0">
                <a:solidFill>
                  <a:srgbClr val="002060"/>
                </a:solidFill>
                <a:ea typeface="Calibri"/>
              </a:rPr>
              <a:t>قليل جدا </a:t>
            </a:r>
            <a:r>
              <a:rPr lang="ar-IQ" sz="2000" b="1" dirty="0" smtClean="0">
                <a:solidFill>
                  <a:srgbClr val="002060"/>
                </a:solidFill>
                <a:ea typeface="Calibri"/>
              </a:rPr>
              <a:t>يمكن</a:t>
            </a:r>
            <a:r>
              <a:rPr lang="ar-IQ" sz="2000" b="1" dirty="0">
                <a:solidFill>
                  <a:srgbClr val="002060"/>
                </a:solidFill>
                <a:latin typeface="Arial"/>
                <a:ea typeface="Calibri"/>
              </a:rPr>
              <a:t> إهماله</a:t>
            </a:r>
            <a:endParaRPr lang="en-US" sz="2000" b="1" dirty="0">
              <a:solidFill>
                <a:srgbClr val="002060"/>
              </a:solidFill>
              <a:ea typeface="Calibri"/>
              <a:cs typeface="Arial"/>
            </a:endParaRPr>
          </a:p>
          <a:p>
            <a:pPr algn="r">
              <a:lnSpc>
                <a:spcPct val="115000"/>
              </a:lnSpc>
              <a:spcAft>
                <a:spcPts val="1000"/>
              </a:spcAft>
            </a:pPr>
            <a:r>
              <a:rPr lang="ar-IQ" sz="2000" b="1" dirty="0">
                <a:solidFill>
                  <a:srgbClr val="002060"/>
                </a:solidFill>
                <a:ea typeface="Calibri"/>
              </a:rPr>
              <a:t>  والايونات الموجبة الثنائية الشحنة فيكون </a:t>
            </a:r>
            <a:r>
              <a:rPr lang="en-US" sz="2000" b="1" dirty="0">
                <a:solidFill>
                  <a:srgbClr val="002060"/>
                </a:solidFill>
                <a:ea typeface="Calibri"/>
                <a:cs typeface="Arial"/>
              </a:rPr>
              <a:t>H</a:t>
            </a:r>
            <a:r>
              <a:rPr lang="en-US" sz="2000" b="1" baseline="-25000" dirty="0">
                <a:solidFill>
                  <a:srgbClr val="002060"/>
                </a:solidFill>
                <a:ea typeface="Calibri"/>
                <a:cs typeface="Arial"/>
              </a:rPr>
              <a:t>2</a:t>
            </a:r>
            <a:r>
              <a:rPr lang="en-US" sz="2000" b="1" dirty="0">
                <a:solidFill>
                  <a:srgbClr val="002060"/>
                </a:solidFill>
                <a:ea typeface="Calibri"/>
                <a:cs typeface="Arial"/>
              </a:rPr>
              <a:t>PO</a:t>
            </a:r>
            <a:r>
              <a:rPr lang="en-US" sz="2000" b="1" baseline="-25000" dirty="0">
                <a:solidFill>
                  <a:srgbClr val="002060"/>
                </a:solidFill>
                <a:ea typeface="Calibri"/>
                <a:cs typeface="Arial"/>
              </a:rPr>
              <a:t>4</a:t>
            </a:r>
            <a:r>
              <a:rPr lang="en-US" sz="2000" b="1" baseline="30000" dirty="0">
                <a:solidFill>
                  <a:srgbClr val="002060"/>
                </a:solidFill>
                <a:ea typeface="Calibri"/>
                <a:cs typeface="Arial"/>
              </a:rPr>
              <a:t>-</a:t>
            </a:r>
            <a:r>
              <a:rPr lang="en-US" sz="2000" b="1" dirty="0">
                <a:solidFill>
                  <a:srgbClr val="002060"/>
                </a:solidFill>
                <a:latin typeface="Arial"/>
                <a:ea typeface="Calibri"/>
                <a:cs typeface="Arial"/>
              </a:rPr>
              <a:t> </a:t>
            </a:r>
            <a:r>
              <a:rPr lang="ar-IQ" sz="2000" b="1" dirty="0" smtClean="0">
                <a:solidFill>
                  <a:srgbClr val="002060"/>
                </a:solidFill>
                <a:latin typeface="Arial"/>
                <a:ea typeface="Calibri"/>
              </a:rPr>
              <a:t>اما </a:t>
            </a:r>
            <a:r>
              <a:rPr lang="ar-IQ" sz="2000" b="1" dirty="0">
                <a:solidFill>
                  <a:srgbClr val="002060"/>
                </a:solidFill>
                <a:latin typeface="Arial"/>
                <a:ea typeface="Calibri"/>
              </a:rPr>
              <a:t>الازدواج الايوني المتكون من</a:t>
            </a:r>
            <a:endParaRPr lang="en-US" sz="2000" b="1" dirty="0">
              <a:solidFill>
                <a:srgbClr val="002060"/>
              </a:solidFill>
              <a:ea typeface="Calibri"/>
              <a:cs typeface="Arial"/>
            </a:endParaRPr>
          </a:p>
          <a:p>
            <a:pPr algn="r"/>
            <a:r>
              <a:rPr lang="ar-IQ" sz="2000" b="1" dirty="0">
                <a:solidFill>
                  <a:srgbClr val="002060"/>
                </a:solidFill>
                <a:ea typeface="Calibri"/>
              </a:rPr>
              <a:t>معنويا ولكن لا يحدث بدرجة كبيرة</a:t>
            </a:r>
            <a:endParaRPr lang="en-US" sz="2000" b="1" dirty="0">
              <a:solidFill>
                <a:srgbClr val="002060"/>
              </a:solidFill>
            </a:endParaRPr>
          </a:p>
        </p:txBody>
      </p:sp>
    </p:spTree>
    <p:extLst>
      <p:ext uri="{BB962C8B-B14F-4D97-AF65-F5344CB8AC3E}">
        <p14:creationId xmlns:p14="http://schemas.microsoft.com/office/powerpoint/2010/main" val="2779237055"/>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ny\Pictures\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0" y="116632"/>
            <a:ext cx="5586413"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708808"/>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TotalTime>
  <Words>1200</Words>
  <Application>Microsoft Office PowerPoint</Application>
  <PresentationFormat>عرض على الشاشة (3:4)‏</PresentationFormat>
  <Paragraphs>81</Paragraphs>
  <Slides>23</Slides>
  <Notes>0</Notes>
  <HiddenSlides>0</HiddenSlides>
  <MMClips>0</MMClips>
  <ScaleCrop>false</ScaleCrop>
  <HeadingPairs>
    <vt:vector size="4" baseType="variant">
      <vt:variant>
        <vt:lpstr>نسق</vt:lpstr>
      </vt:variant>
      <vt:variant>
        <vt:i4>1</vt:i4>
      </vt:variant>
      <vt:variant>
        <vt:lpstr>عناوين الشرائح</vt:lpstr>
      </vt:variant>
      <vt:variant>
        <vt:i4>23</vt:i4>
      </vt:variant>
    </vt:vector>
  </HeadingPairs>
  <TitlesOfParts>
    <vt:vector size="24" baseType="lpstr">
      <vt:lpstr>نسق Office</vt:lpstr>
      <vt:lpstr>   Advanced Soil Chemistry   Prof. Dr. Hayfaa  Al-Tameemi Basra university/College of Agriculture/IRAQ Soil solution- Solid Phase Equilibria  التوازن بين محلول التربة –الطور الصلب    </vt:lpstr>
      <vt:lpstr>Advanced Soil Chemistry (3)   Prof. Dr. Hayfaa  Al-Tameemi Soil solution- Solid Phase Equilibria  التوازن بين محلول التربة –الطور الصلب </vt:lpstr>
      <vt:lpstr>Ion- Pairs Or Complexes الازدواجات الايونية او المعقدات </vt:lpstr>
      <vt:lpstr>Ion- Pairs Or Complexes الازدواجات الايونية او المعقدات</vt:lpstr>
      <vt:lpstr>Ion Pair Formation </vt:lpstr>
      <vt:lpstr>Ion Pair Formation </vt:lpstr>
      <vt:lpstr>Ion Pair Formation </vt:lpstr>
      <vt:lpstr> للازدواج الايوني Adams (1971)مبادئ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Dissolution and Solubility Process عمليات الانحلال والاذابة </vt:lpstr>
      <vt:lpstr>Example 1: For Caco3 the solubility product</vt:lpstr>
      <vt:lpstr>Example 2: Solubility diagram </vt:lpstr>
      <vt:lpstr>Example 2: Solubility diagram </vt:lpstr>
      <vt:lpstr>عرض تقديمي في PowerPoint</vt:lpstr>
      <vt:lpstr>عرض تقديمي في PowerPoint</vt:lpstr>
      <vt:lpstr>Saturation Index(SI) دليل التشبع </vt:lpstr>
      <vt:lpstr>Saturation Index Values </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2o1O</dc:creator>
  <cp:lastModifiedBy>DR.Ahmed Saker 2o1O</cp:lastModifiedBy>
  <cp:revision>55</cp:revision>
  <dcterms:created xsi:type="dcterms:W3CDTF">2016-03-11T15:35:12Z</dcterms:created>
  <dcterms:modified xsi:type="dcterms:W3CDTF">2017-04-29T17:43:12Z</dcterms:modified>
</cp:coreProperties>
</file>