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7" r:id="rId2"/>
    <p:sldId id="258" r:id="rId3"/>
    <p:sldId id="259" r:id="rId4"/>
    <p:sldId id="260" r:id="rId5"/>
    <p:sldId id="261" r:id="rId6"/>
    <p:sldId id="262" r:id="rId7"/>
    <p:sldId id="297" r:id="rId8"/>
    <p:sldId id="263" r:id="rId9"/>
    <p:sldId id="264" r:id="rId10"/>
    <p:sldId id="265" r:id="rId11"/>
    <p:sldId id="266" r:id="rId12"/>
    <p:sldId id="267" r:id="rId13"/>
    <p:sldId id="268" r:id="rId14"/>
    <p:sldId id="269" r:id="rId15"/>
    <p:sldId id="270" r:id="rId16"/>
    <p:sldId id="271" r:id="rId17"/>
    <p:sldId id="272" r:id="rId18"/>
    <p:sldId id="298" r:id="rId19"/>
    <p:sldId id="273" r:id="rId20"/>
    <p:sldId id="274" r:id="rId21"/>
    <p:sldId id="275" r:id="rId22"/>
    <p:sldId id="276" r:id="rId23"/>
    <p:sldId id="277" r:id="rId24"/>
    <p:sldId id="278" r:id="rId25"/>
    <p:sldId id="279" r:id="rId26"/>
    <p:sldId id="280" r:id="rId27"/>
    <p:sldId id="299" r:id="rId28"/>
    <p:sldId id="281" r:id="rId29"/>
    <p:sldId id="282" r:id="rId30"/>
    <p:sldId id="283" r:id="rId31"/>
    <p:sldId id="284" r:id="rId32"/>
    <p:sldId id="285" r:id="rId33"/>
    <p:sldId id="286" r:id="rId34"/>
    <p:sldId id="287" r:id="rId35"/>
    <p:sldId id="288" r:id="rId36"/>
    <p:sldId id="289" r:id="rId37"/>
    <p:sldId id="296" r:id="rId38"/>
    <p:sldId id="290" r:id="rId39"/>
    <p:sldId id="291" r:id="rId40"/>
    <p:sldId id="292" r:id="rId41"/>
    <p:sldId id="293" r:id="rId42"/>
    <p:sldId id="294" r:id="rId43"/>
    <p:sldId id="29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756530433696375E-2"/>
          <c:y val="5.6327160493827147E-2"/>
          <c:w val="0.74732429279673374"/>
          <c:h val="0.89737654320987692"/>
        </c:manualLayout>
      </c:layout>
      <c:pie3DChart>
        <c:varyColors val="1"/>
        <c:ser>
          <c:idx val="0"/>
          <c:order val="0"/>
          <c:tx>
            <c:strRef>
              <c:f>Sheet1!$B$1</c:f>
              <c:strCache>
                <c:ptCount val="1"/>
              </c:strCache>
            </c:strRef>
          </c:tx>
          <c:explosion val="25"/>
          <c:dPt>
            <c:idx val="0"/>
            <c:bubble3D val="0"/>
          </c:dPt>
          <c:dPt>
            <c:idx val="1"/>
            <c:bubble3D val="0"/>
          </c:dPt>
          <c:dPt>
            <c:idx val="2"/>
            <c:bubble3D val="0"/>
          </c:dPt>
          <c:dPt>
            <c:idx val="3"/>
            <c:bubble3D val="0"/>
          </c:dPt>
          <c:dLbls>
            <c:dLbl>
              <c:idx val="0"/>
              <c:layout>
                <c:manualLayout>
                  <c:x val="-0.59027354002624233"/>
                  <c:y val="0.10878758576230603"/>
                </c:manualLayout>
              </c:layout>
              <c:spPr/>
              <c:txPr>
                <a:bodyPr/>
                <a:lstStyle/>
                <a:p>
                  <a:pPr>
                    <a:defRPr/>
                  </a:pPr>
                  <a:endParaRPr lang="en-US"/>
                </a:p>
              </c:txPr>
              <c:dLblPos val="bestFit"/>
              <c:showLegendKey val="0"/>
              <c:showVal val="1"/>
              <c:showCatName val="0"/>
              <c:showSerName val="0"/>
              <c:showPercent val="0"/>
              <c:showBubbleSize val="0"/>
            </c:dLbl>
            <c:dLbl>
              <c:idx val="1"/>
              <c:layout>
                <c:manualLayout>
                  <c:x val="-0.12503661840657015"/>
                  <c:y val="-8.3765008097393276E-2"/>
                </c:manualLayout>
              </c:layout>
              <c:spPr/>
              <c:txPr>
                <a:bodyPr/>
                <a:lstStyle/>
                <a:p>
                  <a:pPr>
                    <a:defRPr/>
                  </a:pPr>
                  <a:endParaRPr lang="en-US"/>
                </a:p>
              </c:txPr>
              <c:dLblPos val="bestFit"/>
              <c:showLegendKey val="0"/>
              <c:showVal val="1"/>
              <c:showCatName val="0"/>
              <c:showSerName val="0"/>
              <c:showPercent val="0"/>
              <c:showBubbleSize val="0"/>
            </c:dLbl>
            <c:dLbl>
              <c:idx val="2"/>
              <c:layout>
                <c:manualLayout>
                  <c:x val="1.6173482346964703E-2"/>
                  <c:y val="-0.10240157480314969"/>
                </c:manualLayout>
              </c:layout>
              <c:spPr/>
              <c:txPr>
                <a:bodyPr/>
                <a:lstStyle/>
                <a:p>
                  <a:pPr>
                    <a:defRPr/>
                  </a:pPr>
                  <a:endParaRPr lang="en-US"/>
                </a:p>
              </c:txPr>
              <c:dLblPos val="bestFit"/>
              <c:showLegendKey val="0"/>
              <c:showVal val="1"/>
              <c:showCatName val="0"/>
              <c:showSerName val="0"/>
              <c:showPercent val="0"/>
              <c:showBubbleSize val="0"/>
            </c:dLbl>
            <c:dLbl>
              <c:idx val="3"/>
              <c:layout>
                <c:manualLayout>
                  <c:x val="0.26844646939294137"/>
                  <c:y val="-6.1621432959177977E-2"/>
                </c:manualLayout>
              </c:layout>
              <c:spPr/>
              <c:txPr>
                <a:bodyPr/>
                <a:lstStyle/>
                <a:p>
                  <a:pPr>
                    <a:defRPr/>
                  </a:pPr>
                  <a:endParaRPr lang="en-US"/>
                </a:p>
              </c:txPr>
              <c:dLblPos val="bestFit"/>
              <c:showLegendKey val="0"/>
              <c:showVal val="1"/>
              <c:showCatName val="0"/>
              <c:showSerName val="0"/>
              <c:showPercent val="0"/>
              <c:showBubbleSize val="0"/>
            </c:dLbl>
            <c:showLegendKey val="0"/>
            <c:showVal val="1"/>
            <c:showCatName val="0"/>
            <c:showSerName val="0"/>
            <c:showPercent val="0"/>
            <c:showBubbleSize val="0"/>
            <c:showLeaderLines val="1"/>
          </c:dLbls>
          <c:cat>
            <c:strRef>
              <c:f>Sheet1!$A$2:$A$5</c:f>
              <c:strCache>
                <c:ptCount val="4"/>
                <c:pt idx="0">
                  <c:v>Punjab</c:v>
                </c:pt>
                <c:pt idx="1">
                  <c:v>Sindh</c:v>
                </c:pt>
                <c:pt idx="2">
                  <c:v>KPK</c:v>
                </c:pt>
                <c:pt idx="3">
                  <c:v>Balochistan</c:v>
                </c:pt>
              </c:strCache>
            </c:strRef>
          </c:cat>
          <c:val>
            <c:numRef>
              <c:f>Sheet1!$B$2:$B$5</c:f>
              <c:numCache>
                <c:formatCode>General</c:formatCode>
                <c:ptCount val="4"/>
                <c:pt idx="0">
                  <c:v>112.4</c:v>
                </c:pt>
                <c:pt idx="1">
                  <c:v>55.8</c:v>
                </c:pt>
                <c:pt idx="2">
                  <c:v>0.4</c:v>
                </c:pt>
                <c:pt idx="3">
                  <c:v>1.5</c:v>
                </c:pt>
              </c:numCache>
            </c:numRef>
          </c:val>
        </c:ser>
        <c:dLbls>
          <c:showLegendKey val="0"/>
          <c:showVal val="0"/>
          <c:showCatName val="0"/>
          <c:showSerName val="0"/>
          <c:showPercent val="0"/>
          <c:showBubbleSize val="0"/>
          <c:showLeaderLines val="1"/>
        </c:dLbls>
      </c:pie3DChart>
      <c:spPr>
        <a:noFill/>
        <a:ln w="25398">
          <a:noFill/>
        </a:ln>
      </c:spPr>
    </c:plotArea>
    <c:legend>
      <c:legendPos val="r"/>
      <c:layout>
        <c:manualLayout>
          <c:xMode val="edge"/>
          <c:yMode val="edge"/>
          <c:x val="0.12241414169518562"/>
          <c:y val="0.87680407596109311"/>
          <c:w val="0.87229496489617242"/>
          <c:h val="0.12319592403890689"/>
        </c:manualLayout>
      </c:layout>
      <c:overlay val="0"/>
    </c:legend>
    <c:plotVisOnly val="1"/>
    <c:dispBlanksAs val="zero"/>
    <c:showDLblsOverMax val="0"/>
  </c:chart>
  <c:txPr>
    <a:bodyPr/>
    <a:lstStyle/>
    <a:p>
      <a:pPr>
        <a:defRPr sz="1796"/>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strCache>
            </c:strRef>
          </c:tx>
          <c:explosion val="25"/>
          <c:dPt>
            <c:idx val="0"/>
            <c:bubble3D val="0"/>
          </c:dPt>
          <c:dPt>
            <c:idx val="1"/>
            <c:bubble3D val="0"/>
          </c:dPt>
          <c:dPt>
            <c:idx val="2"/>
            <c:bubble3D val="0"/>
          </c:dPt>
          <c:dPt>
            <c:idx val="3"/>
            <c:bubble3D val="0"/>
          </c:dPt>
          <c:dLbls>
            <c:dLbl>
              <c:idx val="0"/>
              <c:layout>
                <c:manualLayout>
                  <c:x val="-0.50676364606966506"/>
                  <c:y val="8.7995042286381248E-2"/>
                </c:manualLayout>
              </c:layout>
              <c:spPr/>
              <c:txPr>
                <a:bodyPr/>
                <a:lstStyle/>
                <a:p>
                  <a:pPr>
                    <a:defRPr/>
                  </a:pPr>
                  <a:endParaRPr lang="en-US"/>
                </a:p>
              </c:txPr>
              <c:dLblPos val="bestFit"/>
              <c:showLegendKey val="0"/>
              <c:showVal val="1"/>
              <c:showCatName val="0"/>
              <c:showSerName val="0"/>
              <c:showPercent val="0"/>
              <c:showBubbleSize val="0"/>
            </c:dLbl>
            <c:dLbl>
              <c:idx val="1"/>
              <c:layout>
                <c:manualLayout>
                  <c:x val="-0.12503661840657015"/>
                  <c:y val="-8.3765008097393345E-2"/>
                </c:manualLayout>
              </c:layout>
              <c:spPr/>
              <c:txPr>
                <a:bodyPr/>
                <a:lstStyle/>
                <a:p>
                  <a:pPr>
                    <a:defRPr/>
                  </a:pPr>
                  <a:endParaRPr lang="en-US"/>
                </a:p>
              </c:txPr>
              <c:dLblPos val="bestFit"/>
              <c:showLegendKey val="0"/>
              <c:showVal val="1"/>
              <c:showCatName val="0"/>
              <c:showSerName val="0"/>
              <c:showPercent val="0"/>
              <c:showBubbleSize val="0"/>
            </c:dLbl>
            <c:dLbl>
              <c:idx val="2"/>
              <c:layout>
                <c:manualLayout>
                  <c:x val="1.6173482346964703E-2"/>
                  <c:y val="-0.10240157480314969"/>
                </c:manualLayout>
              </c:layout>
              <c:spPr/>
              <c:txPr>
                <a:bodyPr/>
                <a:lstStyle/>
                <a:p>
                  <a:pPr>
                    <a:defRPr/>
                  </a:pPr>
                  <a:endParaRPr lang="en-US"/>
                </a:p>
              </c:txPr>
              <c:dLblPos val="bestFit"/>
              <c:showLegendKey val="0"/>
              <c:showVal val="1"/>
              <c:showCatName val="0"/>
              <c:showSerName val="0"/>
              <c:showPercent val="0"/>
              <c:showBubbleSize val="0"/>
            </c:dLbl>
            <c:dLbl>
              <c:idx val="3"/>
              <c:layout>
                <c:manualLayout>
                  <c:x val="0.26844646939294159"/>
                  <c:y val="-6.1621432959177977E-2"/>
                </c:manualLayout>
              </c:layout>
              <c:spPr/>
              <c:txPr>
                <a:bodyPr/>
                <a:lstStyle/>
                <a:p>
                  <a:pPr>
                    <a:defRPr/>
                  </a:pPr>
                  <a:endParaRPr lang="en-US"/>
                </a:p>
              </c:txPr>
              <c:dLblPos val="bestFit"/>
              <c:showLegendKey val="0"/>
              <c:showVal val="1"/>
              <c:showCatName val="0"/>
              <c:showSerName val="0"/>
              <c:showPercent val="0"/>
              <c:showBubbleSize val="0"/>
            </c:dLbl>
            <c:showLegendKey val="0"/>
            <c:showVal val="1"/>
            <c:showCatName val="0"/>
            <c:showSerName val="0"/>
            <c:showPercent val="0"/>
            <c:showBubbleSize val="0"/>
            <c:showLeaderLines val="1"/>
          </c:dLbls>
          <c:cat>
            <c:strRef>
              <c:f>Sheet1!$A$2:$A$5</c:f>
              <c:strCache>
                <c:ptCount val="4"/>
                <c:pt idx="0">
                  <c:v>Punjab</c:v>
                </c:pt>
                <c:pt idx="1">
                  <c:v>Sindh</c:v>
                </c:pt>
                <c:pt idx="2">
                  <c:v>KPK</c:v>
                </c:pt>
                <c:pt idx="3">
                  <c:v>Balochistan</c:v>
                </c:pt>
              </c:strCache>
            </c:strRef>
          </c:cat>
          <c:val>
            <c:numRef>
              <c:f>Sheet1!$B$2:$B$5</c:f>
              <c:numCache>
                <c:formatCode>General</c:formatCode>
                <c:ptCount val="4"/>
                <c:pt idx="0">
                  <c:v>1324.9</c:v>
                </c:pt>
                <c:pt idx="1">
                  <c:v>390.5</c:v>
                </c:pt>
                <c:pt idx="2">
                  <c:v>4</c:v>
                </c:pt>
                <c:pt idx="3">
                  <c:v>8.5</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796"/>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0.31944</cdr:x>
      <cdr:y>0.72308</cdr:y>
    </cdr:from>
    <cdr:to>
      <cdr:x>0.74131</cdr:x>
      <cdr:y>0.86343</cdr:y>
    </cdr:to>
    <cdr:sp macro="" textlink="">
      <cdr:nvSpPr>
        <cdr:cNvPr id="2" name="Oval 1"/>
        <cdr:cNvSpPr/>
      </cdr:nvSpPr>
      <cdr:spPr>
        <a:xfrm xmlns:a="http://schemas.openxmlformats.org/drawingml/2006/main">
          <a:off x="1752600" y="3581400"/>
          <a:ext cx="2314548" cy="695154"/>
        </a:xfrm>
        <a:prstGeom xmlns:a="http://schemas.openxmlformats.org/drawingml/2006/main" prst="ellipse">
          <a:avLst/>
        </a:prstGeom>
        <a:solidFill xmlns:a="http://schemas.openxmlformats.org/drawingml/2006/main">
          <a:srgbClr val="C00000"/>
        </a:solidFill>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en-US" b="1" dirty="0" smtClean="0"/>
            <a:t>Total : 170.1</a:t>
          </a: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7680847-67F6-4E74-9035-8FC574841B5A}" type="datetimeFigureOut">
              <a:rPr lang="en-US" smtClean="0"/>
              <a:t>4/27/2016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438F27-E398-41BF-9E23-BAE38A693031}" type="slidenum">
              <a:rPr lang="en-US" smtClean="0"/>
              <a:t>‹#›</a:t>
            </a:fld>
            <a:endParaRPr lang="en-US"/>
          </a:p>
        </p:txBody>
      </p:sp>
    </p:spTree>
    <p:extLst>
      <p:ext uri="{BB962C8B-B14F-4D97-AF65-F5344CB8AC3E}">
        <p14:creationId xmlns:p14="http://schemas.microsoft.com/office/powerpoint/2010/main" val="4824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A3F783-0C1B-42B1-965A-683DE9D8F153}" type="datetimeFigureOut">
              <a:rPr lang="en-US" smtClean="0"/>
              <a:t>4/27/2016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63C91F-370E-4878-860C-7F240B31F812}" type="slidenum">
              <a:rPr lang="en-US" smtClean="0"/>
              <a:t>‹#›</a:t>
            </a:fld>
            <a:endParaRPr lang="en-US"/>
          </a:p>
        </p:txBody>
      </p:sp>
    </p:spTree>
    <p:extLst>
      <p:ext uri="{BB962C8B-B14F-4D97-AF65-F5344CB8AC3E}">
        <p14:creationId xmlns:p14="http://schemas.microsoft.com/office/powerpoint/2010/main" val="108225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3CA5711D-894E-41B0-9923-6F0426D24A9E}"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F277C03B-3F01-42A0-BA11-71B4ACC7098E}"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E25C7C3E-C65E-4DFD-B08A-1011D0D72E67}"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FF6E11BE-9591-4670-8005-3A0D24FE78FE}"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877971A-79B4-4C94-B8BE-BA51C1B9DF65}"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3B4CDBA5-641F-461A-9D05-CBBA5AAEA324}"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F9289FB-B3DD-468F-B44C-5C4E64AEDAC4}"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4EE2B0F-F002-4799-8C2C-01404C0DD5F4}"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61B8D120-90E3-499A-982B-D8FF365F8008}"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7117221-B15A-413E-BF42-AB643E89B8F8}" type="slidenum">
              <a:rPr lang="en-US">
                <a:solidFill>
                  <a:prstClr val="black"/>
                </a:solidFill>
              </a:rPr>
              <a:pPr>
                <a:defRPr/>
              </a:pPr>
              <a:t>33</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40CDD8A-6D79-4664-98C7-7F624477D027}"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ED59FBD9-02CB-40BE-A472-FDCC93596896}"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EDB73A-E2E7-4423-B954-F6560F8ABF99}" type="slidenum">
              <a:rPr lang="en-US">
                <a:solidFill>
                  <a:prstClr val="black"/>
                </a:solidFill>
              </a:rPr>
              <a:pPr>
                <a:defRPr/>
              </a:pPr>
              <a:t>35</a:t>
            </a:fld>
            <a:endParaRPr lang="en-US">
              <a:solidFill>
                <a:prstClr val="black"/>
              </a:solidFill>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99334B-F35A-49D3-9E36-9647AEDF4E78}" type="slidenum">
              <a:rPr lang="en-US">
                <a:solidFill>
                  <a:prstClr val="black"/>
                </a:solidFill>
              </a:rPr>
              <a:pPr>
                <a:defRPr/>
              </a:pPr>
              <a:t>36</a:t>
            </a:fld>
            <a:endParaRPr lang="en-US">
              <a:solidFill>
                <a:prstClr val="black"/>
              </a:solidFill>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1E4AD4-56EC-4663-8533-2ABB346B35EA}" type="slidenum">
              <a:rPr lang="en-US">
                <a:solidFill>
                  <a:prstClr val="black"/>
                </a:solidFill>
              </a:rPr>
              <a:pPr>
                <a:defRPr/>
              </a:pPr>
              <a:t>38</a:t>
            </a:fld>
            <a:endParaRPr lang="en-US">
              <a:solidFill>
                <a:prstClr val="black"/>
              </a:solidFill>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43869200-404C-4246-A4C7-FF10CC67B3AE}" type="slidenum">
              <a:rPr lang="en-US">
                <a:solidFill>
                  <a:prstClr val="black"/>
                </a:solidFill>
              </a:rPr>
              <a:pPr>
                <a:defRPr/>
              </a:pPr>
              <a:t>39</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ED7D2D-670E-404D-910D-1EFF6DC77292}" type="slidenum">
              <a:rPr lang="en-US">
                <a:solidFill>
                  <a:prstClr val="black"/>
                </a:solidFill>
              </a:rPr>
              <a:pPr>
                <a:defRPr/>
              </a:pPr>
              <a:t>40</a:t>
            </a:fld>
            <a:endParaRPr lang="en-US">
              <a:solidFill>
                <a:prstClr val="black"/>
              </a:solidFill>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580DD6-528D-498B-8FF4-F5CDE058AEE7}" type="slidenum">
              <a:rPr lang="en-US">
                <a:solidFill>
                  <a:prstClr val="black"/>
                </a:solidFill>
              </a:rPr>
              <a:pPr>
                <a:defRPr/>
              </a:pPr>
              <a:t>41</a:t>
            </a:fld>
            <a:endParaRPr lang="en-US">
              <a:solidFill>
                <a:prstClr val="black"/>
              </a:solidFill>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8A50E8-03FE-45AE-9C08-31BD8D5E81D6}" type="slidenum">
              <a:rPr lang="en-US">
                <a:solidFill>
                  <a:prstClr val="black"/>
                </a:solidFill>
              </a:rPr>
              <a:pPr>
                <a:defRPr/>
              </a:pPr>
              <a:t>42</a:t>
            </a:fld>
            <a:endParaRPr lang="en-US">
              <a:solidFill>
                <a:prstClr val="black"/>
              </a:solidFill>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7DF19D-C3E0-48BE-9EBB-1E77A30323CF}" type="slidenum">
              <a:rPr lang="en-US">
                <a:solidFill>
                  <a:prstClr val="black"/>
                </a:solidFill>
              </a:rPr>
              <a:pPr>
                <a:defRPr/>
              </a:pPr>
              <a:t>43</a:t>
            </a:fld>
            <a:endParaRPr lang="en-US">
              <a:solidFill>
                <a:prstClr val="black"/>
              </a:solidFill>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0ED8B0E9-B566-4B83-9CFE-DD5C814B1216}"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90FE2424-6AB8-465E-A683-408F739DB0C9}"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2616848-7ECB-4E04-A7B5-915E2A4C1AF4}"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59F1C341-DF5B-415E-9E05-E8A1F177E1AC}"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ED52579-2FFB-4E15-8EEB-60A4F574ACBF}"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3623494-3E1A-43D0-BFD6-EB767D881F03}"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A5471338-7A26-43D0-B176-1646429F6224}" type="slidenum">
              <a:rPr lang="en-US">
                <a:solidFill>
                  <a:prstClr val="black"/>
                </a:solidFill>
              </a:rPr>
              <a:pPr>
                <a:def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75A17D-5000-4848-B303-B5028610B00D}" type="datetimeFigureOut">
              <a:rPr lang="en-US">
                <a:solidFill>
                  <a:prstClr val="black">
                    <a:tint val="75000"/>
                  </a:prstClr>
                </a:solidFill>
              </a:rPr>
              <a:pPr>
                <a:def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D477B-4FF9-4B2E-9E53-72FBE3AE3A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21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9AA913-7BE8-4DA2-A7AB-C5D9CEE72BCC}" type="datetimeFigureOut">
              <a:rPr lang="en-US">
                <a:solidFill>
                  <a:prstClr val="black">
                    <a:tint val="75000"/>
                  </a:prstClr>
                </a:solidFill>
              </a:rPr>
              <a:pPr>
                <a:def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71BB29-D2BD-46A3-A720-A6790C933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862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E9DC9A-A0E8-4008-B643-D04C2DEC66C9}" type="datetimeFigureOut">
              <a:rPr lang="en-US">
                <a:solidFill>
                  <a:prstClr val="black">
                    <a:tint val="75000"/>
                  </a:prstClr>
                </a:solidFill>
              </a:rPr>
              <a:pPr>
                <a:def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831D2E-0425-4AAF-8E75-5049403441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45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chemeClr val="accent6">
              <a:lumMod val="75000"/>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F0000"/>
                </a:solidFill>
              </a:rPr>
              <a:t>Dr. </a:t>
            </a:r>
            <a:r>
              <a:rPr lang="en-US" b="1" dirty="0" err="1">
                <a:solidFill>
                  <a:srgbClr val="FF0000"/>
                </a:solidFill>
              </a:rPr>
              <a:t>Zahoor</a:t>
            </a:r>
            <a:r>
              <a:rPr lang="en-US" b="1" dirty="0">
                <a:solidFill>
                  <a:srgbClr val="FF0000"/>
                </a:solidFill>
              </a:rPr>
              <a:t> Hussain </a:t>
            </a:r>
            <a:r>
              <a:rPr lang="en-US" b="1" dirty="0">
                <a:solidFill>
                  <a:srgbClr val="140585"/>
                </a:solidFill>
              </a:rPr>
              <a:t>			H</a:t>
            </a:r>
            <a:r>
              <a:rPr lang="en-US" b="1" dirty="0">
                <a:solidFill>
                  <a:srgbClr val="7030A0"/>
                </a:solidFill>
              </a:rPr>
              <a:t>ort-402</a:t>
            </a:r>
            <a:r>
              <a:rPr lang="en-US" b="1" dirty="0">
                <a:solidFill>
                  <a:srgbClr val="FFFF00"/>
                </a:solidFill>
              </a:rPr>
              <a:t>	</a:t>
            </a:r>
            <a:r>
              <a:rPr lang="en-US" b="1" dirty="0">
                <a:solidFill>
                  <a:srgbClr val="140585"/>
                </a:solidFill>
              </a:rPr>
              <a:t>	</a:t>
            </a:r>
            <a:r>
              <a:rPr lang="en-US" b="1" dirty="0">
                <a:solidFill>
                  <a:srgbClr val="C00000"/>
                </a:solidFill>
              </a:rPr>
              <a:t>    </a:t>
            </a:r>
            <a:r>
              <a:rPr lang="en-US" sz="1400" b="1" i="1" dirty="0">
                <a:solidFill>
                  <a:srgbClr val="C00000"/>
                </a:solidFill>
              </a:rPr>
              <a:t>Horticulture</a:t>
            </a:r>
            <a:endParaRPr lang="en-US" b="1" dirty="0">
              <a:solidFill>
                <a:srgbClr val="C00000"/>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7C3B466-3C7F-454C-BB81-3C4782BFD24B}" type="datetimeFigureOut">
              <a:rPr lang="en-US">
                <a:solidFill>
                  <a:prstClr val="black">
                    <a:tint val="75000"/>
                  </a:prstClr>
                </a:solidFill>
              </a:rPr>
              <a:pPr>
                <a:defRPr/>
              </a:pPr>
              <a:t>4/27/2016</a:t>
            </a:fld>
            <a:endParaRPr lang="en-US">
              <a:solidFill>
                <a:prstClr val="black">
                  <a:tint val="75000"/>
                </a:prstClr>
              </a:solidFill>
            </a:endParaRPr>
          </a:p>
        </p:txBody>
      </p:sp>
    </p:spTree>
    <p:extLst>
      <p:ext uri="{BB962C8B-B14F-4D97-AF65-F5344CB8AC3E}">
        <p14:creationId xmlns:p14="http://schemas.microsoft.com/office/powerpoint/2010/main" val="158598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346C85-09F3-4379-949A-D02B13F92FE1}" type="datetimeFigureOut">
              <a:rPr lang="en-US">
                <a:solidFill>
                  <a:prstClr val="black">
                    <a:tint val="75000"/>
                  </a:prstClr>
                </a:solidFill>
              </a:rPr>
              <a:pPr>
                <a:def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BEAF33-ECE7-4C30-AC53-D33F35CE56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911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A695B4-3A70-4984-A7C3-5A25C2BF50BD}" type="datetimeFigureOut">
              <a:rPr lang="en-US">
                <a:solidFill>
                  <a:prstClr val="black">
                    <a:tint val="75000"/>
                  </a:prstClr>
                </a:solidFill>
              </a:rPr>
              <a:pPr>
                <a:defRPr/>
              </a:pPr>
              <a:t>4/27/2016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71D6EB-B69F-4FA8-802C-D48B423876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335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7FABEF-9A19-457D-BEE6-B93A4CF8063A}" type="datetimeFigureOut">
              <a:rPr lang="en-US">
                <a:solidFill>
                  <a:prstClr val="black">
                    <a:tint val="75000"/>
                  </a:prstClr>
                </a:solidFill>
              </a:rPr>
              <a:pPr>
                <a:defRPr/>
              </a:pPr>
              <a:t>4/27/2016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8113D4-13AF-4267-B9AD-50E629BC75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517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EE1543-D559-44CC-80A1-2FDC71D57A96}" type="datetimeFigureOut">
              <a:rPr lang="en-US">
                <a:solidFill>
                  <a:prstClr val="black">
                    <a:tint val="75000"/>
                  </a:prstClr>
                </a:solidFill>
              </a:rPr>
              <a:pPr>
                <a:defRPr/>
              </a:pPr>
              <a:t>4/27/2016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628BCF-B799-49BD-8403-5460933510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416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1F05A6-DCEF-4BC0-92ED-FBD196480C7C}" type="datetimeFigureOut">
              <a:rPr lang="en-US">
                <a:solidFill>
                  <a:prstClr val="black">
                    <a:tint val="75000"/>
                  </a:prstClr>
                </a:solidFill>
              </a:rPr>
              <a:pPr>
                <a:defRPr/>
              </a:pPr>
              <a:t>4/27/2016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4937E9-3E85-45F0-BA7A-90155E99D8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120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122499-7D2A-47EE-9555-8381342F26A9}" type="datetimeFigureOut">
              <a:rPr lang="en-US">
                <a:solidFill>
                  <a:prstClr val="black">
                    <a:tint val="75000"/>
                  </a:prstClr>
                </a:solidFill>
              </a:rPr>
              <a:pPr>
                <a:defRPr/>
              </a:pPr>
              <a:t>4/27/2016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847083-9D8C-4977-BE47-DBDBF2EB15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765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330738-5A42-45AB-9EB5-507F37F9F07E}" type="datetimeFigureOut">
              <a:rPr lang="en-US">
                <a:solidFill>
                  <a:prstClr val="black">
                    <a:tint val="75000"/>
                  </a:prstClr>
                </a:solidFill>
              </a:rPr>
              <a:pPr>
                <a:defRPr/>
              </a:pPr>
              <a:t>4/27/2016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8BE6A3-577F-499F-A644-D81DFFE38E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657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26CB0C-85B3-4435-B2E6-B5CF46ECF4D4}" type="datetimeFigureOut">
              <a:rPr lang="en-US">
                <a:solidFill>
                  <a:prstClr val="black">
                    <a:tint val="75000"/>
                  </a:prstClr>
                </a:solidFill>
              </a:rPr>
              <a:pPr>
                <a:defRPr/>
              </a:pPr>
              <a:t>4/27/2016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C4D4C90-57A8-4C6D-A0C4-D71F8E25BF54}" type="slidenum">
              <a:rPr lang="en-US">
                <a:solidFill>
                  <a:prstClr val="black">
                    <a:tint val="75000"/>
                  </a:prstClr>
                </a:solidFill>
              </a:rPr>
              <a:pPr>
                <a:defRPr/>
              </a:pPr>
              <a:t>‹#›</a:t>
            </a:fld>
            <a:endParaRPr lang="en-US">
              <a:solidFill>
                <a:prstClr val="black">
                  <a:tint val="75000"/>
                </a:prstClr>
              </a:solidFill>
            </a:endParaRPr>
          </a:p>
        </p:txBody>
      </p:sp>
      <p:pic>
        <p:nvPicPr>
          <p:cNvPr id="1031" name="Picture 3" descr="C:\Users\hp\Pictures\citrus-painting-a-day.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38400" y="0"/>
            <a:ext cx="1247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C:\Users\hp\Pictures\floridas_citrus.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192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6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hp\Pictures\Noris_Ledesm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C:\Users\hp\Pictures\jpeg-mango-logo-for-cm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4876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agricorner.com/wp-content/uploads/2010/12/mango-orch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66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altLang="en-US" smtClean="0"/>
          </a:p>
        </p:txBody>
      </p:sp>
      <p:sp>
        <p:nvSpPr>
          <p:cNvPr id="47107" name="Content Placeholder 2"/>
          <p:cNvSpPr>
            <a:spLocks noGrp="1"/>
          </p:cNvSpPr>
          <p:nvPr>
            <p:ph idx="1"/>
          </p:nvPr>
        </p:nvSpPr>
        <p:spPr/>
        <p:txBody>
          <a:bodyPr/>
          <a:lstStyle/>
          <a:p>
            <a:r>
              <a:rPr lang="en-US" altLang="en-US" dirty="0" smtClean="0"/>
              <a:t>April flush: 37% bear inflorescence</a:t>
            </a:r>
          </a:p>
          <a:p>
            <a:r>
              <a:rPr lang="en-US" altLang="en-US" dirty="0" smtClean="0"/>
              <a:t>May flush: 29%</a:t>
            </a:r>
          </a:p>
          <a:p>
            <a:r>
              <a:rPr lang="en-US" altLang="en-US" dirty="0" smtClean="0"/>
              <a:t>June flush: 20%</a:t>
            </a:r>
          </a:p>
          <a:p>
            <a:r>
              <a:rPr lang="en-US" altLang="en-US" dirty="0" smtClean="0"/>
              <a:t>July flush: 12%</a:t>
            </a:r>
          </a:p>
          <a:p>
            <a:r>
              <a:rPr lang="en-US" altLang="en-US" dirty="0" smtClean="0"/>
              <a:t>August flush 7%</a:t>
            </a:r>
          </a:p>
        </p:txBody>
      </p:sp>
    </p:spTree>
    <p:extLst>
      <p:ext uri="{BB962C8B-B14F-4D97-AF65-F5344CB8AC3E}">
        <p14:creationId xmlns:p14="http://schemas.microsoft.com/office/powerpoint/2010/main" val="348829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066800"/>
            <a:ext cx="8229600" cy="5059363"/>
          </a:xfrm>
        </p:spPr>
        <p:txBody>
          <a:bodyPr/>
          <a:lstStyle/>
          <a:p>
            <a:r>
              <a:rPr lang="en-US" altLang="en-US" dirty="0" smtClean="0"/>
              <a:t>Flowers</a:t>
            </a:r>
          </a:p>
          <a:p>
            <a:r>
              <a:rPr lang="en-US" altLang="en-US" dirty="0" smtClean="0"/>
              <a:t>Flower bud differentiate in Sep- Oct</a:t>
            </a:r>
          </a:p>
          <a:p>
            <a:r>
              <a:rPr lang="en-US" altLang="en-US" dirty="0" smtClean="0"/>
              <a:t>Blooming start from Feb- until mid April</a:t>
            </a:r>
          </a:p>
          <a:p>
            <a:r>
              <a:rPr lang="en-US" altLang="en-US" dirty="0" smtClean="0"/>
              <a:t>Early variety Early Gold bloom continuously through December to March</a:t>
            </a:r>
          </a:p>
          <a:p>
            <a:r>
              <a:rPr lang="en-US" altLang="en-US" dirty="0" smtClean="0"/>
              <a:t>Flowers are born </a:t>
            </a:r>
            <a:r>
              <a:rPr lang="en-US" altLang="en-US" dirty="0" smtClean="0">
                <a:solidFill>
                  <a:srgbClr val="000000"/>
                </a:solidFill>
              </a:rPr>
              <a:t>terminally on 30-50 cm</a:t>
            </a:r>
          </a:p>
          <a:p>
            <a:r>
              <a:rPr lang="en-US" altLang="en-US" dirty="0" smtClean="0">
                <a:solidFill>
                  <a:srgbClr val="000000"/>
                </a:solidFill>
              </a:rPr>
              <a:t>Carry 500-1500 flowers or in some cases have 7000 flowers</a:t>
            </a:r>
          </a:p>
          <a:p>
            <a:r>
              <a:rPr lang="en-US" altLang="en-US" dirty="0" smtClean="0">
                <a:solidFill>
                  <a:srgbClr val="000000"/>
                </a:solidFill>
              </a:rPr>
              <a:t>Small, yellowish or pinkish in color </a:t>
            </a:r>
            <a:endParaRPr lang="en-US" altLang="en-US" dirty="0" smtClean="0"/>
          </a:p>
        </p:txBody>
      </p:sp>
    </p:spTree>
    <p:extLst>
      <p:ext uri="{BB962C8B-B14F-4D97-AF65-F5344CB8AC3E}">
        <p14:creationId xmlns:p14="http://schemas.microsoft.com/office/powerpoint/2010/main" val="16100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52400"/>
            <a:ext cx="8229600" cy="487363"/>
          </a:xfrm>
        </p:spPr>
        <p:txBody>
          <a:bodyPr/>
          <a:lstStyle/>
          <a:p>
            <a:endParaRPr lang="en-US" altLang="en-US" smtClean="0"/>
          </a:p>
        </p:txBody>
      </p:sp>
      <p:sp>
        <p:nvSpPr>
          <p:cNvPr id="49155" name="Content Placeholder 2"/>
          <p:cNvSpPr>
            <a:spLocks noGrp="1"/>
          </p:cNvSpPr>
          <p:nvPr>
            <p:ph idx="1"/>
          </p:nvPr>
        </p:nvSpPr>
        <p:spPr>
          <a:xfrm>
            <a:off x="457200" y="914400"/>
            <a:ext cx="8229600" cy="5211763"/>
          </a:xfrm>
        </p:spPr>
        <p:txBody>
          <a:bodyPr/>
          <a:lstStyle/>
          <a:p>
            <a:r>
              <a:rPr lang="en-US" altLang="en-US" sz="2400" dirty="0" smtClean="0"/>
              <a:t>Male 67-90%</a:t>
            </a:r>
          </a:p>
          <a:p>
            <a:r>
              <a:rPr lang="en-US" altLang="en-US" sz="2400" dirty="0" smtClean="0"/>
              <a:t>Hermaphrodite 10-30%</a:t>
            </a:r>
          </a:p>
          <a:p>
            <a:r>
              <a:rPr lang="en-US" altLang="en-US" sz="2400" dirty="0" smtClean="0"/>
              <a:t>Staminate flowers contain only one</a:t>
            </a:r>
          </a:p>
          <a:p>
            <a:r>
              <a:rPr lang="en-US" altLang="en-US" sz="2400" dirty="0" smtClean="0"/>
              <a:t>While 5-6 abortive stamens called </a:t>
            </a:r>
            <a:r>
              <a:rPr lang="en-US" altLang="en-US" sz="2400" dirty="0" err="1" smtClean="0"/>
              <a:t>staminodes</a:t>
            </a:r>
            <a:endParaRPr lang="en-US" altLang="en-US" sz="2400" dirty="0" smtClean="0"/>
          </a:p>
          <a:p>
            <a:r>
              <a:rPr lang="en-US" altLang="en-US" sz="2400" dirty="0" smtClean="0"/>
              <a:t>Fertile stamen is longer, with dark-red anther filled with pollen</a:t>
            </a:r>
          </a:p>
          <a:p>
            <a:r>
              <a:rPr lang="en-US" altLang="en-US" sz="2400" dirty="0" smtClean="0"/>
              <a:t>Perfect flowers have small ovary</a:t>
            </a:r>
          </a:p>
          <a:p>
            <a:r>
              <a:rPr lang="en-US" altLang="en-US" sz="2400" dirty="0" smtClean="0"/>
              <a:t>Style is lateral </a:t>
            </a:r>
          </a:p>
          <a:p>
            <a:r>
              <a:rPr lang="en-US" altLang="en-US" sz="2400" dirty="0" smtClean="0"/>
              <a:t>stigma is simple and small</a:t>
            </a:r>
          </a:p>
          <a:p>
            <a:r>
              <a:rPr lang="en-US" altLang="en-US" sz="2400" dirty="0" smtClean="0"/>
              <a:t>Sepal 4-5</a:t>
            </a:r>
          </a:p>
          <a:p>
            <a:r>
              <a:rPr lang="en-US" altLang="en-US" sz="2400" dirty="0" smtClean="0"/>
              <a:t>Petals 5</a:t>
            </a:r>
          </a:p>
        </p:txBody>
      </p:sp>
    </p:spTree>
    <p:extLst>
      <p:ext uri="{BB962C8B-B14F-4D97-AF65-F5344CB8AC3E}">
        <p14:creationId xmlns:p14="http://schemas.microsoft.com/office/powerpoint/2010/main" val="336502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Fruit:</a:t>
            </a:r>
          </a:p>
          <a:p>
            <a:pPr>
              <a:defRPr/>
            </a:pPr>
            <a:r>
              <a:rPr lang="en-US" sz="2400" dirty="0" smtClean="0"/>
              <a:t>Large drupe</a:t>
            </a:r>
          </a:p>
          <a:p>
            <a:pPr>
              <a:defRPr/>
            </a:pPr>
            <a:r>
              <a:rPr lang="en-US" sz="2400" dirty="0" smtClean="0"/>
              <a:t>Epicarp:</a:t>
            </a:r>
          </a:p>
          <a:p>
            <a:pPr>
              <a:defRPr/>
            </a:pPr>
            <a:r>
              <a:rPr lang="en-US" sz="2400" dirty="0" smtClean="0"/>
              <a:t>Mesocarp</a:t>
            </a:r>
          </a:p>
          <a:p>
            <a:pPr>
              <a:defRPr/>
            </a:pPr>
            <a:r>
              <a:rPr lang="en-US" sz="2400" dirty="0" smtClean="0"/>
              <a:t>Endocarp</a:t>
            </a:r>
          </a:p>
          <a:p>
            <a:pPr>
              <a:defRPr/>
            </a:pPr>
            <a:r>
              <a:rPr lang="en-US" sz="2400" dirty="0" smtClean="0"/>
              <a:t>Weight vary from cultivar to cultivars from plum to 2 kg</a:t>
            </a:r>
          </a:p>
          <a:p>
            <a:pPr>
              <a:defRPr/>
            </a:pPr>
            <a:r>
              <a:rPr lang="en-US" sz="2400" dirty="0" smtClean="0"/>
              <a:t>Skin is smooth and thick</a:t>
            </a:r>
          </a:p>
          <a:p>
            <a:pPr>
              <a:defRPr/>
            </a:pPr>
            <a:r>
              <a:rPr lang="en-US" sz="2400" dirty="0" smtClean="0"/>
              <a:t>Yellow or greenish </a:t>
            </a:r>
          </a:p>
          <a:p>
            <a:pPr>
              <a:defRPr/>
            </a:pPr>
            <a:r>
              <a:rPr lang="en-US" sz="2400" dirty="0" smtClean="0"/>
              <a:t>Some </a:t>
            </a:r>
            <a:r>
              <a:rPr lang="en-US" sz="2400" dirty="0" err="1" smtClean="0"/>
              <a:t>cv.s</a:t>
            </a:r>
            <a:r>
              <a:rPr lang="en-US" sz="2400" dirty="0" smtClean="0"/>
              <a:t> have red blush on yellow skin</a:t>
            </a:r>
          </a:p>
          <a:p>
            <a:pPr>
              <a:defRPr/>
            </a:pPr>
            <a:r>
              <a:rPr lang="en-US" sz="2400" dirty="0" smtClean="0"/>
              <a:t>Fruit will ready for harvesting with in 13 to 20 weeks</a:t>
            </a:r>
          </a:p>
          <a:p>
            <a:pPr marL="0" indent="0">
              <a:buFont typeface="Arial" charset="0"/>
              <a:buNone/>
              <a:defRPr/>
            </a:pPr>
            <a:endParaRPr lang="en-US" sz="2400" dirty="0"/>
          </a:p>
        </p:txBody>
      </p:sp>
    </p:spTree>
    <p:extLst>
      <p:ext uri="{BB962C8B-B14F-4D97-AF65-F5344CB8AC3E}">
        <p14:creationId xmlns:p14="http://schemas.microsoft.com/office/powerpoint/2010/main" val="238993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C:\Users\hp\Downloads\wave.gif"/>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a:xfrm>
            <a:off x="5943600" y="0"/>
            <a:ext cx="3200400" cy="1828800"/>
          </a:xfrm>
        </p:spPr>
      </p:pic>
      <p:pic>
        <p:nvPicPr>
          <p:cNvPr id="51204" name="Picture 1" descr="C:\Users\hp\Downloads\donderwolk.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0"/>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ontent Placeholder 2"/>
          <p:cNvSpPr txBox="1">
            <a:spLocks/>
          </p:cNvSpPr>
          <p:nvPr/>
        </p:nvSpPr>
        <p:spPr bwMode="auto">
          <a:xfrm>
            <a:off x="0" y="914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Fruit of Tropical region</a:t>
            </a:r>
          </a:p>
          <a:p>
            <a:pPr eaLnBrk="1" fontAlgn="base" hangingPunct="1">
              <a:spcAft>
                <a:spcPct val="0"/>
              </a:spcAft>
              <a:buClr>
                <a:srgbClr val="FF0000"/>
              </a:buClr>
              <a:buSzPct val="90000"/>
              <a:buFontTx/>
              <a:buNone/>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Excessive rains – tend to produce continuous growth flushes</a:t>
            </a:r>
          </a:p>
          <a:p>
            <a:pPr eaLnBrk="1" fontAlgn="base" hangingPunct="1">
              <a:spcAft>
                <a:spcPct val="0"/>
              </a:spcAft>
              <a:buClr>
                <a:srgbClr val="FF0000"/>
              </a:buClr>
              <a:buSzPct val="90000"/>
              <a:buFontTx/>
              <a:buNone/>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Fruit induction – low temperature stress or drought period is important (Sub-tropical climate)</a:t>
            </a:r>
          </a:p>
          <a:p>
            <a:pPr eaLnBrk="1" fontAlgn="base" hangingPunct="1">
              <a:spcAft>
                <a:spcPct val="0"/>
              </a:spcAft>
              <a:buClr>
                <a:srgbClr val="FF0000"/>
              </a:buClr>
              <a:buSzPct val="90000"/>
              <a:buFont typeface="Wingdings" pitchFamily="2" charset="2"/>
              <a:buChar char="q"/>
            </a:pPr>
            <a:endParaRPr lang="en-US" altLang="en-US" sz="2400" dirty="0">
              <a:solidFill>
                <a:prstClr val="black"/>
              </a:solidFill>
              <a:latin typeface="Arial" charset="0"/>
              <a:cs typeface="Arial" charset="0"/>
            </a:endParaRP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That’s why per-hectare yield is more in Punjab than Sindh  </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Suitable temperature range is 15 to 40</a:t>
            </a:r>
            <a:r>
              <a:rPr lang="en-US" altLang="en-US" sz="2400" baseline="30000" dirty="0">
                <a:solidFill>
                  <a:prstClr val="black"/>
                </a:solidFill>
                <a:latin typeface="Arial" charset="0"/>
                <a:cs typeface="Arial" charset="0"/>
              </a:rPr>
              <a:t>o</a:t>
            </a:r>
            <a:r>
              <a:rPr lang="en-US" altLang="en-US" sz="2400" dirty="0">
                <a:solidFill>
                  <a:prstClr val="black"/>
                </a:solidFill>
                <a:latin typeface="Arial" charset="0"/>
                <a:cs typeface="Arial" charset="0"/>
              </a:rPr>
              <a:t>C</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During flowering – freedom from rain, cloudiness and frost is important</a:t>
            </a:r>
          </a:p>
          <a:p>
            <a:pPr eaLnBrk="1" fontAlgn="base" hangingPunct="1">
              <a:spcAft>
                <a:spcPct val="0"/>
              </a:spcAft>
              <a:buClr>
                <a:srgbClr val="FF0000"/>
              </a:buClr>
              <a:buSzPct val="90000"/>
              <a:buFont typeface="Wingdings" pitchFamily="2" charset="2"/>
              <a:buChar char="q"/>
            </a:pPr>
            <a:r>
              <a:rPr lang="en-US" altLang="en-US" sz="2400" dirty="0">
                <a:solidFill>
                  <a:prstClr val="black"/>
                </a:solidFill>
                <a:latin typeface="Arial" charset="0"/>
                <a:cs typeface="Arial" charset="0"/>
              </a:rPr>
              <a:t>During ripening – dry hot conditions improve fruit quality</a:t>
            </a:r>
          </a:p>
        </p:txBody>
      </p:sp>
      <p:sp>
        <p:nvSpPr>
          <p:cNvPr id="51206" name="Title 1"/>
          <p:cNvSpPr>
            <a:spLocks noGrp="1"/>
          </p:cNvSpPr>
          <p:nvPr>
            <p:ph type="title"/>
          </p:nvPr>
        </p:nvSpPr>
        <p:spPr>
          <a:xfrm>
            <a:off x="6019800" y="914400"/>
            <a:ext cx="1828800" cy="715963"/>
          </a:xfrm>
        </p:spPr>
        <p:txBody>
          <a:bodyPr/>
          <a:lstStyle/>
          <a:p>
            <a:pPr algn="l" eaLnBrk="1" hangingPunct="1"/>
            <a:r>
              <a:rPr lang="en-US" altLang="en-US" sz="4000" b="1" smtClean="0">
                <a:solidFill>
                  <a:schemeClr val="bg1"/>
                </a:solidFill>
              </a:rPr>
              <a:t>Climate </a:t>
            </a:r>
          </a:p>
        </p:txBody>
      </p:sp>
    </p:spTree>
    <p:extLst>
      <p:ext uri="{BB962C8B-B14F-4D97-AF65-F5344CB8AC3E}">
        <p14:creationId xmlns:p14="http://schemas.microsoft.com/office/powerpoint/2010/main" val="120174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4953000" y="381000"/>
            <a:ext cx="4191000" cy="563563"/>
          </a:xfrm>
        </p:spPr>
        <p:txBody>
          <a:bodyPr/>
          <a:lstStyle/>
          <a:p>
            <a:pPr eaLnBrk="1" hangingPunct="1"/>
            <a:r>
              <a:rPr lang="en-US" altLang="en-US" sz="4000" b="1" smtClean="0">
                <a:solidFill>
                  <a:srgbClr val="00B050"/>
                </a:solidFill>
              </a:rPr>
              <a:t>Soil Requirements</a:t>
            </a:r>
          </a:p>
        </p:txBody>
      </p:sp>
      <p:sp>
        <p:nvSpPr>
          <p:cNvPr id="5" name="Content Placeholder 2"/>
          <p:cNvSpPr>
            <a:spLocks noGrp="1"/>
          </p:cNvSpPr>
          <p:nvPr>
            <p:ph idx="1"/>
          </p:nvPr>
        </p:nvSpPr>
        <p:spPr>
          <a:xfrm>
            <a:off x="0" y="1676400"/>
            <a:ext cx="9144000" cy="36576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Can be grown on wide range of soils types</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Deep well – drained sandy loam soils give best results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The sub-soil should be free from hardpan, sticky clay and water logged conditions</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Suitable soil pH range: 5.5 – 8.7 </a:t>
            </a:r>
          </a:p>
        </p:txBody>
      </p:sp>
    </p:spTree>
    <p:extLst>
      <p:ext uri="{BB962C8B-B14F-4D97-AF65-F5344CB8AC3E}">
        <p14:creationId xmlns:p14="http://schemas.microsoft.com/office/powerpoint/2010/main" val="4177466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0" y="152400"/>
            <a:ext cx="3657600" cy="715963"/>
          </a:xfrm>
        </p:spPr>
        <p:txBody>
          <a:bodyPr rtlCol="0">
            <a:normAutofit fontScale="90000"/>
          </a:bodyPr>
          <a:lstStyle/>
          <a:p>
            <a:pPr algn="l" eaLnBrk="1" fontAlgn="auto" hangingPunct="1">
              <a:spcAft>
                <a:spcPts val="0"/>
              </a:spcAft>
              <a:defRPr/>
            </a:pPr>
            <a:r>
              <a:rPr lang="en-US" b="1" dirty="0" smtClean="0">
                <a:solidFill>
                  <a:srgbClr val="00B050"/>
                </a:solidFill>
              </a:rPr>
              <a:t>Propagation </a:t>
            </a:r>
            <a:endParaRPr lang="en-US" b="1" dirty="0">
              <a:solidFill>
                <a:srgbClr val="00B050"/>
              </a:solidFill>
            </a:endParaRPr>
          </a:p>
        </p:txBody>
      </p:sp>
      <p:sp>
        <p:nvSpPr>
          <p:cNvPr id="5" name="Content Placeholder 2"/>
          <p:cNvSpPr>
            <a:spLocks noGrp="1"/>
          </p:cNvSpPr>
          <p:nvPr>
            <p:ph idx="1"/>
          </p:nvPr>
        </p:nvSpPr>
        <p:spPr>
          <a:xfrm>
            <a:off x="0" y="914400"/>
            <a:ext cx="9144000" cy="54864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Propagated by both sexual  and asexual methods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Sexually propagated mangoes are called seedlings/ </a:t>
            </a:r>
            <a:r>
              <a:rPr lang="en-US" altLang="en-US" sz="2300" dirty="0" err="1" smtClean="0">
                <a:latin typeface="Arial" charset="0"/>
                <a:cs typeface="Arial" charset="0"/>
              </a:rPr>
              <a:t>Desi</a:t>
            </a:r>
            <a:r>
              <a:rPr lang="en-US" altLang="en-US" sz="2300" dirty="0" smtClean="0">
                <a:latin typeface="Arial" charset="0"/>
                <a:cs typeface="Arial" charset="0"/>
              </a:rPr>
              <a:t> Mangoes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Sexual propagation is now restricted to raise rootstock</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Arial" charset="0"/>
              <a:buNone/>
            </a:pPr>
            <a:r>
              <a:rPr lang="en-US" altLang="en-US" sz="2300" b="1" u="sng" dirty="0" smtClean="0">
                <a:solidFill>
                  <a:srgbClr val="C00000"/>
                </a:solidFill>
                <a:latin typeface="Arial" charset="0"/>
                <a:cs typeface="Arial" charset="0"/>
              </a:rPr>
              <a:t>Raising of Rootstocks</a:t>
            </a:r>
          </a:p>
          <a:p>
            <a:pPr eaLnBrk="1" hangingPunct="1">
              <a:buClr>
                <a:srgbClr val="FF0000"/>
              </a:buClr>
              <a:buSzPct val="90000"/>
              <a:buFont typeface="Wingdings" pitchFamily="2" charset="2"/>
              <a:buChar char="q"/>
            </a:pPr>
            <a:r>
              <a:rPr lang="en-US" altLang="en-US" sz="2300" dirty="0" smtClean="0">
                <a:latin typeface="Arial" charset="0"/>
                <a:cs typeface="Arial" charset="0"/>
              </a:rPr>
              <a:t>Sowing of fresh mango stones – July – August </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Seedlings are shifted to bed in August – September </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Seedlings remain there for one year</a:t>
            </a:r>
          </a:p>
          <a:p>
            <a:pPr eaLnBrk="1" hangingPunct="1">
              <a:buClr>
                <a:srgbClr val="FF0000"/>
              </a:buClr>
              <a:buSzPct val="90000"/>
              <a:buFont typeface="Arial" charset="0"/>
              <a:buNone/>
            </a:pPr>
            <a:endParaRPr lang="en-US" altLang="en-US" sz="2300" dirty="0" smtClean="0">
              <a:latin typeface="Arial" charset="0"/>
              <a:cs typeface="Arial" charset="0"/>
            </a:endParaRPr>
          </a:p>
          <a:p>
            <a:pPr eaLnBrk="1" hangingPunct="1">
              <a:buClr>
                <a:srgbClr val="FF0000"/>
              </a:buClr>
              <a:buSzPct val="90000"/>
              <a:buFont typeface="Arial" charset="0"/>
              <a:buNone/>
            </a:pPr>
            <a:endParaRPr lang="en-US" altLang="en-US" sz="2300" dirty="0" smtClean="0">
              <a:latin typeface="Arial" charset="0"/>
              <a:cs typeface="Arial" charset="0"/>
            </a:endParaRPr>
          </a:p>
        </p:txBody>
      </p:sp>
    </p:spTree>
    <p:extLst>
      <p:ext uri="{BB962C8B-B14F-4D97-AF65-F5344CB8AC3E}">
        <p14:creationId xmlns:p14="http://schemas.microsoft.com/office/powerpoint/2010/main" val="107135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1828800"/>
            <a:ext cx="9144000" cy="3048000"/>
          </a:xfrm>
        </p:spPr>
        <p:txBody>
          <a:bodyPr/>
          <a:lstStyle/>
          <a:p>
            <a:pPr eaLnBrk="1" hangingPunct="1">
              <a:buClr>
                <a:srgbClr val="FF0000"/>
              </a:buClr>
              <a:buSzPct val="90000"/>
              <a:buFont typeface="Wingdings" pitchFamily="2" charset="2"/>
              <a:buChar char="q"/>
            </a:pPr>
            <a:r>
              <a:rPr lang="en-US" altLang="en-US" sz="2400" dirty="0" smtClean="0">
                <a:latin typeface="Arial" charset="0"/>
                <a:cs typeface="Arial" charset="0"/>
              </a:rPr>
              <a:t>Attain suitable height and thickness – propagated asexually by side grafting</a:t>
            </a:r>
          </a:p>
          <a:p>
            <a:pPr eaLnBrk="1" hangingPunct="1">
              <a:buClr>
                <a:srgbClr val="FF0000"/>
              </a:buClr>
              <a:buSzPct val="90000"/>
              <a:buFont typeface="Wingdings" pitchFamily="2" charset="2"/>
              <a:buChar char="q"/>
            </a:pPr>
            <a:r>
              <a:rPr lang="en-US" altLang="en-US" sz="2400" dirty="0" smtClean="0">
                <a:latin typeface="Arial" charset="0"/>
                <a:cs typeface="Arial" charset="0"/>
              </a:rPr>
              <a:t>Shifted to earthen pots – grafted by inarching (Approach grafting)</a:t>
            </a:r>
          </a:p>
        </p:txBody>
      </p:sp>
    </p:spTree>
    <p:extLst>
      <p:ext uri="{BB962C8B-B14F-4D97-AF65-F5344CB8AC3E}">
        <p14:creationId xmlns:p14="http://schemas.microsoft.com/office/powerpoint/2010/main" val="1141354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ilentrep.com/images/mango_bark_grafting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077200" cy="484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2: In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4495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 Figure 3: Inarch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45910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1.bp.blogspot.com/_T8dNnfVmWEQ/TApQjlYWTUI/AAAAAAAAAqE/1EO1WD3rLQ4/s400/man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0" y="1066800"/>
            <a:ext cx="4953000" cy="579438"/>
          </a:xfrm>
          <a:prstGeom prst="rect">
            <a:avLst/>
          </a:prstGeom>
        </p:spPr>
        <p:txBody>
          <a:bodyPr anchor="ctr">
            <a:normAutofit fontScale="92500"/>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Approach Grafting (Inarching)</a:t>
            </a:r>
          </a:p>
        </p:txBody>
      </p:sp>
    </p:spTree>
    <p:extLst>
      <p:ext uri="{BB962C8B-B14F-4D97-AF65-F5344CB8AC3E}">
        <p14:creationId xmlns:p14="http://schemas.microsoft.com/office/powerpoint/2010/main" val="305633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3581400" cy="762000"/>
          </a:xfrm>
        </p:spPr>
        <p:txBody>
          <a:bodyPr/>
          <a:lstStyle/>
          <a:p>
            <a:pPr eaLnBrk="1" hangingPunct="1"/>
            <a:r>
              <a:rPr lang="en-US" altLang="en-US" sz="2800" b="1" smtClean="0">
                <a:solidFill>
                  <a:srgbClr val="FF0000"/>
                </a:solidFill>
                <a:latin typeface="Times New Roman" pitchFamily="18" charset="0"/>
                <a:cs typeface="Times New Roman" pitchFamily="18" charset="0"/>
              </a:rPr>
              <a:t>Area (000 ha)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2518857"/>
              </p:ext>
            </p:extLst>
          </p:nvPr>
        </p:nvGraphicFramePr>
        <p:xfrm>
          <a:off x="5862" y="1524000"/>
          <a:ext cx="5486400" cy="4953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4343400" y="838200"/>
          <a:ext cx="51054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p:cNvSpPr txBox="1">
            <a:spLocks/>
          </p:cNvSpPr>
          <p:nvPr/>
        </p:nvSpPr>
        <p:spPr>
          <a:xfrm>
            <a:off x="5181600" y="685800"/>
            <a:ext cx="3962400" cy="609600"/>
          </a:xfrm>
          <a:prstGeom prst="rect">
            <a:avLst/>
          </a:prstGeom>
        </p:spPr>
        <p:txBody>
          <a:bodyPr anchor="ctr">
            <a:normAutofit fontScale="77500" lnSpcReduction="20000"/>
          </a:bodyPr>
          <a:lstStyle/>
          <a:p>
            <a:pPr algn="ctr">
              <a:spcBef>
                <a:spcPct val="0"/>
              </a:spcBef>
              <a:defRPr/>
            </a:pPr>
            <a:r>
              <a:rPr lang="en-US" sz="3600" b="1" dirty="0">
                <a:solidFill>
                  <a:srgbClr val="FF0000"/>
                </a:solidFill>
                <a:latin typeface="Times New Roman" pitchFamily="18" charset="0"/>
                <a:cs typeface="Times New Roman" pitchFamily="18" charset="0"/>
              </a:rPr>
              <a:t>Production (000 </a:t>
            </a:r>
            <a:r>
              <a:rPr lang="en-US" sz="3600" b="1" dirty="0" err="1">
                <a:solidFill>
                  <a:srgbClr val="FF0000"/>
                </a:solidFill>
                <a:latin typeface="Times New Roman" pitchFamily="18" charset="0"/>
                <a:cs typeface="Times New Roman" pitchFamily="18" charset="0"/>
              </a:rPr>
              <a:t>Tonnes</a:t>
            </a:r>
            <a:r>
              <a:rPr lang="en-US" sz="3600" b="1" dirty="0">
                <a:solidFill>
                  <a:srgbClr val="FF0000"/>
                </a:solidFill>
                <a:latin typeface="Times New Roman" pitchFamily="18" charset="0"/>
                <a:cs typeface="Times New Roman" pitchFamily="18" charset="0"/>
              </a:rPr>
              <a:t>) </a:t>
            </a:r>
          </a:p>
        </p:txBody>
      </p:sp>
      <p:sp>
        <p:nvSpPr>
          <p:cNvPr id="8" name="Oval 7"/>
          <p:cNvSpPr/>
          <p:nvPr/>
        </p:nvSpPr>
        <p:spPr>
          <a:xfrm>
            <a:off x="6743700" y="4489938"/>
            <a:ext cx="2057400" cy="609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Total : 1727.9</a:t>
            </a:r>
          </a:p>
        </p:txBody>
      </p:sp>
    </p:spTree>
    <p:extLst>
      <p:ext uri="{BB962C8B-B14F-4D97-AF65-F5344CB8AC3E}">
        <p14:creationId xmlns:p14="http://schemas.microsoft.com/office/powerpoint/2010/main" val="1840872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0" y="1524000"/>
            <a:ext cx="9144000" cy="48768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Usually planted in square system  with fillers in the </a:t>
            </a:r>
            <a:r>
              <a:rPr lang="en-US" altLang="en-US" sz="2300" dirty="0" err="1" smtClean="0">
                <a:latin typeface="Arial" charset="0"/>
                <a:cs typeface="Arial" charset="0"/>
              </a:rPr>
              <a:t>centre</a:t>
            </a:r>
            <a:r>
              <a:rPr lang="en-US" altLang="en-US" sz="2300" dirty="0" smtClean="0">
                <a:latin typeface="Arial" charset="0"/>
                <a:cs typeface="Arial" charset="0"/>
              </a:rPr>
              <a:t> of squares (Quincunx System)</a:t>
            </a:r>
          </a:p>
          <a:p>
            <a:pPr eaLnBrk="1" hangingPunct="1">
              <a:buClr>
                <a:srgbClr val="FF0000"/>
              </a:buClr>
              <a:buSzPct val="90000"/>
              <a:buFont typeface="Wingdings" pitchFamily="2" charset="2"/>
              <a:buChar char="q"/>
            </a:pPr>
            <a:r>
              <a:rPr lang="en-US" altLang="en-US" sz="2300" dirty="0" smtClean="0">
                <a:latin typeface="Arial" charset="0"/>
                <a:cs typeface="Arial" charset="0"/>
              </a:rPr>
              <a:t>Planting distance depends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Soil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Variety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Climate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System of orchard management</a:t>
            </a:r>
          </a:p>
          <a:p>
            <a:pPr eaLnBrk="1" hangingPunct="1">
              <a:buClr>
                <a:srgbClr val="FF0000"/>
              </a:buClr>
              <a:buSzPct val="90000"/>
              <a:buFont typeface="Wingdings" pitchFamily="2" charset="2"/>
              <a:buChar char="q"/>
            </a:pPr>
            <a:r>
              <a:rPr lang="en-US" altLang="en-US" sz="2300" dirty="0" err="1" smtClean="0">
                <a:latin typeface="Arial" charset="0"/>
                <a:cs typeface="Arial" charset="0"/>
              </a:rPr>
              <a:t>Dusheri</a:t>
            </a:r>
            <a:r>
              <a:rPr lang="en-US" altLang="en-US" sz="2300" dirty="0" smtClean="0">
                <a:latin typeface="Arial" charset="0"/>
                <a:cs typeface="Arial" charset="0"/>
              </a:rPr>
              <a:t> and Anwar </a:t>
            </a:r>
            <a:r>
              <a:rPr lang="en-US" altLang="en-US" sz="2300" dirty="0" err="1" smtClean="0">
                <a:latin typeface="Arial" charset="0"/>
                <a:cs typeface="Arial" charset="0"/>
              </a:rPr>
              <a:t>Ratool</a:t>
            </a:r>
            <a:r>
              <a:rPr lang="en-US" altLang="en-US" sz="2300" dirty="0" smtClean="0">
                <a:latin typeface="Arial" charset="0"/>
                <a:cs typeface="Arial" charset="0"/>
              </a:rPr>
              <a:t> – 11 m</a:t>
            </a:r>
          </a:p>
          <a:p>
            <a:pPr eaLnBrk="1" hangingPunct="1">
              <a:buClr>
                <a:srgbClr val="FF0000"/>
              </a:buClr>
              <a:buSzPct val="90000"/>
              <a:buFont typeface="Wingdings" pitchFamily="2" charset="2"/>
              <a:buChar char="q"/>
            </a:pPr>
            <a:r>
              <a:rPr lang="en-US" altLang="en-US" sz="2300" dirty="0" err="1" smtClean="0">
                <a:latin typeface="Arial" charset="0"/>
                <a:cs typeface="Arial" charset="0"/>
              </a:rPr>
              <a:t>Sindhiri</a:t>
            </a:r>
            <a:r>
              <a:rPr lang="en-US" altLang="en-US" sz="2300" dirty="0" smtClean="0">
                <a:latin typeface="Arial" charset="0"/>
                <a:cs typeface="Arial" charset="0"/>
              </a:rPr>
              <a:t>, </a:t>
            </a:r>
            <a:r>
              <a:rPr lang="en-US" altLang="en-US" sz="2300" dirty="0" err="1" smtClean="0">
                <a:latin typeface="Arial" charset="0"/>
                <a:cs typeface="Arial" charset="0"/>
              </a:rPr>
              <a:t>Langra</a:t>
            </a:r>
            <a:r>
              <a:rPr lang="en-US" altLang="en-US" sz="2300" dirty="0" smtClean="0">
                <a:latin typeface="Arial" charset="0"/>
                <a:cs typeface="Arial" charset="0"/>
              </a:rPr>
              <a:t> , Samar  Bahisht – 15 m</a:t>
            </a:r>
          </a:p>
          <a:p>
            <a:pPr eaLnBrk="1" hangingPunct="1">
              <a:buClr>
                <a:srgbClr val="FF0000"/>
              </a:buClr>
              <a:buSzPct val="90000"/>
              <a:buFont typeface="Wingdings" pitchFamily="2" charset="2"/>
              <a:buChar char="q"/>
            </a:pPr>
            <a:endParaRPr lang="en-US" altLang="en-US" sz="2300" dirty="0" smtClean="0">
              <a:latin typeface="Arial" charset="0"/>
              <a:cs typeface="Arial" charset="0"/>
            </a:endParaRPr>
          </a:p>
          <a:p>
            <a:pPr eaLnBrk="1" hangingPunct="1">
              <a:buClr>
                <a:srgbClr val="FF0000"/>
              </a:buClr>
              <a:buSzPct val="90000"/>
              <a:buFont typeface="Wingdings" pitchFamily="2" charset="2"/>
              <a:buChar char="q"/>
            </a:pPr>
            <a:r>
              <a:rPr lang="en-US" altLang="en-US" sz="2300" dirty="0" smtClean="0">
                <a:latin typeface="Arial" charset="0"/>
                <a:cs typeface="Arial" charset="0"/>
              </a:rPr>
              <a:t>Pre – dug pits ---- March and September</a:t>
            </a:r>
          </a:p>
        </p:txBody>
      </p:sp>
      <p:sp>
        <p:nvSpPr>
          <p:cNvPr id="6" name="Title 1"/>
          <p:cNvSpPr>
            <a:spLocks noGrp="1"/>
          </p:cNvSpPr>
          <p:nvPr>
            <p:ph type="title"/>
          </p:nvPr>
        </p:nvSpPr>
        <p:spPr>
          <a:xfrm>
            <a:off x="0" y="990600"/>
            <a:ext cx="4191000" cy="639763"/>
          </a:xfrm>
        </p:spPr>
        <p:txBody>
          <a:bodyPr rtlCol="0">
            <a:normAutofit fontScale="90000"/>
          </a:bodyPr>
          <a:lstStyle/>
          <a:p>
            <a:pPr algn="l" eaLnBrk="1" fontAlgn="auto" hangingPunct="1">
              <a:spcAft>
                <a:spcPts val="0"/>
              </a:spcAft>
              <a:defRPr/>
            </a:pPr>
            <a:r>
              <a:rPr lang="en-US" sz="4000" b="1" dirty="0" smtClean="0">
                <a:solidFill>
                  <a:srgbClr val="00B050"/>
                </a:solidFill>
              </a:rPr>
              <a:t>Layout </a:t>
            </a:r>
            <a:endParaRPr lang="en-US" sz="4000" b="1" dirty="0">
              <a:solidFill>
                <a:srgbClr val="00B050"/>
              </a:solidFill>
            </a:endParaRPr>
          </a:p>
        </p:txBody>
      </p:sp>
      <p:pic>
        <p:nvPicPr>
          <p:cNvPr id="18434" name="Picture 2" descr="http://4.bp.blogspot.com/_REjQQ5OAUrM/SX_1mmR4NFI/AAAAAAAAC-o/BkVl9WfE8Pc/s400/quincunx+orch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098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566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43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990600"/>
            <a:ext cx="4267200" cy="715963"/>
          </a:xfrm>
        </p:spPr>
        <p:txBody>
          <a:bodyPr/>
          <a:lstStyle/>
          <a:p>
            <a:pPr algn="l" eaLnBrk="1" hangingPunct="1"/>
            <a:r>
              <a:rPr lang="en-US" altLang="en-US" sz="2800" b="1" smtClean="0">
                <a:solidFill>
                  <a:srgbClr val="C00000"/>
                </a:solidFill>
              </a:rPr>
              <a:t>Transplanting and Bearing</a:t>
            </a:r>
          </a:p>
        </p:txBody>
      </p:sp>
      <p:sp>
        <p:nvSpPr>
          <p:cNvPr id="3" name="Content Placeholder 2"/>
          <p:cNvSpPr>
            <a:spLocks noGrp="1"/>
          </p:cNvSpPr>
          <p:nvPr>
            <p:ph idx="1"/>
          </p:nvPr>
        </p:nvSpPr>
        <p:spPr>
          <a:xfrm>
            <a:off x="152400" y="1981200"/>
            <a:ext cx="8991600" cy="4191000"/>
          </a:xfrm>
        </p:spPr>
        <p:txBody>
          <a:bodyPr/>
          <a:lstStyle/>
          <a:p>
            <a:pPr eaLnBrk="1" hangingPunct="1">
              <a:buClr>
                <a:srgbClr val="FF0000"/>
              </a:buClr>
              <a:buSzPct val="90000"/>
              <a:buFont typeface="Wingdings" pitchFamily="2" charset="2"/>
              <a:buChar char="q"/>
            </a:pPr>
            <a:r>
              <a:rPr lang="en-US" altLang="en-US" sz="2400" b="1" smtClean="0"/>
              <a:t>Transplanting </a:t>
            </a:r>
          </a:p>
          <a:p>
            <a:pPr lvl="1" eaLnBrk="1" hangingPunct="1">
              <a:buClr>
                <a:srgbClr val="FF0000"/>
              </a:buClr>
              <a:buSzPct val="90000"/>
              <a:buFont typeface="Wingdings" pitchFamily="2" charset="2"/>
              <a:buChar char="q"/>
            </a:pPr>
            <a:r>
              <a:rPr lang="en-US" altLang="en-US" sz="2400" smtClean="0"/>
              <a:t>In spring: Feb/March </a:t>
            </a:r>
          </a:p>
          <a:p>
            <a:pPr lvl="1" eaLnBrk="1" hangingPunct="1">
              <a:buClr>
                <a:srgbClr val="FF0000"/>
              </a:buClr>
              <a:buSzPct val="90000"/>
              <a:buFont typeface="Wingdings" pitchFamily="2" charset="2"/>
              <a:buChar char="q"/>
            </a:pPr>
            <a:r>
              <a:rPr lang="en-US" altLang="en-US" sz="2400" smtClean="0"/>
              <a:t>In Autumn:Sept/Oct </a:t>
            </a:r>
          </a:p>
          <a:p>
            <a:pPr lvl="1" eaLnBrk="1" hangingPunct="1">
              <a:buClr>
                <a:srgbClr val="FF0000"/>
              </a:buClr>
              <a:buSzPct val="90000"/>
              <a:buFont typeface="Wingdings" pitchFamily="2" charset="2"/>
              <a:buChar char="q"/>
            </a:pPr>
            <a:endParaRPr lang="en-US" altLang="en-US" sz="2000" smtClean="0"/>
          </a:p>
          <a:p>
            <a:pPr eaLnBrk="1" hangingPunct="1">
              <a:buClr>
                <a:srgbClr val="FF0000"/>
              </a:buClr>
              <a:buSzPct val="90000"/>
              <a:buFont typeface="Wingdings" pitchFamily="2" charset="2"/>
              <a:buChar char="q"/>
            </a:pPr>
            <a:r>
              <a:rPr lang="en-US" altLang="en-US" sz="2400" smtClean="0"/>
              <a:t>Time to start of bearing: 			4-5 years </a:t>
            </a:r>
          </a:p>
          <a:p>
            <a:pPr eaLnBrk="1" hangingPunct="1">
              <a:buClr>
                <a:srgbClr val="FF0000"/>
              </a:buClr>
              <a:buSzPct val="90000"/>
              <a:buFont typeface="Wingdings" pitchFamily="2" charset="2"/>
              <a:buChar char="q"/>
            </a:pPr>
            <a:r>
              <a:rPr lang="en-US" altLang="en-US" sz="2400" smtClean="0"/>
              <a:t>Time to full bearing: 			6-7 years </a:t>
            </a:r>
          </a:p>
          <a:p>
            <a:pPr eaLnBrk="1" hangingPunct="1">
              <a:buClr>
                <a:srgbClr val="FF0000"/>
              </a:buClr>
              <a:buSzPct val="90000"/>
              <a:buFont typeface="Wingdings" pitchFamily="2" charset="2"/>
              <a:buChar char="q"/>
            </a:pPr>
            <a:r>
              <a:rPr lang="en-US" altLang="en-US" sz="2400" smtClean="0"/>
              <a:t>Normal economic bearing life:		30-50 years </a:t>
            </a:r>
          </a:p>
          <a:p>
            <a:pPr eaLnBrk="1" hangingPunct="1">
              <a:buClr>
                <a:srgbClr val="FF0000"/>
              </a:buClr>
              <a:buSzPct val="90000"/>
              <a:buFont typeface="Wingdings" pitchFamily="2" charset="2"/>
              <a:buChar char="q"/>
            </a:pPr>
            <a:r>
              <a:rPr lang="en-US" altLang="en-US" sz="2400" smtClean="0"/>
              <a:t>Time of flowering: 				Feb/Mar</a:t>
            </a:r>
            <a:endParaRPr lang="en-US" altLang="en-US" sz="2300" smtClean="0">
              <a:latin typeface="Arial" charset="0"/>
              <a:cs typeface="Arial" charset="0"/>
            </a:endParaRPr>
          </a:p>
        </p:txBody>
      </p:sp>
      <p:pic>
        <p:nvPicPr>
          <p:cNvPr id="57348"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7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257800" y="274638"/>
            <a:ext cx="3886200" cy="715962"/>
          </a:xfrm>
        </p:spPr>
        <p:txBody>
          <a:bodyPr/>
          <a:lstStyle/>
          <a:p>
            <a:pPr algn="l" eaLnBrk="1" hangingPunct="1"/>
            <a:r>
              <a:rPr lang="en-US" altLang="en-US" sz="2800" b="1" smtClean="0">
                <a:solidFill>
                  <a:srgbClr val="C00000"/>
                </a:solidFill>
              </a:rPr>
              <a:t>Irrigation</a:t>
            </a:r>
            <a:br>
              <a:rPr lang="en-US" altLang="en-US" sz="2800" b="1" smtClean="0">
                <a:solidFill>
                  <a:srgbClr val="C00000"/>
                </a:solidFill>
              </a:rPr>
            </a:br>
            <a:endParaRPr lang="en-US" altLang="en-US" sz="2800" b="1" smtClean="0">
              <a:solidFill>
                <a:srgbClr val="C00000"/>
              </a:solidFill>
            </a:endParaRPr>
          </a:p>
        </p:txBody>
      </p:sp>
      <p:sp>
        <p:nvSpPr>
          <p:cNvPr id="3" name="Content Placeholder 2"/>
          <p:cNvSpPr>
            <a:spLocks noGrp="1"/>
          </p:cNvSpPr>
          <p:nvPr>
            <p:ph idx="1"/>
          </p:nvPr>
        </p:nvSpPr>
        <p:spPr>
          <a:xfrm>
            <a:off x="152400" y="990600"/>
            <a:ext cx="8991600" cy="5181600"/>
          </a:xfrm>
        </p:spPr>
        <p:txBody>
          <a:bodyPr/>
          <a:lstStyle/>
          <a:p>
            <a:pPr eaLnBrk="1" hangingPunct="1">
              <a:buClr>
                <a:srgbClr val="FF0000"/>
              </a:buClr>
              <a:buSzPct val="90000"/>
              <a:buFont typeface="Wingdings" pitchFamily="2" charset="2"/>
              <a:buChar char="q"/>
            </a:pPr>
            <a:r>
              <a:rPr lang="en-US" altLang="en-US" sz="2300" smtClean="0">
                <a:latin typeface="Arial" charset="0"/>
                <a:cs typeface="Arial" charset="0"/>
              </a:rPr>
              <a:t>Arid and semi arid regions irrigation is essential for good harvest</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Fortnightly irrigation after fruit set until the monsoon rains</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This will help to prevent fruit drop</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Also help to improve fruit size and quality</a:t>
            </a:r>
          </a:p>
          <a:p>
            <a:pPr eaLnBrk="1" hangingPunct="1">
              <a:buClr>
                <a:srgbClr val="FF0000"/>
              </a:buClr>
              <a:buSzPct val="90000"/>
              <a:buFont typeface="Wingdings" pitchFamily="2" charset="2"/>
              <a:buChar char="q"/>
            </a:pPr>
            <a:endParaRPr lang="en-US" altLang="en-US" sz="2300" smtClean="0">
              <a:latin typeface="Arial" charset="0"/>
              <a:cs typeface="Arial" charset="0"/>
            </a:endParaRPr>
          </a:p>
          <a:p>
            <a:pPr eaLnBrk="1" hangingPunct="1">
              <a:buClr>
                <a:srgbClr val="FF0000"/>
              </a:buClr>
              <a:buSzPct val="90000"/>
              <a:buFont typeface="Wingdings" pitchFamily="2" charset="2"/>
              <a:buChar char="q"/>
            </a:pPr>
            <a:r>
              <a:rPr lang="en-US" altLang="en-US" sz="2300" smtClean="0">
                <a:latin typeface="Arial" charset="0"/>
                <a:cs typeface="Arial" charset="0"/>
              </a:rPr>
              <a:t>Heavy irrigation just before blooming result in vigorous bloom</a:t>
            </a:r>
          </a:p>
        </p:txBody>
      </p:sp>
      <p:pic>
        <p:nvPicPr>
          <p:cNvPr id="58372"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69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04800"/>
            <a:ext cx="2133600" cy="715962"/>
          </a:xfrm>
          <a:ln>
            <a:miter lim="800000"/>
            <a:headEnd/>
            <a:tailEnd/>
          </a:ln>
          <a:extLst/>
        </p:spPr>
        <p:txBody>
          <a:bodyPr rtlCol="0">
            <a:normAutofit/>
          </a:bodyPr>
          <a:lstStyle/>
          <a:p>
            <a:pPr algn="l" eaLnBrk="1" fontAlgn="auto" hangingPunct="1">
              <a:spcAft>
                <a:spcPts val="0"/>
              </a:spcAft>
              <a:defRPr/>
            </a:pP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Fertilizers</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6" name="Title 1"/>
          <p:cNvSpPr txBox="1">
            <a:spLocks/>
          </p:cNvSpPr>
          <p:nvPr/>
        </p:nvSpPr>
        <p:spPr>
          <a:xfrm>
            <a:off x="0" y="990600"/>
            <a:ext cx="3886200" cy="579438"/>
          </a:xfrm>
          <a:prstGeom prst="rect">
            <a:avLst/>
          </a:prstGeom>
        </p:spPr>
        <p:txBody>
          <a:bodyPr anchor="ctr">
            <a:normAutofit/>
          </a:bodyPr>
          <a:lstStyle/>
          <a:p>
            <a:pPr>
              <a:spcBef>
                <a:spcPct val="0"/>
              </a:spcBef>
              <a:defRPr/>
            </a:pPr>
            <a:endPar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endParaRPr>
          </a:p>
        </p:txBody>
      </p:sp>
      <p:graphicFrame>
        <p:nvGraphicFramePr>
          <p:cNvPr id="7" name="Content Placeholder 3"/>
          <p:cNvGraphicFramePr>
            <a:graphicFrameLocks noGrp="1"/>
          </p:cNvGraphicFramePr>
          <p:nvPr>
            <p:ph idx="1"/>
          </p:nvPr>
        </p:nvGraphicFramePr>
        <p:xfrm>
          <a:off x="0" y="1676400"/>
          <a:ext cx="9144000" cy="2493966"/>
        </p:xfrm>
        <a:graphic>
          <a:graphicData uri="http://schemas.openxmlformats.org/drawingml/2006/table">
            <a:tbl>
              <a:tblPr firstRow="1" bandRow="1">
                <a:tableStyleId>{5C22544A-7EE6-4342-B048-85BDC9FD1C3A}</a:tableStyleId>
              </a:tblPr>
              <a:tblGrid>
                <a:gridCol w="2133600"/>
                <a:gridCol w="1625600"/>
                <a:gridCol w="1727200"/>
                <a:gridCol w="1727200"/>
                <a:gridCol w="1930400"/>
              </a:tblGrid>
              <a:tr h="370780">
                <a:tc>
                  <a:txBody>
                    <a:bodyPr/>
                    <a:lstStyle/>
                    <a:p>
                      <a:r>
                        <a:rPr lang="en-US" sz="1800" dirty="0" smtClean="0"/>
                        <a:t>Age of Plant</a:t>
                      </a:r>
                      <a:endParaRPr lang="en-US" sz="1800" dirty="0"/>
                    </a:p>
                  </a:txBody>
                  <a:tcPr marT="45713" marB="45713"/>
                </a:tc>
                <a:tc>
                  <a:txBody>
                    <a:bodyPr/>
                    <a:lstStyle/>
                    <a:p>
                      <a:r>
                        <a:rPr lang="en-US" sz="1800" dirty="0" smtClean="0"/>
                        <a:t>FYM</a:t>
                      </a:r>
                      <a:endParaRPr lang="en-US" sz="1800" dirty="0"/>
                    </a:p>
                  </a:txBody>
                  <a:tcPr marT="45713" marB="45713"/>
                </a:tc>
                <a:tc>
                  <a:txBody>
                    <a:bodyPr/>
                    <a:lstStyle/>
                    <a:p>
                      <a:r>
                        <a:rPr lang="en-US" sz="1800" dirty="0" smtClean="0"/>
                        <a:t>Urea</a:t>
                      </a:r>
                      <a:endParaRPr lang="en-US" sz="1800" dirty="0"/>
                    </a:p>
                  </a:txBody>
                  <a:tcPr marT="45713" marB="45713"/>
                </a:tc>
                <a:tc>
                  <a:txBody>
                    <a:bodyPr/>
                    <a:lstStyle/>
                    <a:p>
                      <a:r>
                        <a:rPr lang="en-US" sz="1800" dirty="0" smtClean="0"/>
                        <a:t>DAP</a:t>
                      </a:r>
                      <a:endParaRPr lang="en-US" sz="1800" dirty="0"/>
                    </a:p>
                  </a:txBody>
                  <a:tcPr marT="45713" marB="45713"/>
                </a:tc>
                <a:tc>
                  <a:txBody>
                    <a:bodyPr/>
                    <a:lstStyle/>
                    <a:p>
                      <a:r>
                        <a:rPr lang="en-US" sz="1800" dirty="0" err="1" smtClean="0"/>
                        <a:t>SoP</a:t>
                      </a:r>
                      <a:endParaRPr lang="en-US" sz="1800" dirty="0"/>
                    </a:p>
                  </a:txBody>
                  <a:tcPr marT="45713" marB="45713"/>
                </a:tc>
              </a:tr>
              <a:tr h="640065">
                <a:tc>
                  <a:txBody>
                    <a:bodyPr/>
                    <a:lstStyle/>
                    <a:p>
                      <a:r>
                        <a:rPr lang="en-US" sz="1800" dirty="0" smtClean="0"/>
                        <a:t>Digging Hole for Plantation</a:t>
                      </a:r>
                      <a:endParaRPr lang="en-US" sz="1800" dirty="0"/>
                    </a:p>
                  </a:txBody>
                  <a:tcPr marT="45713" marB="45713"/>
                </a:tc>
                <a:tc>
                  <a:txBody>
                    <a:bodyPr/>
                    <a:lstStyle/>
                    <a:p>
                      <a:endParaRPr lang="en-US" sz="1800" dirty="0"/>
                    </a:p>
                  </a:txBody>
                  <a:tcPr marT="45713" marB="45713"/>
                </a:tc>
                <a:tc>
                  <a:txBody>
                    <a:bodyPr/>
                    <a:lstStyle/>
                    <a:p>
                      <a:r>
                        <a:rPr lang="en-US" sz="1800" dirty="0" smtClean="0"/>
                        <a:t>15</a:t>
                      </a:r>
                      <a:r>
                        <a:rPr lang="en-US" sz="1800" baseline="0" dirty="0" smtClean="0"/>
                        <a:t> – 20 g</a:t>
                      </a:r>
                      <a:endParaRPr lang="en-US" sz="1800" dirty="0"/>
                    </a:p>
                  </a:txBody>
                  <a:tcPr marT="45713" marB="45713"/>
                </a:tc>
                <a:tc>
                  <a:txBody>
                    <a:bodyPr/>
                    <a:lstStyle/>
                    <a:p>
                      <a:endParaRPr lang="en-US" sz="1800"/>
                    </a:p>
                  </a:txBody>
                  <a:tcPr marT="45713" marB="45713"/>
                </a:tc>
                <a:tc>
                  <a:txBody>
                    <a:bodyPr/>
                    <a:lstStyle/>
                    <a:p>
                      <a:endParaRPr lang="en-US" sz="1800"/>
                    </a:p>
                  </a:txBody>
                  <a:tcPr marT="45713" marB="45713"/>
                </a:tc>
              </a:tr>
              <a:tr h="370780">
                <a:tc>
                  <a:txBody>
                    <a:bodyPr/>
                    <a:lstStyle/>
                    <a:p>
                      <a:r>
                        <a:rPr lang="en-US" sz="1800" dirty="0" smtClean="0"/>
                        <a:t>1</a:t>
                      </a:r>
                      <a:r>
                        <a:rPr lang="en-US" sz="1800" baseline="30000" dirty="0" smtClean="0"/>
                        <a:t>st</a:t>
                      </a:r>
                      <a:r>
                        <a:rPr lang="en-US" sz="1800" dirty="0" smtClean="0"/>
                        <a:t> - 2</a:t>
                      </a:r>
                      <a:r>
                        <a:rPr lang="en-US" sz="1800" baseline="30000" dirty="0" smtClean="0"/>
                        <a:t>nd</a:t>
                      </a:r>
                      <a:r>
                        <a:rPr lang="en-US" sz="1800" dirty="0" smtClean="0"/>
                        <a:t> Year</a:t>
                      </a:r>
                      <a:endParaRPr lang="en-US" sz="1800" dirty="0"/>
                    </a:p>
                  </a:txBody>
                  <a:tcPr marT="45713" marB="45713"/>
                </a:tc>
                <a:tc>
                  <a:txBody>
                    <a:bodyPr/>
                    <a:lstStyle/>
                    <a:p>
                      <a:endParaRPr lang="en-US" sz="1800" dirty="0"/>
                    </a:p>
                  </a:txBody>
                  <a:tcPr marT="45713" marB="45713"/>
                </a:tc>
                <a:tc>
                  <a:txBody>
                    <a:bodyPr/>
                    <a:lstStyle/>
                    <a:p>
                      <a:r>
                        <a:rPr lang="en-US" sz="1800" dirty="0" smtClean="0"/>
                        <a:t>200 g</a:t>
                      </a:r>
                      <a:endParaRPr lang="en-US" sz="1800" dirty="0"/>
                    </a:p>
                  </a:txBody>
                  <a:tcPr marT="45713" marB="45713"/>
                </a:tc>
                <a:tc>
                  <a:txBody>
                    <a:bodyPr/>
                    <a:lstStyle/>
                    <a:p>
                      <a:r>
                        <a:rPr lang="en-US" sz="1800" dirty="0" smtClean="0"/>
                        <a:t>100 g</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100 g</a:t>
                      </a:r>
                    </a:p>
                  </a:txBody>
                  <a:tcPr marT="45713" marB="45713"/>
                </a:tc>
              </a:tr>
              <a:tr h="370780">
                <a:tc>
                  <a:txBody>
                    <a:bodyPr/>
                    <a:lstStyle/>
                    <a:p>
                      <a:r>
                        <a:rPr lang="en-US" sz="1800" dirty="0" smtClean="0"/>
                        <a:t>3</a:t>
                      </a:r>
                      <a:r>
                        <a:rPr lang="en-US" sz="1800" baseline="30000" dirty="0" smtClean="0"/>
                        <a:t>rd</a:t>
                      </a:r>
                      <a:r>
                        <a:rPr lang="en-US" sz="1800" dirty="0" smtClean="0"/>
                        <a:t> – 4</a:t>
                      </a:r>
                      <a:r>
                        <a:rPr lang="en-US" sz="1800" baseline="30000" dirty="0" smtClean="0"/>
                        <a:t>th</a:t>
                      </a:r>
                      <a:r>
                        <a:rPr lang="en-US" sz="1800" dirty="0" smtClean="0"/>
                        <a:t> year </a:t>
                      </a:r>
                      <a:endParaRPr lang="en-US" sz="1800" dirty="0"/>
                    </a:p>
                  </a:txBody>
                  <a:tcPr marT="45713" marB="45713"/>
                </a:tc>
                <a:tc>
                  <a:txBody>
                    <a:bodyPr/>
                    <a:lstStyle/>
                    <a:p>
                      <a:r>
                        <a:rPr lang="en-US" sz="1800" dirty="0" smtClean="0"/>
                        <a:t>15 – 20 kg</a:t>
                      </a:r>
                      <a:endParaRPr lang="en-US" sz="1800" dirty="0"/>
                    </a:p>
                  </a:txBody>
                  <a:tcPr marT="45713" marB="45713"/>
                </a:tc>
                <a:tc>
                  <a:txBody>
                    <a:bodyPr/>
                    <a:lstStyle/>
                    <a:p>
                      <a:r>
                        <a:rPr lang="en-US" sz="1800" dirty="0" smtClean="0"/>
                        <a:t>440 – 600 g</a:t>
                      </a:r>
                      <a:endParaRPr lang="en-US" sz="1800" dirty="0"/>
                    </a:p>
                  </a:txBody>
                  <a:tcPr marT="45713" marB="45713"/>
                </a:tc>
                <a:tc>
                  <a:txBody>
                    <a:bodyPr/>
                    <a:lstStyle/>
                    <a:p>
                      <a:r>
                        <a:rPr lang="en-US" sz="1800" dirty="0" smtClean="0"/>
                        <a:t>300 – 500 g</a:t>
                      </a:r>
                      <a:endParaRPr lang="en-US" sz="1800" dirty="0"/>
                    </a:p>
                  </a:txBody>
                  <a:tcPr marT="45713" marB="45713"/>
                </a:tc>
                <a:tc>
                  <a:txBody>
                    <a:bodyPr/>
                    <a:lstStyle/>
                    <a:p>
                      <a:r>
                        <a:rPr lang="en-US" sz="1800" dirty="0" smtClean="0"/>
                        <a:t>200 – 300</a:t>
                      </a:r>
                      <a:r>
                        <a:rPr lang="en-US" sz="1800" baseline="0" dirty="0" smtClean="0"/>
                        <a:t> g</a:t>
                      </a:r>
                      <a:endParaRPr lang="en-US" sz="1800" dirty="0"/>
                    </a:p>
                  </a:txBody>
                  <a:tcPr marT="45713" marB="45713"/>
                </a:tc>
              </a:tr>
              <a:tr h="370780">
                <a:tc>
                  <a:txBody>
                    <a:bodyPr/>
                    <a:lstStyle/>
                    <a:p>
                      <a:r>
                        <a:rPr lang="en-US" sz="1800" dirty="0" smtClean="0"/>
                        <a:t>5</a:t>
                      </a:r>
                      <a:r>
                        <a:rPr lang="en-US" sz="1800" baseline="30000" dirty="0" smtClean="0"/>
                        <a:t>th</a:t>
                      </a:r>
                      <a:r>
                        <a:rPr lang="en-US" sz="1800" dirty="0" smtClean="0"/>
                        <a:t> – 9</a:t>
                      </a:r>
                      <a:r>
                        <a:rPr lang="en-US" sz="1800" baseline="30000" dirty="0" smtClean="0"/>
                        <a:t>th</a:t>
                      </a:r>
                      <a:r>
                        <a:rPr lang="en-US" sz="1800" dirty="0" smtClean="0"/>
                        <a:t> year</a:t>
                      </a:r>
                      <a:endParaRPr lang="en-US" sz="1800" dirty="0"/>
                    </a:p>
                  </a:txBody>
                  <a:tcPr marT="45713" marB="45713"/>
                </a:tc>
                <a:tc>
                  <a:txBody>
                    <a:bodyPr/>
                    <a:lstStyle/>
                    <a:p>
                      <a:r>
                        <a:rPr lang="en-US" sz="1800" dirty="0" smtClean="0"/>
                        <a:t>40 – 50 kg</a:t>
                      </a:r>
                      <a:endParaRPr lang="en-US" sz="1800" dirty="0"/>
                    </a:p>
                  </a:txBody>
                  <a:tcPr marT="45713" marB="45713"/>
                </a:tc>
                <a:tc>
                  <a:txBody>
                    <a:bodyPr/>
                    <a:lstStyle/>
                    <a:p>
                      <a:r>
                        <a:rPr lang="en-US" sz="1800" dirty="0" smtClean="0"/>
                        <a:t>1.5 – 2 kg</a:t>
                      </a:r>
                      <a:endParaRPr lang="en-US" sz="1800" dirty="0"/>
                    </a:p>
                  </a:txBody>
                  <a:tcPr marT="45713" marB="45713"/>
                </a:tc>
                <a:tc>
                  <a:txBody>
                    <a:bodyPr/>
                    <a:lstStyle/>
                    <a:p>
                      <a:r>
                        <a:rPr lang="en-US" sz="1800" dirty="0" smtClean="0"/>
                        <a:t>1</a:t>
                      </a:r>
                      <a:r>
                        <a:rPr lang="en-US" sz="1800" baseline="0" dirty="0" smtClean="0"/>
                        <a:t> – 1.5 kg</a:t>
                      </a:r>
                      <a:endParaRPr lang="en-US" sz="1800" dirty="0"/>
                    </a:p>
                  </a:txBody>
                  <a:tcPr marT="45713" marB="45713"/>
                </a:tc>
                <a:tc>
                  <a:txBody>
                    <a:bodyPr/>
                    <a:lstStyle/>
                    <a:p>
                      <a:r>
                        <a:rPr lang="en-US" sz="1800" dirty="0" smtClean="0"/>
                        <a:t>750 g – 1 kg</a:t>
                      </a:r>
                      <a:endParaRPr lang="en-US" sz="1800" dirty="0"/>
                    </a:p>
                  </a:txBody>
                  <a:tcPr marT="45713" marB="45713"/>
                </a:tc>
              </a:tr>
              <a:tr h="370780">
                <a:tc>
                  <a:txBody>
                    <a:bodyPr/>
                    <a:lstStyle/>
                    <a:p>
                      <a:r>
                        <a:rPr lang="en-US" sz="1800" dirty="0" smtClean="0"/>
                        <a:t>&gt; 10 year </a:t>
                      </a:r>
                      <a:endParaRPr lang="en-US" sz="1800" dirty="0"/>
                    </a:p>
                  </a:txBody>
                  <a:tcPr marT="45713" marB="45713"/>
                </a:tc>
                <a:tc>
                  <a:txBody>
                    <a:bodyPr/>
                    <a:lstStyle/>
                    <a:p>
                      <a:r>
                        <a:rPr lang="en-US" sz="1800" dirty="0" smtClean="0"/>
                        <a:t>80 – 100 kg</a:t>
                      </a:r>
                      <a:endParaRPr lang="en-US" sz="1800" dirty="0"/>
                    </a:p>
                  </a:txBody>
                  <a:tcPr marT="45713" marB="45713"/>
                </a:tc>
                <a:tc>
                  <a:txBody>
                    <a:bodyPr/>
                    <a:lstStyle/>
                    <a:p>
                      <a:r>
                        <a:rPr lang="en-US" sz="1800" dirty="0" smtClean="0"/>
                        <a:t>3</a:t>
                      </a:r>
                      <a:r>
                        <a:rPr lang="en-US" sz="1800" baseline="0" dirty="0" smtClean="0"/>
                        <a:t> – 4 kg</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1.5 – 2 kg</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1.5 – 2 kg</a:t>
                      </a:r>
                    </a:p>
                  </a:txBody>
                  <a:tcPr marT="45713" marB="45713"/>
                </a:tc>
              </a:tr>
            </a:tbl>
          </a:graphicData>
        </a:graphic>
      </p:graphicFrame>
      <p:pic>
        <p:nvPicPr>
          <p:cNvPr id="59440" name="Picture 9"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208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90600"/>
            <a:ext cx="3886200" cy="579438"/>
          </a:xfrm>
          <a:prstGeom prst="rect">
            <a:avLst/>
          </a:prstGeom>
        </p:spPr>
        <p:txBody>
          <a:bodyPr anchor="ctr">
            <a:normAutofit/>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Pruning</a:t>
            </a:r>
          </a:p>
        </p:txBody>
      </p:sp>
      <p:sp>
        <p:nvSpPr>
          <p:cNvPr id="10" name="Content Placeholder 9"/>
          <p:cNvSpPr>
            <a:spLocks noGrp="1"/>
          </p:cNvSpPr>
          <p:nvPr>
            <p:ph idx="1"/>
          </p:nvPr>
        </p:nvSpPr>
        <p:spPr>
          <a:xfrm>
            <a:off x="457200" y="1600200"/>
            <a:ext cx="8229600" cy="4724400"/>
          </a:xfrm>
        </p:spPr>
        <p:txBody>
          <a:bodyPr/>
          <a:lstStyle/>
          <a:p>
            <a:pPr eaLnBrk="1" hangingPunct="1">
              <a:buClr>
                <a:srgbClr val="FF0000"/>
              </a:buClr>
              <a:buSzPct val="90000"/>
              <a:buFont typeface="Wingdings" pitchFamily="2" charset="2"/>
              <a:buChar char="q"/>
            </a:pPr>
            <a:r>
              <a:rPr lang="en-US" altLang="en-US" sz="2400" dirty="0" smtClean="0"/>
              <a:t>Mango usually assumes a graceful dome shape shading the main trunk.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No pruning is practiced however, annually after fruit harvest diseased, dried, broken branches and those touching the ground should be pruned off.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To rejuvenate the orchard after every 3-4 years it is advisable that 15-20% of old wood should be removed. </a:t>
            </a:r>
            <a:br>
              <a:rPr lang="en-US" altLang="en-US" sz="2400" dirty="0" smtClean="0"/>
            </a:br>
            <a:endParaRPr lang="en-US" altLang="en-US" sz="2300" dirty="0" smtClean="0">
              <a:latin typeface="Arial" charset="0"/>
              <a:cs typeface="Arial" charset="0"/>
            </a:endParaRPr>
          </a:p>
        </p:txBody>
      </p:sp>
      <p:pic>
        <p:nvPicPr>
          <p:cNvPr id="6042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16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447800"/>
            <a:ext cx="8991600" cy="4648200"/>
          </a:xfrm>
        </p:spPr>
        <p:txBody>
          <a:bodyPr/>
          <a:lstStyle/>
          <a:p>
            <a:pPr eaLnBrk="1" hangingPunct="1">
              <a:buClr>
                <a:srgbClr val="FF0000"/>
              </a:buClr>
              <a:buSzPct val="90000"/>
              <a:buFont typeface="Wingdings" pitchFamily="2" charset="2"/>
              <a:buChar char="q"/>
            </a:pPr>
            <a:r>
              <a:rPr lang="en-US" altLang="en-US" sz="2400" dirty="0" smtClean="0"/>
              <a:t>Sindh: 		</a:t>
            </a:r>
            <a:r>
              <a:rPr lang="en-US" altLang="en-US" sz="2400" dirty="0" err="1" smtClean="0"/>
              <a:t>Sindhri</a:t>
            </a:r>
            <a:r>
              <a:rPr lang="en-US" altLang="en-US" sz="2400" dirty="0" smtClean="0"/>
              <a:t>, </a:t>
            </a:r>
            <a:r>
              <a:rPr lang="en-US" altLang="en-US" sz="2400" dirty="0" err="1" smtClean="0"/>
              <a:t>Gulabkhas</a:t>
            </a:r>
            <a:r>
              <a:rPr lang="en-US" altLang="en-US" sz="2400" dirty="0" smtClean="0"/>
              <a:t>, </a:t>
            </a:r>
            <a:r>
              <a:rPr lang="en-US" altLang="en-US" sz="2400" dirty="0" err="1" smtClean="0"/>
              <a:t>Baganpalli</a:t>
            </a:r>
            <a:r>
              <a:rPr lang="en-US" altLang="en-US" sz="2400" dirty="0" smtClean="0"/>
              <a:t>, Collector, 				</a:t>
            </a:r>
            <a:r>
              <a:rPr lang="en-US" altLang="en-US" sz="2400" dirty="0" err="1" smtClean="0"/>
              <a:t>Neelum</a:t>
            </a:r>
            <a:r>
              <a:rPr lang="en-US" altLang="en-US" sz="2400" dirty="0" smtClean="0"/>
              <a:t>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Punjab: 		</a:t>
            </a:r>
            <a:r>
              <a:rPr lang="en-US" altLang="en-US" sz="2400" dirty="0" err="1" smtClean="0"/>
              <a:t>Malda</a:t>
            </a:r>
            <a:r>
              <a:rPr lang="en-US" altLang="en-US" sz="2400" dirty="0" smtClean="0"/>
              <a:t>, </a:t>
            </a:r>
            <a:r>
              <a:rPr lang="en-US" altLang="en-US" sz="2400" dirty="0" err="1" smtClean="0"/>
              <a:t>Langra</a:t>
            </a:r>
            <a:r>
              <a:rPr lang="en-US" altLang="en-US" sz="2400" dirty="0" smtClean="0"/>
              <a:t>, </a:t>
            </a:r>
            <a:r>
              <a:rPr lang="en-US" altLang="en-US" sz="2400" dirty="0" err="1" smtClean="0"/>
              <a:t>Duseri</a:t>
            </a:r>
            <a:r>
              <a:rPr lang="en-US" altLang="en-US" sz="2400" dirty="0" smtClean="0"/>
              <a:t>, Anwar </a:t>
            </a:r>
            <a:r>
              <a:rPr lang="en-US" altLang="en-US" sz="2400" dirty="0" err="1" smtClean="0"/>
              <a:t>Ratol</a:t>
            </a:r>
            <a:r>
              <a:rPr lang="en-US" altLang="en-US" sz="2400" dirty="0" smtClean="0"/>
              <a:t>, </a:t>
            </a:r>
            <a:r>
              <a:rPr lang="en-US" altLang="en-US" sz="2400" dirty="0" err="1" smtClean="0"/>
              <a:t>Samer</a:t>
            </a:r>
            <a:r>
              <a:rPr lang="en-US" altLang="en-US" sz="2400" dirty="0" smtClean="0"/>
              <a:t> 				Bahisht, </a:t>
            </a:r>
            <a:r>
              <a:rPr lang="en-US" altLang="en-US" sz="2400" dirty="0" err="1" smtClean="0"/>
              <a:t>Fajri</a:t>
            </a:r>
            <a:r>
              <a:rPr lang="en-US" altLang="en-US" sz="2400" dirty="0" smtClean="0"/>
              <a:t> Kalan and </a:t>
            </a:r>
            <a:r>
              <a:rPr lang="en-US" altLang="en-US" sz="2400" dirty="0"/>
              <a:t>Sensation, </a:t>
            </a:r>
            <a:r>
              <a:rPr lang="en-US" altLang="en-US" sz="2400" dirty="0" err="1"/>
              <a:t>Langra</a:t>
            </a:r>
            <a:r>
              <a:rPr lang="en-US" altLang="en-US" sz="2400" dirty="0"/>
              <a:t> and </a:t>
            </a:r>
            <a:r>
              <a:rPr lang="en-US" altLang="en-US" sz="2400" dirty="0" smtClean="0"/>
              <a:t>                      </a:t>
            </a:r>
          </a:p>
          <a:p>
            <a:pPr marL="0" indent="0" eaLnBrk="1" hangingPunct="1">
              <a:buClr>
                <a:srgbClr val="FF0000"/>
              </a:buClr>
              <a:buSzPct val="90000"/>
              <a:buNone/>
            </a:pPr>
            <a:r>
              <a:rPr lang="en-US" altLang="en-US" sz="2400" dirty="0"/>
              <a:t> </a:t>
            </a:r>
            <a:r>
              <a:rPr lang="en-US" altLang="en-US" sz="2400" dirty="0" smtClean="0"/>
              <a:t>                                        </a:t>
            </a:r>
          </a:p>
          <a:p>
            <a:pPr eaLnBrk="1" hangingPunct="1">
              <a:buClr>
                <a:srgbClr val="FF0000"/>
              </a:buClr>
              <a:buSzPct val="90000"/>
              <a:buFont typeface="Arial" charset="0"/>
              <a:buNone/>
            </a:pPr>
            <a:endParaRPr lang="en-US" altLang="en-US" sz="2400" dirty="0" smtClean="0"/>
          </a:p>
          <a:p>
            <a:pPr eaLnBrk="1" hangingPunct="1">
              <a:buClr>
                <a:srgbClr val="FF0000"/>
              </a:buClr>
              <a:buSzPct val="90000"/>
              <a:buFont typeface="Wingdings" pitchFamily="2" charset="2"/>
              <a:buChar char="q"/>
            </a:pPr>
            <a:r>
              <a:rPr lang="en-US" altLang="en-US" sz="2400" dirty="0" smtClean="0"/>
              <a:t>NWFP: 		</a:t>
            </a:r>
            <a:r>
              <a:rPr lang="en-US" altLang="en-US" sz="2400" dirty="0" err="1" smtClean="0"/>
              <a:t>Langra</a:t>
            </a:r>
            <a:r>
              <a:rPr lang="en-US" altLang="en-US" sz="2400" dirty="0" smtClean="0"/>
              <a:t> and </a:t>
            </a:r>
            <a:r>
              <a:rPr lang="en-US" altLang="en-US" sz="2400" dirty="0" err="1" smtClean="0"/>
              <a:t>Samer</a:t>
            </a:r>
            <a:r>
              <a:rPr lang="en-US" altLang="en-US" sz="2400" dirty="0" smtClean="0"/>
              <a:t> Bahisht </a:t>
            </a:r>
          </a:p>
          <a:p>
            <a:pPr eaLnBrk="1" hangingPunct="1">
              <a:buClr>
                <a:srgbClr val="FF0000"/>
              </a:buClr>
              <a:buSzPct val="90000"/>
              <a:buFont typeface="Wingdings" pitchFamily="2" charset="2"/>
              <a:buChar char="q"/>
            </a:pPr>
            <a:endParaRPr lang="en-US" altLang="en-US" sz="2400" dirty="0" smtClean="0"/>
          </a:p>
          <a:p>
            <a:pPr eaLnBrk="1" hangingPunct="1">
              <a:buClr>
                <a:srgbClr val="FF0000"/>
              </a:buClr>
              <a:buSzPct val="90000"/>
              <a:buFont typeface="Wingdings" pitchFamily="2" charset="2"/>
              <a:buChar char="q"/>
            </a:pPr>
            <a:r>
              <a:rPr lang="en-US" altLang="en-US" sz="2400" dirty="0" smtClean="0"/>
              <a:t>Baluchistan: 	</a:t>
            </a:r>
            <a:r>
              <a:rPr lang="en-US" altLang="en-US" sz="2400" dirty="0" err="1" smtClean="0"/>
              <a:t>Sindhri</a:t>
            </a:r>
            <a:r>
              <a:rPr lang="en-US" altLang="en-US" sz="2400" dirty="0" smtClean="0"/>
              <a:t> and </a:t>
            </a:r>
            <a:r>
              <a:rPr lang="en-US" altLang="en-US" sz="2400" dirty="0" err="1" smtClean="0"/>
              <a:t>Banganpalli</a:t>
            </a:r>
            <a:endParaRPr lang="en-US" altLang="en-US" sz="2300" dirty="0" smtClean="0">
              <a:latin typeface="Arial" charset="0"/>
              <a:cs typeface="Arial" charset="0"/>
            </a:endParaRPr>
          </a:p>
        </p:txBody>
      </p:sp>
      <p:sp>
        <p:nvSpPr>
          <p:cNvPr id="4" name="Title 1"/>
          <p:cNvSpPr txBox="1">
            <a:spLocks/>
          </p:cNvSpPr>
          <p:nvPr/>
        </p:nvSpPr>
        <p:spPr>
          <a:xfrm>
            <a:off x="4953000" y="228600"/>
            <a:ext cx="4191000" cy="579438"/>
          </a:xfrm>
          <a:prstGeom prst="rect">
            <a:avLst/>
          </a:prstGeom>
        </p:spPr>
        <p:txBody>
          <a:bodyPr anchor="ctr">
            <a:normAutofit fontScale="70000" lnSpcReduction="20000"/>
          </a:bodyPr>
          <a:lstStyle/>
          <a:p>
            <a:pPr>
              <a:spcBef>
                <a:spcPct val="0"/>
              </a:spcBef>
              <a:defRPr/>
            </a:pPr>
            <a:r>
              <a:rPr lang="en-US" sz="3200" b="1" dirty="0">
                <a:ln w="10541" cmpd="sng">
                  <a:solidFill>
                    <a:srgbClr val="4F81BD">
                      <a:shade val="88000"/>
                      <a:satMod val="110000"/>
                    </a:srgbClr>
                  </a:solidFill>
                  <a:prstDash val="solid"/>
                </a:ln>
                <a:solidFill>
                  <a:srgbClr val="002060"/>
                </a:solidFill>
                <a:cs typeface="Arial" charset="0"/>
              </a:rPr>
              <a:t>Important Commercial Varieties </a:t>
            </a:r>
          </a:p>
        </p:txBody>
      </p:sp>
      <p:pic>
        <p:nvPicPr>
          <p:cNvPr id="61444" name="Picture 6"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213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90600"/>
            <a:ext cx="5943600" cy="579438"/>
          </a:xfrm>
          <a:prstGeom prst="rect">
            <a:avLst/>
          </a:prstGeom>
        </p:spPr>
        <p:txBody>
          <a:bodyPr anchor="ctr">
            <a:normAutofit/>
          </a:bodyPr>
          <a:lstStyle/>
          <a:p>
            <a:pPr>
              <a:spcBef>
                <a:spcPct val="0"/>
              </a:spcBef>
              <a:defRPr/>
            </a:pPr>
            <a:r>
              <a:rPr lang="en-US" sz="3200" b="1"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cs typeface="Arial" charset="0"/>
              </a:rPr>
              <a:t>Special Problems /Disorders</a:t>
            </a:r>
          </a:p>
        </p:txBody>
      </p:sp>
      <p:sp>
        <p:nvSpPr>
          <p:cNvPr id="10" name="Content Placeholder 9"/>
          <p:cNvSpPr>
            <a:spLocks noGrp="1"/>
          </p:cNvSpPr>
          <p:nvPr>
            <p:ph idx="1"/>
          </p:nvPr>
        </p:nvSpPr>
        <p:spPr>
          <a:xfrm>
            <a:off x="457200" y="1600200"/>
            <a:ext cx="8686800" cy="4267200"/>
          </a:xfrm>
        </p:spPr>
        <p:txBody>
          <a:bodyPr/>
          <a:lstStyle/>
          <a:p>
            <a:pPr eaLnBrk="1" hangingPunct="1">
              <a:buClr>
                <a:srgbClr val="FF0000"/>
              </a:buClr>
              <a:buSzPct val="90000"/>
              <a:buFont typeface="Wingdings" pitchFamily="2" charset="2"/>
              <a:buChar char="q"/>
            </a:pPr>
            <a:r>
              <a:rPr lang="en-US" altLang="en-US" sz="2300" dirty="0" smtClean="0">
                <a:latin typeface="Arial" charset="0"/>
                <a:cs typeface="Arial" charset="0"/>
              </a:rPr>
              <a:t>Malformation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Serious threat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Affects both vegetative parts and inflorescence</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Branches show stunted </a:t>
            </a:r>
            <a:r>
              <a:rPr lang="en-US" altLang="en-US" sz="1900" dirty="0" smtClean="0">
                <a:latin typeface="Arial" charset="0"/>
                <a:cs typeface="Arial" charset="0"/>
              </a:rPr>
              <a:t>(under developed) growth </a:t>
            </a:r>
            <a:r>
              <a:rPr lang="en-US" altLang="en-US" sz="1900" dirty="0" smtClean="0">
                <a:latin typeface="Arial" charset="0"/>
                <a:cs typeface="Arial" charset="0"/>
              </a:rPr>
              <a:t>with small and bunchy leaves </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Also called Bunchy Top</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 cause is not yet known but, viruses, fungi, mites and deficiency of elements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Mostly male flowers</a:t>
            </a:r>
          </a:p>
          <a:p>
            <a:pPr lvl="1" eaLnBrk="1" hangingPunct="1">
              <a:buClr>
                <a:srgbClr val="FF0000"/>
              </a:buClr>
              <a:buSzPct val="90000"/>
              <a:buFont typeface="Wingdings" pitchFamily="2" charset="2"/>
              <a:buChar char="q"/>
            </a:pPr>
            <a:r>
              <a:rPr lang="en-US" altLang="en-US" sz="1900" dirty="0" smtClean="0">
                <a:latin typeface="Arial" charset="0"/>
                <a:cs typeface="Arial" charset="0"/>
              </a:rPr>
              <a:t>Good management can reduce this problem to some extent</a:t>
            </a:r>
          </a:p>
          <a:p>
            <a:pPr lvl="1" eaLnBrk="1" hangingPunct="1">
              <a:buClr>
                <a:srgbClr val="FF0000"/>
              </a:buClr>
              <a:buSzPct val="90000"/>
              <a:buFont typeface="Arial" charset="0"/>
              <a:buNone/>
            </a:pPr>
            <a:endParaRPr lang="en-US" altLang="en-US" sz="1900" dirty="0" smtClean="0">
              <a:latin typeface="Arial" charset="0"/>
              <a:cs typeface="Arial" charset="0"/>
            </a:endParaRPr>
          </a:p>
          <a:p>
            <a:pPr eaLnBrk="1" hangingPunct="1">
              <a:buClr>
                <a:srgbClr val="FF0000"/>
              </a:buClr>
              <a:buSzPct val="90000"/>
              <a:buFont typeface="Arial" charset="0"/>
              <a:buNone/>
            </a:pPr>
            <a:endParaRPr lang="en-US" altLang="en-US" sz="1900" dirty="0" smtClean="0">
              <a:latin typeface="Arial" charset="0"/>
              <a:cs typeface="Arial" charset="0"/>
            </a:endParaRPr>
          </a:p>
          <a:p>
            <a:pPr eaLnBrk="1" hangingPunct="1">
              <a:buClr>
                <a:srgbClr val="FF0000"/>
              </a:buClr>
              <a:buSzPct val="90000"/>
              <a:buFont typeface="Arial" charset="0"/>
              <a:buNone/>
            </a:pPr>
            <a:endParaRPr lang="en-US" altLang="en-US" sz="2300" dirty="0" smtClean="0">
              <a:latin typeface="Arial" charset="0"/>
              <a:cs typeface="Arial" charset="0"/>
            </a:endParaRPr>
          </a:p>
        </p:txBody>
      </p:sp>
      <p:pic>
        <p:nvPicPr>
          <p:cNvPr id="62468" name="Picture 3"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93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28151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2" y="2286000"/>
            <a:ext cx="4338637" cy="324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37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altLang="en-US" smtClean="0"/>
          </a:p>
        </p:txBody>
      </p:sp>
      <p:sp>
        <p:nvSpPr>
          <p:cNvPr id="63491" name="Content Placeholder 2"/>
          <p:cNvSpPr>
            <a:spLocks noGrp="1"/>
          </p:cNvSpPr>
          <p:nvPr>
            <p:ph idx="1"/>
          </p:nvPr>
        </p:nvSpPr>
        <p:spPr/>
        <p:txBody>
          <a:bodyPr/>
          <a:lstStyle/>
          <a:p>
            <a:pPr eaLnBrk="1" hangingPunct="1">
              <a:buClr>
                <a:srgbClr val="FF0000"/>
              </a:buClr>
              <a:buSzPct val="90000"/>
              <a:buFont typeface="Wingdings" pitchFamily="2" charset="2"/>
              <a:buChar char="q"/>
            </a:pPr>
            <a:r>
              <a:rPr lang="en-US" altLang="en-US" sz="2300" dirty="0" smtClean="0">
                <a:solidFill>
                  <a:srgbClr val="000000"/>
                </a:solidFill>
                <a:latin typeface="Arial" charset="0"/>
                <a:cs typeface="Arial" charset="0"/>
              </a:rPr>
              <a:t>Alternate Bearing </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A disorder in which fruit trees produce heavy crop in one year and low in the next year</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May be physiological due to imbalance in the C:N ratio</a:t>
            </a:r>
          </a:p>
          <a:p>
            <a:pPr lvl="1" eaLnBrk="1" hangingPunct="1">
              <a:buClr>
                <a:srgbClr val="FF0000"/>
              </a:buClr>
              <a:buSzPct val="90000"/>
              <a:buFont typeface="Wingdings" pitchFamily="2" charset="2"/>
              <a:buChar char="q"/>
            </a:pPr>
            <a:r>
              <a:rPr lang="en-US" altLang="en-US" sz="1900" dirty="0" smtClean="0">
                <a:solidFill>
                  <a:srgbClr val="000000"/>
                </a:solidFill>
                <a:latin typeface="Arial" charset="0"/>
                <a:cs typeface="Arial" charset="0"/>
              </a:rPr>
              <a:t>Also presumed as a genetic disorder </a:t>
            </a:r>
          </a:p>
          <a:p>
            <a:pPr lvl="1" eaLnBrk="1" hangingPunct="1">
              <a:buClr>
                <a:srgbClr val="FF0000"/>
              </a:buClr>
              <a:buSzPct val="90000"/>
              <a:buFont typeface="Wingdings" pitchFamily="2" charset="2"/>
              <a:buChar char="q"/>
            </a:pPr>
            <a:r>
              <a:rPr lang="en-US" altLang="en-US" sz="2400" dirty="0" smtClean="0">
                <a:latin typeface="Times New Roman" panose="02020603050405020304" pitchFamily="18" charset="0"/>
                <a:cs typeface="Times New Roman" panose="02020603050405020304" pitchFamily="18" charset="0"/>
              </a:rPr>
              <a:t>Totapari </a:t>
            </a:r>
          </a:p>
          <a:p>
            <a:pPr lvl="1" eaLnBrk="1" hangingPunct="1">
              <a:buClr>
                <a:srgbClr val="FF0000"/>
              </a:buClr>
              <a:buSzPct val="90000"/>
              <a:buFont typeface="Wingdings" pitchFamily="2" charset="2"/>
              <a:buChar char="q"/>
            </a:pPr>
            <a:r>
              <a:rPr lang="en-US" altLang="en-US" sz="2400" dirty="0" smtClean="0">
                <a:latin typeface="Times New Roman" panose="02020603050405020304" pitchFamily="18" charset="0"/>
                <a:cs typeface="Times New Roman" panose="02020603050405020304" pitchFamily="18" charset="0"/>
              </a:rPr>
              <a:t>Romani </a:t>
            </a:r>
          </a:p>
          <a:p>
            <a:pPr lvl="1" eaLnBrk="1" hangingPunct="1">
              <a:buClr>
                <a:srgbClr val="FF0000"/>
              </a:buClr>
              <a:buSzPct val="90000"/>
              <a:buFont typeface="Wingdings" pitchFamily="2" charset="2"/>
              <a:buChar char="q"/>
            </a:pPr>
            <a:r>
              <a:rPr lang="en-US" altLang="en-US" sz="2400" dirty="0" err="1" smtClean="0">
                <a:latin typeface="Times New Roman" panose="02020603050405020304" pitchFamily="18" charset="0"/>
                <a:cs typeface="Times New Roman" panose="02020603050405020304" pitchFamily="18" charset="0"/>
              </a:rPr>
              <a:t>Fazli</a:t>
            </a:r>
            <a:endParaRPr lang="en-US" altLang="en-US" sz="2400" dirty="0">
              <a:latin typeface="Times New Roman" panose="02020603050405020304" pitchFamily="18" charset="0"/>
              <a:cs typeface="Times New Roman" panose="02020603050405020304" pitchFamily="18" charset="0"/>
            </a:endParaRPr>
          </a:p>
          <a:p>
            <a:pPr lvl="1" eaLnBrk="1" hangingPunct="1">
              <a:buClr>
                <a:srgbClr val="FF0000"/>
              </a:buClr>
              <a:buSzPct val="90000"/>
              <a:buFont typeface="Wingdings" pitchFamily="2" charset="2"/>
              <a:buChar char="q"/>
            </a:pPr>
            <a:r>
              <a:rPr lang="en-US" altLang="en-US" sz="2400" dirty="0" err="1" smtClean="0">
                <a:latin typeface="Times New Roman" panose="02020603050405020304" pitchFamily="18" charset="0"/>
                <a:cs typeface="Times New Roman" panose="02020603050405020304" pitchFamily="18" charset="0"/>
              </a:rPr>
              <a:t>Neelum</a:t>
            </a:r>
            <a:endParaRPr lang="en-US" altLang="en-US" sz="2400" dirty="0" smtClean="0">
              <a:latin typeface="Times New Roman" panose="02020603050405020304" pitchFamily="18" charset="0"/>
              <a:cs typeface="Times New Roman" panose="02020603050405020304" pitchFamily="18" charset="0"/>
            </a:endParaRPr>
          </a:p>
          <a:p>
            <a:pPr lvl="1" eaLnBrk="1" hangingPunct="1">
              <a:buClr>
                <a:srgbClr val="FF0000"/>
              </a:buClr>
              <a:buSzPct val="90000"/>
              <a:buFont typeface="Wingdings" pitchFamily="2" charset="2"/>
              <a:buChar char="q"/>
            </a:pPr>
            <a:endParaRPr lang="en-US" altLang="en-US" sz="2400" dirty="0" smtClean="0">
              <a:latin typeface="Times New Roman" panose="02020603050405020304" pitchFamily="18" charset="0"/>
              <a:cs typeface="Times New Roman" panose="02020603050405020304" pitchFamily="18" charset="0"/>
            </a:endParaRPr>
          </a:p>
          <a:p>
            <a:endParaRPr lang="en-US" altLang="en-US" dirty="0" smtClean="0"/>
          </a:p>
        </p:txBody>
      </p:sp>
    </p:spTree>
    <p:extLst>
      <p:ext uri="{BB962C8B-B14F-4D97-AF65-F5344CB8AC3E}">
        <p14:creationId xmlns:p14="http://schemas.microsoft.com/office/powerpoint/2010/main" val="3496844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105400" y="274638"/>
            <a:ext cx="3581400" cy="563562"/>
          </a:xfrm>
        </p:spPr>
        <p:txBody>
          <a:bodyPr/>
          <a:lstStyle/>
          <a:p>
            <a:r>
              <a:rPr lang="en-US" altLang="en-US" smtClean="0"/>
              <a:t>Insects of mango</a:t>
            </a:r>
          </a:p>
        </p:txBody>
      </p:sp>
      <p:sp>
        <p:nvSpPr>
          <p:cNvPr id="64515" name="Content Placeholder 2"/>
          <p:cNvSpPr>
            <a:spLocks noGrp="1"/>
          </p:cNvSpPr>
          <p:nvPr>
            <p:ph idx="1"/>
          </p:nvPr>
        </p:nvSpPr>
        <p:spPr>
          <a:xfrm>
            <a:off x="457200" y="1447800"/>
            <a:ext cx="8229600" cy="4525963"/>
          </a:xfrm>
        </p:spPr>
        <p:txBody>
          <a:bodyPr/>
          <a:lstStyle/>
          <a:p>
            <a:r>
              <a:rPr lang="en-US" altLang="en-US" smtClean="0"/>
              <a:t>Mango Hopper</a:t>
            </a:r>
          </a:p>
          <a:p>
            <a:r>
              <a:rPr lang="en-US" altLang="en-US" smtClean="0"/>
              <a:t>Mango mealybug</a:t>
            </a:r>
          </a:p>
        </p:txBody>
      </p:sp>
    </p:spTree>
    <p:extLst>
      <p:ext uri="{BB962C8B-B14F-4D97-AF65-F5344CB8AC3E}">
        <p14:creationId xmlns:p14="http://schemas.microsoft.com/office/powerpoint/2010/main" val="797657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686800" cy="838200"/>
          </a:xfrm>
        </p:spPr>
        <p:txBody>
          <a:bodyPr rtlCol="0">
            <a:normAutofit/>
          </a:bodyPr>
          <a:lstStyle/>
          <a:p>
            <a:pPr algn="l" eaLnBrk="1" fontAlgn="auto" hangingPunct="1">
              <a:spcAft>
                <a:spcPts val="0"/>
              </a:spcAft>
              <a:defRPr/>
            </a:pPr>
            <a:r>
              <a:rPr lang="en-US" sz="4000" b="1" dirty="0" smtClean="0">
                <a:solidFill>
                  <a:schemeClr val="accent3">
                    <a:lumMod val="50000"/>
                  </a:schemeClr>
                </a:solidFill>
              </a:rPr>
              <a:t>Major Mango Growing Regions </a:t>
            </a:r>
            <a:endParaRPr lang="en-US" sz="4000" b="1" dirty="0">
              <a:solidFill>
                <a:schemeClr val="accent3">
                  <a:lumMod val="50000"/>
                </a:schemeClr>
              </a:solidFill>
            </a:endParaRPr>
          </a:p>
        </p:txBody>
      </p:sp>
      <p:graphicFrame>
        <p:nvGraphicFramePr>
          <p:cNvPr id="4" name="Content Placeholder 3"/>
          <p:cNvGraphicFramePr>
            <a:graphicFrameLocks noGrp="1"/>
          </p:cNvGraphicFramePr>
          <p:nvPr>
            <p:ph idx="1"/>
          </p:nvPr>
        </p:nvGraphicFramePr>
        <p:xfrm>
          <a:off x="0" y="2057400"/>
          <a:ext cx="9144000" cy="2590800"/>
        </p:xfrm>
        <a:graphic>
          <a:graphicData uri="http://schemas.openxmlformats.org/drawingml/2006/table">
            <a:tbl>
              <a:tblPr firstRow="1" bandRow="1">
                <a:tableStyleId>{AF606853-7671-496A-8E4F-DF71F8EC918B}</a:tableStyleId>
              </a:tblPr>
              <a:tblGrid>
                <a:gridCol w="2667000"/>
                <a:gridCol w="2057400"/>
                <a:gridCol w="2133600"/>
                <a:gridCol w="2286000"/>
              </a:tblGrid>
              <a:tr h="487216">
                <a:tc>
                  <a:txBody>
                    <a:bodyPr/>
                    <a:lstStyle/>
                    <a:p>
                      <a:r>
                        <a:rPr lang="en-US" sz="2800" dirty="0" smtClean="0"/>
                        <a:t>Punjab </a:t>
                      </a:r>
                      <a:endParaRPr lang="en-US" sz="2800" dirty="0"/>
                    </a:p>
                  </a:txBody>
                  <a:tcPr/>
                </a:tc>
                <a:tc>
                  <a:txBody>
                    <a:bodyPr/>
                    <a:lstStyle/>
                    <a:p>
                      <a:r>
                        <a:rPr lang="en-US" sz="2800" dirty="0" smtClean="0"/>
                        <a:t>Sindh </a:t>
                      </a:r>
                      <a:endParaRPr lang="en-US" sz="2800" dirty="0"/>
                    </a:p>
                  </a:txBody>
                  <a:tcPr/>
                </a:tc>
                <a:tc>
                  <a:txBody>
                    <a:bodyPr/>
                    <a:lstStyle/>
                    <a:p>
                      <a:r>
                        <a:rPr lang="en-US" sz="2800" dirty="0" smtClean="0"/>
                        <a:t>KPK</a:t>
                      </a:r>
                      <a:endParaRPr lang="en-US" sz="2800" dirty="0"/>
                    </a:p>
                  </a:txBody>
                  <a:tcPr/>
                </a:tc>
                <a:tc>
                  <a:txBody>
                    <a:bodyPr/>
                    <a:lstStyle/>
                    <a:p>
                      <a:r>
                        <a:rPr lang="en-US" sz="2800" dirty="0" err="1" smtClean="0"/>
                        <a:t>Balochistan</a:t>
                      </a:r>
                      <a:endParaRPr lang="en-US" sz="2800" dirty="0"/>
                    </a:p>
                  </a:txBody>
                  <a:tcPr/>
                </a:tc>
              </a:tr>
              <a:tr h="487216">
                <a:tc>
                  <a:txBody>
                    <a:bodyPr/>
                    <a:lstStyle/>
                    <a:p>
                      <a:r>
                        <a:rPr lang="en-US" sz="2800" dirty="0" smtClean="0"/>
                        <a:t>Multan</a:t>
                      </a:r>
                      <a:endParaRPr lang="en-US" sz="2800" dirty="0"/>
                    </a:p>
                  </a:txBody>
                  <a:tcPr/>
                </a:tc>
                <a:tc>
                  <a:txBody>
                    <a:bodyPr/>
                    <a:lstStyle/>
                    <a:p>
                      <a:r>
                        <a:rPr lang="en-US" sz="2800" dirty="0" smtClean="0"/>
                        <a:t>Mir </a:t>
                      </a:r>
                      <a:r>
                        <a:rPr lang="en-US" sz="2800" dirty="0" err="1" smtClean="0"/>
                        <a:t>pur</a:t>
                      </a:r>
                      <a:r>
                        <a:rPr lang="en-US" sz="2800" dirty="0" smtClean="0"/>
                        <a:t> </a:t>
                      </a:r>
                      <a:r>
                        <a:rPr lang="en-US" sz="2800" dirty="0" err="1" smtClean="0"/>
                        <a:t>Khas</a:t>
                      </a:r>
                      <a:endParaRPr lang="en-US" sz="2800" dirty="0"/>
                    </a:p>
                  </a:txBody>
                  <a:tcPr/>
                </a:tc>
                <a:tc>
                  <a:txBody>
                    <a:bodyPr/>
                    <a:lstStyle/>
                    <a:p>
                      <a:r>
                        <a:rPr lang="en-US" sz="2800" dirty="0" err="1" smtClean="0"/>
                        <a:t>Peshawer</a:t>
                      </a:r>
                      <a:endParaRPr lang="en-US" sz="2800" dirty="0"/>
                    </a:p>
                  </a:txBody>
                  <a:tcPr/>
                </a:tc>
                <a:tc>
                  <a:txBody>
                    <a:bodyPr/>
                    <a:lstStyle/>
                    <a:p>
                      <a:r>
                        <a:rPr lang="en-US" sz="2800" dirty="0" err="1" smtClean="0"/>
                        <a:t>Qalat</a:t>
                      </a:r>
                      <a:endParaRPr lang="en-US" sz="2800" dirty="0"/>
                    </a:p>
                  </a:txBody>
                  <a:tcPr/>
                </a:tc>
              </a:tr>
              <a:tr h="487216">
                <a:tc>
                  <a:txBody>
                    <a:bodyPr/>
                    <a:lstStyle/>
                    <a:p>
                      <a:r>
                        <a:rPr lang="en-US" sz="2800" dirty="0" smtClean="0"/>
                        <a:t>Bahawalpur </a:t>
                      </a:r>
                      <a:endParaRPr lang="en-US" sz="2800" dirty="0"/>
                    </a:p>
                  </a:txBody>
                  <a:tcPr/>
                </a:tc>
                <a:tc>
                  <a:txBody>
                    <a:bodyPr/>
                    <a:lstStyle/>
                    <a:p>
                      <a:r>
                        <a:rPr lang="en-US" sz="2800" dirty="0" smtClean="0"/>
                        <a:t>Hyderabad</a:t>
                      </a:r>
                      <a:endParaRPr lang="en-US" sz="2800" dirty="0"/>
                    </a:p>
                  </a:txBody>
                  <a:tcPr/>
                </a:tc>
                <a:tc>
                  <a:txBody>
                    <a:bodyPr/>
                    <a:lstStyle/>
                    <a:p>
                      <a:r>
                        <a:rPr lang="en-US" sz="2800" dirty="0" smtClean="0"/>
                        <a:t>D. I. Khan</a:t>
                      </a:r>
                      <a:endParaRPr lang="en-US" sz="2800" dirty="0"/>
                    </a:p>
                  </a:txBody>
                  <a:tcPr/>
                </a:tc>
                <a:tc>
                  <a:txBody>
                    <a:bodyPr/>
                    <a:lstStyle/>
                    <a:p>
                      <a:endParaRPr lang="en-US" sz="2800" dirty="0"/>
                    </a:p>
                  </a:txBody>
                  <a:tcPr/>
                </a:tc>
              </a:tr>
              <a:tr h="487216">
                <a:tc>
                  <a:txBody>
                    <a:bodyPr/>
                    <a:lstStyle/>
                    <a:p>
                      <a:r>
                        <a:rPr lang="en-US" sz="2800" dirty="0" err="1" smtClean="0"/>
                        <a:t>Muzzaffargarh</a:t>
                      </a:r>
                      <a:r>
                        <a:rPr lang="en-US" sz="2800" dirty="0" smtClean="0"/>
                        <a:t> </a:t>
                      </a:r>
                      <a:endParaRPr lang="en-US" sz="2800" dirty="0"/>
                    </a:p>
                  </a:txBody>
                  <a:tcPr/>
                </a:tc>
                <a:tc>
                  <a:txBody>
                    <a:bodyPr/>
                    <a:lstStyle/>
                    <a:p>
                      <a:r>
                        <a:rPr lang="en-US" sz="2800" dirty="0" err="1" smtClean="0"/>
                        <a:t>Thatta</a:t>
                      </a:r>
                      <a:r>
                        <a:rPr lang="en-US" sz="2800" dirty="0" smtClean="0"/>
                        <a:t> </a:t>
                      </a:r>
                      <a:endParaRPr lang="en-US" sz="2800" dirty="0"/>
                    </a:p>
                  </a:txBody>
                  <a:tcPr/>
                </a:tc>
                <a:tc>
                  <a:txBody>
                    <a:bodyPr/>
                    <a:lstStyle/>
                    <a:p>
                      <a:r>
                        <a:rPr lang="en-US" sz="2800" dirty="0" err="1" smtClean="0"/>
                        <a:t>Mardan</a:t>
                      </a:r>
                      <a:endParaRPr lang="en-US" sz="2800" dirty="0"/>
                    </a:p>
                  </a:txBody>
                  <a:tcPr/>
                </a:tc>
                <a:tc>
                  <a:txBody>
                    <a:bodyPr/>
                    <a:lstStyle/>
                    <a:p>
                      <a:endParaRPr lang="en-US" sz="2800" dirty="0"/>
                    </a:p>
                  </a:txBody>
                  <a:tcPr/>
                </a:tc>
              </a:tr>
              <a:tr h="487216">
                <a:tc>
                  <a:txBody>
                    <a:bodyPr/>
                    <a:lstStyle/>
                    <a:p>
                      <a:r>
                        <a:rPr lang="en-US" sz="2800" dirty="0" err="1" smtClean="0"/>
                        <a:t>Rahim</a:t>
                      </a:r>
                      <a:r>
                        <a:rPr lang="en-US" sz="2800" dirty="0" smtClean="0"/>
                        <a:t> </a:t>
                      </a:r>
                      <a:r>
                        <a:rPr lang="en-US" sz="2800" dirty="0" err="1" smtClean="0"/>
                        <a:t>yar</a:t>
                      </a:r>
                      <a:r>
                        <a:rPr lang="en-US" sz="2800" dirty="0" smtClean="0"/>
                        <a:t> Khan</a:t>
                      </a:r>
                      <a:endParaRPr lang="en-US" sz="2800" dirty="0"/>
                    </a:p>
                  </a:txBody>
                  <a:tcPr/>
                </a:tc>
                <a:tc>
                  <a:txBody>
                    <a:bodyPr/>
                    <a:lstStyle/>
                    <a:p>
                      <a:endParaRPr lang="en-US" sz="2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tc>
                  <a:txBody>
                    <a:bodyPr/>
                    <a:lstStyle/>
                    <a:p>
                      <a:endParaRPr lang="en-US" sz="2800" dirty="0"/>
                    </a:p>
                  </a:txBody>
                  <a:tcPr/>
                </a:tc>
              </a:tr>
            </a:tbl>
          </a:graphicData>
        </a:graphic>
      </p:graphicFrame>
      <p:pic>
        <p:nvPicPr>
          <p:cNvPr id="40985"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98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800"/>
            <a:ext cx="8229600" cy="1371600"/>
          </a:xfrm>
        </p:spPr>
        <p:txBody>
          <a:bodyPr/>
          <a:lstStyle/>
          <a:p>
            <a:pPr lvl="1" eaLnBrk="1" hangingPunct="1">
              <a:buClr>
                <a:srgbClr val="FF0000"/>
              </a:buClr>
              <a:buSzPct val="90000"/>
              <a:buFont typeface="Wingdings" pitchFamily="2" charset="2"/>
              <a:buChar char="q"/>
            </a:pPr>
            <a:r>
              <a:rPr lang="en-US" altLang="en-US" sz="1900" smtClean="0">
                <a:latin typeface="Arial" charset="0"/>
                <a:cs typeface="Arial" charset="0"/>
              </a:rPr>
              <a:t>The factor affecting are environmental, physiological, genetics</a:t>
            </a:r>
          </a:p>
          <a:p>
            <a:pPr lvl="1" eaLnBrk="1" hangingPunct="1">
              <a:buClr>
                <a:srgbClr val="FF0000"/>
              </a:buClr>
              <a:buSzPct val="90000"/>
              <a:buFont typeface="Wingdings" pitchFamily="2" charset="2"/>
              <a:buChar char="q"/>
            </a:pPr>
            <a:r>
              <a:rPr lang="en-US" altLang="en-US" sz="1900" smtClean="0">
                <a:latin typeface="Arial" charset="0"/>
                <a:cs typeface="Arial" charset="0"/>
              </a:rPr>
              <a:t>Management: Heavy manuring during off-year + Delayed Harvesting </a:t>
            </a:r>
          </a:p>
          <a:p>
            <a:pPr lvl="1" eaLnBrk="1" hangingPunct="1">
              <a:buClr>
                <a:srgbClr val="FF0000"/>
              </a:buClr>
              <a:buSzPct val="90000"/>
              <a:buFont typeface="Wingdings" pitchFamily="2" charset="2"/>
              <a:buChar char="q"/>
            </a:pPr>
            <a:r>
              <a:rPr lang="en-US" altLang="en-US" sz="1900" smtClean="0">
                <a:latin typeface="Arial" charset="0"/>
                <a:cs typeface="Arial" charset="0"/>
              </a:rPr>
              <a:t>Fruit thinning during on-year +  Early harvesting during on-year</a:t>
            </a:r>
          </a:p>
        </p:txBody>
      </p:sp>
      <p:sp>
        <p:nvSpPr>
          <p:cNvPr id="4" name="Title 1"/>
          <p:cNvSpPr>
            <a:spLocks noGrp="1"/>
          </p:cNvSpPr>
          <p:nvPr>
            <p:ph type="title"/>
          </p:nvPr>
        </p:nvSpPr>
        <p:spPr>
          <a:xfrm>
            <a:off x="228600" y="2590800"/>
            <a:ext cx="4419600" cy="609600"/>
          </a:xfrm>
          <a:ln>
            <a:miter lim="800000"/>
            <a:headEnd/>
            <a:tailEnd/>
          </a:ln>
          <a:extLst/>
        </p:spPr>
        <p:txBody>
          <a:bodyPr rtlCol="0">
            <a:normAutofit/>
          </a:bodyPr>
          <a:lstStyle/>
          <a:p>
            <a:pPr algn="l" eaLnBrk="1" fontAlgn="auto" hangingPunct="1">
              <a:spcAft>
                <a:spcPts val="0"/>
              </a:spcAft>
              <a:defRPr/>
            </a:pP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Insects </a:t>
            </a:r>
          </a:p>
        </p:txBody>
      </p:sp>
      <p:sp>
        <p:nvSpPr>
          <p:cNvPr id="5" name="Content Placeholder 2"/>
          <p:cNvSpPr txBox="1">
            <a:spLocks/>
          </p:cNvSpPr>
          <p:nvPr/>
        </p:nvSpPr>
        <p:spPr>
          <a:xfrm>
            <a:off x="228600" y="3200400"/>
            <a:ext cx="8915400" cy="3124200"/>
          </a:xfrm>
          <a:prstGeom prst="rect">
            <a:avLst/>
          </a:prstGeom>
        </p:spPr>
        <p:txBody>
          <a:bodyPr>
            <a:normAutofit lnSpcReduction="10000"/>
          </a:bodyPr>
          <a:lstStyle/>
          <a:p>
            <a:pPr marL="742950" lvl="1" indent="-285750">
              <a:spcBef>
                <a:spcPct val="20000"/>
              </a:spcBef>
              <a:buClr>
                <a:srgbClr val="FF0000"/>
              </a:buClr>
              <a:buSzPct val="90000"/>
              <a:defRPr/>
            </a:pPr>
            <a:r>
              <a:rPr lang="en-US" sz="2300" b="1" dirty="0">
                <a:solidFill>
                  <a:prstClr val="black"/>
                </a:solidFill>
                <a:latin typeface="Arial" pitchFamily="34" charset="0"/>
                <a:cs typeface="Arial" pitchFamily="34" charset="0"/>
              </a:rPr>
              <a:t>Mango hopper</a:t>
            </a:r>
            <a:r>
              <a:rPr lang="en-US" sz="1900" b="1" dirty="0">
                <a:solidFill>
                  <a:prstClr val="black"/>
                </a:solidFill>
                <a:latin typeface="Arial" pitchFamily="34" charset="0"/>
                <a:cs typeface="Arial" pitchFamily="34" charset="0"/>
              </a:rPr>
              <a:t>:</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Jumping insect which creates a noise on leaves </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Very serious threat to mango</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Damage is so great that it may barren the whole orchard</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Suck the sap from the leaves and panicles </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Control: Thinning of plantation for good light reduces its population</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Spray of insecticides during first 15 days of blooming is effective</a:t>
            </a:r>
          </a:p>
          <a:p>
            <a:pPr marL="742950" lvl="1" indent="-285750">
              <a:spcBef>
                <a:spcPct val="20000"/>
              </a:spcBef>
              <a:buClr>
                <a:srgbClr val="FF0000"/>
              </a:buClr>
              <a:buSzPct val="90000"/>
              <a:buFont typeface="Wingdings" pitchFamily="2" charset="2"/>
              <a:buChar char="q"/>
              <a:defRPr/>
            </a:pPr>
            <a:r>
              <a:rPr lang="en-US" sz="1900" dirty="0">
                <a:solidFill>
                  <a:prstClr val="black"/>
                </a:solidFill>
                <a:latin typeface="Arial" pitchFamily="34" charset="0"/>
                <a:cs typeface="Arial" pitchFamily="34" charset="0"/>
              </a:rPr>
              <a:t>Pre-blossoming spray – Mid December – Late January provide complete control</a:t>
            </a:r>
          </a:p>
          <a:p>
            <a:pPr marL="742950" lvl="1" indent="-285750">
              <a:spcBef>
                <a:spcPct val="20000"/>
              </a:spcBef>
              <a:buClr>
                <a:srgbClr val="FF0000"/>
              </a:buClr>
              <a:buSzPct val="90000"/>
              <a:buFont typeface="Wingdings" pitchFamily="2" charset="2"/>
              <a:buChar char="q"/>
              <a:defRPr/>
            </a:pPr>
            <a:endParaRPr lang="en-US" sz="1900" dirty="0">
              <a:solidFill>
                <a:prstClr val="black"/>
              </a:solidFill>
              <a:latin typeface="Arial" pitchFamily="34" charset="0"/>
              <a:cs typeface="Arial" pitchFamily="34" charset="0"/>
            </a:endParaRPr>
          </a:p>
        </p:txBody>
      </p:sp>
      <p:grpSp>
        <p:nvGrpSpPr>
          <p:cNvPr id="2" name="Group 9"/>
          <p:cNvGrpSpPr>
            <a:grpSpLocks/>
          </p:cNvGrpSpPr>
          <p:nvPr/>
        </p:nvGrpSpPr>
        <p:grpSpPr bwMode="auto">
          <a:xfrm>
            <a:off x="0" y="0"/>
            <a:ext cx="9144000" cy="6400800"/>
            <a:chOff x="-9144000" y="-10943303"/>
            <a:chExt cx="18288000" cy="17344103"/>
          </a:xfrm>
        </p:grpSpPr>
        <p:pic>
          <p:nvPicPr>
            <p:cNvPr id="65544" name="Picture 2" descr="C:\Users\hp\Pictures\LeafMangoHo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0943303"/>
              <a:ext cx="18288000" cy="1734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40000"/>
              <a:ext cx="42672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6905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tLang="en-US" smtClean="0"/>
          </a:p>
        </p:txBody>
      </p:sp>
      <p:sp>
        <p:nvSpPr>
          <p:cNvPr id="66563" name="Content Placeholder 2"/>
          <p:cNvSpPr>
            <a:spLocks noGrp="1"/>
          </p:cNvSpPr>
          <p:nvPr>
            <p:ph idx="1"/>
          </p:nvPr>
        </p:nvSpPr>
        <p:spPr/>
        <p:txBody>
          <a:bodyPr/>
          <a:lstStyle/>
          <a:p>
            <a:r>
              <a:rPr lang="en-US" altLang="en-US" sz="2400" smtClean="0"/>
              <a:t>Known as am ka tela</a:t>
            </a:r>
          </a:p>
          <a:p>
            <a:r>
              <a:rPr lang="en-US" altLang="en-US" sz="2400" smtClean="0"/>
              <a:t>Jumping insect</a:t>
            </a:r>
          </a:p>
          <a:p>
            <a:r>
              <a:rPr lang="en-US" altLang="en-US" sz="2400" smtClean="0"/>
              <a:t>Creates noise on leaves when the population is great</a:t>
            </a:r>
          </a:p>
          <a:p>
            <a:r>
              <a:rPr lang="en-US" altLang="en-US" sz="2400" smtClean="0"/>
              <a:t>Very serious threat to mango</a:t>
            </a:r>
          </a:p>
          <a:p>
            <a:r>
              <a:rPr lang="en-US" altLang="en-US" sz="2400" smtClean="0"/>
              <a:t>Spray insecticides first 15 days of blooming is useful</a:t>
            </a:r>
          </a:p>
          <a:p>
            <a:r>
              <a:rPr lang="en-US" altLang="en-US" sz="2400" smtClean="0"/>
              <a:t>Imidacloprid (0.3%), Endosulfan (0.5%), and Cypermethrin (0.4%), and natural Neem oil (3%)</a:t>
            </a:r>
          </a:p>
        </p:txBody>
      </p:sp>
    </p:spTree>
    <p:extLst>
      <p:ext uri="{BB962C8B-B14F-4D97-AF65-F5344CB8AC3E}">
        <p14:creationId xmlns:p14="http://schemas.microsoft.com/office/powerpoint/2010/main" val="3028157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334000" y="274638"/>
            <a:ext cx="3352800" cy="1143000"/>
          </a:xfrm>
        </p:spPr>
        <p:txBody>
          <a:bodyPr/>
          <a:lstStyle/>
          <a:p>
            <a:pPr marL="342900" lvl="0" indent="-342900">
              <a:spcBef>
                <a:spcPct val="20000"/>
              </a:spcBef>
            </a:pPr>
            <a:r>
              <a:rPr lang="en-US" altLang="en-US" sz="3200" dirty="0">
                <a:solidFill>
                  <a:prstClr val="black"/>
                </a:solidFill>
                <a:ea typeface="+mn-ea"/>
                <a:cs typeface="+mn-cs"/>
              </a:rPr>
              <a:t>Mango </a:t>
            </a:r>
            <a:r>
              <a:rPr lang="en-US" altLang="en-US" sz="3200" dirty="0" smtClean="0">
                <a:solidFill>
                  <a:prstClr val="black"/>
                </a:solidFill>
                <a:ea typeface="+mn-ea"/>
                <a:cs typeface="+mn-cs"/>
              </a:rPr>
              <a:t>mealy bug</a:t>
            </a:r>
            <a:r>
              <a:rPr lang="en-US" altLang="en-US" sz="3200" dirty="0">
                <a:solidFill>
                  <a:prstClr val="black"/>
                </a:solidFill>
                <a:ea typeface="+mn-ea"/>
                <a:cs typeface="+mn-cs"/>
              </a:rPr>
              <a:t/>
            </a:r>
            <a:br>
              <a:rPr lang="en-US" altLang="en-US" sz="3200" dirty="0">
                <a:solidFill>
                  <a:prstClr val="black"/>
                </a:solidFill>
                <a:ea typeface="+mn-ea"/>
                <a:cs typeface="+mn-cs"/>
              </a:rPr>
            </a:br>
            <a:endParaRPr lang="en-US" altLang="en-US" dirty="0" smtClean="0"/>
          </a:p>
        </p:txBody>
      </p:sp>
      <p:sp>
        <p:nvSpPr>
          <p:cNvPr id="67587" name="Content Placeholder 2"/>
          <p:cNvSpPr>
            <a:spLocks noGrp="1"/>
          </p:cNvSpPr>
          <p:nvPr>
            <p:ph idx="1"/>
          </p:nvPr>
        </p:nvSpPr>
        <p:spPr>
          <a:xfrm>
            <a:off x="304800" y="1066800"/>
            <a:ext cx="8458200" cy="4953000"/>
          </a:xfrm>
        </p:spPr>
        <p:txBody>
          <a:bodyPr/>
          <a:lstStyle/>
          <a:p>
            <a:r>
              <a:rPr lang="en-US" altLang="en-US" sz="2400" dirty="0" smtClean="0"/>
              <a:t>Heavy losses to tree and crop</a:t>
            </a:r>
          </a:p>
          <a:p>
            <a:r>
              <a:rPr lang="en-US" altLang="en-US" sz="2400" dirty="0" smtClean="0"/>
              <a:t>Nymphs of the female insects suck sap  from the panicles and leaves</a:t>
            </a:r>
          </a:p>
          <a:p>
            <a:r>
              <a:rPr lang="en-US" altLang="en-US" sz="2400" dirty="0" smtClean="0"/>
              <a:t>Crawl up the tree during Feb and feed there until May</a:t>
            </a:r>
          </a:p>
          <a:p>
            <a:r>
              <a:rPr lang="en-US" altLang="en-US" sz="2400" dirty="0" smtClean="0"/>
              <a:t>Then climb down when temperature high</a:t>
            </a:r>
          </a:p>
          <a:p>
            <a:r>
              <a:rPr lang="en-US" altLang="en-US" sz="2400" dirty="0" smtClean="0"/>
              <a:t>Shelter in cracks in the soil and die there</a:t>
            </a:r>
          </a:p>
          <a:p>
            <a:r>
              <a:rPr lang="en-US" altLang="en-US" sz="2400" dirty="0" smtClean="0"/>
              <a:t>Female filled with eggs and hatch next year</a:t>
            </a:r>
          </a:p>
          <a:p>
            <a:r>
              <a:rPr lang="en-US" altLang="en-US" sz="2400" dirty="0" smtClean="0"/>
              <a:t>Control:</a:t>
            </a:r>
          </a:p>
          <a:p>
            <a:r>
              <a:rPr lang="en-US" altLang="en-US" sz="2400" dirty="0" smtClean="0"/>
              <a:t>Distraction of eggs during Nov-Dec by putting slippery and sticky bands on the main stem to stop their crawling on the tree</a:t>
            </a:r>
          </a:p>
          <a:p>
            <a:r>
              <a:rPr lang="en-US" altLang="en-US" sz="2400" dirty="0" smtClean="0"/>
              <a:t>Chemical control: ameeda chloprids 50-80g/100 ml water</a:t>
            </a:r>
          </a:p>
          <a:p>
            <a:r>
              <a:rPr lang="en-US" altLang="en-US" sz="2400" dirty="0" err="1" smtClean="0"/>
              <a:t>Triaezophos</a:t>
            </a:r>
            <a:r>
              <a:rPr lang="en-US" altLang="en-US" sz="2400" dirty="0" smtClean="0"/>
              <a:t> 250ml/100 ml water</a:t>
            </a:r>
          </a:p>
        </p:txBody>
      </p:sp>
    </p:spTree>
    <p:extLst>
      <p:ext uri="{BB962C8B-B14F-4D97-AF65-F5344CB8AC3E}">
        <p14:creationId xmlns:p14="http://schemas.microsoft.com/office/powerpoint/2010/main" val="122496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990600"/>
            <a:ext cx="8915400" cy="5334000"/>
          </a:xfrm>
        </p:spPr>
        <p:txBody>
          <a:bodyPr/>
          <a:lstStyle/>
          <a:p>
            <a:pPr lvl="1" eaLnBrk="1" hangingPunct="1">
              <a:buClr>
                <a:srgbClr val="FF0000"/>
              </a:buClr>
              <a:buSzPct val="90000"/>
              <a:buFont typeface="Wingdings" pitchFamily="2" charset="2"/>
              <a:buChar char="q"/>
            </a:pPr>
            <a:r>
              <a:rPr lang="en-US" altLang="en-US" sz="2100" smtClean="0"/>
              <a:t>It is another major pest of mango and is widely distributed</a:t>
            </a:r>
          </a:p>
          <a:p>
            <a:pPr lvl="1" eaLnBrk="1" hangingPunct="1">
              <a:buClr>
                <a:srgbClr val="FF0000"/>
              </a:buClr>
              <a:buSzPct val="90000"/>
              <a:buFont typeface="Wingdings" pitchFamily="2" charset="2"/>
              <a:buChar char="q"/>
            </a:pPr>
            <a:r>
              <a:rPr lang="en-US" altLang="en-US" sz="2100" smtClean="0"/>
              <a:t>Nymphs and adults suck the plant sap and reduce the vigour of the plant. </a:t>
            </a:r>
          </a:p>
          <a:p>
            <a:pPr lvl="1" eaLnBrk="1" hangingPunct="1">
              <a:buClr>
                <a:srgbClr val="FF0000"/>
              </a:buClr>
              <a:buSzPct val="90000"/>
              <a:buFont typeface="Wingdings" pitchFamily="2" charset="2"/>
              <a:buChar char="q"/>
            </a:pPr>
            <a:r>
              <a:rPr lang="en-US" altLang="en-US" sz="2100" smtClean="0"/>
              <a:t>The female, after copulation, crawl down the tree in the month of April-May and enter in the cracks in the soil for laying eggs in large numbers encased in white egg sacs. </a:t>
            </a:r>
          </a:p>
          <a:p>
            <a:pPr lvl="1" eaLnBrk="1" hangingPunct="1">
              <a:buClr>
                <a:srgbClr val="FF0000"/>
              </a:buClr>
              <a:buSzPct val="90000"/>
              <a:buFont typeface="Wingdings" pitchFamily="2" charset="2"/>
              <a:buChar char="q"/>
            </a:pPr>
            <a:r>
              <a:rPr lang="en-US" altLang="en-US" sz="2100" smtClean="0"/>
              <a:t>Just after hatching, the minute newly hatched pink to brown coloured nymphs crawl up the tree. After climbing up the tree they start sucking the sap of tender plant parts.</a:t>
            </a:r>
          </a:p>
          <a:p>
            <a:pPr lvl="1" eaLnBrk="1" hangingPunct="1">
              <a:buClr>
                <a:srgbClr val="FF0000"/>
              </a:buClr>
              <a:buSzPct val="90000"/>
              <a:buFont typeface="Wingdings" pitchFamily="2" charset="2"/>
              <a:buChar char="q"/>
            </a:pPr>
            <a:r>
              <a:rPr lang="en-US" altLang="en-US" sz="2100" smtClean="0"/>
              <a:t> They are considered more important because they infest the crop during the flowering season and if the control measures are not taken timely , the crop may be destroyed completely. </a:t>
            </a:r>
          </a:p>
          <a:p>
            <a:pPr lvl="1" eaLnBrk="1" hangingPunct="1">
              <a:buClr>
                <a:srgbClr val="FF0000"/>
              </a:buClr>
              <a:buSzPct val="90000"/>
              <a:buFont typeface="Wingdings" pitchFamily="2" charset="2"/>
              <a:buChar char="q"/>
            </a:pPr>
            <a:r>
              <a:rPr lang="en-US" altLang="en-US" sz="2100" b="1" smtClean="0"/>
              <a:t>Control : </a:t>
            </a:r>
            <a:r>
              <a:rPr lang="en-US" altLang="en-US" sz="2100" smtClean="0"/>
              <a:t>Polythene (400 gauge) bands of 25 cm width fastened around the tree trunk have been found effective barrier to stop the ascent of nymphs to the trees. The band should be fastened well in advance before the hatching of eggs, i.e., around November - December. </a:t>
            </a:r>
            <a:br>
              <a:rPr lang="en-US" altLang="en-US" sz="2100" smtClean="0"/>
            </a:br>
            <a:r>
              <a:rPr lang="en-US" altLang="en-US" sz="2100" smtClean="0"/>
              <a:t/>
            </a:r>
            <a:br>
              <a:rPr lang="en-US" altLang="en-US" sz="2100" smtClean="0"/>
            </a:br>
            <a:endParaRPr lang="en-US" altLang="en-US" sz="2100" smtClean="0">
              <a:latin typeface="Arial" charset="0"/>
              <a:cs typeface="Arial" charset="0"/>
            </a:endParaRPr>
          </a:p>
        </p:txBody>
      </p:sp>
      <p:sp>
        <p:nvSpPr>
          <p:cNvPr id="68612" name="Title 3"/>
          <p:cNvSpPr>
            <a:spLocks noGrp="1"/>
          </p:cNvSpPr>
          <p:nvPr>
            <p:ph type="title"/>
          </p:nvPr>
        </p:nvSpPr>
        <p:spPr>
          <a:xfrm>
            <a:off x="4876800" y="152400"/>
            <a:ext cx="3886200" cy="685800"/>
          </a:xfrm>
        </p:spPr>
        <p:txBody>
          <a:bodyPr/>
          <a:lstStyle/>
          <a:p>
            <a:pPr marL="342900" indent="-342900" eaLnBrk="1" hangingPunct="1"/>
            <a:r>
              <a:rPr lang="en-US" altLang="en-US" sz="3200" b="1" smtClean="0">
                <a:solidFill>
                  <a:srgbClr val="000000"/>
                </a:solidFill>
                <a:latin typeface="Arial" charset="0"/>
                <a:cs typeface="Arial" charset="0"/>
              </a:rPr>
              <a:t/>
            </a:r>
            <a:br>
              <a:rPr lang="en-US" altLang="en-US" sz="3200" b="1" smtClean="0">
                <a:solidFill>
                  <a:srgbClr val="000000"/>
                </a:solidFill>
                <a:latin typeface="Arial" charset="0"/>
                <a:cs typeface="Arial" charset="0"/>
              </a:rPr>
            </a:br>
            <a:r>
              <a:rPr lang="en-US" altLang="en-US" sz="3200" b="1" smtClean="0">
                <a:solidFill>
                  <a:srgbClr val="000000"/>
                </a:solidFill>
                <a:latin typeface="Arial" charset="0"/>
                <a:cs typeface="Arial" charset="0"/>
              </a:rPr>
              <a:t>Mango Mealy Bug</a:t>
            </a:r>
            <a:br>
              <a:rPr lang="en-US" altLang="en-US" sz="3200" b="1" smtClean="0">
                <a:solidFill>
                  <a:srgbClr val="000000"/>
                </a:solidFill>
                <a:latin typeface="Arial" charset="0"/>
                <a:cs typeface="Arial" charset="0"/>
              </a:rPr>
            </a:br>
            <a:endParaRPr lang="en-US" altLang="en-US" sz="3200" b="1" smtClean="0">
              <a:solidFill>
                <a:srgbClr val="000000"/>
              </a:solidFill>
            </a:endParaRPr>
          </a:p>
        </p:txBody>
      </p:sp>
      <p:pic>
        <p:nvPicPr>
          <p:cNvPr id="3076" name="Picture 4" descr="http://4.bp.blogspot.com/_EWX1d9am9ew/S67sfzgknBI/AAAAAAAAIm0/7e80iejmV70/s1600/First+Mang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24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 calcmode="lin" valueType="num">
                                      <p:cBhvr additive="base">
                                        <p:cTn id="33" dur="500" fill="hold"/>
                                        <p:tgtEl>
                                          <p:spTgt spid="3076"/>
                                        </p:tgtEl>
                                        <p:attrNameLst>
                                          <p:attrName>ppt_x</p:attrName>
                                        </p:attrNameLst>
                                      </p:cBhvr>
                                      <p:tavLst>
                                        <p:tav tm="0">
                                          <p:val>
                                            <p:strVal val="#ppt_x"/>
                                          </p:val>
                                        </p:tav>
                                        <p:tav tm="100000">
                                          <p:val>
                                            <p:strVal val="#ppt_x"/>
                                          </p:val>
                                        </p:tav>
                                      </p:tavLst>
                                    </p:anim>
                                    <p:anim calcmode="lin" valueType="num">
                                      <p:cBhvr additive="base">
                                        <p:cTn id="3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295400"/>
            <a:ext cx="8229600" cy="3810000"/>
          </a:xfrm>
          <a:ln>
            <a:miter lim="800000"/>
            <a:headEnd/>
            <a:tailEnd/>
          </a:ln>
          <a:extLst/>
        </p:spPr>
        <p:txBody>
          <a:bodyPr rtlCol="0">
            <a:noAutofit/>
          </a:bodyPr>
          <a:lstStyle/>
          <a:p>
            <a:pPr eaLnBrk="1" fontAlgn="auto" hangingPunct="1">
              <a:spcAft>
                <a:spcPts val="0"/>
              </a:spcAft>
              <a:buClr>
                <a:srgbClr val="FF0000"/>
              </a:buClr>
              <a:buSzPct val="90000"/>
              <a:buFont typeface="Arial" pitchFamily="34" charset="0"/>
              <a:buNone/>
              <a:defRPr/>
            </a:pPr>
            <a:r>
              <a:rPr lang="en-US" sz="2300" b="1" dirty="0" smtClean="0">
                <a:ln w="18000">
                  <a:solidFill>
                    <a:srgbClr val="92D050"/>
                  </a:solidFill>
                  <a:prstDash val="solid"/>
                  <a:miter lim="800000"/>
                </a:ln>
                <a:solidFill>
                  <a:srgbClr val="92D050"/>
                </a:solidFill>
                <a:effectLst>
                  <a:outerShdw blurRad="25500" dist="23000" dir="7020000" algn="tl">
                    <a:srgbClr val="000000">
                      <a:alpha val="50000"/>
                    </a:srgbClr>
                  </a:outerShdw>
                </a:effectLst>
                <a:latin typeface="Arial" pitchFamily="34" charset="0"/>
                <a:cs typeface="Arial" pitchFamily="34" charset="0"/>
              </a:rPr>
              <a:t>Powdery Mildew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Spreads rapidly during warm, humid weather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Prevalence of  such weather during blossoming cause heavy crop loss</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Attacks the inflorescence – looks purplish with a sprinkling of white fungus</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Panicles dry out and flower drop completely without setting any </a:t>
            </a:r>
            <a:r>
              <a:rPr lang="en-US" sz="2300" dirty="0" smtClean="0">
                <a:latin typeface="Arial" pitchFamily="34" charset="0"/>
                <a:cs typeface="Arial" pitchFamily="34" charset="0"/>
              </a:rPr>
              <a:t>crop</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Control; Bordeaux mixture before or during flowering</a:t>
            </a:r>
            <a:endParaRPr lang="en-US" sz="2300" dirty="0" smtClean="0">
              <a:latin typeface="Arial" pitchFamily="34" charset="0"/>
              <a:cs typeface="Arial" pitchFamily="34" charset="0"/>
            </a:endParaRPr>
          </a:p>
          <a:p>
            <a:pPr eaLnBrk="1" fontAlgn="auto" hangingPunct="1">
              <a:spcAft>
                <a:spcPts val="0"/>
              </a:spcAft>
              <a:buClr>
                <a:srgbClr val="FF0000"/>
              </a:buClr>
              <a:buSzPct val="90000"/>
              <a:buFont typeface="Arial" pitchFamily="34" charset="0"/>
              <a:buNone/>
              <a:defRPr/>
            </a:pP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41853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endParaRPr lang="en-US" altLang="en-US" smtClean="0"/>
          </a:p>
        </p:txBody>
      </p:sp>
      <p:pic>
        <p:nvPicPr>
          <p:cNvPr id="70659" name="Picture 3" descr="mango_powdery_mildew_flower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479123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endParaRPr lang="en-US" altLang="en-US" smtClean="0"/>
          </a:p>
        </p:txBody>
      </p:sp>
      <p:pic>
        <p:nvPicPr>
          <p:cNvPr id="71683" name="Picture 3" descr="mango_powdery_mildew_panicles_young_fruit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p:spPr>
      </p:pic>
    </p:spTree>
    <p:extLst>
      <p:ext uri="{BB962C8B-B14F-4D97-AF65-F5344CB8AC3E}">
        <p14:creationId xmlns:p14="http://schemas.microsoft.com/office/powerpoint/2010/main" val="2862987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3657600" cy="1143000"/>
          </a:xfrm>
        </p:spPr>
        <p:txBody>
          <a:bodyPr/>
          <a:lstStyle/>
          <a:p>
            <a:r>
              <a:rPr lang="en-US" dirty="0" smtClean="0"/>
              <a:t>Anthracnose </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Fungal disease</a:t>
            </a:r>
          </a:p>
          <a:p>
            <a:r>
              <a:rPr lang="en-US" dirty="0" smtClean="0"/>
              <a:t>Common on Samar bahisht</a:t>
            </a:r>
          </a:p>
          <a:p>
            <a:r>
              <a:rPr lang="en-US" dirty="0" smtClean="0"/>
              <a:t>Damage to the twigs, leaves, panicles and fruit</a:t>
            </a:r>
          </a:p>
          <a:p>
            <a:r>
              <a:rPr lang="en-US" dirty="0" smtClean="0"/>
              <a:t>Severity increases with higher rain and humidity</a:t>
            </a:r>
          </a:p>
          <a:p>
            <a:r>
              <a:rPr lang="en-US" dirty="0" smtClean="0"/>
              <a:t>Leaves, flowers and young fruit will drop </a:t>
            </a:r>
          </a:p>
          <a:p>
            <a:r>
              <a:rPr lang="en-US" dirty="0" smtClean="0"/>
              <a:t>Controlled by copper based fungicides</a:t>
            </a:r>
            <a:endParaRPr lang="en-US" dirty="0"/>
          </a:p>
        </p:txBody>
      </p:sp>
    </p:spTree>
    <p:extLst>
      <p:ext uri="{BB962C8B-B14F-4D97-AF65-F5344CB8AC3E}">
        <p14:creationId xmlns:p14="http://schemas.microsoft.com/office/powerpoint/2010/main" val="2446006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endParaRPr lang="en-US" altLang="en-US" smtClean="0"/>
          </a:p>
        </p:txBody>
      </p:sp>
      <p:pic>
        <p:nvPicPr>
          <p:cNvPr id="72707" name="Picture 3" descr="11145727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925160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descr="http://1.bp.blogspot.com/_T8dNnfVmWEQ/TApQjlYWTUI/AAAAAAAAAqE/1EO1WD3rLQ4/s400/ma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a:xfrm>
            <a:off x="0" y="1143000"/>
            <a:ext cx="9144000" cy="5105400"/>
          </a:xfrm>
          <a:ln>
            <a:miter lim="800000"/>
            <a:headEnd/>
            <a:tailEnd/>
          </a:ln>
          <a:extLst/>
        </p:spPr>
        <p:txBody>
          <a:bodyPr rtlCol="0">
            <a:noAutofit/>
          </a:bodyPr>
          <a:lstStyle/>
          <a:p>
            <a:pPr eaLnBrk="1" fontAlgn="auto" hangingPunct="1">
              <a:spcAft>
                <a:spcPts val="0"/>
              </a:spcAft>
              <a:buClr>
                <a:srgbClr val="FF0000"/>
              </a:buClr>
              <a:buSzPct val="90000"/>
              <a:buFont typeface="Arial" pitchFamily="34" charset="0"/>
              <a:buNone/>
              <a:defRPr/>
            </a:pPr>
            <a:r>
              <a:rPr lang="en-US" sz="2300" b="1" dirty="0" smtClean="0">
                <a:ln w="18000">
                  <a:solidFill>
                    <a:srgbClr val="92D050"/>
                  </a:solidFill>
                  <a:prstDash val="solid"/>
                  <a:miter lim="800000"/>
                </a:ln>
                <a:solidFill>
                  <a:srgbClr val="92D050"/>
                </a:solidFill>
                <a:effectLst>
                  <a:outerShdw blurRad="25500" dist="23000" dir="7020000" algn="tl">
                    <a:srgbClr val="000000">
                      <a:alpha val="50000"/>
                    </a:srgbClr>
                  </a:outerShdw>
                </a:effectLst>
                <a:latin typeface="Arial" pitchFamily="34" charset="0"/>
                <a:cs typeface="Arial" pitchFamily="34" charset="0"/>
              </a:rPr>
              <a:t>Anthracnose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Common and widespread fungal disease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Mostly in Samar Bahisht</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Severe damage – leaves, twigs, panicles and fruit</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Severity increases with excessive rains and humidity with shedding of leaves, flowers and young fruit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Fruit can’t be shipped because it rots soon after picking </a:t>
            </a:r>
          </a:p>
          <a:p>
            <a:pPr eaLnBrk="1" fontAlgn="auto" hangingPunct="1">
              <a:spcAft>
                <a:spcPts val="0"/>
              </a:spcAft>
              <a:buClr>
                <a:srgbClr val="FF0000"/>
              </a:buClr>
              <a:buSzPct val="90000"/>
              <a:buFont typeface="Wingdings" pitchFamily="2" charset="2"/>
              <a:buChar char="q"/>
              <a:defRPr/>
            </a:pPr>
            <a:r>
              <a:rPr lang="en-US" sz="2300" dirty="0" smtClean="0">
                <a:latin typeface="Arial" pitchFamily="34" charset="0"/>
                <a:cs typeface="Arial" pitchFamily="34" charset="0"/>
              </a:rPr>
              <a:t>Copper based </a:t>
            </a:r>
            <a:r>
              <a:rPr lang="en-US" sz="2300" dirty="0" err="1" smtClean="0">
                <a:latin typeface="Arial" pitchFamily="34" charset="0"/>
                <a:cs typeface="Arial" pitchFamily="34" charset="0"/>
              </a:rPr>
              <a:t>fungisides</a:t>
            </a:r>
            <a:r>
              <a:rPr lang="en-US" sz="2300" dirty="0" smtClean="0">
                <a:latin typeface="Arial" pitchFamily="34" charset="0"/>
                <a:cs typeface="Arial" pitchFamily="34" charset="0"/>
              </a:rPr>
              <a:t> </a:t>
            </a:r>
          </a:p>
          <a:p>
            <a:pPr eaLnBrk="1" fontAlgn="auto" hangingPunct="1">
              <a:spcAft>
                <a:spcPts val="0"/>
              </a:spcAft>
              <a:buClr>
                <a:srgbClr val="FF0000"/>
              </a:buClr>
              <a:buSzPct val="90000"/>
              <a:buFont typeface="Wingdings" pitchFamily="2" charset="2"/>
              <a:buChar char="q"/>
              <a:defRPr/>
            </a:pPr>
            <a:endParaRPr lang="en-US" sz="2300" dirty="0" smtClean="0">
              <a:latin typeface="Arial" pitchFamily="34" charset="0"/>
              <a:cs typeface="Arial" pitchFamily="34" charset="0"/>
            </a:endParaRPr>
          </a:p>
        </p:txBody>
      </p:sp>
      <p:pic>
        <p:nvPicPr>
          <p:cNvPr id="2052" name="Picture 4" descr="http://t3.gstatic.com/images?q=tbn:ANd9GcRGhnoWGBwV8igUEWbpjwSMKJtRzPeubn3hHSSiPQsK_tfOett2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39227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lh4.ggpht.com/_E2_uM7h4ojI/TJkGNvDg9uI/AAAAAAAAGjU/0dJO6h0DHB8/DSC066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600200"/>
            <a:ext cx="487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10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48200" y="152400"/>
            <a:ext cx="4267200" cy="1143000"/>
          </a:xfrm>
        </p:spPr>
        <p:txBody>
          <a:bodyPr/>
          <a:lstStyle/>
          <a:p>
            <a:r>
              <a:rPr lang="en-AU" altLang="en-US" dirty="0" smtClean="0"/>
              <a:t>Botany </a:t>
            </a:r>
          </a:p>
        </p:txBody>
      </p:sp>
      <p:sp>
        <p:nvSpPr>
          <p:cNvPr id="41987" name="Content Placeholder 2"/>
          <p:cNvSpPr>
            <a:spLocks noGrp="1"/>
          </p:cNvSpPr>
          <p:nvPr>
            <p:ph idx="1"/>
          </p:nvPr>
        </p:nvSpPr>
        <p:spPr/>
        <p:txBody>
          <a:bodyPr/>
          <a:lstStyle/>
          <a:p>
            <a:r>
              <a:rPr lang="en-AU" altLang="en-US" dirty="0" smtClean="0"/>
              <a:t>Family      Anacardiaceae</a:t>
            </a:r>
          </a:p>
          <a:p>
            <a:r>
              <a:rPr lang="en-AU" altLang="en-US" dirty="0" smtClean="0"/>
              <a:t>Genus      Mangifera</a:t>
            </a:r>
          </a:p>
          <a:p>
            <a:r>
              <a:rPr lang="en-AU" altLang="en-US" dirty="0" smtClean="0"/>
              <a:t>Botanical name   </a:t>
            </a:r>
            <a:r>
              <a:rPr lang="en-AU" altLang="en-US" i="1" dirty="0" smtClean="0"/>
              <a:t>Mangifera </a:t>
            </a:r>
            <a:r>
              <a:rPr lang="en-AU" altLang="en-US" i="1" dirty="0" err="1" smtClean="0"/>
              <a:t>indica</a:t>
            </a:r>
            <a:endParaRPr lang="en-AU" altLang="en-US" i="1" dirty="0" smtClean="0"/>
          </a:p>
          <a:p>
            <a:r>
              <a:rPr lang="en-AU" altLang="en-US" dirty="0" smtClean="0"/>
              <a:t>Origin     southern Asia</a:t>
            </a:r>
          </a:p>
        </p:txBody>
      </p:sp>
    </p:spTree>
    <p:extLst>
      <p:ext uri="{BB962C8B-B14F-4D97-AF65-F5344CB8AC3E}">
        <p14:creationId xmlns:p14="http://schemas.microsoft.com/office/powerpoint/2010/main" val="126684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pPr eaLnBrk="1" hangingPunct="1"/>
            <a:endParaRPr lang="en-US" altLang="en-US" smtClean="0"/>
          </a:p>
        </p:txBody>
      </p:sp>
      <p:sp>
        <p:nvSpPr>
          <p:cNvPr id="61443"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74756" name="Picture 4" descr="picture di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872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endParaRPr lang="en-US" altLang="en-US" smtClean="0"/>
          </a:p>
        </p:txBody>
      </p:sp>
      <p:pic>
        <p:nvPicPr>
          <p:cNvPr id="75779" name="Picture 3" descr="anthra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5181600" cy="6858000"/>
          </a:xfrm>
        </p:spPr>
      </p:pic>
      <p:pic>
        <p:nvPicPr>
          <p:cNvPr id="75780" name="Picture 4" descr="anthra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0"/>
            <a:ext cx="3706813" cy="6858000"/>
          </a:xfrm>
        </p:spPr>
      </p:pic>
    </p:spTree>
    <p:extLst>
      <p:ext uri="{BB962C8B-B14F-4D97-AF65-F5344CB8AC3E}">
        <p14:creationId xmlns:p14="http://schemas.microsoft.com/office/powerpoint/2010/main" val="1398202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endParaRPr lang="en-US" altLang="en-US" smtClean="0"/>
          </a:p>
        </p:txBody>
      </p:sp>
      <p:pic>
        <p:nvPicPr>
          <p:cNvPr id="76803" name="Picture 3" descr="mango_anthracnose_leaves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0"/>
            <a:ext cx="6019800" cy="6858000"/>
          </a:xfrm>
        </p:spPr>
      </p:pic>
      <p:sp>
        <p:nvSpPr>
          <p:cNvPr id="4" name="TextBox 3"/>
          <p:cNvSpPr txBox="1"/>
          <p:nvPr/>
        </p:nvSpPr>
        <p:spPr>
          <a:xfrm>
            <a:off x="0" y="6400800"/>
            <a:ext cx="2133600" cy="369888"/>
          </a:xfrm>
          <a:prstGeom prst="rect">
            <a:avLst/>
          </a:prstGeom>
          <a:solidFill>
            <a:schemeClr val="accent5"/>
          </a:solidFill>
        </p:spPr>
        <p:txBody>
          <a:bodyPr>
            <a:spAutoFit/>
          </a:bodyPr>
          <a:lstStyle/>
          <a:p>
            <a:pPr fontAlgn="base">
              <a:spcBef>
                <a:spcPct val="0"/>
              </a:spcBef>
              <a:spcAft>
                <a:spcPct val="0"/>
              </a:spcAft>
              <a:defRPr/>
            </a:pPr>
            <a:r>
              <a:rPr lang="en-AU" dirty="0">
                <a:solidFill>
                  <a:prstClr val="black"/>
                </a:solidFill>
                <a:latin typeface="Arial" charset="0"/>
                <a:cs typeface="Arial" charset="0"/>
              </a:rPr>
              <a:t>Dr. </a:t>
            </a:r>
            <a:r>
              <a:rPr lang="en-AU" dirty="0" err="1">
                <a:solidFill>
                  <a:prstClr val="black"/>
                </a:solidFill>
                <a:latin typeface="Arial" charset="0"/>
                <a:cs typeface="Arial" charset="0"/>
              </a:rPr>
              <a:t>Saeed</a:t>
            </a:r>
            <a:r>
              <a:rPr lang="en-AU" dirty="0">
                <a:solidFill>
                  <a:prstClr val="black"/>
                </a:solidFill>
                <a:latin typeface="Arial" charset="0"/>
                <a:cs typeface="Arial" charset="0"/>
              </a:rPr>
              <a:t> Ahmad </a:t>
            </a:r>
          </a:p>
        </p:txBody>
      </p:sp>
    </p:spTree>
    <p:extLst>
      <p:ext uri="{BB962C8B-B14F-4D97-AF65-F5344CB8AC3E}">
        <p14:creationId xmlns:p14="http://schemas.microsoft.com/office/powerpoint/2010/main" val="175373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endParaRPr lang="en-US" altLang="en-US" smtClean="0"/>
          </a:p>
        </p:txBody>
      </p:sp>
      <p:pic>
        <p:nvPicPr>
          <p:cNvPr id="77827" name="Picture 3" descr="mango-d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82245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8600" y="990600"/>
            <a:ext cx="8229600" cy="4648200"/>
          </a:xfrm>
        </p:spPr>
        <p:txBody>
          <a:bodyPr/>
          <a:lstStyle/>
          <a:p>
            <a:r>
              <a:rPr lang="en-US" altLang="en-US" dirty="0" smtClean="0"/>
              <a:t>Mangifera produced 40 </a:t>
            </a:r>
            <a:r>
              <a:rPr lang="en-US" altLang="en-US" dirty="0" err="1" smtClean="0"/>
              <a:t>spp</a:t>
            </a:r>
            <a:endParaRPr lang="en-US" altLang="en-US" dirty="0" smtClean="0"/>
          </a:p>
          <a:p>
            <a:r>
              <a:rPr lang="en-US" altLang="en-US" dirty="0" smtClean="0"/>
              <a:t>Few produce edible fruits such</a:t>
            </a:r>
          </a:p>
          <a:p>
            <a:r>
              <a:rPr lang="en-US" altLang="en-US" i="1" dirty="0" smtClean="0"/>
              <a:t>M. </a:t>
            </a:r>
            <a:r>
              <a:rPr lang="en-US" altLang="en-US" i="1" dirty="0" err="1" smtClean="0"/>
              <a:t>odorata</a:t>
            </a:r>
            <a:r>
              <a:rPr lang="en-US" altLang="en-US" i="1" dirty="0" smtClean="0"/>
              <a:t> </a:t>
            </a:r>
            <a:r>
              <a:rPr lang="en-US" altLang="en-US" i="1" dirty="0" err="1" smtClean="0"/>
              <a:t>Griff</a:t>
            </a:r>
            <a:endParaRPr lang="en-US" altLang="en-US" i="1" dirty="0" smtClean="0"/>
          </a:p>
          <a:p>
            <a:r>
              <a:rPr lang="en-US" altLang="en-US" i="1" dirty="0" smtClean="0"/>
              <a:t>M. </a:t>
            </a:r>
            <a:r>
              <a:rPr lang="en-US" altLang="en-US" i="1" dirty="0" err="1" smtClean="0"/>
              <a:t>foetida</a:t>
            </a:r>
            <a:r>
              <a:rPr lang="en-US" altLang="en-US" i="1" dirty="0" smtClean="0"/>
              <a:t> </a:t>
            </a:r>
            <a:r>
              <a:rPr lang="en-US" altLang="en-US" i="1" dirty="0" err="1" smtClean="0"/>
              <a:t>Lour</a:t>
            </a:r>
            <a:endParaRPr lang="en-US" altLang="en-US" i="1" dirty="0" smtClean="0"/>
          </a:p>
          <a:p>
            <a:r>
              <a:rPr lang="en-US" altLang="en-US" i="1" dirty="0" smtClean="0"/>
              <a:t>M. </a:t>
            </a:r>
            <a:r>
              <a:rPr lang="en-US" altLang="en-US" i="1" dirty="0" err="1" smtClean="0"/>
              <a:t>sylvatica</a:t>
            </a:r>
            <a:r>
              <a:rPr lang="en-US" altLang="en-US" i="1" dirty="0" smtClean="0"/>
              <a:t> </a:t>
            </a:r>
            <a:r>
              <a:rPr lang="en-US" altLang="en-US" i="1" dirty="0" err="1" smtClean="0"/>
              <a:t>Roxb</a:t>
            </a:r>
            <a:endParaRPr lang="en-US" altLang="en-US" i="1" dirty="0" smtClean="0"/>
          </a:p>
          <a:p>
            <a:r>
              <a:rPr lang="en-US" altLang="en-US" i="1" dirty="0" smtClean="0"/>
              <a:t>M. </a:t>
            </a:r>
            <a:r>
              <a:rPr lang="en-US" altLang="en-US" i="1" dirty="0" err="1" smtClean="0"/>
              <a:t>Lagenifera</a:t>
            </a:r>
            <a:r>
              <a:rPr lang="en-US" altLang="en-US" i="1" dirty="0" smtClean="0"/>
              <a:t> </a:t>
            </a:r>
            <a:r>
              <a:rPr lang="en-US" altLang="en-US" i="1" dirty="0" err="1" smtClean="0"/>
              <a:t>Griff</a:t>
            </a:r>
            <a:endParaRPr lang="en-US" altLang="en-US" i="1" dirty="0" smtClean="0"/>
          </a:p>
          <a:p>
            <a:r>
              <a:rPr lang="en-US" altLang="en-US" i="1" dirty="0" smtClean="0"/>
              <a:t>M. </a:t>
            </a:r>
            <a:r>
              <a:rPr lang="en-US" altLang="en-US" i="1" dirty="0" err="1" smtClean="0"/>
              <a:t>langar</a:t>
            </a:r>
            <a:endParaRPr lang="en-US" altLang="en-US" i="1" dirty="0" smtClean="0"/>
          </a:p>
          <a:p>
            <a:r>
              <a:rPr lang="en-US" altLang="en-US" i="1" dirty="0" smtClean="0"/>
              <a:t>M. </a:t>
            </a:r>
            <a:r>
              <a:rPr lang="en-US" altLang="en-US" i="1" dirty="0" err="1" smtClean="0"/>
              <a:t>similis</a:t>
            </a:r>
            <a:endParaRPr lang="en-US" altLang="en-US" i="1" dirty="0" smtClean="0"/>
          </a:p>
          <a:p>
            <a:r>
              <a:rPr lang="en-US" altLang="en-US" i="1" dirty="0" smtClean="0"/>
              <a:t>All other </a:t>
            </a:r>
            <a:r>
              <a:rPr lang="en-US" altLang="en-US" i="1" dirty="0" err="1" smtClean="0"/>
              <a:t>spp</a:t>
            </a:r>
            <a:r>
              <a:rPr lang="en-US" altLang="en-US" i="1" dirty="0" smtClean="0"/>
              <a:t> produced inferior quality fruits</a:t>
            </a:r>
          </a:p>
        </p:txBody>
      </p:sp>
    </p:spTree>
    <p:extLst>
      <p:ext uri="{BB962C8B-B14F-4D97-AF65-F5344CB8AC3E}">
        <p14:creationId xmlns:p14="http://schemas.microsoft.com/office/powerpoint/2010/main" val="65839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3"/>
          </a:xfrm>
        </p:spPr>
        <p:txBody>
          <a:bodyPr/>
          <a:lstStyle/>
          <a:p>
            <a:r>
              <a:rPr lang="en-US" altLang="en-US" dirty="0" smtClean="0">
                <a:solidFill>
                  <a:srgbClr val="FF0000"/>
                </a:solidFill>
              </a:rPr>
              <a:t>Tree Characters</a:t>
            </a:r>
          </a:p>
          <a:p>
            <a:r>
              <a:rPr lang="en-US" altLang="en-US" sz="2400" dirty="0" smtClean="0"/>
              <a:t>An impressive size tree (25 meters)</a:t>
            </a:r>
          </a:p>
          <a:p>
            <a:r>
              <a:rPr lang="en-US" altLang="en-US" sz="2400" dirty="0" smtClean="0"/>
              <a:t>Evergreen and erect</a:t>
            </a:r>
          </a:p>
          <a:p>
            <a:r>
              <a:rPr lang="en-US" altLang="en-US" sz="2400" dirty="0" smtClean="0"/>
              <a:t>But few are prostrate (Flat or horizontal)</a:t>
            </a:r>
          </a:p>
          <a:p>
            <a:r>
              <a:rPr lang="en-US" altLang="en-US" sz="2400" dirty="0" smtClean="0"/>
              <a:t>Live long 300 year in INDIA (Lakh </a:t>
            </a:r>
            <a:r>
              <a:rPr lang="en-US" altLang="en-US" sz="2400" dirty="0" err="1" smtClean="0"/>
              <a:t>Bagh</a:t>
            </a:r>
            <a:r>
              <a:rPr lang="en-US" altLang="en-US" sz="2400" dirty="0" smtClean="0"/>
              <a:t>) </a:t>
            </a:r>
          </a:p>
          <a:p>
            <a:r>
              <a:rPr lang="en-US" altLang="en-US" sz="2400" dirty="0" smtClean="0">
                <a:solidFill>
                  <a:srgbClr val="FF0000"/>
                </a:solidFill>
              </a:rPr>
              <a:t>Leaves</a:t>
            </a:r>
          </a:p>
          <a:p>
            <a:r>
              <a:rPr lang="en-US" altLang="en-US" sz="2400" dirty="0" smtClean="0"/>
              <a:t>Tree don't grow continuously</a:t>
            </a:r>
          </a:p>
          <a:p>
            <a:r>
              <a:rPr lang="en-US" altLang="en-US" sz="2400" dirty="0" smtClean="0"/>
              <a:t>Producing various colored leaves when young</a:t>
            </a:r>
          </a:p>
          <a:p>
            <a:r>
              <a:rPr lang="en-US" altLang="en-US" sz="2400" dirty="0" smtClean="0"/>
              <a:t>Young leaves are reddish, wine-colored or pale</a:t>
            </a:r>
          </a:p>
          <a:p>
            <a:r>
              <a:rPr lang="en-US" altLang="en-US" sz="2400" dirty="0" smtClean="0"/>
              <a:t>Leaves of mango spirally on a shoot </a:t>
            </a:r>
          </a:p>
          <a:p>
            <a:r>
              <a:rPr lang="en-US" altLang="en-US" sz="2400" dirty="0" smtClean="0"/>
              <a:t>A general phylotaxy 3/8 is observed</a:t>
            </a:r>
          </a:p>
        </p:txBody>
      </p:sp>
    </p:spTree>
    <p:extLst>
      <p:ext uri="{BB962C8B-B14F-4D97-AF65-F5344CB8AC3E}">
        <p14:creationId xmlns:p14="http://schemas.microsoft.com/office/powerpoint/2010/main" val="392469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O6c771g_0LShgni3RWRV9pPgYLbYR6jAwYvSYUSFwqkMwAOf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7640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ilentrep.com/images/mango_bark_grafting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4093609" cy="516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0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990600"/>
            <a:ext cx="8229600" cy="4525963"/>
          </a:xfrm>
        </p:spPr>
        <p:txBody>
          <a:bodyPr/>
          <a:lstStyle/>
          <a:p>
            <a:r>
              <a:rPr lang="en-US" altLang="en-US" dirty="0" smtClean="0"/>
              <a:t>In mango growing regions of Pakistan flushes appear Feb-Oct</a:t>
            </a:r>
          </a:p>
          <a:p>
            <a:r>
              <a:rPr lang="en-US" altLang="en-US" dirty="0" smtClean="0"/>
              <a:t>First flush are from terminal buds on flowering shoots of preceding year</a:t>
            </a:r>
          </a:p>
          <a:p>
            <a:r>
              <a:rPr lang="en-US" altLang="en-US" dirty="0" smtClean="0"/>
              <a:t>Second from later buds on shoot that setting little or no fruit</a:t>
            </a:r>
          </a:p>
          <a:p>
            <a:r>
              <a:rPr lang="en-US" altLang="en-US" dirty="0" smtClean="0"/>
              <a:t>Third flush may grow from lateral buds on shoot that have ripened a crop</a:t>
            </a:r>
          </a:p>
          <a:p>
            <a:r>
              <a:rPr lang="en-US" altLang="en-US" dirty="0" smtClean="0"/>
              <a:t>Fourth from lateral buds on shoots greatly weakened by a crop </a:t>
            </a:r>
          </a:p>
        </p:txBody>
      </p:sp>
    </p:spTree>
    <p:extLst>
      <p:ext uri="{BB962C8B-B14F-4D97-AF65-F5344CB8AC3E}">
        <p14:creationId xmlns:p14="http://schemas.microsoft.com/office/powerpoint/2010/main" val="10284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pic>
        <p:nvPicPr>
          <p:cNvPr id="46083" name="Picture 2" descr="http://i168.photobucket.com/albums/u173/mangolover07/Glennmango6-25-11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319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1530</Words>
  <Application>Microsoft Office PowerPoint</Application>
  <PresentationFormat>On-screen Show (4:3)</PresentationFormat>
  <Paragraphs>302</Paragraphs>
  <Slides>43</Slides>
  <Notes>27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1_Office Theme</vt:lpstr>
      <vt:lpstr>PowerPoint Presentation</vt:lpstr>
      <vt:lpstr>Area (000 ha) </vt:lpstr>
      <vt:lpstr>Major Mango Growing Regions </vt:lpstr>
      <vt:lpstr>Botany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vt:lpstr>
      <vt:lpstr>Soil Requirements</vt:lpstr>
      <vt:lpstr>Propagation </vt:lpstr>
      <vt:lpstr>PowerPoint Presentation</vt:lpstr>
      <vt:lpstr>PowerPoint Presentation</vt:lpstr>
      <vt:lpstr>PowerPoint Presentation</vt:lpstr>
      <vt:lpstr>Layout </vt:lpstr>
      <vt:lpstr>Transplanting and Bearing</vt:lpstr>
      <vt:lpstr>Irrigation </vt:lpstr>
      <vt:lpstr>Fertilizers</vt:lpstr>
      <vt:lpstr>PowerPoint Presentation</vt:lpstr>
      <vt:lpstr>PowerPoint Presentation</vt:lpstr>
      <vt:lpstr>PowerPoint Presentation</vt:lpstr>
      <vt:lpstr>PowerPoint Presentation</vt:lpstr>
      <vt:lpstr>PowerPoint Presentation</vt:lpstr>
      <vt:lpstr>Insects of mango</vt:lpstr>
      <vt:lpstr>Insects </vt:lpstr>
      <vt:lpstr>PowerPoint Presentation</vt:lpstr>
      <vt:lpstr>Mango mealy bug </vt:lpstr>
      <vt:lpstr> Mango Mealy Bug </vt:lpstr>
      <vt:lpstr>PowerPoint Presentation</vt:lpstr>
      <vt:lpstr>PowerPoint Presentation</vt:lpstr>
      <vt:lpstr>PowerPoint Presentation</vt:lpstr>
      <vt:lpstr>Anthracnose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Zahoor HUssain</dc:creator>
  <cp:lastModifiedBy>Zahoor HUssain</cp:lastModifiedBy>
  <cp:revision>29</cp:revision>
  <cp:lastPrinted>2016-04-26T04:43:02Z</cp:lastPrinted>
  <dcterms:created xsi:type="dcterms:W3CDTF">2015-05-16T18:02:47Z</dcterms:created>
  <dcterms:modified xsi:type="dcterms:W3CDTF">2016-04-27T04:52:48Z</dcterms:modified>
</cp:coreProperties>
</file>