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86"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pPr/>
              <a:t>5/3/2020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pPr/>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pPr/>
              <a:t>5/3/2020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pPr/>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pPr/>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pPr/>
              <a:t>5/3/2020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pPr/>
              <a:t>5/3/2020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pPr/>
              <a:t>5/3/2020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pPr/>
              <a:t>5/3/2020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27FC3D-5BFC-2843-82BC-58B2B7FF49F2}"/>
              </a:ext>
            </a:extLst>
          </p:cNvPr>
          <p:cNvSpPr>
            <a:spLocks noGrp="1"/>
          </p:cNvSpPr>
          <p:nvPr>
            <p:ph type="ctrTitle"/>
          </p:nvPr>
        </p:nvSpPr>
        <p:spPr/>
        <p:txBody>
          <a:bodyPr/>
          <a:lstStyle/>
          <a:p>
            <a:r>
              <a:rPr lang="en-GB" sz="9600" b="1" u="sng"/>
              <a:t>X-RAYS</a:t>
            </a:r>
            <a:endParaRPr lang="en-US" sz="9600" b="1" u="sng"/>
          </a:p>
        </p:txBody>
      </p:sp>
      <p:sp>
        <p:nvSpPr>
          <p:cNvPr id="3" name="Subtitle 2">
            <a:extLst>
              <a:ext uri="{FF2B5EF4-FFF2-40B4-BE49-F238E27FC236}">
                <a16:creationId xmlns="" xmlns:a16="http://schemas.microsoft.com/office/drawing/2014/main" id="{EFA6093D-C0CF-5744-B16A-6B97B16DE122}"/>
              </a:ext>
            </a:extLst>
          </p:cNvPr>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746485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4D8F2-1505-6045-99C5-CCFD425D1767}"/>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FE50EF65-E3A6-E54B-9DB1-DC263611C02E}"/>
              </a:ext>
            </a:extLst>
          </p:cNvPr>
          <p:cNvSpPr>
            <a:spLocks noGrp="1"/>
          </p:cNvSpPr>
          <p:nvPr>
            <p:ph idx="1"/>
          </p:nvPr>
        </p:nvSpPr>
        <p:spPr/>
        <p:txBody>
          <a:bodyPr>
            <a:normAutofit/>
          </a:bodyPr>
          <a:lstStyle/>
          <a:p>
            <a:r>
              <a:rPr lang="en-GB" sz="2800"/>
              <a:t>Additionally, computed tomography (CT) combines multiple X-ray images into a 3D model of a region of interest.</a:t>
            </a:r>
            <a:br>
              <a:rPr lang="en-GB" sz="2800"/>
            </a:br>
            <a:r>
              <a:rPr lang="en-GB" sz="2800"/>
              <a:t/>
            </a:r>
            <a:br>
              <a:rPr lang="en-GB" sz="2800"/>
            </a:br>
            <a:r>
              <a:rPr lang="en-GB" sz="2800"/>
              <a:t>Similar to CT, synchrotron tomography can reveal three-dimensional images of interior structures of objects like engineering components, according to the Helmholtz Center for Materials and Energy.</a:t>
            </a:r>
            <a:endParaRPr lang="en-US" sz="2800"/>
          </a:p>
        </p:txBody>
      </p:sp>
    </p:spTree>
    <p:extLst>
      <p:ext uri="{BB962C8B-B14F-4D97-AF65-F5344CB8AC3E}">
        <p14:creationId xmlns="" xmlns:p14="http://schemas.microsoft.com/office/powerpoint/2010/main" val="152000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4B6534-B312-0547-868D-B3F977F62AE0}"/>
              </a:ext>
            </a:extLst>
          </p:cNvPr>
          <p:cNvSpPr>
            <a:spLocks noGrp="1"/>
          </p:cNvSpPr>
          <p:nvPr>
            <p:ph type="title"/>
          </p:nvPr>
        </p:nvSpPr>
        <p:spPr/>
        <p:txBody>
          <a:bodyPr/>
          <a:lstStyle/>
          <a:p>
            <a:r>
              <a:rPr lang="en-GB" b="1" u="sng"/>
              <a:t>X-RAY THERAPY </a:t>
            </a:r>
            <a:endParaRPr lang="en-US" b="1" u="sng"/>
          </a:p>
        </p:txBody>
      </p:sp>
      <p:sp>
        <p:nvSpPr>
          <p:cNvPr id="3" name="Content Placeholder 2">
            <a:extLst>
              <a:ext uri="{FF2B5EF4-FFF2-40B4-BE49-F238E27FC236}">
                <a16:creationId xmlns="" xmlns:a16="http://schemas.microsoft.com/office/drawing/2014/main" id="{5BBECE57-A616-834A-8541-C1CCCF0F2F5A}"/>
              </a:ext>
            </a:extLst>
          </p:cNvPr>
          <p:cNvSpPr>
            <a:spLocks noGrp="1"/>
          </p:cNvSpPr>
          <p:nvPr>
            <p:ph idx="1"/>
          </p:nvPr>
        </p:nvSpPr>
        <p:spPr/>
        <p:txBody>
          <a:bodyPr>
            <a:normAutofit/>
          </a:bodyPr>
          <a:lstStyle/>
          <a:p>
            <a:r>
              <a:rPr lang="en-GB" sz="2800"/>
              <a:t>Radiation therapy uses high-energy radiation to kill cancer cells by damaging their DNA. Since the treatment can also damage normal cells, the National Cancer Institute recommends that treatment be carefully planned to minimize side effects. </a:t>
            </a:r>
            <a:br>
              <a:rPr lang="en-GB" sz="2800"/>
            </a:br>
            <a:r>
              <a:rPr lang="en-GB" sz="2800"/>
              <a:t/>
            </a:r>
            <a:br>
              <a:rPr lang="en-GB" sz="2800"/>
            </a:br>
            <a:endParaRPr lang="en-US" sz="2800"/>
          </a:p>
        </p:txBody>
      </p:sp>
    </p:spTree>
    <p:extLst>
      <p:ext uri="{BB962C8B-B14F-4D97-AF65-F5344CB8AC3E}">
        <p14:creationId xmlns="" xmlns:p14="http://schemas.microsoft.com/office/powerpoint/2010/main" val="1379711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0400" y="179832"/>
            <a:ext cx="6807200" cy="1115568"/>
          </a:xfrm>
        </p:spPr>
        <p:txBody>
          <a:bodyPr/>
          <a:lstStyle/>
          <a:p>
            <a:r>
              <a:rPr lang="en-US" sz="4000" dirty="0" err="1" smtClean="0"/>
              <a:t>ultrasonography</a:t>
            </a:r>
            <a:endParaRPr lang="en-US" sz="4000" dirty="0"/>
          </a:p>
        </p:txBody>
      </p:sp>
      <p:sp>
        <p:nvSpPr>
          <p:cNvPr id="3" name="Subtitle 2"/>
          <p:cNvSpPr>
            <a:spLocks noGrp="1"/>
          </p:cNvSpPr>
          <p:nvPr>
            <p:ph type="subTitle" idx="1"/>
          </p:nvPr>
        </p:nvSpPr>
        <p:spPr>
          <a:xfrm>
            <a:off x="4572000" y="1371600"/>
            <a:ext cx="6819704" cy="1101248"/>
          </a:xfrm>
        </p:spPr>
        <p:txBody>
          <a:bodyPr/>
          <a:lstStyle/>
          <a:p>
            <a:endParaRPr lang="en-US" dirty="0"/>
          </a:p>
        </p:txBody>
      </p:sp>
      <p:pic>
        <p:nvPicPr>
          <p:cNvPr id="15362" name="Picture 2" descr="[Veterinarians perform an ultrasound exam on a dog]"/>
          <p:cNvPicPr>
            <a:picLocks noChangeAspect="1" noChangeArrowheads="1"/>
          </p:cNvPicPr>
          <p:nvPr/>
        </p:nvPicPr>
        <p:blipFill>
          <a:blip r:embed="rId2" cstate="print"/>
          <a:srcRect/>
          <a:stretch>
            <a:fillRect/>
          </a:stretch>
        </p:blipFill>
        <p:spPr bwMode="auto">
          <a:xfrm>
            <a:off x="3556000" y="2362200"/>
            <a:ext cx="8636000" cy="4495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Introduction </a:t>
            </a:r>
          </a:p>
          <a:p>
            <a:r>
              <a:rPr lang="en-US" dirty="0" smtClean="0"/>
              <a:t>Principle  </a:t>
            </a:r>
          </a:p>
          <a:p>
            <a:r>
              <a:rPr lang="en-US" dirty="0" smtClean="0"/>
              <a:t>Uses</a:t>
            </a:r>
          </a:p>
          <a:p>
            <a:r>
              <a:rPr lang="en-US" sz="2800" dirty="0" smtClean="0"/>
              <a:t>Echocardiography</a:t>
            </a:r>
          </a:p>
          <a:p>
            <a:r>
              <a:rPr lang="en-US" dirty="0" smtClean="0"/>
              <a:t>Imaging Tests of the Liver and Gallbladder</a:t>
            </a:r>
          </a:p>
          <a:p>
            <a:r>
              <a:rPr lang="en-US" dirty="0" smtClean="0"/>
              <a:t>Imaging Tests of the Urinary Tract</a:t>
            </a:r>
          </a:p>
          <a:p>
            <a:r>
              <a:rPr lang="en-US" dirty="0" smtClean="0"/>
              <a:t>Advantages </a:t>
            </a:r>
          </a:p>
          <a:p>
            <a:r>
              <a:rPr lang="en-US" dirty="0" smtClean="0"/>
              <a:t>Disadvantages </a:t>
            </a:r>
          </a:p>
          <a:p>
            <a:r>
              <a:rPr lang="en-US" dirty="0" err="1" smtClean="0"/>
              <a:t>Ultrasonographic</a:t>
            </a:r>
            <a:r>
              <a:rPr lang="en-US" dirty="0" smtClean="0"/>
              <a:t> image of fetus</a:t>
            </a:r>
          </a:p>
          <a:p>
            <a:r>
              <a:rPr lang="en-US" dirty="0" smtClean="0"/>
              <a:t>3D Imaging technology</a:t>
            </a:r>
          </a:p>
          <a:p>
            <a:r>
              <a:rPr lang="en-US" dirty="0" smtClean="0"/>
              <a:t>Ultrasound frequencies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4" name="Picture 2" descr="Image result for ultrasound machine with names"/>
          <p:cNvPicPr>
            <a:picLocks noGrp="1" noChangeAspect="1" noChangeArrowheads="1"/>
          </p:cNvPicPr>
          <p:nvPr>
            <p:ph idx="1"/>
          </p:nvPr>
        </p:nvPicPr>
        <p:blipFill>
          <a:blip r:embed="rId2" cstate="print"/>
          <a:srcRect t="25052"/>
          <a:stretch>
            <a:fillRect/>
          </a:stretch>
        </p:blipFill>
        <p:spPr bwMode="auto">
          <a:xfrm>
            <a:off x="1384300" y="2323302"/>
            <a:ext cx="8102600" cy="341948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sz="2400" dirty="0" err="1" smtClean="0"/>
              <a:t>Ultrasonography</a:t>
            </a:r>
            <a:r>
              <a:rPr lang="en-US" sz="2400" dirty="0" smtClean="0"/>
              <a:t> uses high-frequency sound (ultrasound) waves to produce images of internal organs and other tissues. A device called a transducer converts electrical current into sound waves, which are sent into the body’s tissues. Sound waves bounce off structures in the body and are reflected back to the transducer, which converts the waves into electrical signals. A computer converts the pattern of electrical signals into an image, which is displayed on a monitor and recorded as a digital computer image. No x-rays are used, so there is no radiation exposure during an </a:t>
            </a:r>
            <a:r>
              <a:rPr lang="en-US" sz="2400" dirty="0" err="1" smtClean="0"/>
              <a:t>ultrasonography</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a:t>
            </a:r>
            <a:endParaRPr lang="en-US" dirty="0"/>
          </a:p>
        </p:txBody>
      </p:sp>
      <p:pic>
        <p:nvPicPr>
          <p:cNvPr id="4" name="Content Placeholder 3" descr="reproductive-ultrasonography-in-animals-10-638.jpg"/>
          <p:cNvPicPr>
            <a:picLocks noGrp="1" noChangeAspect="1"/>
          </p:cNvPicPr>
          <p:nvPr>
            <p:ph idx="1"/>
          </p:nvPr>
        </p:nvPicPr>
        <p:blipFill>
          <a:blip r:embed="rId2" cstate="print"/>
          <a:srcRect t="21729"/>
          <a:stretch>
            <a:fillRect/>
          </a:stretch>
        </p:blipFill>
        <p:spPr>
          <a:xfrm>
            <a:off x="1219200" y="2209800"/>
            <a:ext cx="8102600" cy="3571081"/>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a:t>
            </a:r>
            <a:endParaRPr lang="en-US" dirty="0"/>
          </a:p>
        </p:txBody>
      </p:sp>
      <p:sp>
        <p:nvSpPr>
          <p:cNvPr id="3" name="Content Placeholder 2"/>
          <p:cNvSpPr>
            <a:spLocks noGrp="1"/>
          </p:cNvSpPr>
          <p:nvPr>
            <p:ph idx="1"/>
          </p:nvPr>
        </p:nvSpPr>
        <p:spPr/>
        <p:txBody>
          <a:bodyPr>
            <a:normAutofit/>
          </a:bodyPr>
          <a:lstStyle/>
          <a:p>
            <a:pPr>
              <a:buNone/>
            </a:pPr>
            <a:r>
              <a:rPr lang="en-US" dirty="0" err="1" smtClean="0"/>
              <a:t>Ultrasonography</a:t>
            </a:r>
            <a:r>
              <a:rPr lang="en-US" dirty="0" smtClean="0"/>
              <a:t> is effectively used to image internal organs in the abdomen, pelvis, and chest. However, because sound waves are blocked by gas (for example, in the lungs or intestine) and by bone, </a:t>
            </a:r>
            <a:r>
              <a:rPr lang="en-US" dirty="0" err="1" smtClean="0"/>
              <a:t>ultrasonography</a:t>
            </a:r>
            <a:r>
              <a:rPr lang="en-US" dirty="0" smtClean="0"/>
              <a:t> of internal organs requires special skills. People who have been specifically trained to do ultrasound examinations are called </a:t>
            </a:r>
            <a:r>
              <a:rPr lang="en-US" dirty="0" err="1" smtClean="0"/>
              <a:t>sonographers</a:t>
            </a:r>
            <a:r>
              <a:rPr lang="en-US" dirty="0" smtClean="0"/>
              <a:t>.</a:t>
            </a:r>
          </a:p>
          <a:p>
            <a:r>
              <a:rPr lang="en-US" dirty="0" smtClean="0"/>
              <a:t>Gallbladder and </a:t>
            </a:r>
            <a:r>
              <a:rPr lang="en-US" dirty="0" err="1" smtClean="0"/>
              <a:t>biliary</a:t>
            </a:r>
            <a:r>
              <a:rPr lang="en-US" dirty="0" smtClean="0"/>
              <a:t> tract: For example, to detect gallstones and blockages in the bile ducts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a:t>
            </a:r>
            <a:endParaRPr lang="en-US" dirty="0"/>
          </a:p>
        </p:txBody>
      </p:sp>
      <p:sp>
        <p:nvSpPr>
          <p:cNvPr id="3" name="Content Placeholder 2"/>
          <p:cNvSpPr>
            <a:spLocks noGrp="1"/>
          </p:cNvSpPr>
          <p:nvPr>
            <p:ph idx="1"/>
          </p:nvPr>
        </p:nvSpPr>
        <p:spPr/>
        <p:txBody>
          <a:bodyPr>
            <a:normAutofit/>
          </a:bodyPr>
          <a:lstStyle/>
          <a:p>
            <a:r>
              <a:rPr lang="en-US" dirty="0" smtClean="0"/>
              <a:t>Liver, spleen, and pancreas: For example, to detect tumors and other disorders</a:t>
            </a:r>
          </a:p>
          <a:p>
            <a:r>
              <a:rPr lang="en-US" dirty="0" smtClean="0"/>
              <a:t>Urinary tract: For example, to distinguish benign cysts from solid masses (which may be cancer) in the kidneys or to detect blockages such as stones or other structural abnormalities in the kidneys, </a:t>
            </a:r>
            <a:r>
              <a:rPr lang="en-US" dirty="0" err="1" smtClean="0"/>
              <a:t>ureters</a:t>
            </a:r>
            <a:r>
              <a:rPr lang="en-US" dirty="0" smtClean="0"/>
              <a:t>, or bladder</a:t>
            </a:r>
          </a:p>
          <a:p>
            <a:r>
              <a:rPr lang="en-US" dirty="0" smtClean="0"/>
              <a:t>Female reproductive organs: For example, to detect tumors and inflammation in the ovaries, fallopian tubes, or uterus</a:t>
            </a:r>
          </a:p>
          <a:p>
            <a:r>
              <a:rPr lang="en-US" dirty="0" smtClean="0"/>
              <a:t>Pregnancy: For example, to evaluate the growth and development of the fetus and to detect abnormalities of the placenta (such as a misplaced placenta, called placenta </a:t>
            </a:r>
            <a:r>
              <a:rPr lang="en-US" dirty="0" err="1" smtClean="0"/>
              <a:t>previa</a:t>
            </a:r>
            <a:r>
              <a:rPr lang="en-US" dirty="0" smtClean="0"/>
              <a:t>)</a:t>
            </a:r>
          </a:p>
          <a:p>
            <a:pPr>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a:t>
            </a:r>
            <a:endParaRPr lang="en-US" dirty="0"/>
          </a:p>
        </p:txBody>
      </p:sp>
      <p:sp>
        <p:nvSpPr>
          <p:cNvPr id="3" name="Content Placeholder 2"/>
          <p:cNvSpPr>
            <a:spLocks noGrp="1"/>
          </p:cNvSpPr>
          <p:nvPr>
            <p:ph idx="1"/>
          </p:nvPr>
        </p:nvSpPr>
        <p:spPr/>
        <p:txBody>
          <a:bodyPr/>
          <a:lstStyle/>
          <a:p>
            <a:r>
              <a:rPr lang="en-US" dirty="0" smtClean="0"/>
              <a:t>Heart: For example, to detect abnormalities in the way the heart beats, structural abnormalities such as defective heart valves, and abnormal enlargement of the heart’s chambers or walls (</a:t>
            </a:r>
            <a:r>
              <a:rPr lang="en-US" dirty="0" err="1" smtClean="0"/>
              <a:t>ultrasonography</a:t>
            </a:r>
            <a:r>
              <a:rPr lang="en-US" dirty="0" smtClean="0"/>
              <a:t> of the heart is called echocardiography)</a:t>
            </a:r>
          </a:p>
          <a:p>
            <a:r>
              <a:rPr lang="en-US" dirty="0" smtClean="0"/>
              <a:t>Blood vessels: For example, to detect dilated and narrowed blood vessels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9E28C4-45F9-B247-89A9-294C83CB88BB}"/>
              </a:ext>
            </a:extLst>
          </p:cNvPr>
          <p:cNvSpPr>
            <a:spLocks noGrp="1"/>
          </p:cNvSpPr>
          <p:nvPr>
            <p:ph type="title"/>
          </p:nvPr>
        </p:nvSpPr>
        <p:spPr/>
        <p:txBody>
          <a:bodyPr/>
          <a:lstStyle/>
          <a:p>
            <a:r>
              <a:rPr lang="en-GB" b="1" u="sng"/>
              <a:t>INTRODUCTION</a:t>
            </a:r>
            <a:r>
              <a:rPr lang="en-GB"/>
              <a:t>. </a:t>
            </a:r>
            <a:endParaRPr lang="en-US"/>
          </a:p>
        </p:txBody>
      </p:sp>
      <p:sp>
        <p:nvSpPr>
          <p:cNvPr id="3" name="Content Placeholder 2">
            <a:extLst>
              <a:ext uri="{FF2B5EF4-FFF2-40B4-BE49-F238E27FC236}">
                <a16:creationId xmlns="" xmlns:a16="http://schemas.microsoft.com/office/drawing/2014/main" id="{77CE4F48-775B-CF44-99A4-A72226AD7053}"/>
              </a:ext>
            </a:extLst>
          </p:cNvPr>
          <p:cNvSpPr>
            <a:spLocks noGrp="1"/>
          </p:cNvSpPr>
          <p:nvPr>
            <p:ph idx="1"/>
          </p:nvPr>
        </p:nvSpPr>
        <p:spPr/>
        <p:txBody>
          <a:bodyPr>
            <a:normAutofit/>
          </a:bodyPr>
          <a:lstStyle/>
          <a:p>
            <a:r>
              <a:rPr lang="en-GB" sz="2800"/>
              <a:t>X-rays are types of electromagnetic radiation probably most well-known for their ability to see through a person&amp;apos;s skin and reveal images of the bones beneath it. Advances in technology have led to more powerful and focused X-ray beams as well as ever greater applications of these light waves, from imaging biological cells and structural components of materials like cement to killing cancer cells.  </a:t>
            </a:r>
            <a:endParaRPr lang="en-US" sz="2800"/>
          </a:p>
        </p:txBody>
      </p:sp>
    </p:spTree>
    <p:extLst>
      <p:ext uri="{BB962C8B-B14F-4D97-AF65-F5344CB8AC3E}">
        <p14:creationId xmlns="" xmlns:p14="http://schemas.microsoft.com/office/powerpoint/2010/main" val="2144936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Echocardiography</a:t>
            </a:r>
            <a:endParaRPr lang="en-US" dirty="0"/>
          </a:p>
        </p:txBody>
      </p:sp>
      <p:sp>
        <p:nvSpPr>
          <p:cNvPr id="3" name="Content Placeholder 2"/>
          <p:cNvSpPr>
            <a:spLocks noGrp="1"/>
          </p:cNvSpPr>
          <p:nvPr>
            <p:ph idx="1"/>
          </p:nvPr>
        </p:nvSpPr>
        <p:spPr/>
        <p:txBody>
          <a:bodyPr>
            <a:noAutofit/>
          </a:bodyPr>
          <a:lstStyle/>
          <a:p>
            <a:r>
              <a:rPr lang="en-US" sz="2400" dirty="0" smtClean="0"/>
              <a:t>Echocardiography can be used to detect whether the heart muscle is moving normally and how much blood the heart is pumping out with each beat. This procedure can also detect abnormalities in the heart's structure, such as defective heart valves, birth defects (such as holes in the walls between the heart's chambers), and enlargement of the heart's walls or chambers, as occurs in people with high blood pressure, heart failure, or impairment of the heart's muscular walls (</a:t>
            </a:r>
            <a:r>
              <a:rPr lang="en-US" sz="2400" dirty="0" err="1" smtClean="0"/>
              <a:t>cardiomyopathy</a:t>
            </a:r>
            <a:r>
              <a:rPr lang="en-US" sz="2400" dirty="0" smtClean="0"/>
              <a:t>).</a:t>
            </a:r>
          </a:p>
          <a:p>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Imaging Tests of the Liver and Gallbladder</a:t>
            </a:r>
            <a:endParaRPr lang="en-US" dirty="0"/>
          </a:p>
        </p:txBody>
      </p:sp>
      <p:sp>
        <p:nvSpPr>
          <p:cNvPr id="3" name="Content Placeholder 2"/>
          <p:cNvSpPr>
            <a:spLocks noGrp="1"/>
          </p:cNvSpPr>
          <p:nvPr>
            <p:ph idx="1"/>
          </p:nvPr>
        </p:nvSpPr>
        <p:spPr/>
        <p:txBody>
          <a:bodyPr>
            <a:normAutofit lnSpcReduction="10000"/>
          </a:bodyPr>
          <a:lstStyle/>
          <a:p>
            <a:r>
              <a:rPr lang="en-US" dirty="0" err="1" smtClean="0"/>
              <a:t>Ultrasonography</a:t>
            </a:r>
            <a:r>
              <a:rPr lang="en-US" dirty="0" smtClean="0"/>
              <a:t> uses sound waves to provide images of the liver, gallbladder, and bile ducts.</a:t>
            </a:r>
          </a:p>
          <a:p>
            <a:r>
              <a:rPr lang="en-US" dirty="0" err="1" smtClean="0"/>
              <a:t>ultrasonography</a:t>
            </a:r>
            <a:r>
              <a:rPr lang="en-US" dirty="0" smtClean="0"/>
              <a:t> is better for detecting structural abnormalities affecting just certain parts of the liver, such as tumors, than for abnormalities that affect the entire liver uniformly, such as cirrhosis (severe scarring of the liver) or fatty liver (excess fat in the liver). It is the least expensive and safest technique for creating images of the gallbladder and bile ducts.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Imaging Tests of the Liver and Gallbladder</a:t>
            </a:r>
            <a:endParaRPr lang="en-US" dirty="0"/>
          </a:p>
        </p:txBody>
      </p:sp>
      <p:sp>
        <p:nvSpPr>
          <p:cNvPr id="3" name="Content Placeholder 2"/>
          <p:cNvSpPr>
            <a:spLocks noGrp="1"/>
          </p:cNvSpPr>
          <p:nvPr>
            <p:ph idx="1"/>
          </p:nvPr>
        </p:nvSpPr>
        <p:spPr/>
        <p:txBody>
          <a:bodyPr/>
          <a:lstStyle/>
          <a:p>
            <a:r>
              <a:rPr lang="en-US" dirty="0" smtClean="0"/>
              <a:t>can readily detect gallstones in the gallbladder. </a:t>
            </a:r>
            <a:r>
              <a:rPr lang="en-US" dirty="0" err="1" smtClean="0"/>
              <a:t>Ultrasonography</a:t>
            </a:r>
            <a:r>
              <a:rPr lang="en-US" dirty="0" smtClean="0"/>
              <a:t> of the abdomen can distinguish whether jaundice (a yellowish discoloration of the skin and the whites of the eyes) is caused by obstructed bile ducts or by malfunctioning liver cells. If </a:t>
            </a:r>
            <a:r>
              <a:rPr lang="en-US" dirty="0" err="1" smtClean="0"/>
              <a:t>ultrasonography</a:t>
            </a:r>
            <a:r>
              <a:rPr lang="en-US" dirty="0" smtClean="0"/>
              <a:t> shows bile ducts that are dilated (widened), the cause is typically obstruction.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Imaging Tests of the Urinary Tract</a:t>
            </a:r>
            <a:endParaRPr lang="en-US" dirty="0"/>
          </a:p>
        </p:txBody>
      </p:sp>
      <p:sp>
        <p:nvSpPr>
          <p:cNvPr id="3" name="Content Placeholder 2"/>
          <p:cNvSpPr>
            <a:spLocks noGrp="1"/>
          </p:cNvSpPr>
          <p:nvPr>
            <p:ph idx="1"/>
          </p:nvPr>
        </p:nvSpPr>
        <p:spPr/>
        <p:txBody>
          <a:bodyPr/>
          <a:lstStyle/>
          <a:p>
            <a:r>
              <a:rPr lang="en-US" dirty="0" err="1" smtClean="0"/>
              <a:t>Ultrasonography</a:t>
            </a:r>
            <a:r>
              <a:rPr lang="en-US" dirty="0" smtClean="0"/>
              <a:t> is commonly used to obtain images of urinary tract stones and swellings and masses (lumps) in the urinary tract, such as in the kidneys, bladder, scrotum and testes, penis, and urethra. </a:t>
            </a:r>
            <a:r>
              <a:rPr lang="en-US" dirty="0" err="1" smtClean="0"/>
              <a:t>Ultrasonography</a:t>
            </a:r>
            <a:r>
              <a:rPr lang="en-US" dirty="0" smtClean="0"/>
              <a:t> can also be used to look for blockages in the kidneys or bladder</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Ultrasound frequencies</a:t>
            </a:r>
            <a:endParaRPr lang="en-US" dirty="0"/>
          </a:p>
        </p:txBody>
      </p:sp>
      <p:sp>
        <p:nvSpPr>
          <p:cNvPr id="3" name="Content Placeholder 2"/>
          <p:cNvSpPr>
            <a:spLocks noGrp="1"/>
          </p:cNvSpPr>
          <p:nvPr>
            <p:ph idx="1"/>
          </p:nvPr>
        </p:nvSpPr>
        <p:spPr/>
        <p:txBody>
          <a:bodyPr/>
          <a:lstStyle/>
          <a:p>
            <a:r>
              <a:rPr lang="en-US" b="1" dirty="0" smtClean="0"/>
              <a:t>2.5 MHz</a:t>
            </a:r>
            <a:r>
              <a:rPr lang="en-US" dirty="0" smtClean="0"/>
              <a:t>: deep abdomen, obstetric and </a:t>
            </a:r>
            <a:r>
              <a:rPr lang="en-US" dirty="0" err="1" smtClean="0"/>
              <a:t>gynaecological</a:t>
            </a:r>
            <a:r>
              <a:rPr lang="en-US" dirty="0" smtClean="0"/>
              <a:t> imaging</a:t>
            </a:r>
          </a:p>
          <a:p>
            <a:r>
              <a:rPr lang="en-US" b="1" dirty="0" smtClean="0"/>
              <a:t>3.5 MHz</a:t>
            </a:r>
            <a:r>
              <a:rPr lang="en-US" dirty="0" smtClean="0"/>
              <a:t>: general abdomen, obstetric and </a:t>
            </a:r>
            <a:r>
              <a:rPr lang="en-US" dirty="0" err="1" smtClean="0"/>
              <a:t>gynaecological</a:t>
            </a:r>
            <a:r>
              <a:rPr lang="en-US" dirty="0" smtClean="0"/>
              <a:t> imaging</a:t>
            </a:r>
          </a:p>
          <a:p>
            <a:r>
              <a:rPr lang="en-US" b="1" dirty="0" smtClean="0"/>
              <a:t>5.0 MHz</a:t>
            </a:r>
            <a:r>
              <a:rPr lang="en-US" dirty="0" smtClean="0"/>
              <a:t>: vascular, breast, pelvic imaging</a:t>
            </a:r>
          </a:p>
          <a:p>
            <a:r>
              <a:rPr lang="en-US" b="1" dirty="0" smtClean="0"/>
              <a:t>7.5 MHz</a:t>
            </a:r>
            <a:r>
              <a:rPr lang="en-US" dirty="0" smtClean="0"/>
              <a:t>: breast, thyroid</a:t>
            </a:r>
          </a:p>
          <a:p>
            <a:r>
              <a:rPr lang="en-US" b="1" dirty="0" smtClean="0"/>
              <a:t>10.0 MHz</a:t>
            </a:r>
            <a:r>
              <a:rPr lang="en-US" dirty="0" smtClean="0"/>
              <a:t>: breast, thyroid, superficial veins, superficial masses, musculoskeletal imaging.</a:t>
            </a:r>
          </a:p>
          <a:p>
            <a:r>
              <a:rPr lang="en-US" b="1" dirty="0" smtClean="0"/>
              <a:t>15.0 MHz: </a:t>
            </a:r>
            <a:r>
              <a:rPr lang="en-US" dirty="0" smtClean="0"/>
              <a:t>superficial structures, musculoskeletal imaging.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normAutofit/>
          </a:bodyPr>
          <a:lstStyle/>
          <a:p>
            <a:r>
              <a:rPr lang="en-US" dirty="0" smtClean="0"/>
              <a:t>They are generally painless and do not require needles, shots or cuts.</a:t>
            </a:r>
          </a:p>
          <a:p>
            <a:r>
              <a:rPr lang="en-US" dirty="0" smtClean="0"/>
              <a:t>Patients aren't exposed to ionizing radiation, making the procedure safer than diagnostic techniques such as X-rays and CT scans. In fact, there are no known harmful effects when used as directed by your health care provider.</a:t>
            </a:r>
          </a:p>
          <a:p>
            <a:r>
              <a:rPr lang="en-US" dirty="0" smtClean="0"/>
              <a:t>Ultrasound captures images of soft tissues that don't show up well on X-rays.</a:t>
            </a:r>
          </a:p>
          <a:p>
            <a:r>
              <a:rPr lang="en-US" dirty="0" smtClean="0"/>
              <a:t>Ultrasounds are widely accessible and less expensive than other methods.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disavantages</a:t>
            </a:r>
            <a:endParaRPr lang="en-US" dirty="0"/>
          </a:p>
        </p:txBody>
      </p:sp>
      <p:sp>
        <p:nvSpPr>
          <p:cNvPr id="3" name="Content Placeholder 2"/>
          <p:cNvSpPr>
            <a:spLocks noGrp="1"/>
          </p:cNvSpPr>
          <p:nvPr>
            <p:ph idx="1"/>
          </p:nvPr>
        </p:nvSpPr>
        <p:spPr/>
        <p:txBody>
          <a:bodyPr/>
          <a:lstStyle/>
          <a:p>
            <a:r>
              <a:rPr lang="en-US" dirty="0" smtClean="0"/>
              <a:t>Insertion of the transducer into the body may cause some discomfort. Rarely, when a transducer is inserted, tissue is damaged, causing bleeding or infection.</a:t>
            </a:r>
          </a:p>
          <a:p>
            <a:r>
              <a:rPr lang="en-US" dirty="0" smtClean="0"/>
              <a:t>Bone or gas can block </a:t>
            </a:r>
            <a:r>
              <a:rPr lang="en-US" dirty="0" err="1" smtClean="0"/>
              <a:t>ultrasonography</a:t>
            </a:r>
            <a:r>
              <a:rPr lang="en-US" dirty="0" smtClean="0"/>
              <a:t>. Thus, using it to obtain images of certain structures (those behind bone or gas) is difficult.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Ultrasonographic</a:t>
            </a:r>
            <a:r>
              <a:rPr lang="en-US" dirty="0" smtClean="0"/>
              <a:t> image of fetus</a:t>
            </a:r>
            <a:endParaRPr lang="en-US" dirty="0"/>
          </a:p>
        </p:txBody>
      </p:sp>
      <p:pic>
        <p:nvPicPr>
          <p:cNvPr id="5" name="Content Placeholder 4" descr="reproductive-ultrasonography-in-animals-14-638.jpg"/>
          <p:cNvPicPr>
            <a:picLocks noGrp="1" noChangeAspect="1"/>
          </p:cNvPicPr>
          <p:nvPr>
            <p:ph idx="1"/>
          </p:nvPr>
        </p:nvPicPr>
        <p:blipFill>
          <a:blip r:embed="rId2" cstate="print"/>
          <a:srcRect t="15049"/>
          <a:stretch>
            <a:fillRect/>
          </a:stretch>
        </p:blipFill>
        <p:spPr>
          <a:xfrm>
            <a:off x="1384300" y="2438401"/>
            <a:ext cx="8102600" cy="387588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234" y="332656"/>
            <a:ext cx="8832981" cy="2308324"/>
          </a:xfrm>
          <a:prstGeom prst="rect">
            <a:avLst/>
          </a:prstGeom>
          <a:noFill/>
        </p:spPr>
        <p:txBody>
          <a:bodyPr wrap="square" rtlCol="0">
            <a:spAutoFit/>
          </a:bodyPr>
          <a:lstStyle/>
          <a:p>
            <a:r>
              <a:rPr lang="en-GB" sz="4800" b="1" dirty="0" smtClean="0"/>
              <a:t>     BLOOD COLLECTION   </a:t>
            </a:r>
          </a:p>
          <a:p>
            <a:r>
              <a:rPr lang="en-GB" sz="4800" b="1" dirty="0" smtClean="0"/>
              <a:t>                     by                 </a:t>
            </a:r>
          </a:p>
          <a:p>
            <a:r>
              <a:rPr lang="en-GB" sz="4800" b="1" dirty="0" smtClean="0"/>
              <a:t>      DIFFERENT SPECIES</a:t>
            </a:r>
            <a:endParaRPr lang="en-GB" sz="4800" b="1" dirty="0"/>
          </a:p>
        </p:txBody>
      </p:sp>
      <p:pic>
        <p:nvPicPr>
          <p:cNvPr id="9218" name="Picture 2" descr="C:\Users\engrs\Downloads\download (2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55573" y="2996952"/>
            <a:ext cx="6760035" cy="33738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1695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3921" y="1091000"/>
            <a:ext cx="6096000" cy="769441"/>
          </a:xfrm>
          <a:prstGeom prst="rect">
            <a:avLst/>
          </a:prstGeom>
        </p:spPr>
        <p:txBody>
          <a:bodyPr>
            <a:spAutoFit/>
          </a:bodyPr>
          <a:lstStyle/>
          <a:p>
            <a:r>
              <a:rPr lang="en-US" sz="2400" b="1" dirty="0"/>
              <a:t>Anticoagulants</a:t>
            </a:r>
            <a:r>
              <a:rPr lang="en-US" sz="2000" b="1" dirty="0"/>
              <a:t> are medicines that help prevent blood </a:t>
            </a:r>
            <a:r>
              <a:rPr lang="en-US" sz="2000" b="1" dirty="0" smtClean="0"/>
              <a:t>clots.    (Heparin)</a:t>
            </a:r>
            <a:endParaRPr lang="en-GB" sz="2000" b="1" dirty="0"/>
          </a:p>
        </p:txBody>
      </p:sp>
      <p:sp>
        <p:nvSpPr>
          <p:cNvPr id="3" name="Rectangle 2"/>
          <p:cNvSpPr/>
          <p:nvPr/>
        </p:nvSpPr>
        <p:spPr>
          <a:xfrm>
            <a:off x="1916288" y="1988841"/>
            <a:ext cx="6096000" cy="769441"/>
          </a:xfrm>
          <a:prstGeom prst="rect">
            <a:avLst/>
          </a:prstGeom>
        </p:spPr>
        <p:txBody>
          <a:bodyPr>
            <a:spAutoFit/>
          </a:bodyPr>
          <a:lstStyle/>
          <a:p>
            <a:r>
              <a:rPr lang="en-US" sz="2400" b="1" dirty="0"/>
              <a:t>C</a:t>
            </a:r>
            <a:r>
              <a:rPr lang="en-US" sz="2400" b="1" dirty="0" smtClean="0"/>
              <a:t>lot</a:t>
            </a:r>
            <a:r>
              <a:rPr lang="en-US" sz="2000" dirty="0" smtClean="0"/>
              <a:t> </a:t>
            </a:r>
            <a:r>
              <a:rPr lang="en-US" sz="2000" dirty="0"/>
              <a:t>normally takes about 25 to 30 seconds. It may take longer if you take blood thinners.</a:t>
            </a:r>
            <a:endParaRPr lang="en-GB" sz="2000" dirty="0"/>
          </a:p>
        </p:txBody>
      </p:sp>
      <p:sp>
        <p:nvSpPr>
          <p:cNvPr id="4" name="Rectangle 3"/>
          <p:cNvSpPr/>
          <p:nvPr/>
        </p:nvSpPr>
        <p:spPr>
          <a:xfrm>
            <a:off x="1913829" y="3276867"/>
            <a:ext cx="6096000" cy="1015663"/>
          </a:xfrm>
          <a:prstGeom prst="rect">
            <a:avLst/>
          </a:prstGeom>
        </p:spPr>
        <p:txBody>
          <a:bodyPr>
            <a:spAutoFit/>
          </a:bodyPr>
          <a:lstStyle/>
          <a:p>
            <a:r>
              <a:rPr lang="en-US" sz="2000" dirty="0"/>
              <a:t>T</a:t>
            </a:r>
            <a:r>
              <a:rPr lang="en-US" sz="2000" dirty="0" smtClean="0"/>
              <a:t>he </a:t>
            </a:r>
            <a:r>
              <a:rPr lang="en-US" sz="2000" dirty="0" err="1"/>
              <a:t>colourless</a:t>
            </a:r>
            <a:r>
              <a:rPr lang="en-US" sz="2000" dirty="0"/>
              <a:t> fluid part of </a:t>
            </a:r>
            <a:r>
              <a:rPr lang="en-US" sz="2000" dirty="0" smtClean="0"/>
              <a:t>blood</a:t>
            </a:r>
            <a:r>
              <a:rPr lang="en-US" sz="2000" dirty="0"/>
              <a:t> </a:t>
            </a:r>
            <a:r>
              <a:rPr lang="en-US" sz="2000" dirty="0" smtClean="0"/>
              <a:t>which contains  clotting factors as well as other proteins, glucose </a:t>
            </a:r>
            <a:r>
              <a:rPr lang="en-US" sz="2000" dirty="0" err="1" smtClean="0"/>
              <a:t>etc</a:t>
            </a:r>
            <a:r>
              <a:rPr lang="en-US" sz="2000" dirty="0" smtClean="0"/>
              <a:t> .</a:t>
            </a:r>
            <a:endParaRPr lang="en-GB" sz="2000" dirty="0"/>
          </a:p>
        </p:txBody>
      </p:sp>
      <p:sp>
        <p:nvSpPr>
          <p:cNvPr id="6" name="Rectangle 5"/>
          <p:cNvSpPr/>
          <p:nvPr/>
        </p:nvSpPr>
        <p:spPr>
          <a:xfrm>
            <a:off x="1916288" y="2758282"/>
            <a:ext cx="1292341" cy="461665"/>
          </a:xfrm>
          <a:prstGeom prst="rect">
            <a:avLst/>
          </a:prstGeom>
        </p:spPr>
        <p:txBody>
          <a:bodyPr wrap="none">
            <a:spAutoFit/>
          </a:bodyPr>
          <a:lstStyle/>
          <a:p>
            <a:r>
              <a:rPr lang="en-GB" sz="2400" b="1" dirty="0"/>
              <a:t>plasma</a:t>
            </a:r>
          </a:p>
        </p:txBody>
      </p:sp>
      <p:sp>
        <p:nvSpPr>
          <p:cNvPr id="5" name="TextBox 4"/>
          <p:cNvSpPr txBox="1"/>
          <p:nvPr/>
        </p:nvSpPr>
        <p:spPr>
          <a:xfrm>
            <a:off x="3286055" y="206194"/>
            <a:ext cx="2016224" cy="646331"/>
          </a:xfrm>
          <a:prstGeom prst="rect">
            <a:avLst/>
          </a:prstGeom>
          <a:noFill/>
        </p:spPr>
        <p:txBody>
          <a:bodyPr wrap="square" rtlCol="0">
            <a:spAutoFit/>
          </a:bodyPr>
          <a:lstStyle/>
          <a:p>
            <a:r>
              <a:rPr lang="en-GB" sz="3600" b="1" dirty="0" smtClean="0"/>
              <a:t>Terms:</a:t>
            </a:r>
            <a:endParaRPr lang="en-GB" sz="3600" b="1" dirty="0"/>
          </a:p>
        </p:txBody>
      </p:sp>
    </p:spTree>
    <p:extLst>
      <p:ext uri="{BB962C8B-B14F-4D97-AF65-F5344CB8AC3E}">
        <p14:creationId xmlns:p14="http://schemas.microsoft.com/office/powerpoint/2010/main" xmlns="" val="2024432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4FDDB8-93AF-A34D-8BF2-0D9A87ECF855}"/>
              </a:ext>
            </a:extLst>
          </p:cNvPr>
          <p:cNvSpPr>
            <a:spLocks noGrp="1"/>
          </p:cNvSpPr>
          <p:nvPr>
            <p:ph type="title"/>
          </p:nvPr>
        </p:nvSpPr>
        <p:spPr/>
        <p:txBody>
          <a:bodyPr/>
          <a:lstStyle/>
          <a:p>
            <a:r>
              <a:rPr lang="en-GB" b="1" u="sng"/>
              <a:t>TYPES</a:t>
            </a:r>
            <a:endParaRPr lang="en-US" b="1" u="sng"/>
          </a:p>
        </p:txBody>
      </p:sp>
      <p:sp>
        <p:nvSpPr>
          <p:cNvPr id="3" name="Content Placeholder 2">
            <a:extLst>
              <a:ext uri="{FF2B5EF4-FFF2-40B4-BE49-F238E27FC236}">
                <a16:creationId xmlns="" xmlns:a16="http://schemas.microsoft.com/office/drawing/2014/main" id="{1FF4F916-D945-4C48-9A02-62C8069BC548}"/>
              </a:ext>
            </a:extLst>
          </p:cNvPr>
          <p:cNvSpPr>
            <a:spLocks noGrp="1"/>
          </p:cNvSpPr>
          <p:nvPr>
            <p:ph idx="1"/>
          </p:nvPr>
        </p:nvSpPr>
        <p:spPr/>
        <p:txBody>
          <a:bodyPr>
            <a:noAutofit/>
          </a:bodyPr>
          <a:lstStyle/>
          <a:p>
            <a:r>
              <a:rPr lang="en-GB" sz="2400"/>
              <a:t>X-rays are roughly classified into soft X-rays and hard X-rays. Soft X-rays have relatively short wavelengths of about 10 nanometers (a nanometer is one-billionth of a meter), and so they fall in the range of the electromagnetic (EM) spectrum between ultraviolet (UV) light and gamma-rays. Hard X-rays have wavelengths of about 100 picometers (a picometer is one-trillionth of a meter). These electromagnetic waves occupy the same region of the EM spectrum as gamma-rays. The only difference between them is their source: X-rays are produced by accelerating electrons, whereas gamma-rays are produced by atomic nuclei in one of four nuclear reactions. </a:t>
            </a:r>
            <a:endParaRPr lang="en-US" sz="2400"/>
          </a:p>
        </p:txBody>
      </p:sp>
    </p:spTree>
    <p:extLst>
      <p:ext uri="{BB962C8B-B14F-4D97-AF65-F5344CB8AC3E}">
        <p14:creationId xmlns="" xmlns:p14="http://schemas.microsoft.com/office/powerpoint/2010/main" val="67786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8784" y="764705"/>
            <a:ext cx="9697077" cy="5262979"/>
          </a:xfrm>
          <a:prstGeom prst="rect">
            <a:avLst/>
          </a:prstGeom>
        </p:spPr>
        <p:txBody>
          <a:bodyPr wrap="square">
            <a:spAutoFit/>
          </a:bodyPr>
          <a:lstStyle/>
          <a:p>
            <a:endParaRPr lang="en-US" sz="2400" dirty="0"/>
          </a:p>
          <a:p>
            <a:endParaRPr lang="en-US" sz="2400" dirty="0"/>
          </a:p>
          <a:p>
            <a:pPr marL="342900" indent="-342900">
              <a:buFont typeface="Wingdings" pitchFamily="2" charset="2"/>
              <a:buChar char="q"/>
            </a:pPr>
            <a:r>
              <a:rPr lang="en-US" sz="2400" dirty="0"/>
              <a:t>Have the blood taken by a well trained and experienced phlebotomist.</a:t>
            </a:r>
          </a:p>
          <a:p>
            <a:endParaRPr lang="en-US" sz="2400" dirty="0"/>
          </a:p>
          <a:p>
            <a:pPr marL="342900" indent="-342900">
              <a:buFont typeface="Wingdings" pitchFamily="2" charset="2"/>
              <a:buChar char="q"/>
            </a:pPr>
            <a:r>
              <a:rPr lang="en-US" sz="2400" dirty="0"/>
              <a:t>Make sure they wash their hands and use alcohol gel</a:t>
            </a:r>
          </a:p>
          <a:p>
            <a:endParaRPr lang="en-US" sz="2400" dirty="0"/>
          </a:p>
          <a:p>
            <a:pPr marL="342900" indent="-342900">
              <a:buFont typeface="Wingdings" pitchFamily="2" charset="2"/>
              <a:buChar char="q"/>
            </a:pPr>
            <a:r>
              <a:rPr lang="en-US" sz="2400" dirty="0"/>
              <a:t>They should wear gloves, which is mainly for their protection, but they may identify the v</a:t>
            </a:r>
            <a:r>
              <a:rPr lang="en-US" sz="2400" dirty="0" smtClean="0"/>
              <a:t>ein </a:t>
            </a:r>
            <a:r>
              <a:rPr lang="en-US" sz="2400" dirty="0"/>
              <a:t>without gloves, which is safe if their hands are clean.</a:t>
            </a:r>
          </a:p>
          <a:p>
            <a:endParaRPr lang="en-US" sz="2400" dirty="0"/>
          </a:p>
          <a:p>
            <a:pPr marL="342900" indent="-342900">
              <a:buFont typeface="Wingdings" pitchFamily="2" charset="2"/>
              <a:buChar char="q"/>
            </a:pPr>
            <a:r>
              <a:rPr lang="en-US" sz="2400" dirty="0"/>
              <a:t>Make sure they use a clean, freshly unwrapped needle and if using a </a:t>
            </a:r>
            <a:r>
              <a:rPr lang="en-US" sz="2400" dirty="0" err="1"/>
              <a:t>vacutainer</a:t>
            </a:r>
            <a:r>
              <a:rPr lang="en-US" sz="2400" dirty="0"/>
              <a:t>, </a:t>
            </a:r>
            <a:r>
              <a:rPr lang="en-US" sz="2400" dirty="0" smtClean="0"/>
              <a:t>use </a:t>
            </a:r>
            <a:r>
              <a:rPr lang="en-US" sz="2400" dirty="0"/>
              <a:t>a fresh needle holder. They will use fresh items if this is done by a safe practitioner</a:t>
            </a:r>
            <a:r>
              <a:rPr lang="en-US" dirty="0"/>
              <a:t>.</a:t>
            </a:r>
            <a:endParaRPr lang="en-GB" dirty="0"/>
          </a:p>
        </p:txBody>
      </p:sp>
      <p:sp>
        <p:nvSpPr>
          <p:cNvPr id="3" name="TextBox 2"/>
          <p:cNvSpPr txBox="1"/>
          <p:nvPr/>
        </p:nvSpPr>
        <p:spPr>
          <a:xfrm>
            <a:off x="3215680" y="391847"/>
            <a:ext cx="5568619" cy="584775"/>
          </a:xfrm>
          <a:prstGeom prst="rect">
            <a:avLst/>
          </a:prstGeom>
          <a:noFill/>
        </p:spPr>
        <p:txBody>
          <a:bodyPr wrap="square" rtlCol="0">
            <a:spAutoFit/>
          </a:bodyPr>
          <a:lstStyle/>
          <a:p>
            <a:r>
              <a:rPr lang="en-GB" sz="3200" b="1" dirty="0" smtClean="0"/>
              <a:t>SAFTY PRECAUTIONS :</a:t>
            </a:r>
            <a:endParaRPr lang="en-GB" sz="3200" b="1" dirty="0"/>
          </a:p>
        </p:txBody>
      </p:sp>
    </p:spTree>
    <p:extLst>
      <p:ext uri="{BB962C8B-B14F-4D97-AF65-F5344CB8AC3E}">
        <p14:creationId xmlns:p14="http://schemas.microsoft.com/office/powerpoint/2010/main" xmlns="" val="573578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3499" y="1996391"/>
            <a:ext cx="6096000" cy="2246769"/>
          </a:xfrm>
          <a:prstGeom prst="rect">
            <a:avLst/>
          </a:prstGeom>
        </p:spPr>
        <p:txBody>
          <a:bodyPr>
            <a:spAutoFit/>
          </a:bodyPr>
          <a:lstStyle/>
          <a:p>
            <a:r>
              <a:rPr lang="en-US" sz="2000" dirty="0"/>
              <a:t>A blood culture is a test that checks for foreign invaders like bacteria, yeast, and other microorganisms in your blood. Having these pathogens in your bloodstream can be a sign of a blood infection, a condition known as bacteremia. A positive blood culture means that you have bacteria in your blood.</a:t>
            </a:r>
            <a:endParaRPr lang="en-GB" sz="2000" dirty="0"/>
          </a:p>
        </p:txBody>
      </p:sp>
      <p:sp>
        <p:nvSpPr>
          <p:cNvPr id="4" name="TextBox 3"/>
          <p:cNvSpPr txBox="1"/>
          <p:nvPr/>
        </p:nvSpPr>
        <p:spPr>
          <a:xfrm>
            <a:off x="1113115" y="894136"/>
            <a:ext cx="7872875" cy="461665"/>
          </a:xfrm>
          <a:prstGeom prst="rect">
            <a:avLst/>
          </a:prstGeom>
          <a:noFill/>
        </p:spPr>
        <p:txBody>
          <a:bodyPr wrap="square" rtlCol="0">
            <a:spAutoFit/>
          </a:bodyPr>
          <a:lstStyle/>
          <a:p>
            <a:r>
              <a:rPr lang="en-GB" sz="2400" b="1" dirty="0" smtClean="0"/>
              <a:t>Why Blood Collection is to be Done??</a:t>
            </a:r>
            <a:endParaRPr lang="en-GB" sz="2400" b="1" dirty="0"/>
          </a:p>
        </p:txBody>
      </p:sp>
    </p:spTree>
    <p:extLst>
      <p:ext uri="{BB962C8B-B14F-4D97-AF65-F5344CB8AC3E}">
        <p14:creationId xmlns:p14="http://schemas.microsoft.com/office/powerpoint/2010/main" xmlns="" val="1599240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3446" y="1340768"/>
            <a:ext cx="3706464" cy="400110"/>
          </a:xfrm>
          <a:prstGeom prst="rect">
            <a:avLst/>
          </a:prstGeom>
        </p:spPr>
        <p:txBody>
          <a:bodyPr wrap="none">
            <a:spAutoFit/>
          </a:bodyPr>
          <a:lstStyle/>
          <a:p>
            <a:pPr marL="342900" indent="-342900">
              <a:buFont typeface="Wingdings" pitchFamily="2" charset="2"/>
              <a:buChar char="q"/>
            </a:pPr>
            <a:r>
              <a:rPr lang="en-GB" sz="2000" b="1" dirty="0"/>
              <a:t>Cholesterol and lipid tests</a:t>
            </a:r>
          </a:p>
        </p:txBody>
      </p:sp>
      <p:sp>
        <p:nvSpPr>
          <p:cNvPr id="3" name="Rectangle 2"/>
          <p:cNvSpPr/>
          <p:nvPr/>
        </p:nvSpPr>
        <p:spPr>
          <a:xfrm>
            <a:off x="1295467" y="1844824"/>
            <a:ext cx="2799164" cy="400110"/>
          </a:xfrm>
          <a:prstGeom prst="rect">
            <a:avLst/>
          </a:prstGeom>
        </p:spPr>
        <p:txBody>
          <a:bodyPr wrap="none">
            <a:spAutoFit/>
          </a:bodyPr>
          <a:lstStyle/>
          <a:p>
            <a:pPr marL="342900" indent="-342900">
              <a:buFont typeface="Wingdings" pitchFamily="2" charset="2"/>
              <a:buChar char="q"/>
            </a:pPr>
            <a:r>
              <a:rPr lang="en-GB" sz="2000" b="1" dirty="0"/>
              <a:t>Blood glucose test</a:t>
            </a:r>
          </a:p>
        </p:txBody>
      </p:sp>
      <p:sp>
        <p:nvSpPr>
          <p:cNvPr id="4" name="Rectangle 3"/>
          <p:cNvSpPr/>
          <p:nvPr/>
        </p:nvSpPr>
        <p:spPr>
          <a:xfrm>
            <a:off x="1272810" y="2225640"/>
            <a:ext cx="2882520" cy="400110"/>
          </a:xfrm>
          <a:prstGeom prst="rect">
            <a:avLst/>
          </a:prstGeom>
        </p:spPr>
        <p:txBody>
          <a:bodyPr wrap="none">
            <a:spAutoFit/>
          </a:bodyPr>
          <a:lstStyle/>
          <a:p>
            <a:pPr marL="342900" indent="-342900">
              <a:buFont typeface="Wingdings" pitchFamily="2" charset="2"/>
              <a:buChar char="q"/>
            </a:pPr>
            <a:r>
              <a:rPr lang="en-GB" sz="2000" b="1" dirty="0"/>
              <a:t>Calcium blood test</a:t>
            </a:r>
          </a:p>
        </p:txBody>
      </p:sp>
      <p:sp>
        <p:nvSpPr>
          <p:cNvPr id="5" name="Rectangle 4"/>
          <p:cNvSpPr/>
          <p:nvPr/>
        </p:nvSpPr>
        <p:spPr>
          <a:xfrm>
            <a:off x="1144751" y="2594973"/>
            <a:ext cx="6096000" cy="1384995"/>
          </a:xfrm>
          <a:prstGeom prst="rect">
            <a:avLst/>
          </a:prstGeom>
        </p:spPr>
        <p:txBody>
          <a:bodyPr>
            <a:spAutoFit/>
          </a:bodyPr>
          <a:lstStyle/>
          <a:p>
            <a:endParaRPr lang="en-US" sz="2000" dirty="0"/>
          </a:p>
          <a:p>
            <a:pPr marL="342900" indent="-342900">
              <a:buFont typeface="Wingdings" pitchFamily="2" charset="2"/>
              <a:buChar char="q"/>
            </a:pPr>
            <a:r>
              <a:rPr lang="en-US" sz="2400" b="1" dirty="0"/>
              <a:t>The D-dimer test </a:t>
            </a:r>
            <a:r>
              <a:rPr lang="en-US" sz="2000" dirty="0"/>
              <a:t>is a blood test used to help check for or monitor blood clotting problems.</a:t>
            </a:r>
            <a:endParaRPr lang="en-GB" sz="2000" dirty="0"/>
          </a:p>
        </p:txBody>
      </p:sp>
      <p:sp>
        <p:nvSpPr>
          <p:cNvPr id="6" name="Rectangle 5"/>
          <p:cNvSpPr/>
          <p:nvPr/>
        </p:nvSpPr>
        <p:spPr>
          <a:xfrm>
            <a:off x="1081802" y="3982999"/>
            <a:ext cx="5673348" cy="461665"/>
          </a:xfrm>
          <a:prstGeom prst="rect">
            <a:avLst/>
          </a:prstGeom>
        </p:spPr>
        <p:txBody>
          <a:bodyPr wrap="none">
            <a:spAutoFit/>
          </a:bodyPr>
          <a:lstStyle/>
          <a:p>
            <a:pPr marL="342900" indent="-342900">
              <a:buFont typeface="Wingdings" pitchFamily="2" charset="2"/>
              <a:buChar char="q"/>
            </a:pPr>
            <a:r>
              <a:rPr lang="en-GB" sz="2400" b="1" dirty="0"/>
              <a:t>ESR </a:t>
            </a:r>
            <a:r>
              <a:rPr lang="en-GB" sz="2400" b="1" dirty="0" smtClean="0"/>
              <a:t>test  </a:t>
            </a:r>
            <a:r>
              <a:rPr lang="en-GB" sz="2000" dirty="0" smtClean="0"/>
              <a:t>( </a:t>
            </a:r>
            <a:r>
              <a:rPr lang="en-GB" sz="2000" dirty="0" err="1" smtClean="0"/>
              <a:t>Erythrosits</a:t>
            </a:r>
            <a:r>
              <a:rPr lang="en-GB" sz="2000" dirty="0" smtClean="0"/>
              <a:t> sedimentation rate)</a:t>
            </a:r>
            <a:endParaRPr lang="en-GB" sz="2000" dirty="0"/>
          </a:p>
        </p:txBody>
      </p:sp>
      <p:sp>
        <p:nvSpPr>
          <p:cNvPr id="7" name="Rectangle 6"/>
          <p:cNvSpPr/>
          <p:nvPr/>
        </p:nvSpPr>
        <p:spPr>
          <a:xfrm>
            <a:off x="1081801" y="4725145"/>
            <a:ext cx="6096000" cy="1077218"/>
          </a:xfrm>
          <a:prstGeom prst="rect">
            <a:avLst/>
          </a:prstGeom>
        </p:spPr>
        <p:txBody>
          <a:bodyPr>
            <a:spAutoFit/>
          </a:bodyPr>
          <a:lstStyle/>
          <a:p>
            <a:pPr marL="342900" indent="-342900">
              <a:buFont typeface="Wingdings" pitchFamily="2" charset="2"/>
              <a:buChar char="q"/>
            </a:pPr>
            <a:r>
              <a:rPr lang="en-US" sz="2400" b="1" dirty="0"/>
              <a:t>INR test</a:t>
            </a:r>
          </a:p>
          <a:p>
            <a:r>
              <a:rPr lang="en-US" sz="2000" dirty="0"/>
              <a:t>An international </a:t>
            </a:r>
            <a:r>
              <a:rPr lang="en-US" sz="2000" dirty="0" err="1"/>
              <a:t>normalised</a:t>
            </a:r>
            <a:r>
              <a:rPr lang="en-US" sz="2000" dirty="0"/>
              <a:t> ratio (INR) test measures the time taken for your blood to clot.</a:t>
            </a:r>
            <a:endParaRPr lang="en-GB" sz="2000" dirty="0"/>
          </a:p>
        </p:txBody>
      </p:sp>
      <p:sp>
        <p:nvSpPr>
          <p:cNvPr id="8" name="TextBox 7"/>
          <p:cNvSpPr txBox="1"/>
          <p:nvPr/>
        </p:nvSpPr>
        <p:spPr>
          <a:xfrm>
            <a:off x="1487487" y="332657"/>
            <a:ext cx="5753263" cy="584775"/>
          </a:xfrm>
          <a:prstGeom prst="rect">
            <a:avLst/>
          </a:prstGeom>
          <a:noFill/>
        </p:spPr>
        <p:txBody>
          <a:bodyPr wrap="square" rtlCol="0">
            <a:spAutoFit/>
          </a:bodyPr>
          <a:lstStyle/>
          <a:p>
            <a:r>
              <a:rPr lang="en-GB" sz="3200" b="1" dirty="0" smtClean="0"/>
              <a:t>General Blood Tests</a:t>
            </a:r>
            <a:endParaRPr lang="en-GB" sz="3200" b="1" dirty="0"/>
          </a:p>
        </p:txBody>
      </p:sp>
      <p:sp>
        <p:nvSpPr>
          <p:cNvPr id="9" name="TextBox 8"/>
          <p:cNvSpPr txBox="1"/>
          <p:nvPr/>
        </p:nvSpPr>
        <p:spPr>
          <a:xfrm>
            <a:off x="7728181" y="1740879"/>
            <a:ext cx="2880320" cy="461665"/>
          </a:xfrm>
          <a:prstGeom prst="rect">
            <a:avLst/>
          </a:prstGeom>
          <a:noFill/>
        </p:spPr>
        <p:txBody>
          <a:bodyPr wrap="square" rtlCol="0">
            <a:spAutoFit/>
          </a:bodyPr>
          <a:lstStyle/>
          <a:p>
            <a:pPr marL="342900" indent="-342900">
              <a:buFont typeface="Wingdings" pitchFamily="2" charset="2"/>
              <a:buChar char="q"/>
            </a:pPr>
            <a:r>
              <a:rPr lang="en-GB" sz="2400" b="1" dirty="0" smtClean="0"/>
              <a:t>ELISA test</a:t>
            </a:r>
            <a:endParaRPr lang="en-GB" sz="2400" b="1" dirty="0"/>
          </a:p>
        </p:txBody>
      </p:sp>
    </p:spTree>
    <p:extLst>
      <p:ext uri="{BB962C8B-B14F-4D97-AF65-F5344CB8AC3E}">
        <p14:creationId xmlns:p14="http://schemas.microsoft.com/office/powerpoint/2010/main" xmlns="" val="37226360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563" y="1772816"/>
            <a:ext cx="6096000" cy="2308324"/>
          </a:xfrm>
          <a:prstGeom prst="rect">
            <a:avLst/>
          </a:prstGeom>
        </p:spPr>
        <p:txBody>
          <a:bodyPr>
            <a:spAutoFit/>
          </a:bodyPr>
          <a:lstStyle/>
          <a:p>
            <a:r>
              <a:rPr lang="en-US" sz="2400" dirty="0"/>
              <a:t>An enzyme-linked </a:t>
            </a:r>
            <a:r>
              <a:rPr lang="en-US" sz="2400" dirty="0" err="1"/>
              <a:t>immunosorbent</a:t>
            </a:r>
            <a:r>
              <a:rPr lang="en-US" sz="2400" dirty="0"/>
              <a:t> assay, also called ELISA or EIA, is a test that detects and measures antibodies in your blood. This test can be used to determine if you have antibodies related to certain infectious conditions.</a:t>
            </a:r>
            <a:endParaRPr lang="en-GB" sz="2400" dirty="0"/>
          </a:p>
        </p:txBody>
      </p:sp>
    </p:spTree>
    <p:extLst>
      <p:ext uri="{BB962C8B-B14F-4D97-AF65-F5344CB8AC3E}">
        <p14:creationId xmlns:p14="http://schemas.microsoft.com/office/powerpoint/2010/main" xmlns="" val="215561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413" y="1916833"/>
            <a:ext cx="6720747" cy="2739211"/>
          </a:xfrm>
          <a:prstGeom prst="rect">
            <a:avLst/>
          </a:prstGeom>
        </p:spPr>
        <p:txBody>
          <a:bodyPr wrap="square">
            <a:spAutoFit/>
          </a:bodyPr>
          <a:lstStyle/>
          <a:p>
            <a:r>
              <a:rPr lang="en-US" sz="2800" b="1" dirty="0" err="1"/>
              <a:t>Caprine</a:t>
            </a:r>
            <a:r>
              <a:rPr lang="en-US" sz="2800" b="1" dirty="0"/>
              <a:t> Arthritis Encephalitis (CAE) </a:t>
            </a:r>
            <a:r>
              <a:rPr lang="en-US" sz="2400" dirty="0"/>
              <a:t>is a member of the small ruminant </a:t>
            </a:r>
            <a:r>
              <a:rPr lang="en-US" sz="2400" dirty="0" err="1"/>
              <a:t>lentiviruses</a:t>
            </a:r>
            <a:r>
              <a:rPr lang="en-US" sz="2400" dirty="0"/>
              <a:t> which may lead to chronic disease of the joints.  Not all goats that become infected will develop clinic disease, therefore it is important to test goats routinely for </a:t>
            </a:r>
            <a:r>
              <a:rPr lang="en-US" sz="2400" dirty="0" smtClean="0"/>
              <a:t>infection.</a:t>
            </a:r>
            <a:endParaRPr lang="en-GB" sz="2400" dirty="0"/>
          </a:p>
        </p:txBody>
      </p:sp>
      <p:sp>
        <p:nvSpPr>
          <p:cNvPr id="3" name="TextBox 2"/>
          <p:cNvSpPr txBox="1"/>
          <p:nvPr/>
        </p:nvSpPr>
        <p:spPr>
          <a:xfrm>
            <a:off x="2411838" y="548681"/>
            <a:ext cx="6240693" cy="584775"/>
          </a:xfrm>
          <a:prstGeom prst="rect">
            <a:avLst/>
          </a:prstGeom>
          <a:noFill/>
        </p:spPr>
        <p:txBody>
          <a:bodyPr wrap="square" rtlCol="0">
            <a:spAutoFit/>
          </a:bodyPr>
          <a:lstStyle/>
          <a:p>
            <a:r>
              <a:rPr lang="en-GB" sz="3200" b="1" dirty="0" smtClean="0"/>
              <a:t>BLOOD TESTS FOR GOATS</a:t>
            </a:r>
            <a:endParaRPr lang="en-GB" sz="3200" b="1" dirty="0"/>
          </a:p>
        </p:txBody>
      </p:sp>
      <p:sp>
        <p:nvSpPr>
          <p:cNvPr id="4" name="Rectangle 3"/>
          <p:cNvSpPr/>
          <p:nvPr/>
        </p:nvSpPr>
        <p:spPr>
          <a:xfrm>
            <a:off x="5231904" y="5086932"/>
            <a:ext cx="2073003" cy="461665"/>
          </a:xfrm>
          <a:prstGeom prst="rect">
            <a:avLst/>
          </a:prstGeom>
        </p:spPr>
        <p:txBody>
          <a:bodyPr wrap="none">
            <a:spAutoFit/>
          </a:bodyPr>
          <a:lstStyle/>
          <a:p>
            <a:r>
              <a:rPr lang="en-GB" sz="2400" b="1" dirty="0" err="1"/>
              <a:t>Johne's</a:t>
            </a:r>
            <a:r>
              <a:rPr lang="en-GB" sz="2400" b="1" dirty="0"/>
              <a:t> Tests</a:t>
            </a:r>
          </a:p>
        </p:txBody>
      </p:sp>
      <p:sp>
        <p:nvSpPr>
          <p:cNvPr id="5" name="Rectangle 4"/>
          <p:cNvSpPr/>
          <p:nvPr/>
        </p:nvSpPr>
        <p:spPr>
          <a:xfrm>
            <a:off x="7687021" y="2708920"/>
            <a:ext cx="3932487" cy="400110"/>
          </a:xfrm>
          <a:prstGeom prst="rect">
            <a:avLst/>
          </a:prstGeom>
        </p:spPr>
        <p:txBody>
          <a:bodyPr wrap="none">
            <a:spAutoFit/>
          </a:bodyPr>
          <a:lstStyle/>
          <a:p>
            <a:r>
              <a:rPr lang="en-GB" sz="2000" b="1" dirty="0" err="1"/>
              <a:t>BioPRYN</a:t>
            </a:r>
            <a:r>
              <a:rPr lang="en-GB" sz="2000" b="1" dirty="0"/>
              <a:t> Blood Pregnancy Test</a:t>
            </a:r>
          </a:p>
        </p:txBody>
      </p:sp>
    </p:spTree>
    <p:extLst>
      <p:ext uri="{BB962C8B-B14F-4D97-AF65-F5344CB8AC3E}">
        <p14:creationId xmlns:p14="http://schemas.microsoft.com/office/powerpoint/2010/main" xmlns="" val="3901386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7488" y="1052737"/>
            <a:ext cx="9862464" cy="3108543"/>
          </a:xfrm>
          <a:prstGeom prst="rect">
            <a:avLst/>
          </a:prstGeom>
        </p:spPr>
        <p:txBody>
          <a:bodyPr wrap="square">
            <a:spAutoFit/>
          </a:bodyPr>
          <a:lstStyle/>
          <a:p>
            <a:r>
              <a:rPr lang="en-US" sz="4000" b="1" dirty="0"/>
              <a:t>Sheep Testing</a:t>
            </a:r>
          </a:p>
          <a:p>
            <a:endParaRPr lang="en-US" sz="2400" dirty="0"/>
          </a:p>
          <a:p>
            <a:endParaRPr lang="en-US" sz="2400" dirty="0"/>
          </a:p>
          <a:p>
            <a:r>
              <a:rPr lang="en-US" sz="2400" dirty="0"/>
              <a:t>1</a:t>
            </a:r>
            <a:r>
              <a:rPr lang="en-US" sz="2400" dirty="0" smtClean="0"/>
              <a:t>. </a:t>
            </a:r>
            <a:r>
              <a:rPr lang="en-US" sz="2400" dirty="0" err="1"/>
              <a:t>BioPRYN</a:t>
            </a:r>
            <a:r>
              <a:rPr lang="en-US" sz="2400" dirty="0"/>
              <a:t> Blood Pregnancy </a:t>
            </a:r>
            <a:r>
              <a:rPr lang="en-US" sz="2400" dirty="0" smtClean="0"/>
              <a:t>Test</a:t>
            </a:r>
            <a:endParaRPr lang="en-US" sz="2400" dirty="0"/>
          </a:p>
          <a:p>
            <a:r>
              <a:rPr lang="en-US" sz="2400" dirty="0"/>
              <a:t>2</a:t>
            </a:r>
            <a:r>
              <a:rPr lang="en-US" sz="2400" dirty="0" smtClean="0"/>
              <a:t>. </a:t>
            </a:r>
            <a:r>
              <a:rPr lang="en-US" sz="2400" dirty="0" err="1" smtClean="0"/>
              <a:t>Johne's</a:t>
            </a:r>
            <a:r>
              <a:rPr lang="en-US" sz="2400" dirty="0" smtClean="0"/>
              <a:t> Disease Tests</a:t>
            </a:r>
          </a:p>
          <a:p>
            <a:r>
              <a:rPr lang="en-US" sz="2400" dirty="0" smtClean="0"/>
              <a:t>3. Glucose</a:t>
            </a:r>
            <a:endParaRPr lang="en-US" sz="2400" dirty="0"/>
          </a:p>
          <a:p>
            <a:endParaRPr lang="en-US" dirty="0"/>
          </a:p>
          <a:p>
            <a:endParaRPr lang="en-GB" dirty="0"/>
          </a:p>
        </p:txBody>
      </p:sp>
      <p:sp>
        <p:nvSpPr>
          <p:cNvPr id="3" name="Rectangle 2"/>
          <p:cNvSpPr/>
          <p:nvPr/>
        </p:nvSpPr>
        <p:spPr>
          <a:xfrm>
            <a:off x="4271797" y="4063252"/>
            <a:ext cx="6096000" cy="707886"/>
          </a:xfrm>
          <a:prstGeom prst="rect">
            <a:avLst/>
          </a:prstGeom>
        </p:spPr>
        <p:txBody>
          <a:bodyPr>
            <a:spAutoFit/>
          </a:bodyPr>
          <a:lstStyle/>
          <a:p>
            <a:r>
              <a:rPr lang="en-US" dirty="0"/>
              <a:t> </a:t>
            </a:r>
            <a:r>
              <a:rPr lang="en-US" sz="2000" dirty="0"/>
              <a:t>A doe can be tested for pregnancy at 30 days or later post breeding or buck removal.</a:t>
            </a:r>
            <a:endParaRPr lang="en-GB" sz="2000" dirty="0"/>
          </a:p>
        </p:txBody>
      </p:sp>
    </p:spTree>
    <p:extLst>
      <p:ext uri="{BB962C8B-B14F-4D97-AF65-F5344CB8AC3E}">
        <p14:creationId xmlns:p14="http://schemas.microsoft.com/office/powerpoint/2010/main" xmlns="" val="211703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7488" y="1988840"/>
            <a:ext cx="4992555" cy="1200329"/>
          </a:xfrm>
          <a:prstGeom prst="rect">
            <a:avLst/>
          </a:prstGeom>
          <a:noFill/>
        </p:spPr>
        <p:txBody>
          <a:bodyPr wrap="square" rtlCol="0">
            <a:spAutoFit/>
          </a:bodyPr>
          <a:lstStyle/>
          <a:p>
            <a:r>
              <a:rPr lang="en-GB" sz="2400" dirty="0" smtClean="0"/>
              <a:t>1 . BOVINE LEUKOSIS</a:t>
            </a:r>
          </a:p>
          <a:p>
            <a:endParaRPr lang="en-GB" sz="2400" dirty="0" smtClean="0"/>
          </a:p>
          <a:p>
            <a:r>
              <a:rPr lang="en-GB" sz="2400" dirty="0" smtClean="0"/>
              <a:t>2 . BIO-PRYN PREGNANCY TEST</a:t>
            </a:r>
            <a:endParaRPr lang="en-GB" sz="2400" dirty="0"/>
          </a:p>
        </p:txBody>
      </p:sp>
      <p:sp>
        <p:nvSpPr>
          <p:cNvPr id="4" name="TextBox 3"/>
          <p:cNvSpPr txBox="1"/>
          <p:nvPr/>
        </p:nvSpPr>
        <p:spPr>
          <a:xfrm>
            <a:off x="2796201" y="750318"/>
            <a:ext cx="6048672" cy="523220"/>
          </a:xfrm>
          <a:prstGeom prst="rect">
            <a:avLst/>
          </a:prstGeom>
          <a:noFill/>
        </p:spPr>
        <p:txBody>
          <a:bodyPr wrap="square" rtlCol="0">
            <a:spAutoFit/>
          </a:bodyPr>
          <a:lstStyle/>
          <a:p>
            <a:r>
              <a:rPr lang="en-GB" sz="2800" b="1" dirty="0" smtClean="0"/>
              <a:t>BLOOD TESTS FOR CATTLE</a:t>
            </a:r>
            <a:endParaRPr lang="en-GB" sz="2800" b="1" dirty="0"/>
          </a:p>
        </p:txBody>
      </p:sp>
      <p:sp>
        <p:nvSpPr>
          <p:cNvPr id="5" name="TextBox 4"/>
          <p:cNvSpPr txBox="1"/>
          <p:nvPr/>
        </p:nvSpPr>
        <p:spPr>
          <a:xfrm>
            <a:off x="1519040" y="3717032"/>
            <a:ext cx="2976331" cy="1107996"/>
          </a:xfrm>
          <a:prstGeom prst="rect">
            <a:avLst/>
          </a:prstGeom>
          <a:noFill/>
        </p:spPr>
        <p:txBody>
          <a:bodyPr wrap="square" rtlCol="0">
            <a:spAutoFit/>
          </a:bodyPr>
          <a:lstStyle/>
          <a:p>
            <a:r>
              <a:rPr lang="en-GB" sz="2400" b="1" dirty="0"/>
              <a:t>3</a:t>
            </a:r>
            <a:r>
              <a:rPr lang="en-GB" sz="2400" b="1" dirty="0" smtClean="0"/>
              <a:t>. Thalaria</a:t>
            </a:r>
          </a:p>
          <a:p>
            <a:r>
              <a:rPr lang="en-GB" sz="2400" b="1" dirty="0"/>
              <a:t>4</a:t>
            </a:r>
            <a:r>
              <a:rPr lang="en-GB" sz="2400" b="1" dirty="0" smtClean="0"/>
              <a:t>. Babasia</a:t>
            </a:r>
          </a:p>
          <a:p>
            <a:endParaRPr lang="en-GB" dirty="0"/>
          </a:p>
        </p:txBody>
      </p:sp>
      <p:sp>
        <p:nvSpPr>
          <p:cNvPr id="2" name="TextBox 1"/>
          <p:cNvSpPr txBox="1"/>
          <p:nvPr/>
        </p:nvSpPr>
        <p:spPr>
          <a:xfrm>
            <a:off x="3887755" y="4055586"/>
            <a:ext cx="2464725" cy="400110"/>
          </a:xfrm>
          <a:prstGeom prst="rect">
            <a:avLst/>
          </a:prstGeom>
          <a:noFill/>
        </p:spPr>
        <p:txBody>
          <a:bodyPr wrap="square" rtlCol="0">
            <a:spAutoFit/>
          </a:bodyPr>
          <a:lstStyle/>
          <a:p>
            <a:r>
              <a:rPr lang="en-GB" sz="2000" b="1" dirty="0" smtClean="0"/>
              <a:t>Ticks mites</a:t>
            </a:r>
            <a:endParaRPr lang="en-GB" sz="2000" b="1" dirty="0"/>
          </a:p>
        </p:txBody>
      </p:sp>
    </p:spTree>
    <p:extLst>
      <p:ext uri="{BB962C8B-B14F-4D97-AF65-F5344CB8AC3E}">
        <p14:creationId xmlns:p14="http://schemas.microsoft.com/office/powerpoint/2010/main" xmlns="" val="3477837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279" y="2708921"/>
            <a:ext cx="10465163" cy="461665"/>
          </a:xfrm>
          <a:prstGeom prst="rect">
            <a:avLst/>
          </a:prstGeom>
        </p:spPr>
        <p:txBody>
          <a:bodyPr wrap="square">
            <a:spAutoFit/>
          </a:bodyPr>
          <a:lstStyle/>
          <a:p>
            <a:r>
              <a:rPr lang="en-GB" sz="2400" dirty="0" smtClean="0"/>
              <a:t>2.White </a:t>
            </a:r>
            <a:r>
              <a:rPr lang="en-GB" sz="2400" dirty="0"/>
              <a:t>Blood-Cell Count (WBC</a:t>
            </a:r>
            <a:r>
              <a:rPr lang="en-GB" sz="2400" dirty="0" smtClean="0"/>
              <a:t>)   ((</a:t>
            </a:r>
            <a:r>
              <a:rPr lang="it-IT" sz="2400" dirty="0"/>
              <a:t>4,500 to 11,000 </a:t>
            </a:r>
            <a:r>
              <a:rPr lang="it-IT" sz="2400" b="1" dirty="0"/>
              <a:t>WBC</a:t>
            </a:r>
            <a:r>
              <a:rPr lang="it-IT" sz="2400" dirty="0"/>
              <a:t> </a:t>
            </a:r>
            <a:r>
              <a:rPr lang="it-IT" sz="2400" dirty="0" smtClean="0"/>
              <a:t>/uL</a:t>
            </a:r>
            <a:r>
              <a:rPr lang="it-IT" sz="2400" dirty="0"/>
              <a:t> </a:t>
            </a:r>
            <a:r>
              <a:rPr lang="it-IT" sz="2400" dirty="0" smtClean="0"/>
              <a:t>))</a:t>
            </a:r>
            <a:endParaRPr lang="en-GB" sz="2400" dirty="0"/>
          </a:p>
        </p:txBody>
      </p:sp>
      <p:sp>
        <p:nvSpPr>
          <p:cNvPr id="4" name="Rectangle 3"/>
          <p:cNvSpPr/>
          <p:nvPr/>
        </p:nvSpPr>
        <p:spPr>
          <a:xfrm>
            <a:off x="1434702" y="1897889"/>
            <a:ext cx="8223726" cy="461665"/>
          </a:xfrm>
          <a:prstGeom prst="rect">
            <a:avLst/>
          </a:prstGeom>
        </p:spPr>
        <p:txBody>
          <a:bodyPr wrap="none">
            <a:spAutoFit/>
          </a:bodyPr>
          <a:lstStyle/>
          <a:p>
            <a:r>
              <a:rPr lang="en-GB" dirty="0"/>
              <a:t> </a:t>
            </a:r>
            <a:r>
              <a:rPr lang="en-GB" sz="2400" dirty="0" smtClean="0"/>
              <a:t>1.Red </a:t>
            </a:r>
            <a:r>
              <a:rPr lang="en-GB" sz="2400" dirty="0"/>
              <a:t>Blood-Cell Count (RBC</a:t>
            </a:r>
            <a:r>
              <a:rPr lang="en-GB" sz="2400" dirty="0" smtClean="0"/>
              <a:t>) (((4.2 </a:t>
            </a:r>
            <a:r>
              <a:rPr lang="en-GB" sz="2400" dirty="0"/>
              <a:t>to 5.4 </a:t>
            </a:r>
            <a:r>
              <a:rPr lang="en-GB" sz="2400" dirty="0" smtClean="0"/>
              <a:t>million/</a:t>
            </a:r>
            <a:r>
              <a:rPr lang="en-GB" sz="2400" dirty="0" err="1" smtClean="0"/>
              <a:t>uL</a:t>
            </a:r>
            <a:r>
              <a:rPr lang="en-GB" sz="2400" dirty="0" smtClean="0"/>
              <a:t>)))</a:t>
            </a:r>
            <a:endParaRPr lang="en-GB" sz="2400" dirty="0"/>
          </a:p>
        </p:txBody>
      </p:sp>
      <p:sp>
        <p:nvSpPr>
          <p:cNvPr id="5" name="Rectangle 4"/>
          <p:cNvSpPr/>
          <p:nvPr/>
        </p:nvSpPr>
        <p:spPr>
          <a:xfrm>
            <a:off x="1708603" y="3717033"/>
            <a:ext cx="2061783" cy="461665"/>
          </a:xfrm>
          <a:prstGeom prst="rect">
            <a:avLst/>
          </a:prstGeom>
        </p:spPr>
        <p:txBody>
          <a:bodyPr wrap="none">
            <a:spAutoFit/>
          </a:bodyPr>
          <a:lstStyle/>
          <a:p>
            <a:r>
              <a:rPr lang="en-GB" sz="2400" dirty="0" smtClean="0"/>
              <a:t>3.Fibrinogen</a:t>
            </a:r>
            <a:r>
              <a:rPr lang="en-GB" dirty="0" smtClean="0"/>
              <a:t> </a:t>
            </a:r>
            <a:endParaRPr lang="en-GB" dirty="0"/>
          </a:p>
        </p:txBody>
      </p:sp>
      <p:sp>
        <p:nvSpPr>
          <p:cNvPr id="6" name="Rectangle 5"/>
          <p:cNvSpPr/>
          <p:nvPr/>
        </p:nvSpPr>
        <p:spPr>
          <a:xfrm>
            <a:off x="1602620" y="4322714"/>
            <a:ext cx="5746921" cy="461665"/>
          </a:xfrm>
          <a:prstGeom prst="rect">
            <a:avLst/>
          </a:prstGeom>
        </p:spPr>
        <p:txBody>
          <a:bodyPr wrap="square">
            <a:spAutoFit/>
          </a:bodyPr>
          <a:lstStyle/>
          <a:p>
            <a:r>
              <a:rPr lang="en-GB" dirty="0"/>
              <a:t> </a:t>
            </a:r>
            <a:r>
              <a:rPr lang="en-GB" sz="2400" dirty="0" smtClean="0"/>
              <a:t>4.Blood </a:t>
            </a:r>
            <a:r>
              <a:rPr lang="en-GB" sz="2400" dirty="0"/>
              <a:t>Urea Nitrogen (BUN)</a:t>
            </a:r>
          </a:p>
        </p:txBody>
      </p:sp>
      <p:sp>
        <p:nvSpPr>
          <p:cNvPr id="7" name="Rectangle 6"/>
          <p:cNvSpPr/>
          <p:nvPr/>
        </p:nvSpPr>
        <p:spPr>
          <a:xfrm>
            <a:off x="1626960" y="4811961"/>
            <a:ext cx="1762021" cy="461665"/>
          </a:xfrm>
          <a:prstGeom prst="rect">
            <a:avLst/>
          </a:prstGeom>
        </p:spPr>
        <p:txBody>
          <a:bodyPr wrap="none">
            <a:spAutoFit/>
          </a:bodyPr>
          <a:lstStyle/>
          <a:p>
            <a:r>
              <a:rPr lang="en-GB" sz="2400" dirty="0" smtClean="0"/>
              <a:t>5.Glucose </a:t>
            </a:r>
            <a:endParaRPr lang="en-GB" sz="2400" dirty="0"/>
          </a:p>
        </p:txBody>
      </p:sp>
      <p:sp>
        <p:nvSpPr>
          <p:cNvPr id="8" name="TextBox 7"/>
          <p:cNvSpPr txBox="1"/>
          <p:nvPr/>
        </p:nvSpPr>
        <p:spPr>
          <a:xfrm>
            <a:off x="2583740" y="524939"/>
            <a:ext cx="6912768" cy="584775"/>
          </a:xfrm>
          <a:prstGeom prst="rect">
            <a:avLst/>
          </a:prstGeom>
          <a:noFill/>
        </p:spPr>
        <p:txBody>
          <a:bodyPr wrap="square" rtlCol="0">
            <a:spAutoFit/>
          </a:bodyPr>
          <a:lstStyle/>
          <a:p>
            <a:r>
              <a:rPr lang="en-GB" sz="3200" b="1" dirty="0" smtClean="0"/>
              <a:t>BLOOD TESTS FOR HORSE</a:t>
            </a:r>
            <a:endParaRPr lang="en-GB" sz="3200" b="1" dirty="0"/>
          </a:p>
        </p:txBody>
      </p:sp>
      <p:sp>
        <p:nvSpPr>
          <p:cNvPr id="3" name="Rectangle 2"/>
          <p:cNvSpPr/>
          <p:nvPr/>
        </p:nvSpPr>
        <p:spPr>
          <a:xfrm>
            <a:off x="3811541" y="3721992"/>
            <a:ext cx="6096000" cy="461665"/>
          </a:xfrm>
          <a:prstGeom prst="rect">
            <a:avLst/>
          </a:prstGeom>
        </p:spPr>
        <p:txBody>
          <a:bodyPr>
            <a:spAutoFit/>
          </a:bodyPr>
          <a:lstStyle/>
          <a:p>
            <a:r>
              <a:rPr lang="en-US" b="1" dirty="0" smtClean="0"/>
              <a:t>Normal range </a:t>
            </a:r>
            <a:r>
              <a:rPr lang="en-US" sz="2400" b="1" dirty="0" smtClean="0"/>
              <a:t>1.5 </a:t>
            </a:r>
            <a:r>
              <a:rPr lang="en-US" sz="2400" b="1" dirty="0"/>
              <a:t>to 3.5 g/L</a:t>
            </a:r>
            <a:r>
              <a:rPr lang="en-US" dirty="0"/>
              <a:t>,</a:t>
            </a:r>
            <a:endParaRPr lang="en-GB" dirty="0"/>
          </a:p>
        </p:txBody>
      </p:sp>
    </p:spTree>
    <p:extLst>
      <p:ext uri="{BB962C8B-B14F-4D97-AF65-F5344CB8AC3E}">
        <p14:creationId xmlns:p14="http://schemas.microsoft.com/office/powerpoint/2010/main" xmlns="" val="21417355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568" y="1876183"/>
            <a:ext cx="2199641" cy="461665"/>
          </a:xfrm>
          <a:prstGeom prst="rect">
            <a:avLst/>
          </a:prstGeom>
        </p:spPr>
        <p:txBody>
          <a:bodyPr wrap="none">
            <a:spAutoFit/>
          </a:bodyPr>
          <a:lstStyle/>
          <a:p>
            <a:r>
              <a:rPr lang="en-GB" sz="2400" dirty="0" smtClean="0"/>
              <a:t>1. Electrolytes</a:t>
            </a:r>
            <a:endParaRPr lang="en-GB" sz="2400" dirty="0"/>
          </a:p>
        </p:txBody>
      </p:sp>
      <p:sp>
        <p:nvSpPr>
          <p:cNvPr id="3" name="Rectangle 2"/>
          <p:cNvSpPr/>
          <p:nvPr/>
        </p:nvSpPr>
        <p:spPr>
          <a:xfrm>
            <a:off x="1406529" y="2708921"/>
            <a:ext cx="1677062" cy="461665"/>
          </a:xfrm>
          <a:prstGeom prst="rect">
            <a:avLst/>
          </a:prstGeom>
        </p:spPr>
        <p:txBody>
          <a:bodyPr wrap="none">
            <a:spAutoFit/>
          </a:bodyPr>
          <a:lstStyle/>
          <a:p>
            <a:r>
              <a:rPr lang="en-GB" sz="2400" dirty="0" smtClean="0"/>
              <a:t>2.Glucose</a:t>
            </a:r>
            <a:endParaRPr lang="en-GB" sz="2400" dirty="0"/>
          </a:p>
        </p:txBody>
      </p:sp>
      <p:sp>
        <p:nvSpPr>
          <p:cNvPr id="4" name="TextBox 3"/>
          <p:cNvSpPr txBox="1"/>
          <p:nvPr/>
        </p:nvSpPr>
        <p:spPr>
          <a:xfrm>
            <a:off x="2324272" y="476673"/>
            <a:ext cx="6748059" cy="646331"/>
          </a:xfrm>
          <a:prstGeom prst="rect">
            <a:avLst/>
          </a:prstGeom>
          <a:noFill/>
        </p:spPr>
        <p:txBody>
          <a:bodyPr wrap="square" rtlCol="0">
            <a:spAutoFit/>
          </a:bodyPr>
          <a:lstStyle/>
          <a:p>
            <a:r>
              <a:rPr lang="en-GB" sz="3600" b="1" dirty="0" smtClean="0"/>
              <a:t>BLOOD TESTS FOR DOG</a:t>
            </a:r>
            <a:endParaRPr lang="en-GB" sz="3600" b="1" dirty="0"/>
          </a:p>
        </p:txBody>
      </p:sp>
      <p:sp>
        <p:nvSpPr>
          <p:cNvPr id="5" name="Rectangle 4"/>
          <p:cNvSpPr/>
          <p:nvPr/>
        </p:nvSpPr>
        <p:spPr>
          <a:xfrm>
            <a:off x="1418063" y="3458896"/>
            <a:ext cx="4453463" cy="461665"/>
          </a:xfrm>
          <a:prstGeom prst="rect">
            <a:avLst/>
          </a:prstGeom>
        </p:spPr>
        <p:txBody>
          <a:bodyPr wrap="none">
            <a:spAutoFit/>
          </a:bodyPr>
          <a:lstStyle/>
          <a:p>
            <a:r>
              <a:rPr lang="en-US" sz="2400" dirty="0" smtClean="0"/>
              <a:t>3.Blood </a:t>
            </a:r>
            <a:r>
              <a:rPr lang="en-US" sz="2400" dirty="0"/>
              <a:t>Urea Nitrogen (BUN) </a:t>
            </a:r>
            <a:endParaRPr lang="en-GB" sz="2400" dirty="0"/>
          </a:p>
        </p:txBody>
      </p:sp>
      <p:sp>
        <p:nvSpPr>
          <p:cNvPr id="6" name="Rectangle 5"/>
          <p:cNvSpPr/>
          <p:nvPr/>
        </p:nvSpPr>
        <p:spPr>
          <a:xfrm>
            <a:off x="1406529" y="4293097"/>
            <a:ext cx="2738250" cy="461665"/>
          </a:xfrm>
          <a:prstGeom prst="rect">
            <a:avLst/>
          </a:prstGeom>
        </p:spPr>
        <p:txBody>
          <a:bodyPr wrap="none">
            <a:spAutoFit/>
          </a:bodyPr>
          <a:lstStyle/>
          <a:p>
            <a:r>
              <a:rPr lang="en-GB" sz="2400" dirty="0" smtClean="0"/>
              <a:t>4.Heartworm </a:t>
            </a:r>
            <a:r>
              <a:rPr lang="en-GB" sz="2400" dirty="0"/>
              <a:t>Test</a:t>
            </a:r>
          </a:p>
        </p:txBody>
      </p:sp>
    </p:spTree>
    <p:extLst>
      <p:ext uri="{BB962C8B-B14F-4D97-AF65-F5344CB8AC3E}">
        <p14:creationId xmlns:p14="http://schemas.microsoft.com/office/powerpoint/2010/main" xmlns="" val="3379719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962" y="1696594"/>
            <a:ext cx="1215397" cy="461665"/>
          </a:xfrm>
          <a:prstGeom prst="rect">
            <a:avLst/>
          </a:prstGeom>
        </p:spPr>
        <p:txBody>
          <a:bodyPr wrap="none">
            <a:spAutoFit/>
          </a:bodyPr>
          <a:lstStyle/>
          <a:p>
            <a:r>
              <a:rPr lang="en-GB" sz="2400" dirty="0" smtClean="0"/>
              <a:t> 1. BUN</a:t>
            </a:r>
            <a:endParaRPr lang="en-GB" sz="2400" dirty="0"/>
          </a:p>
        </p:txBody>
      </p:sp>
      <p:sp>
        <p:nvSpPr>
          <p:cNvPr id="3" name="Rectangle 2"/>
          <p:cNvSpPr/>
          <p:nvPr/>
        </p:nvSpPr>
        <p:spPr>
          <a:xfrm>
            <a:off x="851056" y="2153082"/>
            <a:ext cx="1762021" cy="461665"/>
          </a:xfrm>
          <a:prstGeom prst="rect">
            <a:avLst/>
          </a:prstGeom>
        </p:spPr>
        <p:txBody>
          <a:bodyPr wrap="none">
            <a:spAutoFit/>
          </a:bodyPr>
          <a:lstStyle/>
          <a:p>
            <a:r>
              <a:rPr lang="en-GB" sz="2400" dirty="0" smtClean="0"/>
              <a:t>2. Glucose</a:t>
            </a:r>
            <a:endParaRPr lang="en-GB" sz="2400" dirty="0"/>
          </a:p>
        </p:txBody>
      </p:sp>
      <p:sp>
        <p:nvSpPr>
          <p:cNvPr id="4" name="Rectangle 3"/>
          <p:cNvSpPr/>
          <p:nvPr/>
        </p:nvSpPr>
        <p:spPr>
          <a:xfrm>
            <a:off x="833853" y="2875003"/>
            <a:ext cx="2199641" cy="461665"/>
          </a:xfrm>
          <a:prstGeom prst="rect">
            <a:avLst/>
          </a:prstGeom>
        </p:spPr>
        <p:txBody>
          <a:bodyPr wrap="none">
            <a:spAutoFit/>
          </a:bodyPr>
          <a:lstStyle/>
          <a:p>
            <a:r>
              <a:rPr lang="en-GB" sz="2400" dirty="0" smtClean="0"/>
              <a:t>3. Electrolytes</a:t>
            </a:r>
            <a:endParaRPr lang="en-GB" sz="2400" dirty="0"/>
          </a:p>
        </p:txBody>
      </p:sp>
      <p:sp>
        <p:nvSpPr>
          <p:cNvPr id="5" name="Rectangle 4"/>
          <p:cNvSpPr/>
          <p:nvPr/>
        </p:nvSpPr>
        <p:spPr>
          <a:xfrm>
            <a:off x="905232" y="3336667"/>
            <a:ext cx="9511248" cy="2308324"/>
          </a:xfrm>
          <a:prstGeom prst="rect">
            <a:avLst/>
          </a:prstGeom>
        </p:spPr>
        <p:txBody>
          <a:bodyPr wrap="square">
            <a:spAutoFit/>
          </a:bodyPr>
          <a:lstStyle/>
          <a:p>
            <a:r>
              <a:rPr lang="en-US" sz="2400" dirty="0" smtClean="0"/>
              <a:t>4. T4</a:t>
            </a:r>
            <a:endParaRPr lang="en-US" sz="2400" dirty="0"/>
          </a:p>
          <a:p>
            <a:r>
              <a:rPr lang="en-US" sz="2400" dirty="0" err="1"/>
              <a:t>Thyroxine</a:t>
            </a:r>
            <a:r>
              <a:rPr lang="en-US" sz="2400" dirty="0"/>
              <a:t> (T4) is usually monitored in cats as they get older. A high T4 might indicate the development of hyperthyroidism, a commonly diagnosed condition in </a:t>
            </a:r>
            <a:r>
              <a:rPr lang="en-US" sz="2400" dirty="0" smtClean="0"/>
              <a:t>cats,  </a:t>
            </a:r>
            <a:r>
              <a:rPr lang="en-US" sz="2400" dirty="0"/>
              <a:t>including increased appetite, weight loss, eating non-food items or wanting more human food, and increased vomiting.</a:t>
            </a:r>
            <a:endParaRPr lang="en-GB" sz="2400" dirty="0"/>
          </a:p>
        </p:txBody>
      </p:sp>
      <p:sp>
        <p:nvSpPr>
          <p:cNvPr id="6" name="TextBox 5"/>
          <p:cNvSpPr txBox="1"/>
          <p:nvPr/>
        </p:nvSpPr>
        <p:spPr>
          <a:xfrm>
            <a:off x="2324784" y="260649"/>
            <a:ext cx="6171483" cy="584775"/>
          </a:xfrm>
          <a:prstGeom prst="rect">
            <a:avLst/>
          </a:prstGeom>
          <a:noFill/>
        </p:spPr>
        <p:txBody>
          <a:bodyPr wrap="square" rtlCol="0">
            <a:spAutoFit/>
          </a:bodyPr>
          <a:lstStyle/>
          <a:p>
            <a:r>
              <a:rPr lang="en-GB" sz="3200" b="1" dirty="0" smtClean="0"/>
              <a:t>BLOOD TESTS FOR CAT</a:t>
            </a:r>
            <a:endParaRPr lang="en-GB" sz="3200" b="1" dirty="0"/>
          </a:p>
        </p:txBody>
      </p:sp>
    </p:spTree>
    <p:extLst>
      <p:ext uri="{BB962C8B-B14F-4D97-AF65-F5344CB8AC3E}">
        <p14:creationId xmlns:p14="http://schemas.microsoft.com/office/powerpoint/2010/main" xmlns="" val="476689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DC7D2C-7AAA-B54D-925C-80341F72E14C}"/>
              </a:ext>
            </a:extLst>
          </p:cNvPr>
          <p:cNvSpPr>
            <a:spLocks noGrp="1"/>
          </p:cNvSpPr>
          <p:nvPr>
            <p:ph type="title"/>
          </p:nvPr>
        </p:nvSpPr>
        <p:spPr/>
        <p:txBody>
          <a:bodyPr/>
          <a:lstStyle/>
          <a:p>
            <a:r>
              <a:rPr lang="en-GB" b="1" u="sng"/>
              <a:t>HISTORY</a:t>
            </a:r>
            <a:r>
              <a:rPr lang="en-GB"/>
              <a:t> </a:t>
            </a:r>
            <a:endParaRPr lang="en-US"/>
          </a:p>
        </p:txBody>
      </p:sp>
      <p:sp>
        <p:nvSpPr>
          <p:cNvPr id="3" name="Content Placeholder 2">
            <a:extLst>
              <a:ext uri="{FF2B5EF4-FFF2-40B4-BE49-F238E27FC236}">
                <a16:creationId xmlns="" xmlns:a16="http://schemas.microsoft.com/office/drawing/2014/main" id="{F0842FFE-5344-7A45-9AE3-C24017499FB1}"/>
              </a:ext>
            </a:extLst>
          </p:cNvPr>
          <p:cNvSpPr>
            <a:spLocks noGrp="1"/>
          </p:cNvSpPr>
          <p:nvPr>
            <p:ph idx="1"/>
          </p:nvPr>
        </p:nvSpPr>
        <p:spPr/>
        <p:txBody>
          <a:bodyPr>
            <a:noAutofit/>
          </a:bodyPr>
          <a:lstStyle/>
          <a:p>
            <a:r>
              <a:rPr lang="en-GB" sz="2400"/>
              <a:t>X-rays were discovered in 1895 by Wilhelm Conrad Röentgen, a professor at Würzburg University in Germany. According to the Nondestructive Resource Center&amp;apos;s "History of Radiography," Röentgen noticed crystals near a high-voltage cathode-ray tube exhibiting a fluorescent glow, even when he shielded them with dark paper. Some form of energy was being produced by the tube that was penetrating the paper and causing the crystals to glow. Röentgen called the unknown energy "X-radiation."  </a:t>
            </a:r>
            <a:br>
              <a:rPr lang="en-GB" sz="2400"/>
            </a:br>
            <a:r>
              <a:rPr lang="en-GB" sz="2400"/>
              <a:t/>
            </a:r>
            <a:br>
              <a:rPr lang="en-GB" sz="2400"/>
            </a:br>
            <a:r>
              <a:rPr lang="en-GB" sz="2400"/>
              <a:t>For this discovery, Röentgen was awarded the very first Nobel Prize in physics, in 1901.</a:t>
            </a:r>
            <a:endParaRPr lang="en-US" sz="2400"/>
          </a:p>
        </p:txBody>
      </p:sp>
    </p:spTree>
    <p:extLst>
      <p:ext uri="{BB962C8B-B14F-4D97-AF65-F5344CB8AC3E}">
        <p14:creationId xmlns="" xmlns:p14="http://schemas.microsoft.com/office/powerpoint/2010/main" val="2954614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1531" y="836712"/>
            <a:ext cx="6096000" cy="3785652"/>
          </a:xfrm>
          <a:prstGeom prst="rect">
            <a:avLst/>
          </a:prstGeom>
        </p:spPr>
        <p:txBody>
          <a:bodyPr>
            <a:spAutoFit/>
          </a:bodyPr>
          <a:lstStyle/>
          <a:p>
            <a:r>
              <a:rPr lang="en-US" sz="3600" b="1" dirty="0" smtClean="0"/>
              <a:t>CBC or HB test</a:t>
            </a:r>
            <a:endParaRPr lang="en-US" sz="3600" b="1" dirty="0"/>
          </a:p>
          <a:p>
            <a:r>
              <a:rPr lang="en-US" sz="2000" dirty="0"/>
              <a:t>A CBC, or complete blood count, </a:t>
            </a:r>
          </a:p>
          <a:p>
            <a:endParaRPr lang="en-US" sz="2000" dirty="0"/>
          </a:p>
          <a:p>
            <a:r>
              <a:rPr lang="en-US" sz="2400" b="1" dirty="0"/>
              <a:t>Red blood cell (RBC) counts</a:t>
            </a:r>
            <a:r>
              <a:rPr lang="en-US" sz="2000" dirty="0"/>
              <a:t>, </a:t>
            </a:r>
          </a:p>
          <a:p>
            <a:r>
              <a:rPr lang="en-US" sz="2000" dirty="0" smtClean="0"/>
              <a:t> </a:t>
            </a:r>
            <a:r>
              <a:rPr lang="en-US" sz="2000" dirty="0"/>
              <a:t>RBCs carry oxygen, iron, and other nutrients around the body.</a:t>
            </a:r>
          </a:p>
          <a:p>
            <a:r>
              <a:rPr lang="en-US" sz="2000" b="1" dirty="0"/>
              <a:t>White blood cell (WBC) counts</a:t>
            </a:r>
            <a:r>
              <a:rPr lang="en-US" sz="2000" dirty="0"/>
              <a:t>, </a:t>
            </a:r>
          </a:p>
          <a:p>
            <a:r>
              <a:rPr lang="en-US" sz="2000" dirty="0" smtClean="0"/>
              <a:t>. </a:t>
            </a:r>
            <a:r>
              <a:rPr lang="en-US" sz="2000" dirty="0"/>
              <a:t>WBCs help fight inflammation, infection, cancer cells, and parasitic intruders.</a:t>
            </a:r>
          </a:p>
          <a:p>
            <a:r>
              <a:rPr lang="en-US" sz="2000" b="1" dirty="0"/>
              <a:t>Platelet counts </a:t>
            </a:r>
            <a:endParaRPr lang="en-US" sz="2000" dirty="0"/>
          </a:p>
          <a:p>
            <a:r>
              <a:rPr lang="en-US" sz="2000" dirty="0" smtClean="0"/>
              <a:t>. </a:t>
            </a:r>
            <a:r>
              <a:rPr lang="en-US" sz="2000" dirty="0"/>
              <a:t>Platelets control blood clotting.</a:t>
            </a:r>
            <a:endParaRPr lang="en-GB" sz="2000" dirty="0"/>
          </a:p>
        </p:txBody>
      </p:sp>
    </p:spTree>
    <p:extLst>
      <p:ext uri="{BB962C8B-B14F-4D97-AF65-F5344CB8AC3E}">
        <p14:creationId xmlns:p14="http://schemas.microsoft.com/office/powerpoint/2010/main" xmlns="" val="25626405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552" y="1675291"/>
            <a:ext cx="7440149" cy="2000548"/>
          </a:xfrm>
          <a:prstGeom prst="rect">
            <a:avLst/>
          </a:prstGeom>
        </p:spPr>
        <p:txBody>
          <a:bodyPr wrap="square">
            <a:spAutoFit/>
          </a:bodyPr>
          <a:lstStyle/>
          <a:p>
            <a:r>
              <a:rPr lang="en-US" sz="2400" dirty="0" smtClean="0"/>
              <a:t>Blood is collected from chickens for two purposes:</a:t>
            </a:r>
          </a:p>
          <a:p>
            <a:endParaRPr lang="en-US" sz="2400" dirty="0" smtClean="0"/>
          </a:p>
          <a:p>
            <a:r>
              <a:rPr lang="en-US" sz="2800" b="1" dirty="0" smtClean="0"/>
              <a:t>1</a:t>
            </a:r>
            <a:r>
              <a:rPr lang="en-US" sz="2400" dirty="0" smtClean="0"/>
              <a:t>. To obtain serum which will be tested for Newcastle disease virus antibodies,</a:t>
            </a:r>
            <a:endParaRPr lang="en-GB" sz="2400" dirty="0"/>
          </a:p>
        </p:txBody>
      </p:sp>
      <p:sp>
        <p:nvSpPr>
          <p:cNvPr id="3" name="Rectangle 2"/>
          <p:cNvSpPr/>
          <p:nvPr/>
        </p:nvSpPr>
        <p:spPr>
          <a:xfrm>
            <a:off x="2159563" y="4045924"/>
            <a:ext cx="6816757" cy="892552"/>
          </a:xfrm>
          <a:prstGeom prst="rect">
            <a:avLst/>
          </a:prstGeom>
        </p:spPr>
        <p:txBody>
          <a:bodyPr wrap="square">
            <a:spAutoFit/>
          </a:bodyPr>
          <a:lstStyle/>
          <a:p>
            <a:r>
              <a:rPr lang="en-US" sz="2800" b="1" dirty="0"/>
              <a:t>2</a:t>
            </a:r>
            <a:r>
              <a:rPr lang="en-US" sz="2400" dirty="0"/>
              <a:t>. To obtain red blood cells, the blood is collected into anticoagulant. </a:t>
            </a:r>
            <a:endParaRPr lang="en-GB" sz="2400" dirty="0"/>
          </a:p>
        </p:txBody>
      </p:sp>
      <p:sp>
        <p:nvSpPr>
          <p:cNvPr id="4" name="TextBox 3"/>
          <p:cNvSpPr txBox="1"/>
          <p:nvPr/>
        </p:nvSpPr>
        <p:spPr>
          <a:xfrm>
            <a:off x="4175787" y="640751"/>
            <a:ext cx="4320480" cy="523220"/>
          </a:xfrm>
          <a:prstGeom prst="rect">
            <a:avLst/>
          </a:prstGeom>
          <a:noFill/>
        </p:spPr>
        <p:txBody>
          <a:bodyPr wrap="square" rtlCol="0">
            <a:spAutoFit/>
          </a:bodyPr>
          <a:lstStyle/>
          <a:p>
            <a:r>
              <a:rPr lang="en-GB" sz="2800" b="1" u="sng" dirty="0" smtClean="0"/>
              <a:t>CHICKENS</a:t>
            </a:r>
            <a:endParaRPr lang="en-GB" sz="2800" b="1" u="sng" dirty="0"/>
          </a:p>
        </p:txBody>
      </p:sp>
    </p:spTree>
    <p:extLst>
      <p:ext uri="{BB962C8B-B14F-4D97-AF65-F5344CB8AC3E}">
        <p14:creationId xmlns:p14="http://schemas.microsoft.com/office/powerpoint/2010/main" xmlns="" val="36514937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7488" y="764704"/>
            <a:ext cx="9313035" cy="4278094"/>
          </a:xfrm>
          <a:prstGeom prst="rect">
            <a:avLst/>
          </a:prstGeom>
        </p:spPr>
        <p:txBody>
          <a:bodyPr wrap="square">
            <a:spAutoFit/>
          </a:bodyPr>
          <a:lstStyle/>
          <a:p>
            <a:r>
              <a:rPr lang="en-US" sz="2800" b="1" dirty="0" smtClean="0"/>
              <a:t>       TECHNIQUE :</a:t>
            </a:r>
          </a:p>
          <a:p>
            <a:endParaRPr lang="en-US" sz="2800" b="1" dirty="0" smtClean="0"/>
          </a:p>
          <a:p>
            <a:pPr marL="285750" indent="-285750">
              <a:buFont typeface="Wingdings" pitchFamily="2" charset="2"/>
              <a:buChar char="v"/>
            </a:pPr>
            <a:r>
              <a:rPr lang="en-US" sz="2400" dirty="0" smtClean="0"/>
              <a:t> Handle the chickens gently.</a:t>
            </a:r>
          </a:p>
          <a:p>
            <a:pPr marL="285750" indent="-285750">
              <a:buFont typeface="Wingdings" pitchFamily="2" charset="2"/>
              <a:buChar char="v"/>
            </a:pPr>
            <a:endParaRPr lang="en-US" sz="2400" dirty="0" smtClean="0"/>
          </a:p>
          <a:p>
            <a:pPr marL="285750" indent="-285750">
              <a:buFont typeface="Wingdings" pitchFamily="2" charset="2"/>
              <a:buChar char="v"/>
            </a:pPr>
            <a:r>
              <a:rPr lang="en-US" sz="2400" dirty="0" smtClean="0"/>
              <a:t> Collect the blood samples quickly.</a:t>
            </a:r>
          </a:p>
          <a:p>
            <a:pPr marL="285750" indent="-285750">
              <a:buFont typeface="Wingdings" pitchFamily="2" charset="2"/>
              <a:buChar char="v"/>
            </a:pPr>
            <a:endParaRPr lang="en-US" sz="2400" dirty="0" smtClean="0"/>
          </a:p>
          <a:p>
            <a:pPr marL="285750" indent="-285750">
              <a:buFont typeface="Wingdings" pitchFamily="2" charset="2"/>
              <a:buChar char="v"/>
            </a:pPr>
            <a:r>
              <a:rPr lang="en-US" sz="2400" dirty="0" smtClean="0"/>
              <a:t> Take care not to damage the vein. Damaged veins will result in </a:t>
            </a:r>
            <a:r>
              <a:rPr lang="en-US" sz="2400" dirty="0" err="1" smtClean="0"/>
              <a:t>haematomas</a:t>
            </a:r>
            <a:r>
              <a:rPr lang="en-US" sz="2400" dirty="0" smtClean="0"/>
              <a:t> being formed.</a:t>
            </a:r>
          </a:p>
          <a:p>
            <a:pPr marL="285750" indent="-285750">
              <a:buFont typeface="Wingdings" pitchFamily="2" charset="2"/>
              <a:buChar char="v"/>
            </a:pPr>
            <a:endParaRPr lang="en-US" sz="2400" dirty="0" smtClean="0"/>
          </a:p>
          <a:p>
            <a:pPr marL="285750" indent="-285750">
              <a:buFont typeface="Wingdings" pitchFamily="2" charset="2"/>
              <a:buChar char="v"/>
            </a:pPr>
            <a:r>
              <a:rPr lang="en-US" sz="2400" dirty="0" smtClean="0"/>
              <a:t> Minimize the loss of blood. This minimizes trauma to the chickens and stress to their owners. </a:t>
            </a:r>
            <a:endParaRPr lang="en-GB" sz="2400" dirty="0"/>
          </a:p>
        </p:txBody>
      </p:sp>
    </p:spTree>
    <p:extLst>
      <p:ext uri="{BB962C8B-B14F-4D97-AF65-F5344CB8AC3E}">
        <p14:creationId xmlns:p14="http://schemas.microsoft.com/office/powerpoint/2010/main" xmlns="" val="762820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552" y="1412776"/>
            <a:ext cx="7680853" cy="3754874"/>
          </a:xfrm>
          <a:prstGeom prst="rect">
            <a:avLst/>
          </a:prstGeom>
        </p:spPr>
        <p:txBody>
          <a:bodyPr wrap="square">
            <a:spAutoFit/>
          </a:bodyPr>
          <a:lstStyle/>
          <a:p>
            <a:pPr marL="285750" indent="-285750">
              <a:buFont typeface="Wingdings" pitchFamily="2" charset="2"/>
              <a:buChar char="Ø"/>
            </a:pPr>
            <a:r>
              <a:rPr lang="en-US" dirty="0" smtClean="0"/>
              <a:t> </a:t>
            </a:r>
            <a:r>
              <a:rPr lang="en-US" sz="2400" b="1" dirty="0" smtClean="0"/>
              <a:t>From  coccygeal vein </a:t>
            </a:r>
            <a:r>
              <a:rPr lang="en-US" sz="2000" dirty="0" smtClean="0"/>
              <a:t>of the tail-head,   </a:t>
            </a:r>
            <a:endParaRPr lang="en-US" dirty="0" smtClean="0"/>
          </a:p>
          <a:p>
            <a:pPr marL="285750" indent="-285750">
              <a:buFont typeface="Wingdings" pitchFamily="2" charset="2"/>
              <a:buChar char="Ø"/>
            </a:pPr>
            <a:r>
              <a:rPr lang="en-US" sz="2400" b="1" dirty="0" smtClean="0"/>
              <a:t>Jugular vein </a:t>
            </a:r>
            <a:r>
              <a:rPr lang="en-US" sz="2000" dirty="0" smtClean="0"/>
              <a:t>of the neck. </a:t>
            </a:r>
          </a:p>
          <a:p>
            <a:endParaRPr lang="en-US" sz="2400" dirty="0"/>
          </a:p>
          <a:p>
            <a:r>
              <a:rPr lang="en-US" sz="2800" b="1" dirty="0"/>
              <a:t>M</a:t>
            </a:r>
            <a:r>
              <a:rPr lang="en-US" sz="2800" b="1" dirty="0" smtClean="0"/>
              <a:t>ethods</a:t>
            </a:r>
            <a:r>
              <a:rPr lang="en-US" sz="2400" dirty="0" smtClean="0"/>
              <a:t> :</a:t>
            </a:r>
          </a:p>
          <a:p>
            <a:pPr marL="285750" indent="-285750">
              <a:buFont typeface="Wingdings" pitchFamily="2" charset="2"/>
              <a:buChar char="v"/>
            </a:pPr>
            <a:r>
              <a:rPr lang="en-US" sz="2400" dirty="0" smtClean="0"/>
              <a:t> With the classic needle and syringe, and exiting the contents of the syringe into a </a:t>
            </a:r>
            <a:r>
              <a:rPr lang="en-US" sz="2400" dirty="0" err="1" smtClean="0"/>
              <a:t>vaccutainer</a:t>
            </a:r>
            <a:r>
              <a:rPr lang="en-US" sz="2400" dirty="0" smtClean="0"/>
              <a:t> tube, </a:t>
            </a:r>
            <a:endParaRPr lang="en-US" sz="2400" dirty="0"/>
          </a:p>
          <a:p>
            <a:pPr marL="285750" indent="-285750">
              <a:buFont typeface="Wingdings" pitchFamily="2" charset="2"/>
              <a:buChar char="v"/>
            </a:pPr>
            <a:r>
              <a:rPr lang="en-US" sz="2400" dirty="0" smtClean="0"/>
              <a:t> with a double-pointed needle that draws blood into a </a:t>
            </a:r>
            <a:r>
              <a:rPr lang="en-US" sz="2400" dirty="0" err="1" smtClean="0"/>
              <a:t>vaccutainer</a:t>
            </a:r>
            <a:r>
              <a:rPr lang="en-US" sz="2400" dirty="0" smtClean="0"/>
              <a:t> tube, no syringe required.</a:t>
            </a:r>
          </a:p>
          <a:p>
            <a:endParaRPr lang="en-US" dirty="0"/>
          </a:p>
        </p:txBody>
      </p:sp>
      <p:sp>
        <p:nvSpPr>
          <p:cNvPr id="3" name="TextBox 2"/>
          <p:cNvSpPr txBox="1"/>
          <p:nvPr/>
        </p:nvSpPr>
        <p:spPr>
          <a:xfrm>
            <a:off x="1467269" y="553036"/>
            <a:ext cx="2688299" cy="584775"/>
          </a:xfrm>
          <a:prstGeom prst="rect">
            <a:avLst/>
          </a:prstGeom>
          <a:noFill/>
        </p:spPr>
        <p:txBody>
          <a:bodyPr wrap="square" rtlCol="0">
            <a:spAutoFit/>
          </a:bodyPr>
          <a:lstStyle/>
          <a:p>
            <a:r>
              <a:rPr lang="en-GB" sz="3200" b="1" dirty="0" smtClean="0"/>
              <a:t>CATTLE :</a:t>
            </a:r>
            <a:endParaRPr lang="en-GB" sz="3200" b="1" dirty="0"/>
          </a:p>
        </p:txBody>
      </p:sp>
      <p:sp>
        <p:nvSpPr>
          <p:cNvPr id="4" name="Rectangle 3"/>
          <p:cNvSpPr/>
          <p:nvPr/>
        </p:nvSpPr>
        <p:spPr>
          <a:xfrm>
            <a:off x="6192010" y="5576175"/>
            <a:ext cx="24878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xmlns="" val="2399431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3499" y="866901"/>
            <a:ext cx="6096000" cy="1631216"/>
          </a:xfrm>
          <a:prstGeom prst="rect">
            <a:avLst/>
          </a:prstGeom>
        </p:spPr>
        <p:txBody>
          <a:bodyPr>
            <a:spAutoFit/>
          </a:bodyPr>
          <a:lstStyle/>
          <a:p>
            <a:r>
              <a:rPr lang="en-US" sz="2000" dirty="0"/>
              <a:t>To make things simpler, the classic needle and syringe is coupled with obtaining a blood sample from the tail-head, and the double-pointed needle holder is coupled with taking blood from the jugular vein.</a:t>
            </a:r>
            <a:endParaRPr lang="en-GB" sz="2000" dirty="0"/>
          </a:p>
        </p:txBody>
      </p:sp>
      <p:sp>
        <p:nvSpPr>
          <p:cNvPr id="3" name="Rectangle 2"/>
          <p:cNvSpPr/>
          <p:nvPr/>
        </p:nvSpPr>
        <p:spPr>
          <a:xfrm>
            <a:off x="3791744" y="2780929"/>
            <a:ext cx="7008779" cy="2215991"/>
          </a:xfrm>
          <a:prstGeom prst="rect">
            <a:avLst/>
          </a:prstGeom>
        </p:spPr>
        <p:txBody>
          <a:bodyPr wrap="square">
            <a:spAutoFit/>
          </a:bodyPr>
          <a:lstStyle/>
          <a:p>
            <a:endParaRPr lang="en-US" dirty="0" smtClean="0"/>
          </a:p>
          <a:p>
            <a:r>
              <a:rPr lang="en-US" sz="2000" dirty="0" smtClean="0"/>
              <a:t>Take a rubber-capped test tube (called a "</a:t>
            </a:r>
            <a:r>
              <a:rPr lang="en-US" sz="2000" dirty="0" err="1" smtClean="0"/>
              <a:t>vacutainer</a:t>
            </a:r>
            <a:r>
              <a:rPr lang="en-US" sz="2000" dirty="0" smtClean="0"/>
              <a:t> tube") and insert the needle into the top of the cap. The vacuum-sealed tube will vacate the contents of the syringe without you needing to apply pressure to the plunger. Remove the needle when all contents have been vacated.</a:t>
            </a:r>
            <a:endParaRPr lang="en-US" sz="2000" dirty="0"/>
          </a:p>
        </p:txBody>
      </p:sp>
    </p:spTree>
    <p:extLst>
      <p:ext uri="{BB962C8B-B14F-4D97-AF65-F5344CB8AC3E}">
        <p14:creationId xmlns:p14="http://schemas.microsoft.com/office/powerpoint/2010/main" xmlns="" val="23918058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393" y="476672"/>
            <a:ext cx="10830495" cy="5539978"/>
          </a:xfrm>
          <a:prstGeom prst="rect">
            <a:avLst/>
          </a:prstGeom>
        </p:spPr>
        <p:txBody>
          <a:bodyPr wrap="square">
            <a:spAutoFit/>
          </a:bodyPr>
          <a:lstStyle/>
          <a:p>
            <a:endParaRPr lang="en-US" dirty="0" smtClean="0"/>
          </a:p>
          <a:p>
            <a:pPr marL="342900" indent="-342900">
              <a:buFont typeface="Wingdings" pitchFamily="2" charset="2"/>
              <a:buChar char="v"/>
            </a:pPr>
            <a:r>
              <a:rPr lang="en-US" sz="2400" b="1" dirty="0" smtClean="0"/>
              <a:t>Insert the needle directly into the vein</a:t>
            </a:r>
            <a:r>
              <a:rPr lang="en-US" sz="2400" b="1" dirty="0"/>
              <a:t>,</a:t>
            </a:r>
            <a:r>
              <a:rPr lang="en-US" sz="2400" b="1" dirty="0" smtClean="0"/>
              <a:t> perpendicular to the angle of the tail</a:t>
            </a:r>
            <a:r>
              <a:rPr lang="en-US" sz="2400" dirty="0"/>
              <a:t>.</a:t>
            </a:r>
            <a:endParaRPr lang="en-US" sz="2400" dirty="0" smtClean="0"/>
          </a:p>
          <a:p>
            <a:r>
              <a:rPr lang="en-US" sz="2400" dirty="0" smtClean="0"/>
              <a:t>((It is easier to put the needle in perpendicular to the tail because </a:t>
            </a:r>
            <a:r>
              <a:rPr lang="en-US" sz="2400" dirty="0"/>
              <a:t>it reduces the needle slipping and missing the vein completely. All needles are tapered at the end, not pointed like a spear. The greater the angle the needle was inserted (i.e., more parallel to the neck), the chance of the needle slipping and missing the vein completely increases</a:t>
            </a:r>
            <a:r>
              <a:rPr lang="en-US" sz="2400" dirty="0" smtClean="0"/>
              <a:t>.))</a:t>
            </a:r>
            <a:endParaRPr lang="en-US" sz="2400" dirty="0"/>
          </a:p>
          <a:p>
            <a:endParaRPr lang="en-US" sz="2400" dirty="0" smtClean="0"/>
          </a:p>
          <a:p>
            <a:pPr marL="342900" indent="-342900">
              <a:buFont typeface="Wingdings" pitchFamily="2" charset="2"/>
              <a:buChar char="v"/>
            </a:pPr>
            <a:r>
              <a:rPr lang="en-US" sz="2400" b="1" dirty="0" smtClean="0"/>
              <a:t>Use a short needle: an 1-inch, 18-gauge </a:t>
            </a:r>
            <a:r>
              <a:rPr lang="en-US" sz="2400" dirty="0" smtClean="0"/>
              <a:t>. And as mentioned, only insert the needle slightly over half-way in, never all the way.</a:t>
            </a:r>
          </a:p>
          <a:p>
            <a:pPr marL="342900" indent="-342900">
              <a:buFont typeface="Wingdings" pitchFamily="2" charset="2"/>
              <a:buChar char="v"/>
            </a:pPr>
            <a:r>
              <a:rPr lang="en-US" sz="2400" b="1" dirty="0" smtClean="0"/>
              <a:t>The syringe  should not be more than 5 cc</a:t>
            </a:r>
            <a:r>
              <a:rPr lang="en-US" sz="2400" dirty="0" smtClean="0"/>
              <a:t>;    (but, there's nothing wrong with having a 10 cc syringe),   just note that you don't need to fill it up completely with blood.</a:t>
            </a:r>
            <a:endParaRPr lang="en-GB" sz="2400" dirty="0"/>
          </a:p>
        </p:txBody>
      </p:sp>
    </p:spTree>
    <p:extLst>
      <p:ext uri="{BB962C8B-B14F-4D97-AF65-F5344CB8AC3E}">
        <p14:creationId xmlns:p14="http://schemas.microsoft.com/office/powerpoint/2010/main" xmlns="" val="42558270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ngrs\Downloads\download (1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99457" y="955270"/>
            <a:ext cx="4916127" cy="2761762"/>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engrs\Downloads\download (1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39883" y="4005063"/>
            <a:ext cx="4800533" cy="26968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6576054" y="1628800"/>
            <a:ext cx="2010487" cy="369332"/>
          </a:xfrm>
          <a:prstGeom prst="rect">
            <a:avLst/>
          </a:prstGeom>
        </p:spPr>
        <p:txBody>
          <a:bodyPr wrap="none">
            <a:spAutoFit/>
          </a:bodyPr>
          <a:lstStyle/>
          <a:p>
            <a:r>
              <a:rPr lang="en-GB" dirty="0"/>
              <a:t>coccygeal vein </a:t>
            </a:r>
          </a:p>
        </p:txBody>
      </p:sp>
      <p:sp>
        <p:nvSpPr>
          <p:cNvPr id="3" name="Rectangle 2"/>
          <p:cNvSpPr/>
          <p:nvPr/>
        </p:nvSpPr>
        <p:spPr>
          <a:xfrm>
            <a:off x="2755776" y="5168808"/>
            <a:ext cx="1600118" cy="369332"/>
          </a:xfrm>
          <a:prstGeom prst="rect">
            <a:avLst/>
          </a:prstGeom>
        </p:spPr>
        <p:txBody>
          <a:bodyPr wrap="none">
            <a:spAutoFit/>
          </a:bodyPr>
          <a:lstStyle/>
          <a:p>
            <a:r>
              <a:rPr lang="en-GB" dirty="0"/>
              <a:t>Jugular vein </a:t>
            </a:r>
          </a:p>
        </p:txBody>
      </p:sp>
    </p:spTree>
    <p:extLst>
      <p:ext uri="{BB962C8B-B14F-4D97-AF65-F5344CB8AC3E}">
        <p14:creationId xmlns:p14="http://schemas.microsoft.com/office/powerpoint/2010/main" xmlns="" val="2890482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ngrs\Downloads\download (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01968" y="634529"/>
            <a:ext cx="4813003" cy="202146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052352" y="244012"/>
            <a:ext cx="2112235" cy="369332"/>
          </a:xfrm>
          <a:prstGeom prst="rect">
            <a:avLst/>
          </a:prstGeom>
          <a:noFill/>
        </p:spPr>
        <p:txBody>
          <a:bodyPr wrap="square" rtlCol="0">
            <a:spAutoFit/>
          </a:bodyPr>
          <a:lstStyle/>
          <a:p>
            <a:r>
              <a:rPr lang="en-GB" dirty="0" smtClean="0"/>
              <a:t>Cephalic vein</a:t>
            </a:r>
            <a:endParaRPr lang="en-GB" dirty="0"/>
          </a:p>
        </p:txBody>
      </p:sp>
      <p:pic>
        <p:nvPicPr>
          <p:cNvPr id="1027" name="Picture 3" descr="C:\Users\engrs\Downloads\download (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467" y="3429000"/>
            <a:ext cx="4813003" cy="270383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engrs\Downloads\download (1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56967" y="3409885"/>
            <a:ext cx="4527599" cy="27065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68138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584" y="2060848"/>
            <a:ext cx="7200800" cy="2000548"/>
          </a:xfrm>
          <a:prstGeom prst="rect">
            <a:avLst/>
          </a:prstGeom>
        </p:spPr>
        <p:txBody>
          <a:bodyPr wrap="square">
            <a:spAutoFit/>
          </a:bodyPr>
          <a:lstStyle/>
          <a:p>
            <a:r>
              <a:rPr lang="en-US" sz="2400" dirty="0" smtClean="0"/>
              <a:t>A </a:t>
            </a:r>
            <a:r>
              <a:rPr lang="en-US" sz="3600" b="1" dirty="0"/>
              <a:t>22</a:t>
            </a:r>
            <a:r>
              <a:rPr lang="en-US" sz="2800" b="1" dirty="0"/>
              <a:t>G</a:t>
            </a:r>
            <a:r>
              <a:rPr lang="en-US" sz="2400" dirty="0"/>
              <a:t> needle </a:t>
            </a:r>
            <a:r>
              <a:rPr lang="en-US" sz="2400" dirty="0" smtClean="0"/>
              <a:t> </a:t>
            </a:r>
            <a:r>
              <a:rPr lang="en-US" sz="2400" dirty="0"/>
              <a:t>works for most blood draws. In larger breed dogs, </a:t>
            </a:r>
            <a:r>
              <a:rPr lang="en-US" sz="2400" dirty="0" smtClean="0"/>
              <a:t>an </a:t>
            </a:r>
            <a:r>
              <a:rPr lang="en-US" sz="3600" b="1" dirty="0" smtClean="0"/>
              <a:t>18 G </a:t>
            </a:r>
            <a:r>
              <a:rPr lang="en-US" sz="4000" b="1" dirty="0" smtClean="0"/>
              <a:t> </a:t>
            </a:r>
            <a:r>
              <a:rPr lang="en-US" sz="2400" dirty="0"/>
              <a:t>needle will be better and the blood sample will be obtained much more quickly.</a:t>
            </a:r>
            <a:endParaRPr lang="en-GB" sz="2400" dirty="0"/>
          </a:p>
        </p:txBody>
      </p:sp>
    </p:spTree>
    <p:extLst>
      <p:ext uri="{BB962C8B-B14F-4D97-AF65-F5344CB8AC3E}">
        <p14:creationId xmlns:p14="http://schemas.microsoft.com/office/powerpoint/2010/main" xmlns="" val="6287037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ngrs\Downloads\download (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9350" y="260648"/>
            <a:ext cx="4800533" cy="1854926"/>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engrs\Downloads\download (1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25159" y="2147075"/>
            <a:ext cx="4603023" cy="23161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engrs\Downloads\download (13).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76053" y="4653136"/>
            <a:ext cx="4896544" cy="207869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891834" y="2256446"/>
            <a:ext cx="1569660" cy="369332"/>
          </a:xfrm>
          <a:prstGeom prst="rect">
            <a:avLst/>
          </a:prstGeom>
        </p:spPr>
        <p:txBody>
          <a:bodyPr wrap="none">
            <a:spAutoFit/>
          </a:bodyPr>
          <a:lstStyle/>
          <a:p>
            <a:r>
              <a:rPr lang="en-GB" dirty="0"/>
              <a:t>Jugular Vein</a:t>
            </a:r>
          </a:p>
        </p:txBody>
      </p:sp>
      <p:sp>
        <p:nvSpPr>
          <p:cNvPr id="3" name="Rectangle 2"/>
          <p:cNvSpPr/>
          <p:nvPr/>
        </p:nvSpPr>
        <p:spPr>
          <a:xfrm>
            <a:off x="8061412" y="3026084"/>
            <a:ext cx="1784463" cy="369332"/>
          </a:xfrm>
          <a:prstGeom prst="rect">
            <a:avLst/>
          </a:prstGeom>
        </p:spPr>
        <p:txBody>
          <a:bodyPr wrap="none">
            <a:spAutoFit/>
          </a:bodyPr>
          <a:lstStyle/>
          <a:p>
            <a:r>
              <a:rPr lang="en-GB" dirty="0"/>
              <a:t>Cephalic Vein</a:t>
            </a:r>
          </a:p>
        </p:txBody>
      </p:sp>
      <p:sp>
        <p:nvSpPr>
          <p:cNvPr id="4" name="Rectangle 3"/>
          <p:cNvSpPr/>
          <p:nvPr/>
        </p:nvSpPr>
        <p:spPr>
          <a:xfrm>
            <a:off x="7735237" y="404664"/>
            <a:ext cx="2895344" cy="369332"/>
          </a:xfrm>
          <a:prstGeom prst="rect">
            <a:avLst/>
          </a:prstGeom>
        </p:spPr>
        <p:txBody>
          <a:bodyPr wrap="none">
            <a:spAutoFit/>
          </a:bodyPr>
          <a:lstStyle/>
          <a:p>
            <a:r>
              <a:rPr lang="en-US" dirty="0" smtClean="0"/>
              <a:t>(22 </a:t>
            </a:r>
            <a:r>
              <a:rPr lang="en-US" dirty="0"/>
              <a:t>G or a 25 G </a:t>
            </a:r>
            <a:r>
              <a:rPr lang="en-US" dirty="0" smtClean="0"/>
              <a:t>needle),</a:t>
            </a:r>
            <a:endParaRPr lang="en-US" dirty="0"/>
          </a:p>
        </p:txBody>
      </p:sp>
    </p:spTree>
    <p:extLst>
      <p:ext uri="{BB962C8B-B14F-4D97-AF65-F5344CB8AC3E}">
        <p14:creationId xmlns:p14="http://schemas.microsoft.com/office/powerpoint/2010/main" xmlns="" val="4074879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795B8B-F692-3A4C-B428-C645BB6C2CF3}"/>
              </a:ext>
            </a:extLst>
          </p:cNvPr>
          <p:cNvSpPr>
            <a:spLocks noGrp="1"/>
          </p:cNvSpPr>
          <p:nvPr>
            <p:ph type="title"/>
          </p:nvPr>
        </p:nvSpPr>
        <p:spPr/>
        <p:txBody>
          <a:bodyPr/>
          <a:lstStyle/>
          <a:p>
            <a:r>
              <a:rPr lang="en-GB" b="1" u="sng"/>
              <a:t>SOURCES AND THEIR EFFECTS.</a:t>
            </a:r>
            <a:r>
              <a:rPr lang="en-GB"/>
              <a:t> </a:t>
            </a:r>
            <a:endParaRPr lang="en-US"/>
          </a:p>
        </p:txBody>
      </p:sp>
      <p:sp>
        <p:nvSpPr>
          <p:cNvPr id="3" name="Content Placeholder 2">
            <a:extLst>
              <a:ext uri="{FF2B5EF4-FFF2-40B4-BE49-F238E27FC236}">
                <a16:creationId xmlns="" xmlns:a16="http://schemas.microsoft.com/office/drawing/2014/main" id="{5AE8D5FA-42C8-9048-AFFC-844D3BA3102D}"/>
              </a:ext>
            </a:extLst>
          </p:cNvPr>
          <p:cNvSpPr>
            <a:spLocks noGrp="1"/>
          </p:cNvSpPr>
          <p:nvPr>
            <p:ph idx="1"/>
          </p:nvPr>
        </p:nvSpPr>
        <p:spPr/>
        <p:txBody>
          <a:bodyPr>
            <a:normAutofit/>
          </a:bodyPr>
          <a:lstStyle/>
          <a:p>
            <a:r>
              <a:rPr lang="en-GB" sz="2400"/>
              <a:t>X-rays can be produced on Earth by sending a high-energy beam of electrons smashing into an atom like copper or gallium, according to Kelly Gaffney, director of the Stanford Synchrotron Radiation Lightsource. When the beam hits the atom, the electrons in the inner shell, called the s-shell, get jostled, and sometimes flung out of their orbit. Without that electron, or electrons, the atom becomes unstable, and so for the atom to "relax" or go back to equilibrium, Gaffney said, an electron in the so-called 1p shell drops in to fill the gap. The result? An X-ray gets released.</a:t>
            </a:r>
            <a:endParaRPr lang="en-US" sz="2400"/>
          </a:p>
        </p:txBody>
      </p:sp>
    </p:spTree>
    <p:extLst>
      <p:ext uri="{BB962C8B-B14F-4D97-AF65-F5344CB8AC3E}">
        <p14:creationId xmlns="" xmlns:p14="http://schemas.microsoft.com/office/powerpoint/2010/main" val="1311556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engrs\Downloads\download (1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88146" y="620688"/>
            <a:ext cx="5208121" cy="292579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5244305" y="3717032"/>
            <a:ext cx="1614545" cy="369332"/>
          </a:xfrm>
          <a:prstGeom prst="rect">
            <a:avLst/>
          </a:prstGeom>
        </p:spPr>
        <p:txBody>
          <a:bodyPr wrap="none">
            <a:spAutoFit/>
          </a:bodyPr>
          <a:lstStyle/>
          <a:p>
            <a:r>
              <a:rPr lang="en-GB" dirty="0"/>
              <a:t>Brachial vein</a:t>
            </a:r>
          </a:p>
        </p:txBody>
      </p:sp>
      <p:sp>
        <p:nvSpPr>
          <p:cNvPr id="4" name="Rectangle 3"/>
          <p:cNvSpPr/>
          <p:nvPr/>
        </p:nvSpPr>
        <p:spPr>
          <a:xfrm>
            <a:off x="3278155" y="4487292"/>
            <a:ext cx="6096000" cy="923330"/>
          </a:xfrm>
          <a:prstGeom prst="rect">
            <a:avLst/>
          </a:prstGeom>
        </p:spPr>
        <p:txBody>
          <a:bodyPr>
            <a:spAutoFit/>
          </a:bodyPr>
          <a:lstStyle/>
          <a:p>
            <a:r>
              <a:rPr lang="en-US" dirty="0"/>
              <a:t>2.5 mL syringes</a:t>
            </a:r>
          </a:p>
          <a:p>
            <a:r>
              <a:rPr lang="en-US" dirty="0"/>
              <a:t>25 gauge needles for small chickens</a:t>
            </a:r>
          </a:p>
          <a:p>
            <a:r>
              <a:rPr lang="en-US" dirty="0"/>
              <a:t>23 gauge needles for larger chickens</a:t>
            </a:r>
          </a:p>
        </p:txBody>
      </p:sp>
    </p:spTree>
    <p:extLst>
      <p:ext uri="{BB962C8B-B14F-4D97-AF65-F5344CB8AC3E}">
        <p14:creationId xmlns:p14="http://schemas.microsoft.com/office/powerpoint/2010/main" xmlns="" val="37333196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ngrs\Downloads\Fig-01-DEF-color-No-Surger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80863" y="18118633"/>
            <a:ext cx="2188521" cy="4829487"/>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engrs\Downloads\download (1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467" y="980728"/>
            <a:ext cx="3072341" cy="357557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039884" y="2399181"/>
            <a:ext cx="1451038" cy="369332"/>
          </a:xfrm>
          <a:prstGeom prst="rect">
            <a:avLst/>
          </a:prstGeom>
        </p:spPr>
        <p:txBody>
          <a:bodyPr wrap="none">
            <a:spAutoFit/>
          </a:bodyPr>
          <a:lstStyle/>
          <a:p>
            <a:r>
              <a:rPr lang="en-GB" dirty="0"/>
              <a:t>Facial Sinus</a:t>
            </a:r>
          </a:p>
        </p:txBody>
      </p:sp>
      <p:sp>
        <p:nvSpPr>
          <p:cNvPr id="3" name="Rectangle 2"/>
          <p:cNvSpPr/>
          <p:nvPr/>
        </p:nvSpPr>
        <p:spPr>
          <a:xfrm>
            <a:off x="6974489" y="4556298"/>
            <a:ext cx="1569660" cy="369332"/>
          </a:xfrm>
          <a:prstGeom prst="rect">
            <a:avLst/>
          </a:prstGeom>
        </p:spPr>
        <p:txBody>
          <a:bodyPr wrap="none">
            <a:spAutoFit/>
          </a:bodyPr>
          <a:lstStyle/>
          <a:p>
            <a:r>
              <a:rPr lang="en-GB" dirty="0"/>
              <a:t>Jugular Vein</a:t>
            </a:r>
          </a:p>
        </p:txBody>
      </p:sp>
      <p:sp>
        <p:nvSpPr>
          <p:cNvPr id="4" name="Rectangle 3"/>
          <p:cNvSpPr/>
          <p:nvPr/>
        </p:nvSpPr>
        <p:spPr>
          <a:xfrm>
            <a:off x="7167660" y="1006067"/>
            <a:ext cx="2953053" cy="400110"/>
          </a:xfrm>
          <a:prstGeom prst="rect">
            <a:avLst/>
          </a:prstGeom>
        </p:spPr>
        <p:txBody>
          <a:bodyPr wrap="none">
            <a:spAutoFit/>
          </a:bodyPr>
          <a:lstStyle/>
          <a:p>
            <a:r>
              <a:rPr lang="en-US" dirty="0"/>
              <a:t>(</a:t>
            </a:r>
            <a:r>
              <a:rPr lang="en-US" sz="2000" b="1" dirty="0" smtClean="0"/>
              <a:t>18 </a:t>
            </a:r>
            <a:r>
              <a:rPr lang="en-US" sz="2000" b="1" dirty="0"/>
              <a:t>to 20 </a:t>
            </a:r>
            <a:r>
              <a:rPr lang="en-US" dirty="0"/>
              <a:t>gauge is best),</a:t>
            </a:r>
            <a:endParaRPr lang="en-GB" dirty="0"/>
          </a:p>
        </p:txBody>
      </p:sp>
    </p:spTree>
    <p:extLst>
      <p:ext uri="{BB962C8B-B14F-4D97-AF65-F5344CB8AC3E}">
        <p14:creationId xmlns:p14="http://schemas.microsoft.com/office/powerpoint/2010/main" xmlns="" val="34761442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ngrs\Downloads\download (1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7382" y="476672"/>
            <a:ext cx="5412975" cy="2088232"/>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engrs\Downloads\download (2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43605" y="3210807"/>
            <a:ext cx="4022403" cy="3355306"/>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Users\engrs\Downloads\download (2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546634" y="777628"/>
            <a:ext cx="3925964" cy="29444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103446" y="107340"/>
            <a:ext cx="1535998" cy="369332"/>
          </a:xfrm>
          <a:prstGeom prst="rect">
            <a:avLst/>
          </a:prstGeom>
        </p:spPr>
        <p:txBody>
          <a:bodyPr wrap="none">
            <a:spAutoFit/>
          </a:bodyPr>
          <a:lstStyle/>
          <a:p>
            <a:r>
              <a:rPr lang="en-GB" dirty="0"/>
              <a:t>Jugular vein</a:t>
            </a:r>
          </a:p>
        </p:txBody>
      </p:sp>
      <p:sp>
        <p:nvSpPr>
          <p:cNvPr id="3" name="Rectangle 2"/>
          <p:cNvSpPr/>
          <p:nvPr/>
        </p:nvSpPr>
        <p:spPr>
          <a:xfrm>
            <a:off x="641802" y="4489049"/>
            <a:ext cx="1750800" cy="369332"/>
          </a:xfrm>
          <a:prstGeom prst="rect">
            <a:avLst/>
          </a:prstGeom>
        </p:spPr>
        <p:txBody>
          <a:bodyPr wrap="none">
            <a:spAutoFit/>
          </a:bodyPr>
          <a:lstStyle/>
          <a:p>
            <a:r>
              <a:rPr lang="en-GB" dirty="0"/>
              <a:t>Cephalic vein</a:t>
            </a:r>
          </a:p>
        </p:txBody>
      </p:sp>
      <p:sp>
        <p:nvSpPr>
          <p:cNvPr id="4" name="Rectangle 3"/>
          <p:cNvSpPr/>
          <p:nvPr/>
        </p:nvSpPr>
        <p:spPr>
          <a:xfrm>
            <a:off x="8402687" y="3747439"/>
            <a:ext cx="1959191" cy="369332"/>
          </a:xfrm>
          <a:prstGeom prst="rect">
            <a:avLst/>
          </a:prstGeom>
        </p:spPr>
        <p:txBody>
          <a:bodyPr wrap="none">
            <a:spAutoFit/>
          </a:bodyPr>
          <a:lstStyle/>
          <a:p>
            <a:r>
              <a:rPr lang="en-GB" dirty="0"/>
              <a:t>Saphenous vein</a:t>
            </a:r>
          </a:p>
        </p:txBody>
      </p:sp>
      <p:sp>
        <p:nvSpPr>
          <p:cNvPr id="5" name="Rectangle 4"/>
          <p:cNvSpPr/>
          <p:nvPr/>
        </p:nvSpPr>
        <p:spPr>
          <a:xfrm>
            <a:off x="7450801" y="5373216"/>
            <a:ext cx="4073551" cy="369332"/>
          </a:xfrm>
          <a:prstGeom prst="rect">
            <a:avLst/>
          </a:prstGeom>
        </p:spPr>
        <p:txBody>
          <a:bodyPr wrap="none">
            <a:spAutoFit/>
          </a:bodyPr>
          <a:lstStyle/>
          <a:p>
            <a:r>
              <a:rPr lang="en-US" dirty="0"/>
              <a:t> </a:t>
            </a:r>
            <a:r>
              <a:rPr lang="en-US" dirty="0" smtClean="0"/>
              <a:t>((Using </a:t>
            </a:r>
            <a:r>
              <a:rPr lang="en-US" dirty="0"/>
              <a:t>a 6 cc syringe, 20-gauge </a:t>
            </a:r>
            <a:r>
              <a:rPr lang="en-US" dirty="0" smtClean="0"/>
              <a:t>))</a:t>
            </a:r>
            <a:endParaRPr lang="en-GB" dirty="0"/>
          </a:p>
        </p:txBody>
      </p:sp>
    </p:spTree>
    <p:extLst>
      <p:ext uri="{BB962C8B-B14F-4D97-AF65-F5344CB8AC3E}">
        <p14:creationId xmlns:p14="http://schemas.microsoft.com/office/powerpoint/2010/main" xmlns="" val="10255569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3552" y="611033"/>
            <a:ext cx="7944544" cy="4924425"/>
          </a:xfrm>
          <a:prstGeom prst="rect">
            <a:avLst/>
          </a:prstGeom>
        </p:spPr>
        <p:txBody>
          <a:bodyPr wrap="square">
            <a:spAutoFit/>
          </a:bodyPr>
          <a:lstStyle/>
          <a:p>
            <a:r>
              <a:rPr lang="en-US" sz="2800" b="1" dirty="0" smtClean="0"/>
              <a:t>Blood sample processing and storage: </a:t>
            </a:r>
          </a:p>
          <a:p>
            <a:r>
              <a:rPr lang="en-US" sz="2400" b="1" dirty="0" smtClean="0"/>
              <a:t>Whole Blood </a:t>
            </a:r>
            <a:r>
              <a:rPr lang="en-US" dirty="0" smtClean="0"/>
              <a:t>•</a:t>
            </a:r>
          </a:p>
          <a:p>
            <a:r>
              <a:rPr lang="en-US" dirty="0" smtClean="0"/>
              <a:t> Collect whole blood into 1 lavender top tube containing EDTA, and allow another tube to clot for collection of serum. • Add up to 500 </a:t>
            </a:r>
            <a:r>
              <a:rPr lang="en-US" dirty="0" err="1" smtClean="0"/>
              <a:t>μL</a:t>
            </a:r>
            <a:r>
              <a:rPr lang="en-US" dirty="0" smtClean="0"/>
              <a:t> of whole blood (from EDTA tube) directly into 2 vials, one containing 500 </a:t>
            </a:r>
            <a:r>
              <a:rPr lang="en-US" dirty="0" err="1" smtClean="0"/>
              <a:t>μL</a:t>
            </a:r>
            <a:r>
              <a:rPr lang="en-US" dirty="0" smtClean="0"/>
              <a:t> </a:t>
            </a:r>
            <a:r>
              <a:rPr lang="en-US" dirty="0" err="1" smtClean="0"/>
              <a:t>Trizol</a:t>
            </a:r>
            <a:r>
              <a:rPr lang="en-US" dirty="0" smtClean="0"/>
              <a:t> and one containing 500 </a:t>
            </a:r>
            <a:r>
              <a:rPr lang="en-US" dirty="0" err="1" smtClean="0"/>
              <a:t>μL</a:t>
            </a:r>
            <a:r>
              <a:rPr lang="en-US" dirty="0" smtClean="0"/>
              <a:t> VTM (= maximum final ratio of 1:1) and mix each vial well.</a:t>
            </a:r>
          </a:p>
          <a:p>
            <a:r>
              <a:rPr lang="en-US" dirty="0" smtClean="0"/>
              <a:t> </a:t>
            </a:r>
            <a:r>
              <a:rPr lang="en-US" sz="2800" b="1" dirty="0" smtClean="0"/>
              <a:t>Serum</a:t>
            </a:r>
            <a:r>
              <a:rPr lang="en-US" dirty="0" smtClean="0"/>
              <a:t> •</a:t>
            </a:r>
          </a:p>
          <a:p>
            <a:r>
              <a:rPr lang="en-US" dirty="0" smtClean="0"/>
              <a:t> After clotting is complete, use a plastic pipette to take 1 ml of serum and transfer into 2 </a:t>
            </a:r>
            <a:r>
              <a:rPr lang="en-US" dirty="0" err="1" smtClean="0"/>
              <a:t>cryovial</a:t>
            </a:r>
            <a:r>
              <a:rPr lang="en-US" dirty="0" smtClean="0"/>
              <a:t> tubes, 0.5 ml each. • If a centrifuge is available, centrifuge samples for 15 minutes and then collect 1 ml serum and transfer into 2 </a:t>
            </a:r>
            <a:r>
              <a:rPr lang="en-US" dirty="0" err="1" smtClean="0"/>
              <a:t>cryovial</a:t>
            </a:r>
            <a:r>
              <a:rPr lang="en-US" dirty="0" smtClean="0"/>
              <a:t> tubes, 0.5 ml each. • Label the </a:t>
            </a:r>
            <a:r>
              <a:rPr lang="en-US" dirty="0" err="1" smtClean="0"/>
              <a:t>cryovial</a:t>
            </a:r>
            <a:r>
              <a:rPr lang="en-US" dirty="0" smtClean="0"/>
              <a:t> tubes with the same label information used on </a:t>
            </a:r>
            <a:r>
              <a:rPr lang="en-US" dirty="0" err="1" smtClean="0"/>
              <a:t>vacutainer</a:t>
            </a:r>
            <a:r>
              <a:rPr lang="en-US" dirty="0" smtClean="0"/>
              <a:t> tube. • You can harvest additional serum for serum bank as appropriate. • Freeze all samples in liquid nitrogen immediately in the field and transfer to -80°C freezer once back in the lab. </a:t>
            </a:r>
            <a:endParaRPr lang="en-GB" dirty="0"/>
          </a:p>
        </p:txBody>
      </p:sp>
    </p:spTree>
    <p:extLst>
      <p:ext uri="{BB962C8B-B14F-4D97-AF65-F5344CB8AC3E}">
        <p14:creationId xmlns:p14="http://schemas.microsoft.com/office/powerpoint/2010/main" xmlns="" val="22139462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4921" y="414704"/>
            <a:ext cx="6096000" cy="2246769"/>
          </a:xfrm>
          <a:prstGeom prst="rect">
            <a:avLst/>
          </a:prstGeom>
        </p:spPr>
        <p:txBody>
          <a:bodyPr>
            <a:spAutoFit/>
          </a:bodyPr>
          <a:lstStyle/>
          <a:p>
            <a:r>
              <a:rPr lang="en-US" sz="2000" dirty="0"/>
              <a:t>Samples should be refrigerated to 4°C immediately after collection. They can also be shipped in refrigerated packaging at 4°C. At that temperature they are stable for 7 days. If it is anticipated that analysis can not occur within 7 days, samples should be frozen immediately at -70°C (-20°C is not sufficient).</a:t>
            </a:r>
            <a:endParaRPr lang="en-GB" sz="2000" dirty="0"/>
          </a:p>
        </p:txBody>
      </p:sp>
      <p:sp>
        <p:nvSpPr>
          <p:cNvPr id="3" name="Rectangle 2"/>
          <p:cNvSpPr/>
          <p:nvPr/>
        </p:nvSpPr>
        <p:spPr>
          <a:xfrm>
            <a:off x="1679509" y="3068960"/>
            <a:ext cx="6624736" cy="1938992"/>
          </a:xfrm>
          <a:prstGeom prst="rect">
            <a:avLst/>
          </a:prstGeom>
        </p:spPr>
        <p:txBody>
          <a:bodyPr wrap="square">
            <a:spAutoFit/>
          </a:bodyPr>
          <a:lstStyle/>
          <a:p>
            <a:r>
              <a:rPr lang="en-US" sz="2000" dirty="0"/>
              <a:t>When kept at -65°C or below, red blood cells can be stored for up to 10 years. Platelets can be stored at 20°C - 24°C for up to 5 days with constant agitation. Plasma that is frozen at temperatures of -18°C or below within 8 hours of collection, platelets can be stored for up to 1 year</a:t>
            </a:r>
            <a:endParaRPr lang="en-GB" sz="2000" dirty="0"/>
          </a:p>
        </p:txBody>
      </p:sp>
    </p:spTree>
    <p:extLst>
      <p:ext uri="{BB962C8B-B14F-4D97-AF65-F5344CB8AC3E}">
        <p14:creationId xmlns:p14="http://schemas.microsoft.com/office/powerpoint/2010/main" xmlns="" val="35302375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3499" y="1412776"/>
            <a:ext cx="6336704" cy="3416320"/>
          </a:xfrm>
          <a:prstGeom prst="rect">
            <a:avLst/>
          </a:prstGeom>
        </p:spPr>
        <p:txBody>
          <a:bodyPr wrap="square">
            <a:spAutoFit/>
          </a:bodyPr>
          <a:lstStyle/>
          <a:p>
            <a:r>
              <a:rPr lang="en-US" sz="2400" dirty="0"/>
              <a:t>For decades, the Food and Drug Administration has limited storage of refrigerated red blood cells to 42 days. But it has been clear for some time that stored blood degrades in various ways long before that six-week limit, and some research suggests that the changes may be harmful to patients who receive older blood.</a:t>
            </a:r>
            <a:endParaRPr lang="en-GB" sz="2400" dirty="0"/>
          </a:p>
        </p:txBody>
      </p:sp>
    </p:spTree>
    <p:extLst>
      <p:ext uri="{BB962C8B-B14F-4D97-AF65-F5344CB8AC3E}">
        <p14:creationId xmlns:p14="http://schemas.microsoft.com/office/powerpoint/2010/main" xmlns="" val="17771385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4921" y="414704"/>
            <a:ext cx="6096000" cy="2246769"/>
          </a:xfrm>
          <a:prstGeom prst="rect">
            <a:avLst/>
          </a:prstGeom>
        </p:spPr>
        <p:txBody>
          <a:bodyPr>
            <a:spAutoFit/>
          </a:bodyPr>
          <a:lstStyle/>
          <a:p>
            <a:r>
              <a:rPr lang="en-US" sz="2000" dirty="0"/>
              <a:t>Samples should be refrigerated to 4°C immediately after collection. They can also be shipped in refrigerated packaging at 4°C. At that temperature they are stable for 7 days. If it is anticipated that analysis can not occur within 7 days, samples should be frozen immediately at -70°C (-20°C is not sufficient).</a:t>
            </a:r>
            <a:endParaRPr lang="en-GB" sz="2000" dirty="0"/>
          </a:p>
        </p:txBody>
      </p:sp>
      <p:sp>
        <p:nvSpPr>
          <p:cNvPr id="3" name="Rectangle 2"/>
          <p:cNvSpPr/>
          <p:nvPr/>
        </p:nvSpPr>
        <p:spPr>
          <a:xfrm>
            <a:off x="1679509" y="3068960"/>
            <a:ext cx="6624736" cy="1938992"/>
          </a:xfrm>
          <a:prstGeom prst="rect">
            <a:avLst/>
          </a:prstGeom>
        </p:spPr>
        <p:txBody>
          <a:bodyPr wrap="square">
            <a:spAutoFit/>
          </a:bodyPr>
          <a:lstStyle/>
          <a:p>
            <a:r>
              <a:rPr lang="en-US" sz="2000" dirty="0"/>
              <a:t>When kept at -65°C or below, red blood cells can be stored for up to 10 years. Platelets can be stored at 20°C - 24°C for up to 5 days with constant agitation. Plasma that is frozen at temperatures of -18°C or below within 8 hours of collection, platelets can be stored for up to 1 year</a:t>
            </a:r>
            <a:endParaRPr lang="en-GB" sz="2000" dirty="0"/>
          </a:p>
        </p:txBody>
      </p:sp>
    </p:spTree>
    <p:extLst>
      <p:ext uri="{BB962C8B-B14F-4D97-AF65-F5344CB8AC3E}">
        <p14:creationId xmlns:p14="http://schemas.microsoft.com/office/powerpoint/2010/main" xmlns="" val="42790578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67" y="1196753"/>
            <a:ext cx="7176459" cy="830997"/>
          </a:xfrm>
          <a:prstGeom prst="rect">
            <a:avLst/>
          </a:prstGeom>
        </p:spPr>
        <p:txBody>
          <a:bodyPr wrap="square">
            <a:spAutoFit/>
          </a:bodyPr>
          <a:lstStyle/>
          <a:p>
            <a:r>
              <a:rPr lang="en-US" sz="2400" dirty="0" smtClean="0"/>
              <a:t>A liquid </a:t>
            </a:r>
            <a:r>
              <a:rPr lang="en-US" sz="2400" dirty="0"/>
              <a:t>which separates out when blood coagulates</a:t>
            </a:r>
            <a:r>
              <a:rPr lang="en-US" dirty="0"/>
              <a:t>.</a:t>
            </a:r>
            <a:endParaRPr lang="en-GB" dirty="0"/>
          </a:p>
        </p:txBody>
      </p:sp>
      <p:sp>
        <p:nvSpPr>
          <p:cNvPr id="3" name="TextBox 2"/>
          <p:cNvSpPr txBox="1"/>
          <p:nvPr/>
        </p:nvSpPr>
        <p:spPr>
          <a:xfrm>
            <a:off x="1583499" y="332657"/>
            <a:ext cx="3168352" cy="646331"/>
          </a:xfrm>
          <a:prstGeom prst="rect">
            <a:avLst/>
          </a:prstGeom>
          <a:noFill/>
        </p:spPr>
        <p:txBody>
          <a:bodyPr wrap="square" rtlCol="0">
            <a:spAutoFit/>
          </a:bodyPr>
          <a:lstStyle/>
          <a:p>
            <a:r>
              <a:rPr lang="en-GB" sz="3600" b="1" dirty="0" smtClean="0"/>
              <a:t>Serum</a:t>
            </a:r>
            <a:endParaRPr lang="en-GB" sz="3600" b="1" dirty="0"/>
          </a:p>
        </p:txBody>
      </p:sp>
      <p:sp>
        <p:nvSpPr>
          <p:cNvPr id="4" name="Rectangle 3"/>
          <p:cNvSpPr/>
          <p:nvPr/>
        </p:nvSpPr>
        <p:spPr>
          <a:xfrm>
            <a:off x="1305932" y="2010034"/>
            <a:ext cx="8136565" cy="4247317"/>
          </a:xfrm>
          <a:prstGeom prst="rect">
            <a:avLst/>
          </a:prstGeom>
        </p:spPr>
        <p:txBody>
          <a:bodyPr wrap="square">
            <a:spAutoFit/>
          </a:bodyPr>
          <a:lstStyle/>
          <a:p>
            <a:r>
              <a:rPr lang="en-US" dirty="0"/>
              <a:t>SERUM</a:t>
            </a:r>
          </a:p>
          <a:p>
            <a:r>
              <a:rPr lang="en-US" dirty="0"/>
              <a:t>Please check individual specimen requirements for restrictions. When using a serum separator tube, follow these instructions: </a:t>
            </a:r>
          </a:p>
          <a:p>
            <a:endParaRPr lang="en-US" dirty="0"/>
          </a:p>
          <a:p>
            <a:r>
              <a:rPr lang="en-US" dirty="0"/>
              <a:t>Perform venipuncture as with any other blood collection device.</a:t>
            </a:r>
          </a:p>
          <a:p>
            <a:r>
              <a:rPr lang="en-US" dirty="0"/>
              <a:t>Invert the tube gently no more than eight times. Further inversion may cause alterations in sample integrity.</a:t>
            </a:r>
          </a:p>
          <a:p>
            <a:r>
              <a:rPr lang="en-US" dirty="0"/>
              <a:t>Do not remove the stopper at any time. Do not centrifuge immediately after drawing blood. Allow the blood to clot in an upright position for at least 30 minutes but not longer than 1 hour before centrifugation.</a:t>
            </a:r>
          </a:p>
          <a:p>
            <a:r>
              <a:rPr lang="en-US" dirty="0"/>
              <a:t>Perform venipuncture as with any other blood collection device.</a:t>
            </a:r>
          </a:p>
          <a:p>
            <a:r>
              <a:rPr lang="en-US" dirty="0"/>
              <a:t>Centrifuge for at least 15 minutes at 2200-2500 RPM within one hour of collection.</a:t>
            </a:r>
          </a:p>
          <a:p>
            <a:r>
              <a:rPr lang="en-US" dirty="0"/>
              <a:t>Transfer the serum to a plastic screw-cap vial for transport to the laboratory.</a:t>
            </a:r>
            <a:endParaRPr lang="en-GB" dirty="0"/>
          </a:p>
        </p:txBody>
      </p:sp>
    </p:spTree>
    <p:extLst>
      <p:ext uri="{BB962C8B-B14F-4D97-AF65-F5344CB8AC3E}">
        <p14:creationId xmlns:p14="http://schemas.microsoft.com/office/powerpoint/2010/main" xmlns="" val="5461199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9509" y="548680"/>
            <a:ext cx="8328587" cy="5355312"/>
          </a:xfrm>
          <a:prstGeom prst="rect">
            <a:avLst/>
          </a:prstGeom>
        </p:spPr>
        <p:txBody>
          <a:bodyPr wrap="square">
            <a:spAutoFit/>
          </a:bodyPr>
          <a:lstStyle/>
          <a:p>
            <a:r>
              <a:rPr lang="en-US" dirty="0"/>
              <a:t>PLASMA</a:t>
            </a:r>
          </a:p>
          <a:p>
            <a:r>
              <a:rPr lang="en-US" dirty="0"/>
              <a:t>Plasma contains fibrinogen and other clotting factors when separated from the red blood cells. Evacuated tubes used to collect plasma specimens contain anticoagulant and, frequently, a preservative. The additive in each tube is specified on the label and tube stoppers are color coded according to the additive present. Consult the individual test specimen requirements to determine the correct additive/tube to use. Indicate that the specimen is plasma on the plastic screw-cap vial for transport and test requisition.</a:t>
            </a:r>
          </a:p>
          <a:p>
            <a:endParaRPr lang="en-US" dirty="0"/>
          </a:p>
          <a:p>
            <a:r>
              <a:rPr lang="en-US" dirty="0"/>
              <a:t>Centrifugation: When plasma is required, or when not using a serum gel separator tube, follow these instructions:  </a:t>
            </a:r>
          </a:p>
          <a:p>
            <a:endParaRPr lang="en-US" dirty="0"/>
          </a:p>
          <a:p>
            <a:r>
              <a:rPr lang="en-US" dirty="0"/>
              <a:t>Draw 12 mL of whole blood for each 5 mL of serum or plasma needed. Collect in an appropriate collection tube.</a:t>
            </a:r>
          </a:p>
          <a:p>
            <a:r>
              <a:rPr lang="en-US" dirty="0"/>
              <a:t>Centrifuge for at least 15 minutes at 2200-2500 RPM.</a:t>
            </a:r>
          </a:p>
          <a:p>
            <a:r>
              <a:rPr lang="en-US" dirty="0"/>
              <a:t>Pipette the serum or plasma into a clean plastic screw-cap vial and attach the label. Do not transfer red cells to the vial. Screw cap on firmly to prevent leakage. </a:t>
            </a:r>
            <a:endParaRPr lang="en-GB" dirty="0"/>
          </a:p>
        </p:txBody>
      </p:sp>
    </p:spTree>
    <p:extLst>
      <p:ext uri="{BB962C8B-B14F-4D97-AF65-F5344CB8AC3E}">
        <p14:creationId xmlns:p14="http://schemas.microsoft.com/office/powerpoint/2010/main" xmlns="" val="16139435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563" y="836712"/>
            <a:ext cx="8448939" cy="3477875"/>
          </a:xfrm>
          <a:prstGeom prst="rect">
            <a:avLst/>
          </a:prstGeom>
        </p:spPr>
        <p:txBody>
          <a:bodyPr wrap="square">
            <a:spAutoFit/>
          </a:bodyPr>
          <a:lstStyle/>
          <a:p>
            <a:r>
              <a:rPr lang="en-US" sz="2800" b="1" dirty="0"/>
              <a:t>How to separate serum and plasma from blood</a:t>
            </a:r>
          </a:p>
          <a:p>
            <a:r>
              <a:rPr lang="en-US" sz="2400" dirty="0"/>
              <a:t>Serum is the liquid fraction of whole blood that is collected after the blood is allowed to clot. The clot is removed by centrifugation and the resulting supernatant, designated serum, is carefully removed using a Pasteur pipette. Plasma is produced when whole blood is collected in tubes that are treated with an anticoagulant. The blood does not clot in the plasma tube. The cells are removed by centrifugation. </a:t>
            </a:r>
            <a:endParaRPr lang="en-GB" sz="2000" dirty="0"/>
          </a:p>
        </p:txBody>
      </p:sp>
    </p:spTree>
    <p:extLst>
      <p:ext uri="{BB962C8B-B14F-4D97-AF65-F5344CB8AC3E}">
        <p14:creationId xmlns:p14="http://schemas.microsoft.com/office/powerpoint/2010/main" xmlns="" val="1222503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8F880F-7C3B-5445-98A1-364B90E84B01}"/>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425C04C1-9AC5-6F4C-9C4A-32BDB204E60F}"/>
              </a:ext>
            </a:extLst>
          </p:cNvPr>
          <p:cNvSpPr>
            <a:spLocks noGrp="1"/>
          </p:cNvSpPr>
          <p:nvPr>
            <p:ph idx="1"/>
          </p:nvPr>
        </p:nvSpPr>
        <p:spPr/>
        <p:txBody>
          <a:bodyPr>
            <a:normAutofit/>
          </a:bodyPr>
          <a:lstStyle/>
          <a:p>
            <a:r>
              <a:rPr lang="en-GB" sz="2800"/>
              <a:t>Synchrotron radiation was seen for the first time at General Electric in the United States in 1947, according to the European Synchrotron Radiation Facility. This radiation was considered a nuisance because it caused the particles to lose energy, but it was later recognized in the 1960s as light with exceptional properties that overcame the shortcomings of X-ray tubes. </a:t>
            </a:r>
            <a:endParaRPr lang="en-US" sz="2800"/>
          </a:p>
        </p:txBody>
      </p:sp>
    </p:spTree>
    <p:extLst>
      <p:ext uri="{BB962C8B-B14F-4D97-AF65-F5344CB8AC3E}">
        <p14:creationId xmlns="" xmlns:p14="http://schemas.microsoft.com/office/powerpoint/2010/main" val="11055748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engrs\Downloads\downloa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3393" y="1304764"/>
            <a:ext cx="5380563" cy="280831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C:\Users\engrs\Downloads\download (2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4032" y="2708920"/>
            <a:ext cx="4512501" cy="33843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007435" y="4581128"/>
            <a:ext cx="3376245" cy="369332"/>
          </a:xfrm>
          <a:prstGeom prst="rect">
            <a:avLst/>
          </a:prstGeom>
        </p:spPr>
        <p:txBody>
          <a:bodyPr wrap="none">
            <a:spAutoFit/>
          </a:bodyPr>
          <a:lstStyle/>
          <a:p>
            <a:r>
              <a:rPr lang="en-GB" dirty="0" err="1"/>
              <a:t>Sengstaken</a:t>
            </a:r>
            <a:r>
              <a:rPr lang="en-GB" dirty="0"/>
              <a:t>–Blakemore </a:t>
            </a:r>
            <a:r>
              <a:rPr lang="en-GB" dirty="0" smtClean="0"/>
              <a:t>tube</a:t>
            </a:r>
            <a:endParaRPr lang="en-GB" dirty="0"/>
          </a:p>
        </p:txBody>
      </p:sp>
      <p:sp>
        <p:nvSpPr>
          <p:cNvPr id="5" name="Rectangle 4"/>
          <p:cNvSpPr/>
          <p:nvPr/>
        </p:nvSpPr>
        <p:spPr>
          <a:xfrm>
            <a:off x="8208234" y="6093296"/>
            <a:ext cx="1402948" cy="369332"/>
          </a:xfrm>
          <a:prstGeom prst="rect">
            <a:avLst/>
          </a:prstGeom>
        </p:spPr>
        <p:txBody>
          <a:bodyPr wrap="none">
            <a:spAutoFit/>
          </a:bodyPr>
          <a:lstStyle/>
          <a:p>
            <a:r>
              <a:rPr lang="en-GB" dirty="0" err="1"/>
              <a:t>vacutainer</a:t>
            </a:r>
            <a:endParaRPr lang="en-GB" dirty="0"/>
          </a:p>
        </p:txBody>
      </p:sp>
      <p:sp>
        <p:nvSpPr>
          <p:cNvPr id="6" name="Rectangle 5"/>
          <p:cNvSpPr/>
          <p:nvPr/>
        </p:nvSpPr>
        <p:spPr>
          <a:xfrm>
            <a:off x="2847722" y="260648"/>
            <a:ext cx="6325771" cy="707886"/>
          </a:xfrm>
          <a:prstGeom prst="rect">
            <a:avLst/>
          </a:prstGeom>
        </p:spPr>
        <p:txBody>
          <a:bodyPr wrap="none">
            <a:spAutoFit/>
          </a:bodyPr>
          <a:lstStyle/>
          <a:p>
            <a:r>
              <a:rPr lang="en-GB" sz="4000" b="1" dirty="0"/>
              <a:t>Blood collection devices</a:t>
            </a:r>
          </a:p>
        </p:txBody>
      </p:sp>
    </p:spTree>
    <p:extLst>
      <p:ext uri="{BB962C8B-B14F-4D97-AF65-F5344CB8AC3E}">
        <p14:creationId xmlns:p14="http://schemas.microsoft.com/office/powerpoint/2010/main" xmlns="" val="4941437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engrs\Downloads\download (2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7435" y="980728"/>
            <a:ext cx="6176104" cy="2808312"/>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C:\Users\engrs\Downloads\download (2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83158" y="2924944"/>
            <a:ext cx="5581460" cy="339778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487488" y="260648"/>
            <a:ext cx="1344149" cy="369332"/>
          </a:xfrm>
          <a:prstGeom prst="rect">
            <a:avLst/>
          </a:prstGeom>
          <a:noFill/>
        </p:spPr>
        <p:txBody>
          <a:bodyPr wrap="square" rtlCol="0">
            <a:spAutoFit/>
          </a:bodyPr>
          <a:lstStyle/>
          <a:p>
            <a:r>
              <a:rPr lang="en-GB" dirty="0" err="1" smtClean="0"/>
              <a:t>Syrings</a:t>
            </a:r>
            <a:endParaRPr lang="en-GB" dirty="0"/>
          </a:p>
        </p:txBody>
      </p:sp>
      <p:sp>
        <p:nvSpPr>
          <p:cNvPr id="4" name="TextBox 3"/>
          <p:cNvSpPr txBox="1"/>
          <p:nvPr/>
        </p:nvSpPr>
        <p:spPr>
          <a:xfrm>
            <a:off x="7183539" y="2204864"/>
            <a:ext cx="1600760" cy="369332"/>
          </a:xfrm>
          <a:prstGeom prst="rect">
            <a:avLst/>
          </a:prstGeom>
          <a:noFill/>
        </p:spPr>
        <p:txBody>
          <a:bodyPr wrap="square" rtlCol="0">
            <a:spAutoFit/>
          </a:bodyPr>
          <a:lstStyle/>
          <a:p>
            <a:r>
              <a:rPr lang="en-GB" dirty="0" smtClean="0"/>
              <a:t>Needles</a:t>
            </a:r>
            <a:endParaRPr lang="en-GB" dirty="0"/>
          </a:p>
        </p:txBody>
      </p:sp>
    </p:spTree>
    <p:extLst>
      <p:ext uri="{BB962C8B-B14F-4D97-AF65-F5344CB8AC3E}">
        <p14:creationId xmlns:p14="http://schemas.microsoft.com/office/powerpoint/2010/main" xmlns="" val="11579053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372" y="934938"/>
            <a:ext cx="6096000" cy="1015663"/>
          </a:xfrm>
          <a:prstGeom prst="rect">
            <a:avLst/>
          </a:prstGeom>
        </p:spPr>
        <p:txBody>
          <a:bodyPr>
            <a:spAutoFit/>
          </a:bodyPr>
          <a:lstStyle/>
          <a:p>
            <a:r>
              <a:rPr lang="en-US" sz="2400" b="1" dirty="0" err="1"/>
              <a:t>Vacutainer</a:t>
            </a:r>
            <a:r>
              <a:rPr lang="en-US" sz="2400" b="1" dirty="0"/>
              <a:t> </a:t>
            </a:r>
            <a:endParaRPr lang="en-US" sz="2400" b="1" dirty="0" smtClean="0"/>
          </a:p>
          <a:p>
            <a:r>
              <a:rPr lang="en-US" dirty="0" smtClean="0"/>
              <a:t>can </a:t>
            </a:r>
            <a:r>
              <a:rPr lang="en-US" dirty="0"/>
              <a:t>be defined as a proprietary blood collection tube with a vacuum to facilitate blood collection</a:t>
            </a:r>
            <a:endParaRPr lang="en-GB" dirty="0"/>
          </a:p>
        </p:txBody>
      </p:sp>
      <p:pic>
        <p:nvPicPr>
          <p:cNvPr id="5122" name="Picture 2" descr="C:\Users\engrs\Downloads\download (2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47861" y="2227600"/>
            <a:ext cx="5482836" cy="32403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60480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028343"/>
            <a:ext cx="6096000" cy="3970318"/>
          </a:xfrm>
          <a:prstGeom prst="rect">
            <a:avLst/>
          </a:prstGeom>
        </p:spPr>
        <p:txBody>
          <a:bodyPr>
            <a:spAutoFit/>
          </a:bodyPr>
          <a:lstStyle/>
          <a:p>
            <a:endParaRPr lang="en-US" dirty="0"/>
          </a:p>
          <a:p>
            <a:endParaRPr lang="en-US" dirty="0"/>
          </a:p>
          <a:p>
            <a:r>
              <a:rPr lang="en-US" dirty="0"/>
              <a:t>Blue-Top Tube - Sodium Citrate (</a:t>
            </a:r>
            <a:r>
              <a:rPr lang="en-US" dirty="0" err="1"/>
              <a:t>NaCitrate</a:t>
            </a:r>
            <a:r>
              <a:rPr lang="en-US" dirty="0"/>
              <a:t>): This tube is primarily used for coagulation studies (PT and PTT). Complete filling of this tube is essential to obtain accurate results.</a:t>
            </a:r>
          </a:p>
          <a:p>
            <a:endParaRPr lang="en-US" dirty="0"/>
          </a:p>
          <a:p>
            <a:endParaRPr lang="en-US" dirty="0"/>
          </a:p>
          <a:p>
            <a:endParaRPr lang="en-US" dirty="0"/>
          </a:p>
          <a:p>
            <a:endParaRPr lang="en-US" dirty="0"/>
          </a:p>
          <a:p>
            <a:endParaRPr lang="en-US" dirty="0"/>
          </a:p>
          <a:p>
            <a:endParaRPr lang="en-US" dirty="0"/>
          </a:p>
          <a:p>
            <a:r>
              <a:rPr lang="en-US" dirty="0"/>
              <a:t>Lavender-Top Tube - EDTA: EDTA </a:t>
            </a:r>
            <a:r>
              <a:rPr lang="en-US" dirty="0" smtClean="0"/>
              <a:t>.</a:t>
            </a:r>
          </a:p>
          <a:p>
            <a:r>
              <a:rPr lang="en-US" dirty="0" smtClean="0"/>
              <a:t>Its </a:t>
            </a:r>
            <a:r>
              <a:rPr lang="en-US" dirty="0"/>
              <a:t>primary use is for </a:t>
            </a:r>
            <a:r>
              <a:rPr lang="en-US" dirty="0" smtClean="0"/>
              <a:t>the </a:t>
            </a:r>
            <a:r>
              <a:rPr lang="en-US" dirty="0"/>
              <a:t>CBC .</a:t>
            </a:r>
            <a:r>
              <a:rPr lang="en-US" dirty="0" smtClean="0"/>
              <a:t> </a:t>
            </a:r>
            <a:endParaRPr lang="en-GB" dirty="0"/>
          </a:p>
        </p:txBody>
      </p:sp>
      <p:pic>
        <p:nvPicPr>
          <p:cNvPr id="1026" name="Picture 2" descr="C:\Users\engrs\Downloads\light-blue-top.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07701" y="764705"/>
            <a:ext cx="4292600" cy="7143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engrs\Downloads\lavender-top.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85501" y="3432898"/>
            <a:ext cx="4114800" cy="71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61144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3"/>
            <a:ext cx="10561173" cy="5078313"/>
          </a:xfrm>
          <a:prstGeom prst="rect">
            <a:avLst/>
          </a:prstGeom>
        </p:spPr>
        <p:txBody>
          <a:bodyPr wrap="square">
            <a:spAutoFit/>
          </a:bodyPr>
          <a:lstStyle/>
          <a:p>
            <a:endParaRPr lang="en-US" dirty="0"/>
          </a:p>
          <a:p>
            <a:endParaRPr lang="en-US" dirty="0"/>
          </a:p>
          <a:p>
            <a:r>
              <a:rPr lang="en-US" dirty="0"/>
              <a:t>Red-Top Tube - This tube has no anticoagulant and is used for many chemistry tests, drug levels, and blood bank procedures.</a:t>
            </a:r>
          </a:p>
          <a:p>
            <a:endParaRPr lang="en-US" dirty="0"/>
          </a:p>
          <a:p>
            <a:endParaRPr lang="en-US" dirty="0"/>
          </a:p>
          <a:p>
            <a:endParaRPr lang="en-US" dirty="0"/>
          </a:p>
          <a:p>
            <a:endParaRPr lang="en-US" dirty="0"/>
          </a:p>
          <a:p>
            <a:endParaRPr lang="en-US" dirty="0"/>
          </a:p>
          <a:p>
            <a:r>
              <a:rPr lang="en-US" dirty="0"/>
              <a:t>Navy Blue-Top Tube - There are two general types - one with K2 EDTA and one with no anti-coagulant. This tube is used primarily for trace metal analysis.</a:t>
            </a:r>
          </a:p>
          <a:p>
            <a:endParaRPr lang="en-US" dirty="0"/>
          </a:p>
          <a:p>
            <a:endParaRPr lang="en-US" dirty="0"/>
          </a:p>
          <a:p>
            <a:endParaRPr lang="en-US" dirty="0"/>
          </a:p>
          <a:p>
            <a:endParaRPr lang="en-US" dirty="0"/>
          </a:p>
          <a:p>
            <a:endParaRPr lang="en-US" dirty="0"/>
          </a:p>
          <a:p>
            <a:r>
              <a:rPr lang="en-US" dirty="0"/>
              <a:t>Serum Separator Tube (SST®) - This tube contains a clot activator and serum gel separator. It has no anticoagulant and is used for many chemistry tests. </a:t>
            </a:r>
          </a:p>
        </p:txBody>
      </p:sp>
      <p:pic>
        <p:nvPicPr>
          <p:cNvPr id="2050" name="Picture 2" descr="C:\Users\engrs\Downloads\red-top-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7407" y="1628801"/>
            <a:ext cx="5638800" cy="71437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engrs\Downloads\royal-blu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15380" y="3709989"/>
            <a:ext cx="5588000" cy="71437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engrs\Downloads\sst-5ml.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67704" y="5980402"/>
            <a:ext cx="5486400" cy="71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77284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1424" y="404665"/>
            <a:ext cx="6096000" cy="5632311"/>
          </a:xfrm>
          <a:prstGeom prst="rect">
            <a:avLst/>
          </a:prstGeom>
        </p:spPr>
        <p:txBody>
          <a:bodyPr>
            <a:spAutoFit/>
          </a:bodyPr>
          <a:lstStyle/>
          <a:p>
            <a:endParaRPr lang="en-GB" dirty="0"/>
          </a:p>
          <a:p>
            <a:endParaRPr lang="en-GB" dirty="0"/>
          </a:p>
          <a:p>
            <a:endParaRPr lang="en-GB" dirty="0"/>
          </a:p>
          <a:p>
            <a:r>
              <a:rPr lang="en-GB" dirty="0"/>
              <a:t>Green-Top Tube - </a:t>
            </a:r>
            <a:r>
              <a:rPr lang="en-US" dirty="0"/>
              <a:t> This tube contains </a:t>
            </a:r>
            <a:r>
              <a:rPr lang="en-US" b="1" dirty="0"/>
              <a:t>sodium heparin</a:t>
            </a:r>
            <a:r>
              <a:rPr lang="en-US" dirty="0"/>
              <a:t> and is used for collection of heparinized plasma or whole blood for special tests.</a:t>
            </a:r>
            <a:endParaRPr lang="en-GB" dirty="0"/>
          </a:p>
          <a:p>
            <a:endParaRPr lang="en-GB" dirty="0"/>
          </a:p>
          <a:p>
            <a:endParaRPr lang="en-GB" dirty="0"/>
          </a:p>
          <a:p>
            <a:endParaRPr lang="en-GB" dirty="0"/>
          </a:p>
          <a:p>
            <a:endParaRPr lang="en-GB" dirty="0"/>
          </a:p>
          <a:p>
            <a:endParaRPr lang="en-GB" dirty="0"/>
          </a:p>
          <a:p>
            <a:r>
              <a:rPr lang="en-GB" dirty="0"/>
              <a:t>Grey-Top Tube - Potassium Oxalate. This tube is used primarily for glucose tolerance testing.</a:t>
            </a:r>
          </a:p>
          <a:p>
            <a:endParaRPr lang="en-GB" dirty="0"/>
          </a:p>
          <a:p>
            <a:endParaRPr lang="en-GB" dirty="0"/>
          </a:p>
          <a:p>
            <a:endParaRPr lang="en-GB" dirty="0"/>
          </a:p>
          <a:p>
            <a:endParaRPr lang="en-GB" dirty="0"/>
          </a:p>
          <a:p>
            <a:endParaRPr lang="en-GB" dirty="0"/>
          </a:p>
          <a:p>
            <a:r>
              <a:rPr lang="en-GB" dirty="0"/>
              <a:t>Yellow-Top Tube - </a:t>
            </a:r>
            <a:r>
              <a:rPr lang="en-US" dirty="0" smtClean="0"/>
              <a:t> </a:t>
            </a:r>
            <a:r>
              <a:rPr lang="en-US" dirty="0"/>
              <a:t>(</a:t>
            </a:r>
            <a:r>
              <a:rPr lang="en-US" b="1" dirty="0"/>
              <a:t>acid citrate dextrose</a:t>
            </a:r>
            <a:r>
              <a:rPr lang="en-US" dirty="0"/>
              <a:t>) Solution A or B: used for whole blood determinations </a:t>
            </a:r>
            <a:endParaRPr lang="en-GB" dirty="0"/>
          </a:p>
        </p:txBody>
      </p:sp>
      <p:pic>
        <p:nvPicPr>
          <p:cNvPr id="3074" name="Picture 2" descr="C:\Users\engrs\Downloads\acid-citrat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92011" y="5661249"/>
            <a:ext cx="5562600" cy="714375"/>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engrs\Downloads\potasium-oxalat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96811" y="3786188"/>
            <a:ext cx="4953000" cy="71437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engrs\Downloads\sodium-heparin---green.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96811" y="1700808"/>
            <a:ext cx="4953000" cy="714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90273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1052736"/>
            <a:ext cx="1598515" cy="369332"/>
          </a:xfrm>
          <a:prstGeom prst="rect">
            <a:avLst/>
          </a:prstGeom>
        </p:spPr>
        <p:txBody>
          <a:bodyPr wrap="none">
            <a:spAutoFit/>
          </a:bodyPr>
          <a:lstStyle/>
          <a:p>
            <a:r>
              <a:rPr lang="en-GB" dirty="0"/>
              <a:t>Plasma Tube</a:t>
            </a:r>
          </a:p>
        </p:txBody>
      </p:sp>
      <p:pic>
        <p:nvPicPr>
          <p:cNvPr id="13314" name="Picture 2" descr="C:\Users\engrs\Downloads\img2011032209450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75520" y="1988841"/>
            <a:ext cx="5280587" cy="26402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130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809B17-1E35-334D-8D60-551C419C8CBF}"/>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B174FE1D-2366-1040-BCB4-9E2C21ED41BC}"/>
              </a:ext>
            </a:extLst>
          </p:cNvPr>
          <p:cNvSpPr>
            <a:spLocks noGrp="1"/>
          </p:cNvSpPr>
          <p:nvPr>
            <p:ph idx="1"/>
          </p:nvPr>
        </p:nvSpPr>
        <p:spPr/>
        <p:txBody>
          <a:bodyPr/>
          <a:lstStyle/>
          <a:p>
            <a:r>
              <a:rPr lang="en-GB"/>
              <a:t>"</a:t>
            </a:r>
            <a:r>
              <a:rPr lang="en-GB" sz="2800"/>
              <a:t>Because the electrons are relativistic [or moving at near light-speed], when they give off light, it ends up being focused in the forward direction," Gaffney said. "This means you get not just the right color of light X-rays and not just a lot of them because you have a lot of electrons stored, they&amp;apos;re also preferentially emitted in the forward direction."</a:t>
            </a:r>
            <a:endParaRPr lang="en-US" sz="2800"/>
          </a:p>
        </p:txBody>
      </p:sp>
    </p:spTree>
    <p:extLst>
      <p:ext uri="{BB962C8B-B14F-4D97-AF65-F5344CB8AC3E}">
        <p14:creationId xmlns="" xmlns:p14="http://schemas.microsoft.com/office/powerpoint/2010/main" val="2731424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35AFB8-7810-8A46-8B04-506F3DB2A68E}"/>
              </a:ext>
            </a:extLst>
          </p:cNvPr>
          <p:cNvSpPr>
            <a:spLocks noGrp="1"/>
          </p:cNvSpPr>
          <p:nvPr>
            <p:ph type="title"/>
          </p:nvPr>
        </p:nvSpPr>
        <p:spPr/>
        <p:txBody>
          <a:bodyPr/>
          <a:lstStyle/>
          <a:p>
            <a:r>
              <a:rPr lang="en-GB" b="1" u="sng"/>
              <a:t>X-RAY IMAGING</a:t>
            </a:r>
            <a:endParaRPr lang="en-US" b="1" u="sng"/>
          </a:p>
        </p:txBody>
      </p:sp>
      <p:sp>
        <p:nvSpPr>
          <p:cNvPr id="3" name="Content Placeholder 2">
            <a:extLst>
              <a:ext uri="{FF2B5EF4-FFF2-40B4-BE49-F238E27FC236}">
                <a16:creationId xmlns="" xmlns:a16="http://schemas.microsoft.com/office/drawing/2014/main" id="{84B59E37-A4AE-6944-BBEA-BC42732EA52E}"/>
              </a:ext>
            </a:extLst>
          </p:cNvPr>
          <p:cNvSpPr>
            <a:spLocks noGrp="1"/>
          </p:cNvSpPr>
          <p:nvPr>
            <p:ph idx="1"/>
          </p:nvPr>
        </p:nvSpPr>
        <p:spPr/>
        <p:txBody>
          <a:bodyPr>
            <a:normAutofit/>
          </a:bodyPr>
          <a:lstStyle/>
          <a:p>
            <a:r>
              <a:rPr lang="en-GB" sz="2400"/>
              <a:t>Due to their ability to penetrate certain materials, X-rays are used for several nondestructive evaluation and testing applications, particularly for identifying flaws or cracks in structural components. According to the NDT Resource Center, "Radiation is directed through a part and onto [a] film or other detector. The resulting shadowgraph shows the internal features" and whether the part is sound. This is the same technique used in doctors&amp;apos; and dentists&amp;apos; offices to create X-ray images of bones and teeth, respectively</a:t>
            </a:r>
            <a:endParaRPr lang="en-US" sz="2400"/>
          </a:p>
        </p:txBody>
      </p:sp>
    </p:spTree>
    <p:extLst>
      <p:ext uri="{BB962C8B-B14F-4D97-AF65-F5344CB8AC3E}">
        <p14:creationId xmlns="" xmlns:p14="http://schemas.microsoft.com/office/powerpoint/2010/main" val="164198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D7F9F4-4732-7149-9377-F045B42631F8}"/>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9BD33EE9-EB98-CF45-8321-8E04CE1F0B4F}"/>
              </a:ext>
            </a:extLst>
          </p:cNvPr>
          <p:cNvSpPr>
            <a:spLocks noGrp="1"/>
          </p:cNvSpPr>
          <p:nvPr>
            <p:ph idx="1"/>
          </p:nvPr>
        </p:nvSpPr>
        <p:spPr/>
        <p:txBody>
          <a:bodyPr>
            <a:noAutofit/>
          </a:bodyPr>
          <a:lstStyle/>
          <a:p>
            <a:r>
              <a:rPr lang="en-GB" sz="2400"/>
              <a:t>X-rays are also essential for transportation security inspections of cargo, luggage and passengers. Electronic imaging detectors allow for real-time visualization of the content of packages and other passenger items. </a:t>
            </a:r>
            <a:br>
              <a:rPr lang="en-GB" sz="2400"/>
            </a:br>
            <a:r>
              <a:rPr lang="en-GB" sz="2400"/>
              <a:t/>
            </a:r>
            <a:br>
              <a:rPr lang="en-GB" sz="2400"/>
            </a:br>
            <a:r>
              <a:rPr lang="en-GB" sz="2400"/>
              <a:t>The original use of X-rays was for imaging bones, which were easily distinguishable from soft tissues on the film that was available at that time. However, more accurate focusing systems and more sensitive detection methods, such as improved photographic films and electronic imaging sensors, have made it possible to distinguish increasingly fine detail and subtle differences in tissue density, while using much lower exposure levels.</a:t>
            </a:r>
            <a:endParaRPr lang="en-US" sz="2400"/>
          </a:p>
        </p:txBody>
      </p:sp>
    </p:spTree>
    <p:extLst>
      <p:ext uri="{BB962C8B-B14F-4D97-AF65-F5344CB8AC3E}">
        <p14:creationId xmlns="" xmlns:p14="http://schemas.microsoft.com/office/powerpoint/2010/main" val="3410236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otalTime>2</TotalTime>
  <Words>3648</Words>
  <Application>Microsoft Office PowerPoint</Application>
  <PresentationFormat>Custom</PresentationFormat>
  <Paragraphs>276</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Savon</vt:lpstr>
      <vt:lpstr>X-RAYS</vt:lpstr>
      <vt:lpstr>INTRODUCTION. </vt:lpstr>
      <vt:lpstr>TYPES</vt:lpstr>
      <vt:lpstr>HISTORY </vt:lpstr>
      <vt:lpstr>SOURCES AND THEIR EFFECTS. </vt:lpstr>
      <vt:lpstr>Slide 6</vt:lpstr>
      <vt:lpstr>Slide 7</vt:lpstr>
      <vt:lpstr>X-RAY IMAGING</vt:lpstr>
      <vt:lpstr>Slide 9</vt:lpstr>
      <vt:lpstr>Slide 10</vt:lpstr>
      <vt:lpstr>X-RAY THERAPY </vt:lpstr>
      <vt:lpstr>ultrasonography</vt:lpstr>
      <vt:lpstr>contents</vt:lpstr>
      <vt:lpstr>introduction</vt:lpstr>
      <vt:lpstr>introduction</vt:lpstr>
      <vt:lpstr>Principle</vt:lpstr>
      <vt:lpstr>uses</vt:lpstr>
      <vt:lpstr>uses</vt:lpstr>
      <vt:lpstr>uses</vt:lpstr>
      <vt:lpstr>Echocardiography</vt:lpstr>
      <vt:lpstr>Imaging Tests of the Liver and Gallbladder</vt:lpstr>
      <vt:lpstr>Imaging Tests of the Liver and Gallbladder</vt:lpstr>
      <vt:lpstr>Imaging Tests of the Urinary Tract</vt:lpstr>
      <vt:lpstr>Ultrasound frequencies</vt:lpstr>
      <vt:lpstr>advantages</vt:lpstr>
      <vt:lpstr>disavantages</vt:lpstr>
      <vt:lpstr>Ultrasonographic image of fetus</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X-RAYS</dc:title>
  <dc:creator>923116677484</dc:creator>
  <cp:lastModifiedBy>Dr.Sadaqat Munir</cp:lastModifiedBy>
  <cp:revision>4</cp:revision>
  <dcterms:created xsi:type="dcterms:W3CDTF">2020-03-03T18:25:47Z</dcterms:created>
  <dcterms:modified xsi:type="dcterms:W3CDTF">2020-05-03T17:24:01Z</dcterms:modified>
</cp:coreProperties>
</file>