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78" r:id="rId2"/>
    <p:sldId id="287" r:id="rId3"/>
    <p:sldId id="294" r:id="rId4"/>
    <p:sldId id="299" r:id="rId5"/>
    <p:sldId id="300" r:id="rId6"/>
    <p:sldId id="301" r:id="rId7"/>
    <p:sldId id="302" r:id="rId8"/>
    <p:sldId id="303" r:id="rId9"/>
    <p:sldId id="304" r:id="rId10"/>
    <p:sldId id="288" r:id="rId11"/>
    <p:sldId id="297" r:id="rId12"/>
    <p:sldId id="293" r:id="rId13"/>
    <p:sldId id="298" r:id="rId14"/>
    <p:sldId id="305" r:id="rId15"/>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CCFF"/>
    <a:srgbClr val="FFCC66"/>
    <a:srgbClr val="1672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98" autoAdjust="0"/>
    <p:restoredTop sz="82874" autoAdjust="0"/>
  </p:normalViewPr>
  <p:slideViewPr>
    <p:cSldViewPr>
      <p:cViewPr varScale="1">
        <p:scale>
          <a:sx n="88" d="100"/>
          <a:sy n="88" d="100"/>
        </p:scale>
        <p:origin x="342" y="96"/>
      </p:cViewPr>
      <p:guideLst>
        <p:guide orient="horz" pos="2160"/>
        <p:guide pos="3839"/>
      </p:guideLst>
    </p:cSldViewPr>
  </p:slideViewPr>
  <p:notesTextViewPr>
    <p:cViewPr>
      <p:scale>
        <a:sx n="1" d="1"/>
        <a:sy n="1" d="1"/>
      </p:scale>
      <p:origin x="0" y="0"/>
    </p:cViewPr>
  </p:notesTextViewPr>
  <p:notesViewPr>
    <p:cSldViewPr>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11/26/2020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val="309449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600" b="1" dirty="0" smtClean="0"/>
              <a:t>Stockholders:</a:t>
            </a:r>
            <a:r>
              <a:rPr lang="en-US" sz="1600" dirty="0" smtClean="0"/>
              <a:t> thei</a:t>
            </a:r>
            <a:r>
              <a:rPr lang="en-US" sz="1600" baseline="0" dirty="0" smtClean="0"/>
              <a:t>r role is  passive and their needs are financial in nature. Expect company to maintain credibility in market, and growth in market share.</a:t>
            </a:r>
            <a:endParaRPr lang="en-US" sz="1600" dirty="0" smtClean="0"/>
          </a:p>
          <a:p>
            <a:pPr algn="just"/>
            <a:r>
              <a:rPr lang="en-US" sz="1600" b="1" dirty="0" smtClean="0"/>
              <a:t>The executive group:</a:t>
            </a:r>
            <a:r>
              <a:rPr lang="en-US" sz="1600" b="1" baseline="0" dirty="0" smtClean="0"/>
              <a:t> </a:t>
            </a:r>
            <a:r>
              <a:rPr lang="en-US" sz="1600" baseline="0" dirty="0" smtClean="0"/>
              <a:t>Must acknowledge that they are there for other stakeholders. Lot depends on their decisions.</a:t>
            </a:r>
            <a:endParaRPr lang="en-US" sz="1600" dirty="0" smtClean="0"/>
          </a:p>
          <a:p>
            <a:pPr algn="just"/>
            <a:r>
              <a:rPr lang="en-US" sz="1600" b="1" dirty="0" smtClean="0"/>
              <a:t>Employees</a:t>
            </a:r>
            <a:r>
              <a:rPr lang="en-US" sz="1600" dirty="0" smtClean="0"/>
              <a:t>: The quality depends on how well the employees are recruited, trained</a:t>
            </a:r>
            <a:r>
              <a:rPr lang="en-US" sz="1600" baseline="0" dirty="0" smtClean="0"/>
              <a:t> and supervised.</a:t>
            </a:r>
            <a:endParaRPr lang="en-US" sz="1600" dirty="0" smtClean="0"/>
          </a:p>
          <a:p>
            <a:pPr algn="just"/>
            <a:r>
              <a:rPr lang="en-US" sz="1600" b="1" dirty="0" smtClean="0"/>
              <a:t>Suppliers and customers:</a:t>
            </a:r>
            <a:r>
              <a:rPr lang="en-US" sz="1600" dirty="0" smtClean="0"/>
              <a:t> Supplier</a:t>
            </a:r>
            <a:r>
              <a:rPr lang="en-US" sz="1600" baseline="0" dirty="0" smtClean="0"/>
              <a:t> must adhere the contractual requirements and will ask for prompt payments. Customers are the paramount stakeholders.</a:t>
            </a:r>
            <a:endParaRPr lang="en-US" sz="1600" dirty="0" smtClean="0"/>
          </a:p>
          <a:p>
            <a:pPr algn="just"/>
            <a:r>
              <a:rPr lang="en-US" sz="1600" b="1" dirty="0" smtClean="0"/>
              <a:t>The community:</a:t>
            </a:r>
            <a:r>
              <a:rPr lang="en-US" sz="1600" dirty="0" smtClean="0"/>
              <a:t> Communities, neighbors, environmental regulators, law enforcement agencies, chambers of commerce, legislatures, and similar bodies often are indirect stakeholders. Individually their impact is relatively slight but if a major issue arises, the concerns of a community can have an overwhelming influence. </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12</a:t>
            </a:fld>
            <a:endParaRPr lang="en-US"/>
          </a:p>
        </p:txBody>
      </p:sp>
    </p:spTree>
    <p:extLst>
      <p:ext uri="{BB962C8B-B14F-4D97-AF65-F5344CB8AC3E}">
        <p14:creationId xmlns:p14="http://schemas.microsoft.com/office/powerpoint/2010/main" val="3318277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Formal : MS Project – MS Excel</a:t>
            </a:r>
          </a:p>
          <a:p>
            <a:r>
              <a:rPr lang="en-US" dirty="0" smtClean="0"/>
              <a:t>Task 1 Design</a:t>
            </a:r>
          </a:p>
          <a:p>
            <a:r>
              <a:rPr lang="en-US" dirty="0" smtClean="0"/>
              <a:t>    Sub task 1</a:t>
            </a:r>
          </a:p>
          <a:p>
            <a:r>
              <a:rPr lang="en-US" dirty="0" smtClean="0"/>
              <a:t>    Sub task 2</a:t>
            </a:r>
          </a:p>
          <a:p>
            <a:r>
              <a:rPr lang="en-US" dirty="0" smtClean="0"/>
              <a:t>Task 2 (Finish to Start) Sub task 1</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13</a:t>
            </a:fld>
            <a:endParaRPr lang="en-US"/>
          </a:p>
        </p:txBody>
      </p:sp>
    </p:spTree>
    <p:extLst>
      <p:ext uri="{BB962C8B-B14F-4D97-AF65-F5344CB8AC3E}">
        <p14:creationId xmlns:p14="http://schemas.microsoft.com/office/powerpoint/2010/main" val="2602926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Cost benefit analysis : </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14</a:t>
            </a:fld>
            <a:endParaRPr lang="en-US"/>
          </a:p>
        </p:txBody>
      </p:sp>
    </p:spTree>
    <p:extLst>
      <p:ext uri="{BB962C8B-B14F-4D97-AF65-F5344CB8AC3E}">
        <p14:creationId xmlns:p14="http://schemas.microsoft.com/office/powerpoint/2010/main" val="1765152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318792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1167343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t>
            </a:r>
            <a:r>
              <a:rPr lang="en-US" b="1" dirty="0" smtClean="0"/>
              <a:t>Strengths</a:t>
            </a:r>
            <a:r>
              <a:rPr lang="en-US" dirty="0" smtClean="0"/>
              <a:t> are Leveraged</a:t>
            </a:r>
            <a:r>
              <a:rPr lang="en-US" baseline="0" dirty="0" smtClean="0"/>
              <a:t> for competitive advantage. </a:t>
            </a:r>
          </a:p>
          <a:p>
            <a:r>
              <a:rPr lang="en-US" baseline="0" dirty="0" smtClean="0"/>
              <a:t>2 </a:t>
            </a:r>
            <a:r>
              <a:rPr lang="en-US" b="1" baseline="0" dirty="0" smtClean="0"/>
              <a:t>Weaknesses</a:t>
            </a:r>
            <a:r>
              <a:rPr lang="en-US" baseline="0" dirty="0" smtClean="0"/>
              <a:t> are addressed through appropriate measures like trainings or process improvement process.</a:t>
            </a:r>
          </a:p>
          <a:p>
            <a:r>
              <a:rPr lang="en-US" baseline="0" dirty="0" smtClean="0"/>
              <a:t>3 </a:t>
            </a:r>
            <a:r>
              <a:rPr lang="en-US" b="1" baseline="0" dirty="0" smtClean="0"/>
              <a:t>Opportunities</a:t>
            </a:r>
            <a:r>
              <a:rPr lang="en-US" baseline="0" dirty="0" smtClean="0"/>
              <a:t> are identified through various marketing research techniques (market size, growth rate, customer expectations, desires, perceptions). It should lead to new product development efforts.</a:t>
            </a:r>
          </a:p>
          <a:p>
            <a:r>
              <a:rPr lang="en-US" baseline="0" dirty="0" smtClean="0"/>
              <a:t>4 </a:t>
            </a:r>
            <a:r>
              <a:rPr lang="en-US" b="1" baseline="0" dirty="0" smtClean="0"/>
              <a:t>Threats</a:t>
            </a:r>
            <a:r>
              <a:rPr lang="en-US" baseline="0" dirty="0" smtClean="0"/>
              <a:t> Business environment should be assessed. Threats can come from direct competitors offering substitute products/services, suppliers of critical proprietary components &amp; distributors etc.</a:t>
            </a:r>
          </a:p>
          <a:p>
            <a:r>
              <a:rPr lang="en-US" baseline="0" dirty="0" smtClean="0"/>
              <a:t>PEST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2077351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Gym: Body maintenance, Fitness, Strong, Health</a:t>
            </a:r>
          </a:p>
          <a:p>
            <a:r>
              <a:rPr lang="en-US" dirty="0" smtClean="0"/>
              <a:t>Losing weight – gaining muscles</a:t>
            </a:r>
            <a:r>
              <a:rPr lang="en-US" baseline="0" dirty="0" smtClean="0"/>
              <a:t> – Gaining height </a:t>
            </a:r>
          </a:p>
          <a:p>
            <a:r>
              <a:rPr lang="en-US" baseline="0" dirty="0" smtClean="0"/>
              <a:t>Losing weight by 10 </a:t>
            </a:r>
            <a:r>
              <a:rPr lang="en-US" baseline="0" dirty="0" err="1" smtClean="0"/>
              <a:t>kgs</a:t>
            </a:r>
            <a:r>
              <a:rPr lang="en-US" baseline="0" dirty="0" smtClean="0"/>
              <a:t> in 4 months by putting effort of 2 hours daily and taking specified diet.</a:t>
            </a:r>
            <a:endParaRPr lang="en-US" dirty="0" smtClean="0"/>
          </a:p>
          <a:p>
            <a:r>
              <a:rPr lang="en-US" dirty="0" smtClean="0"/>
              <a:t>S = Specific</a:t>
            </a:r>
          </a:p>
          <a:p>
            <a:r>
              <a:rPr lang="en-US" dirty="0" smtClean="0"/>
              <a:t>M = Measureable</a:t>
            </a:r>
          </a:p>
          <a:p>
            <a:r>
              <a:rPr lang="en-US" dirty="0" smtClean="0"/>
              <a:t>A = Achievable</a:t>
            </a:r>
          </a:p>
          <a:p>
            <a:r>
              <a:rPr lang="en-US" dirty="0" smtClean="0"/>
              <a:t>R = Realistic</a:t>
            </a:r>
          </a:p>
          <a:p>
            <a:r>
              <a:rPr lang="en-US" dirty="0" smtClean="0"/>
              <a:t>T = Time – based.</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6</a:t>
            </a:fld>
            <a:endParaRPr lang="en-US"/>
          </a:p>
        </p:txBody>
      </p:sp>
    </p:spTree>
    <p:extLst>
      <p:ext uri="{BB962C8B-B14F-4D97-AF65-F5344CB8AC3E}">
        <p14:creationId xmlns:p14="http://schemas.microsoft.com/office/powerpoint/2010/main" val="1506818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ensure consistency and understanding throughout the organization, policies need to be </a:t>
            </a:r>
          </a:p>
          <a:p>
            <a:pPr marL="342900" indent="-342900">
              <a:buFont typeface="+mj-lt"/>
              <a:buAutoNum type="arabicPeriod"/>
            </a:pPr>
            <a:r>
              <a:rPr lang="en-US" dirty="0" smtClean="0"/>
              <a:t>Integrated with the strategic plan, then </a:t>
            </a:r>
          </a:p>
          <a:p>
            <a:pPr marL="342900" indent="-342900">
              <a:buFont typeface="+mj-lt"/>
              <a:buAutoNum type="arabicPeriod"/>
            </a:pPr>
            <a:r>
              <a:rPr lang="en-US" dirty="0" smtClean="0"/>
              <a:t>Deployed through appropriate initiatives and performance checks. </a:t>
            </a:r>
          </a:p>
          <a:p>
            <a:pPr marL="342900" indent="-342900">
              <a:buFont typeface="+mj-lt"/>
              <a:buAutoNum type="arabicPeriod"/>
            </a:pPr>
            <a:r>
              <a:rPr lang="en-US" dirty="0" smtClean="0"/>
              <a:t>Projects must be justified and scheduled. </a:t>
            </a:r>
          </a:p>
          <a:p>
            <a:pPr marL="342900" indent="-342900">
              <a:buFont typeface="+mj-lt"/>
              <a:buAutoNum type="arabicPeriod"/>
            </a:pPr>
            <a:r>
              <a:rPr lang="en-US" dirty="0" smtClean="0"/>
              <a:t>Performance must be measured and reported. </a:t>
            </a:r>
          </a:p>
          <a:p>
            <a:pPr marL="342900" indent="-342900">
              <a:buFont typeface="+mj-lt"/>
              <a:buAutoNum type="arabicPeriod"/>
            </a:pPr>
            <a:r>
              <a:rPr lang="en-US" dirty="0" smtClean="0"/>
              <a:t>An organization’s policies should be actionable. </a:t>
            </a:r>
          </a:p>
          <a:p>
            <a:r>
              <a:rPr lang="en-US" dirty="0" smtClean="0"/>
              <a:t>Some situations may call for temporary adaptation of the policy to meet unanticipated needs.</a:t>
            </a:r>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8</a:t>
            </a:fld>
            <a:endParaRPr lang="en-US"/>
          </a:p>
        </p:txBody>
      </p:sp>
    </p:spTree>
    <p:extLst>
      <p:ext uri="{BB962C8B-B14F-4D97-AF65-F5344CB8AC3E}">
        <p14:creationId xmlns:p14="http://schemas.microsoft.com/office/powerpoint/2010/main" val="825024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9</a:t>
            </a:fld>
            <a:endParaRPr lang="en-US"/>
          </a:p>
        </p:txBody>
      </p:sp>
    </p:spTree>
    <p:extLst>
      <p:ext uri="{BB962C8B-B14F-4D97-AF65-F5344CB8AC3E}">
        <p14:creationId xmlns:p14="http://schemas.microsoft.com/office/powerpoint/2010/main" val="3909821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1218987" rtl="0" eaLnBrk="1" fontAlgn="auto" latinLnBrk="0" hangingPunct="1">
              <a:lnSpc>
                <a:spcPct val="100000"/>
              </a:lnSpc>
              <a:spcBef>
                <a:spcPts val="0"/>
              </a:spcBef>
              <a:spcAft>
                <a:spcPts val="0"/>
              </a:spcAft>
              <a:buClrTx/>
              <a:buSzTx/>
              <a:buFontTx/>
              <a:buNone/>
              <a:tabLst/>
              <a:defRPr/>
            </a:pPr>
            <a:r>
              <a:rPr lang="en-US" sz="1600" dirty="0" smtClean="0"/>
              <a:t>Financial  measures  include  traditional  indicators  such  as  cash  flow,  sales,  and return on investment. Business processes include manufacturing measures such as yield and rework. It can also include support activities such as order processing. Customer measures may include trends in customer satisfaction or average wait times on telephone hot lines. The learning and growth perspective recognizes the human element in an organization and looks at softer measures such as participation in employee suggestion programs and training. </a:t>
            </a:r>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10</a:t>
            </a:fld>
            <a:endParaRPr lang="en-US"/>
          </a:p>
        </p:txBody>
      </p:sp>
    </p:spTree>
    <p:extLst>
      <p:ext uri="{BB962C8B-B14F-4D97-AF65-F5344CB8AC3E}">
        <p14:creationId xmlns:p14="http://schemas.microsoft.com/office/powerpoint/2010/main" val="780924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11</a:t>
            </a:fld>
            <a:endParaRPr lang="en-US"/>
          </a:p>
        </p:txBody>
      </p:sp>
    </p:spTree>
    <p:extLst>
      <p:ext uri="{BB962C8B-B14F-4D97-AF65-F5344CB8AC3E}">
        <p14:creationId xmlns:p14="http://schemas.microsoft.com/office/powerpoint/2010/main" val="3172739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11/26/2020</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3"/>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42212" y="749168"/>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161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Quality Management System </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8067675" y="83026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6</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Performance measurement tools</a:t>
            </a:r>
            <a:endParaRPr lang="en-US" sz="5400" dirty="0"/>
          </a:p>
        </p:txBody>
      </p:sp>
      <p:sp>
        <p:nvSpPr>
          <p:cNvPr id="5" name="Content Placeholder 2"/>
          <p:cNvSpPr txBox="1">
            <a:spLocks/>
          </p:cNvSpPr>
          <p:nvPr/>
        </p:nvSpPr>
        <p:spPr>
          <a:xfrm>
            <a:off x="150812" y="1371600"/>
            <a:ext cx="6400800" cy="3276600"/>
          </a:xfrm>
          <a:prstGeom prst="rect">
            <a:avLst/>
          </a:prstGeom>
        </p:spPr>
        <p:txBody>
          <a:bodyPr>
            <a:normAutofit lnSpcReduction="10000"/>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36576" indent="0" algn="just">
              <a:buNone/>
              <a:defRPr/>
            </a:pPr>
            <a:r>
              <a:rPr lang="en-US" sz="2600" b="1" dirty="0" smtClean="0"/>
              <a:t>Balanced Score Card. (BSC)</a:t>
            </a:r>
          </a:p>
          <a:p>
            <a:pPr marL="36576" indent="0" algn="just">
              <a:buNone/>
              <a:defRPr/>
            </a:pPr>
            <a:r>
              <a:rPr lang="en-US" sz="2600" dirty="0" smtClean="0"/>
              <a:t>Traditional reporting framework typically only look at the financial perspectives.</a:t>
            </a:r>
          </a:p>
          <a:p>
            <a:pPr marL="36576" indent="0" algn="just">
              <a:buNone/>
              <a:defRPr/>
            </a:pPr>
            <a:r>
              <a:rPr lang="en-US" sz="2600" dirty="0" smtClean="0"/>
              <a:t>BSC however proposes four perspectives for performance measurement.</a:t>
            </a:r>
          </a:p>
          <a:p>
            <a:pPr marL="36576" indent="0" algn="just">
              <a:buNone/>
              <a:defRPr/>
            </a:pPr>
            <a:endParaRPr lang="en-US" sz="2600" dirty="0" smtClean="0"/>
          </a:p>
          <a:p>
            <a:pPr marL="36576" indent="0" algn="just">
              <a:buNone/>
              <a:defRPr/>
            </a:pPr>
            <a:r>
              <a:rPr lang="en-US" sz="2200" b="1" dirty="0" smtClean="0">
                <a:effectLst>
                  <a:glow rad="127000">
                    <a:srgbClr val="FFC000"/>
                  </a:glow>
                </a:effectLst>
              </a:rPr>
              <a:t>1- Financial Fundamentals	2- Business Processes</a:t>
            </a:r>
          </a:p>
          <a:p>
            <a:pPr marL="36576" indent="0" algn="just">
              <a:buNone/>
              <a:defRPr/>
            </a:pPr>
            <a:r>
              <a:rPr lang="en-US" sz="2200" b="1" dirty="0" smtClean="0">
                <a:effectLst>
                  <a:glow rad="127000">
                    <a:srgbClr val="FFC000"/>
                  </a:glow>
                </a:effectLst>
              </a:rPr>
              <a:t>3- Customer		4- </a:t>
            </a:r>
            <a:r>
              <a:rPr lang="en-US" sz="2200" b="1" dirty="0" err="1" smtClean="0">
                <a:effectLst>
                  <a:glow rad="127000">
                    <a:srgbClr val="FFC000"/>
                  </a:glow>
                </a:effectLst>
              </a:rPr>
              <a:t>Learnig</a:t>
            </a:r>
            <a:r>
              <a:rPr lang="en-US" sz="2200" b="1" dirty="0" smtClean="0">
                <a:effectLst>
                  <a:glow rad="127000">
                    <a:srgbClr val="FFC000"/>
                  </a:glow>
                </a:effectLst>
              </a:rPr>
              <a:t> and growth</a:t>
            </a:r>
          </a:p>
        </p:txBody>
      </p:sp>
      <p:pic>
        <p:nvPicPr>
          <p:cNvPr id="3" name="Picture 2"/>
          <p:cNvPicPr>
            <a:picLocks noChangeAspect="1"/>
          </p:cNvPicPr>
          <p:nvPr/>
        </p:nvPicPr>
        <p:blipFill>
          <a:blip r:embed="rId3"/>
          <a:stretch>
            <a:fillRect/>
          </a:stretch>
        </p:blipFill>
        <p:spPr>
          <a:xfrm>
            <a:off x="6551612" y="1295400"/>
            <a:ext cx="5619750" cy="4114800"/>
          </a:xfrm>
          <a:prstGeom prst="rect">
            <a:avLst/>
          </a:prstGeom>
        </p:spPr>
      </p:pic>
      <p:sp>
        <p:nvSpPr>
          <p:cNvPr id="4" name="TextBox 3"/>
          <p:cNvSpPr txBox="1"/>
          <p:nvPr/>
        </p:nvSpPr>
        <p:spPr>
          <a:xfrm>
            <a:off x="150812" y="5638800"/>
            <a:ext cx="11811000"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i="1" dirty="0"/>
              <a:t>In a typical scorecard,  the  objective  is  listed  along  with  associated  measures,  targets  for  performance, and initiatives that will drive the organization to achieve the objective</a:t>
            </a:r>
            <a:r>
              <a:rPr lang="en-US" i="1" dirty="0" smtClean="0"/>
              <a:t>.</a:t>
            </a:r>
            <a:endParaRPr lang="en-US" i="1" dirty="0"/>
          </a:p>
        </p:txBody>
      </p:sp>
    </p:spTree>
    <p:extLst>
      <p:ext uri="{BB962C8B-B14F-4D97-AF65-F5344CB8AC3E}">
        <p14:creationId xmlns:p14="http://schemas.microsoft.com/office/powerpoint/2010/main" val="1244511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Performance measurement tools</a:t>
            </a:r>
          </a:p>
        </p:txBody>
      </p:sp>
      <p:sp>
        <p:nvSpPr>
          <p:cNvPr id="5" name="Content Placeholder 2"/>
          <p:cNvSpPr txBox="1">
            <a:spLocks/>
          </p:cNvSpPr>
          <p:nvPr/>
        </p:nvSpPr>
        <p:spPr>
          <a:xfrm>
            <a:off x="608012" y="914400"/>
            <a:ext cx="10896600" cy="1295400"/>
          </a:xfrm>
          <a:prstGeom prst="rect">
            <a:avLst/>
          </a:prstGeom>
        </p:spPr>
        <p:txBody>
          <a:bodyPr/>
          <a:lst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a:lstStyle>
          <a:p>
            <a:pPr marL="0" indent="0" algn="just">
              <a:buNone/>
            </a:pPr>
            <a:r>
              <a:rPr lang="en-US" sz="2600" dirty="0"/>
              <a:t>Dashboards: </a:t>
            </a:r>
            <a:r>
              <a:rPr lang="en-US" sz="2600" dirty="0" smtClean="0"/>
              <a:t>is a visual display </a:t>
            </a:r>
            <a:r>
              <a:rPr lang="en-US" sz="2600" dirty="0"/>
              <a:t>of key business </a:t>
            </a:r>
            <a:r>
              <a:rPr lang="en-US" sz="2600" dirty="0" smtClean="0"/>
              <a:t>indicators. It may include various charts, numbers or information required for a </a:t>
            </a:r>
            <a:r>
              <a:rPr lang="en-US" sz="2600" dirty="0"/>
              <a:t>quick review. The elements in a dashboard should be linked to the strategic objectives </a:t>
            </a:r>
            <a:endParaRPr lang="en-US" sz="2600" dirty="0" smtClean="0"/>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2863" t="18840" r="12894" b="8433"/>
          <a:stretch/>
        </p:blipFill>
        <p:spPr>
          <a:xfrm>
            <a:off x="1217612" y="2362200"/>
            <a:ext cx="7467600" cy="4114800"/>
          </a:xfrm>
          <a:prstGeom prst="rect">
            <a:avLst/>
          </a:prstGeom>
        </p:spPr>
      </p:pic>
    </p:spTree>
    <p:extLst>
      <p:ext uri="{BB962C8B-B14F-4D97-AF65-F5344CB8AC3E}">
        <p14:creationId xmlns:p14="http://schemas.microsoft.com/office/powerpoint/2010/main" val="149687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Customers and Stakeholders</a:t>
            </a:r>
            <a:endParaRPr lang="en-US" b="1" dirty="0"/>
          </a:p>
        </p:txBody>
      </p:sp>
      <p:sp>
        <p:nvSpPr>
          <p:cNvPr id="12" name="TextBox 11"/>
          <p:cNvSpPr txBox="1"/>
          <p:nvPr/>
        </p:nvSpPr>
        <p:spPr>
          <a:xfrm>
            <a:off x="227012" y="1219200"/>
            <a:ext cx="11352372" cy="4893647"/>
          </a:xfrm>
          <a:prstGeom prst="rect">
            <a:avLst/>
          </a:prstGeom>
          <a:noFill/>
        </p:spPr>
        <p:txBody>
          <a:bodyPr wrap="square" rtlCol="0">
            <a:spAutoFit/>
          </a:bodyPr>
          <a:lstStyle/>
          <a:p>
            <a:pPr algn="just"/>
            <a:r>
              <a:rPr lang="en-US" sz="2600" dirty="0"/>
              <a:t>Congruence between policy and results is evaluated through audits that </a:t>
            </a:r>
            <a:r>
              <a:rPr lang="en-US" sz="2600" dirty="0" smtClean="0"/>
              <a:t>periodically </a:t>
            </a:r>
            <a:r>
              <a:rPr lang="en-US" sz="2600" dirty="0"/>
              <a:t>check for conformance. The stakeholders need to be clearly identified and their differing needs must be met. If adaptation of a policy must occur, it must remain within the original intent if the policy is to remain credible to the </a:t>
            </a:r>
            <a:r>
              <a:rPr lang="en-US" sz="2600" dirty="0" smtClean="0"/>
              <a:t>stakeholders</a:t>
            </a:r>
            <a:r>
              <a:rPr lang="en-US" sz="2600" dirty="0"/>
              <a:t>.  Frequent  feedback  from  all  stakeholders  helps  to  quickly  identify  and correct  any  disparity. </a:t>
            </a:r>
            <a:r>
              <a:rPr lang="en-US" sz="2600" dirty="0" smtClean="0"/>
              <a:t>Stakeholders </a:t>
            </a:r>
            <a:r>
              <a:rPr lang="en-US" sz="2600" dirty="0"/>
              <a:t>include the following</a:t>
            </a:r>
            <a:r>
              <a:rPr lang="en-US" sz="2600" dirty="0" smtClean="0"/>
              <a:t>:</a:t>
            </a:r>
          </a:p>
          <a:p>
            <a:pPr marL="342900" indent="-342900" algn="just">
              <a:buFont typeface="Arial" panose="020B0604020202020204" pitchFamily="34" charset="0"/>
              <a:buChar char="•"/>
            </a:pPr>
            <a:r>
              <a:rPr lang="en-US" sz="2600" b="1" i="1" dirty="0">
                <a:solidFill>
                  <a:srgbClr val="002060"/>
                </a:solidFill>
              </a:rPr>
              <a:t>Stockholders, the owners of the </a:t>
            </a:r>
            <a:r>
              <a:rPr lang="en-US" sz="2600" b="1" i="1" dirty="0" smtClean="0">
                <a:solidFill>
                  <a:srgbClr val="002060"/>
                </a:solidFill>
              </a:rPr>
              <a:t>company</a:t>
            </a:r>
          </a:p>
          <a:p>
            <a:pPr marL="342900" indent="-342900" algn="just">
              <a:buFont typeface="Arial" panose="020B0604020202020204" pitchFamily="34" charset="0"/>
              <a:buChar char="•"/>
            </a:pPr>
            <a:r>
              <a:rPr lang="en-US" sz="2600" b="1" i="1" dirty="0">
                <a:solidFill>
                  <a:srgbClr val="002060"/>
                </a:solidFill>
              </a:rPr>
              <a:t>The executive group, including the board of directors and the top tier of managers</a:t>
            </a:r>
            <a:r>
              <a:rPr lang="en-US" sz="2600" b="1" i="1" dirty="0" smtClean="0">
                <a:solidFill>
                  <a:srgbClr val="002060"/>
                </a:solidFill>
              </a:rPr>
              <a:t>.</a:t>
            </a:r>
          </a:p>
          <a:p>
            <a:pPr marL="342900" indent="-342900" algn="just">
              <a:buFont typeface="Arial" panose="020B0604020202020204" pitchFamily="34" charset="0"/>
              <a:buChar char="•"/>
            </a:pPr>
            <a:r>
              <a:rPr lang="en-US" sz="2600" b="1" i="1" dirty="0" smtClean="0">
                <a:solidFill>
                  <a:srgbClr val="002060"/>
                </a:solidFill>
              </a:rPr>
              <a:t>Employees other than top management</a:t>
            </a:r>
          </a:p>
          <a:p>
            <a:pPr marL="342900" indent="-342900" algn="just">
              <a:buFont typeface="Arial" panose="020B0604020202020204" pitchFamily="34" charset="0"/>
              <a:buChar char="•"/>
            </a:pPr>
            <a:r>
              <a:rPr lang="en-US" sz="2600" b="1" i="1" dirty="0" smtClean="0">
                <a:solidFill>
                  <a:srgbClr val="002060"/>
                </a:solidFill>
              </a:rPr>
              <a:t>Suppliers and customers</a:t>
            </a:r>
          </a:p>
          <a:p>
            <a:pPr marL="342900" indent="-342900" algn="just">
              <a:buFont typeface="Arial" panose="020B0604020202020204" pitchFamily="34" charset="0"/>
              <a:buChar char="•"/>
            </a:pPr>
            <a:r>
              <a:rPr lang="en-US" sz="2600" b="1" i="1" dirty="0" smtClean="0">
                <a:solidFill>
                  <a:srgbClr val="002060"/>
                </a:solidFill>
              </a:rPr>
              <a:t>The community at large</a:t>
            </a:r>
            <a:endParaRPr lang="en-US" sz="2600" b="1" i="1" dirty="0">
              <a:solidFill>
                <a:srgbClr val="002060"/>
              </a:solidFill>
            </a:endParaRPr>
          </a:p>
        </p:txBody>
      </p:sp>
    </p:spTree>
    <p:extLst>
      <p:ext uri="{BB962C8B-B14F-4D97-AF65-F5344CB8AC3E}">
        <p14:creationId xmlns:p14="http://schemas.microsoft.com/office/powerpoint/2010/main" val="1636236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152400"/>
            <a:ext cx="10969943" cy="711081"/>
          </a:xfrm>
        </p:spPr>
        <p:txBody>
          <a:bodyPr/>
          <a:lstStyle/>
          <a:p>
            <a:r>
              <a:rPr lang="en-US" dirty="0" smtClean="0"/>
              <a:t>Planning and scheduling</a:t>
            </a:r>
            <a:endParaRPr lang="en-US" dirty="0"/>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579812" y="2176572"/>
            <a:ext cx="6840538" cy="4325937"/>
          </a:xfrm>
          <a:prstGeom prst="rect">
            <a:avLst/>
          </a:prstGeom>
        </p:spPr>
      </p:pic>
      <p:sp>
        <p:nvSpPr>
          <p:cNvPr id="3" name="TextBox 2"/>
          <p:cNvSpPr txBox="1"/>
          <p:nvPr/>
        </p:nvSpPr>
        <p:spPr>
          <a:xfrm>
            <a:off x="609441" y="762000"/>
            <a:ext cx="11352371" cy="1785104"/>
          </a:xfrm>
          <a:prstGeom prst="rect">
            <a:avLst/>
          </a:prstGeom>
          <a:noFill/>
        </p:spPr>
        <p:txBody>
          <a:bodyPr wrap="square" rtlCol="0">
            <a:spAutoFit/>
          </a:bodyPr>
          <a:lstStyle/>
          <a:p>
            <a:pPr algn="just"/>
            <a:r>
              <a:rPr lang="en-US" sz="2200" b="1" i="1" dirty="0" smtClean="0"/>
              <a:t>Plan </a:t>
            </a:r>
            <a:r>
              <a:rPr lang="en-US" sz="2200" b="1" i="1" dirty="0"/>
              <a:t>your work, work your </a:t>
            </a:r>
            <a:r>
              <a:rPr lang="en-US" sz="2200" b="1" i="1" dirty="0" smtClean="0"/>
              <a:t>plan.</a:t>
            </a:r>
          </a:p>
          <a:p>
            <a:pPr algn="just"/>
            <a:r>
              <a:rPr lang="en-US" sz="2200" dirty="0" smtClean="0"/>
              <a:t>Work </a:t>
            </a:r>
            <a:r>
              <a:rPr lang="en-US" sz="2200" dirty="0"/>
              <a:t>planning requires a clear understanding of the overall goal and the </a:t>
            </a:r>
            <a:r>
              <a:rPr lang="en-US" sz="2200" dirty="0" smtClean="0"/>
              <a:t>objectives.</a:t>
            </a:r>
          </a:p>
          <a:p>
            <a:pPr algn="just"/>
            <a:r>
              <a:rPr lang="en-US" sz="2200" dirty="0" smtClean="0"/>
              <a:t>The  </a:t>
            </a:r>
            <a:r>
              <a:rPr lang="en-US" sz="2200" dirty="0"/>
              <a:t>planning  process  must  also  take into account how the initiative relates to other projects </a:t>
            </a:r>
            <a:r>
              <a:rPr lang="en-US" sz="2200" dirty="0" smtClean="0"/>
              <a:t>(e.g. sharing of </a:t>
            </a:r>
            <a:r>
              <a:rPr lang="en-US" sz="2200" dirty="0"/>
              <a:t>resources) and therefore often requires input from or participation by multiple stakeholders.</a:t>
            </a:r>
          </a:p>
        </p:txBody>
      </p:sp>
    </p:spTree>
    <p:extLst>
      <p:ext uri="{BB962C8B-B14F-4D97-AF65-F5344CB8AC3E}">
        <p14:creationId xmlns:p14="http://schemas.microsoft.com/office/powerpoint/2010/main" val="1371270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Outsourcing</a:t>
            </a:r>
            <a:endParaRPr lang="en-US" dirty="0"/>
          </a:p>
        </p:txBody>
      </p:sp>
      <p:sp>
        <p:nvSpPr>
          <p:cNvPr id="3" name="TextBox 2"/>
          <p:cNvSpPr txBox="1"/>
          <p:nvPr/>
        </p:nvSpPr>
        <p:spPr>
          <a:xfrm>
            <a:off x="608011" y="1447800"/>
            <a:ext cx="11580813" cy="2462213"/>
          </a:xfrm>
          <a:prstGeom prst="rect">
            <a:avLst/>
          </a:prstGeom>
          <a:noFill/>
        </p:spPr>
        <p:txBody>
          <a:bodyPr wrap="square" rtlCol="0">
            <a:spAutoFit/>
          </a:bodyPr>
          <a:lstStyle/>
          <a:p>
            <a:r>
              <a:rPr lang="en-US" sz="2200" dirty="0" smtClean="0"/>
              <a:t>Sublet the task</a:t>
            </a:r>
            <a:endParaRPr lang="en-US" sz="2200" dirty="0"/>
          </a:p>
          <a:p>
            <a:r>
              <a:rPr lang="en-US" sz="2200" dirty="0" smtClean="0"/>
              <a:t>Pros					Negative</a:t>
            </a:r>
          </a:p>
          <a:p>
            <a:r>
              <a:rPr lang="en-US" sz="2200" dirty="0" smtClean="0"/>
              <a:t>Flawless performance			Because you depend, you lack control.</a:t>
            </a:r>
          </a:p>
          <a:p>
            <a:r>
              <a:rPr lang="en-US" sz="2200" dirty="0" smtClean="0"/>
              <a:t>Budget Optimization				Developers, testing team not sitting together</a:t>
            </a:r>
          </a:p>
          <a:p>
            <a:r>
              <a:rPr lang="en-US" sz="2200" dirty="0" smtClean="0"/>
              <a:t>Code and testing simultaneously		Time zone difference, work schedules</a:t>
            </a:r>
          </a:p>
          <a:p>
            <a:r>
              <a:rPr lang="en-US" sz="2200" dirty="0" smtClean="0"/>
              <a:t>Can be problem. Time saving			Emergency scenarios you cant sync.</a:t>
            </a:r>
          </a:p>
          <a:p>
            <a:r>
              <a:rPr lang="en-US" sz="2200" dirty="0" smtClean="0"/>
              <a:t>Skip the hiring process			Risk factor (high)</a:t>
            </a:r>
            <a:endParaRPr lang="en-US" sz="2200" dirty="0"/>
          </a:p>
        </p:txBody>
      </p:sp>
    </p:spTree>
    <p:extLst>
      <p:ext uri="{BB962C8B-B14F-4D97-AF65-F5344CB8AC3E}">
        <p14:creationId xmlns:p14="http://schemas.microsoft.com/office/powerpoint/2010/main" val="15808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31919"/>
            <a:ext cx="10969943" cy="711081"/>
          </a:xfrm>
        </p:spPr>
        <p:txBody>
          <a:bodyPr/>
          <a:lstStyle/>
          <a:p>
            <a:r>
              <a:rPr lang="en-US" dirty="0" smtClean="0"/>
              <a:t>Objectives</a:t>
            </a:r>
            <a:endParaRPr lang="en-US" dirty="0"/>
          </a:p>
        </p:txBody>
      </p:sp>
      <p:sp>
        <p:nvSpPr>
          <p:cNvPr id="3" name="TextBox 2"/>
          <p:cNvSpPr txBox="1"/>
          <p:nvPr/>
        </p:nvSpPr>
        <p:spPr>
          <a:xfrm>
            <a:off x="150812" y="1360527"/>
            <a:ext cx="5638800" cy="3785652"/>
          </a:xfrm>
          <a:prstGeom prst="rect">
            <a:avLst/>
          </a:prstGeom>
          <a:noFill/>
        </p:spPr>
        <p:txBody>
          <a:bodyPr wrap="square" rtlCol="0">
            <a:spAutoFit/>
          </a:bodyPr>
          <a:lstStyle/>
          <a:p>
            <a:pPr marL="952393" lvl="1" indent="-342900">
              <a:lnSpc>
                <a:spcPct val="250000"/>
              </a:lnSpc>
              <a:buFont typeface="Arial" panose="020B0604020202020204" pitchFamily="34" charset="0"/>
              <a:buChar char="•"/>
            </a:pPr>
            <a:r>
              <a:rPr lang="en-US" dirty="0" smtClean="0"/>
              <a:t>Quality Goals and Objectives</a:t>
            </a:r>
          </a:p>
          <a:p>
            <a:pPr marL="952393" lvl="1" indent="-342900">
              <a:lnSpc>
                <a:spcPct val="250000"/>
              </a:lnSpc>
              <a:buFont typeface="Arial" panose="020B0604020202020204" pitchFamily="34" charset="0"/>
              <a:buChar char="•"/>
            </a:pPr>
            <a:r>
              <a:rPr lang="en-US" dirty="0" smtClean="0"/>
              <a:t>Customers and other stakeholders</a:t>
            </a:r>
          </a:p>
          <a:p>
            <a:pPr marL="952393" lvl="1" indent="-342900">
              <a:lnSpc>
                <a:spcPct val="250000"/>
              </a:lnSpc>
              <a:buFont typeface="Arial" panose="020B0604020202020204" pitchFamily="34" charset="0"/>
              <a:buChar char="•"/>
            </a:pPr>
            <a:r>
              <a:rPr lang="en-US" dirty="0" smtClean="0"/>
              <a:t>Planning</a:t>
            </a:r>
          </a:p>
          <a:p>
            <a:pPr marL="952393" lvl="1" indent="-342900">
              <a:lnSpc>
                <a:spcPct val="250000"/>
              </a:lnSpc>
              <a:buFont typeface="Arial" panose="020B0604020202020204" pitchFamily="34" charset="0"/>
              <a:buChar char="•"/>
            </a:pPr>
            <a:r>
              <a:rPr lang="en-US" dirty="0" smtClean="0"/>
              <a:t>Outsourcing</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7248" y="1360527"/>
            <a:ext cx="6110764" cy="4583073"/>
          </a:xfrm>
          <a:prstGeom prst="rect">
            <a:avLst/>
          </a:prstGeom>
        </p:spPr>
      </p:pic>
    </p:spTree>
    <p:extLst>
      <p:ext uri="{BB962C8B-B14F-4D97-AF65-F5344CB8AC3E}">
        <p14:creationId xmlns:p14="http://schemas.microsoft.com/office/powerpoint/2010/main" val="348676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Management System</a:t>
            </a:r>
            <a:endParaRPr lang="en-US" dirty="0"/>
          </a:p>
        </p:txBody>
      </p:sp>
      <p:sp>
        <p:nvSpPr>
          <p:cNvPr id="3" name="Content Placeholder 2"/>
          <p:cNvSpPr>
            <a:spLocks noGrp="1"/>
          </p:cNvSpPr>
          <p:nvPr>
            <p:ph idx="1"/>
          </p:nvPr>
        </p:nvSpPr>
        <p:spPr/>
        <p:txBody>
          <a:bodyPr>
            <a:normAutofit/>
          </a:bodyPr>
          <a:lstStyle/>
          <a:p>
            <a:pPr marL="0" indent="0" algn="just">
              <a:lnSpc>
                <a:spcPct val="200000"/>
              </a:lnSpc>
              <a:buNone/>
            </a:pPr>
            <a:r>
              <a:rPr lang="en-US" sz="2800" b="1" dirty="0"/>
              <a:t>A Quality Management System is a collection of policies, procedures, plans, resources, processes, practices, and the specification of responsibilities and authority of an organization designed to achieve product and service quality levels, customer satisfaction and company objectives.</a:t>
            </a:r>
          </a:p>
        </p:txBody>
      </p:sp>
    </p:spTree>
    <p:extLst>
      <p:ext uri="{BB962C8B-B14F-4D97-AF65-F5344CB8AC3E}">
        <p14:creationId xmlns:p14="http://schemas.microsoft.com/office/powerpoint/2010/main" val="1826733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Management </a:t>
            </a:r>
            <a:r>
              <a:rPr lang="en-US" dirty="0" smtClean="0"/>
              <a:t>System - </a:t>
            </a:r>
            <a:r>
              <a:rPr lang="en-US" dirty="0" err="1" smtClean="0"/>
              <a:t>contd</a:t>
            </a:r>
            <a:endParaRPr lang="en-US" dirty="0"/>
          </a:p>
        </p:txBody>
      </p:sp>
      <p:sp>
        <p:nvSpPr>
          <p:cNvPr id="3" name="Content Placeholder 2"/>
          <p:cNvSpPr>
            <a:spLocks noGrp="1"/>
          </p:cNvSpPr>
          <p:nvPr>
            <p:ph idx="1"/>
          </p:nvPr>
        </p:nvSpPr>
        <p:spPr>
          <a:xfrm>
            <a:off x="609441" y="1138425"/>
            <a:ext cx="10969943" cy="4424175"/>
          </a:xfrm>
        </p:spPr>
        <p:txBody>
          <a:bodyPr>
            <a:normAutofit fontScale="77500" lnSpcReduction="20000"/>
          </a:bodyPr>
          <a:lstStyle/>
          <a:p>
            <a:pPr marL="0" indent="0">
              <a:buNone/>
            </a:pPr>
            <a:r>
              <a:rPr lang="en-US" dirty="0" smtClean="0"/>
              <a:t>QMS can be viewed in three parts.</a:t>
            </a:r>
          </a:p>
          <a:p>
            <a:pPr marL="742950" indent="-742950">
              <a:buFont typeface="+mj-lt"/>
              <a:buAutoNum type="arabicPeriod"/>
            </a:pPr>
            <a:r>
              <a:rPr lang="en-US" dirty="0" smtClean="0"/>
              <a:t>Strategic planning</a:t>
            </a:r>
          </a:p>
          <a:p>
            <a:pPr marL="742950" indent="-742950">
              <a:buFont typeface="+mj-lt"/>
              <a:buAutoNum type="arabicPeriod"/>
            </a:pPr>
            <a:r>
              <a:rPr lang="en-US" dirty="0" smtClean="0"/>
              <a:t>Deployment of the strategy</a:t>
            </a:r>
          </a:p>
          <a:p>
            <a:pPr marL="742950" indent="-742950">
              <a:buFont typeface="+mj-lt"/>
              <a:buAutoNum type="arabicPeriod"/>
            </a:pPr>
            <a:r>
              <a:rPr lang="en-US" dirty="0" smtClean="0"/>
              <a:t>Information systems for monitoring, analyzing and improving the deployments.</a:t>
            </a:r>
          </a:p>
          <a:p>
            <a:pPr marL="0" indent="0">
              <a:buNone/>
            </a:pPr>
            <a:endParaRPr lang="en-US" dirty="0" smtClean="0"/>
          </a:p>
          <a:p>
            <a:pPr marL="0" indent="0">
              <a:buNone/>
            </a:pPr>
            <a:r>
              <a:rPr lang="en-US" dirty="0" smtClean="0"/>
              <a:t>The difference between strategic planning and deployment is:</a:t>
            </a:r>
            <a:endParaRPr lang="en-US" dirty="0"/>
          </a:p>
          <a:p>
            <a:r>
              <a:rPr lang="en-US" dirty="0"/>
              <a:t>Strategic planning means deciding what to do</a:t>
            </a:r>
            <a:r>
              <a:rPr lang="en-US" dirty="0" smtClean="0"/>
              <a:t>.</a:t>
            </a:r>
          </a:p>
          <a:p>
            <a:r>
              <a:rPr lang="en-US" dirty="0"/>
              <a:t>Deployment means using the best methods to carry out the strategic plan.</a:t>
            </a:r>
          </a:p>
        </p:txBody>
      </p:sp>
    </p:spTree>
    <p:extLst>
      <p:ext uri="{BB962C8B-B14F-4D97-AF65-F5344CB8AC3E}">
        <p14:creationId xmlns:p14="http://schemas.microsoft.com/office/powerpoint/2010/main" val="2351911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 Strategic Planning</a:t>
            </a:r>
            <a:endParaRPr lang="en-US" dirty="0"/>
          </a:p>
        </p:txBody>
      </p:sp>
      <p:sp>
        <p:nvSpPr>
          <p:cNvPr id="3" name="Content Placeholder 2"/>
          <p:cNvSpPr>
            <a:spLocks noGrp="1"/>
          </p:cNvSpPr>
          <p:nvPr>
            <p:ph idx="1"/>
          </p:nvPr>
        </p:nvSpPr>
        <p:spPr>
          <a:xfrm>
            <a:off x="609441" y="1138425"/>
            <a:ext cx="10969943" cy="1680975"/>
          </a:xfrm>
        </p:spPr>
        <p:txBody>
          <a:bodyPr>
            <a:normAutofit fontScale="92500"/>
          </a:bodyPr>
          <a:lstStyle/>
          <a:p>
            <a:pPr marL="0" indent="0" algn="just">
              <a:buNone/>
            </a:pPr>
            <a:r>
              <a:rPr lang="en-US" i="1" dirty="0"/>
              <a:t>Identify and define top management’s responsibility for the QMS, including establishing policies and objectives, setting organization-wide goals, and supporting quality initiatives</a:t>
            </a:r>
            <a:r>
              <a:rPr lang="en-US" i="1" dirty="0" smtClean="0"/>
              <a:t>.</a:t>
            </a:r>
            <a:endParaRPr lang="en-US" i="1" dirty="0"/>
          </a:p>
        </p:txBody>
      </p:sp>
      <p:sp>
        <p:nvSpPr>
          <p:cNvPr id="4" name="TextBox 3"/>
          <p:cNvSpPr txBox="1"/>
          <p:nvPr/>
        </p:nvSpPr>
        <p:spPr>
          <a:xfrm>
            <a:off x="760412" y="3124200"/>
            <a:ext cx="11201400" cy="2677656"/>
          </a:xfrm>
          <a:prstGeom prst="rect">
            <a:avLst/>
          </a:prstGeom>
          <a:noFill/>
        </p:spPr>
        <p:txBody>
          <a:bodyPr wrap="square" rtlCol="0">
            <a:spAutoFit/>
          </a:bodyPr>
          <a:lstStyle/>
          <a:p>
            <a:pPr marL="342900" indent="-342900" algn="just">
              <a:buFont typeface="Arial" panose="020B0604020202020204" pitchFamily="34" charset="0"/>
              <a:buChar char="•"/>
            </a:pPr>
            <a:r>
              <a:rPr lang="en-US" dirty="0"/>
              <a:t>Strategic planning usually begins with an analysis phase</a:t>
            </a:r>
            <a:r>
              <a:rPr lang="en-US" dirty="0" smtClean="0"/>
              <a:t>.</a:t>
            </a:r>
          </a:p>
          <a:p>
            <a:pPr marL="342900" indent="-342900" algn="just">
              <a:buFont typeface="Arial" panose="020B0604020202020204" pitchFamily="34" charset="0"/>
              <a:buChar char="•"/>
            </a:pPr>
            <a:r>
              <a:rPr lang="en-US" dirty="0" smtClean="0"/>
              <a:t>The </a:t>
            </a:r>
            <a:r>
              <a:rPr lang="en-US" dirty="0"/>
              <a:t>strengths and </a:t>
            </a:r>
            <a:r>
              <a:rPr lang="en-US" dirty="0" smtClean="0"/>
              <a:t>weaknesses </a:t>
            </a:r>
            <a:r>
              <a:rPr lang="en-US" dirty="0"/>
              <a:t>of the organization are assessed and forecasts are generated to predict how market opportunities and competitive threats will change during the time period covered by the study. </a:t>
            </a:r>
            <a:endParaRPr lang="en-US" dirty="0" smtClean="0"/>
          </a:p>
          <a:p>
            <a:pPr marL="342900" indent="-342900" algn="just">
              <a:buFont typeface="Arial" panose="020B0604020202020204" pitchFamily="34" charset="0"/>
              <a:buChar char="•"/>
            </a:pPr>
            <a:r>
              <a:rPr lang="en-US" dirty="0" smtClean="0"/>
              <a:t>This </a:t>
            </a:r>
            <a:r>
              <a:rPr lang="en-US" dirty="0"/>
              <a:t>analysis is sometimes called a SWOT (the acronym for strengths, weaknesses, opportunities, and threats) study</a:t>
            </a:r>
            <a:r>
              <a:rPr lang="en-US" dirty="0" smtClean="0"/>
              <a:t>.</a:t>
            </a:r>
          </a:p>
          <a:p>
            <a:pPr marL="342900" indent="-342900" algn="just">
              <a:buFont typeface="Arial" panose="020B0604020202020204" pitchFamily="34" charset="0"/>
              <a:buChar char="•"/>
            </a:pPr>
            <a:r>
              <a:rPr lang="en-US" dirty="0" smtClean="0"/>
              <a:t>Ideally</a:t>
            </a:r>
            <a:r>
              <a:rPr lang="en-US" dirty="0"/>
              <a:t>, strategic </a:t>
            </a:r>
            <a:r>
              <a:rPr lang="en-US" dirty="0" smtClean="0"/>
              <a:t>planning </a:t>
            </a:r>
            <a:r>
              <a:rPr lang="en-US" dirty="0"/>
              <a:t>for quality will address each aspect of the SWOT analysis. </a:t>
            </a:r>
          </a:p>
        </p:txBody>
      </p:sp>
    </p:spTree>
    <p:extLst>
      <p:ext uri="{BB962C8B-B14F-4D97-AF65-F5344CB8AC3E}">
        <p14:creationId xmlns:p14="http://schemas.microsoft.com/office/powerpoint/2010/main" val="4269034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152400"/>
            <a:ext cx="10969943" cy="711081"/>
          </a:xfrm>
        </p:spPr>
        <p:txBody>
          <a:bodyPr/>
          <a:lstStyle/>
          <a:p>
            <a:r>
              <a:rPr lang="en-US" dirty="0"/>
              <a:t>1 - Strategic </a:t>
            </a:r>
            <a:r>
              <a:rPr lang="en-US" dirty="0" smtClean="0"/>
              <a:t>Planning - </a:t>
            </a:r>
            <a:r>
              <a:rPr lang="en-US" dirty="0" err="1" smtClean="0"/>
              <a:t>Contd</a:t>
            </a:r>
            <a:endParaRPr lang="en-US" dirty="0"/>
          </a:p>
        </p:txBody>
      </p:sp>
      <p:pic>
        <p:nvPicPr>
          <p:cNvPr id="4" name="Picture 3"/>
          <p:cNvPicPr>
            <a:picLocks noChangeAspect="1"/>
          </p:cNvPicPr>
          <p:nvPr/>
        </p:nvPicPr>
        <p:blipFill>
          <a:blip r:embed="rId3"/>
          <a:stretch>
            <a:fillRect/>
          </a:stretch>
        </p:blipFill>
        <p:spPr>
          <a:xfrm>
            <a:off x="531812" y="873377"/>
            <a:ext cx="10056971" cy="5292465"/>
          </a:xfrm>
          <a:prstGeom prst="rect">
            <a:avLst/>
          </a:prstGeom>
        </p:spPr>
      </p:pic>
      <p:sp>
        <p:nvSpPr>
          <p:cNvPr id="3" name="Content Placeholder 2"/>
          <p:cNvSpPr>
            <a:spLocks noGrp="1"/>
          </p:cNvSpPr>
          <p:nvPr>
            <p:ph idx="1"/>
          </p:nvPr>
        </p:nvSpPr>
        <p:spPr>
          <a:xfrm>
            <a:off x="1370012" y="1071375"/>
            <a:ext cx="8686800" cy="842813"/>
          </a:xfrm>
        </p:spPr>
        <p:txBody>
          <a:bodyPr>
            <a:noAutofit/>
          </a:bodyPr>
          <a:lstStyle/>
          <a:p>
            <a:pPr marL="0" indent="0" algn="just">
              <a:buNone/>
            </a:pPr>
            <a:r>
              <a:rPr lang="en-US" sz="1600" b="1" dirty="0">
                <a:latin typeface="Times New Roman" panose="02020603050405020304" pitchFamily="18" charset="0"/>
                <a:cs typeface="Times New Roman" panose="02020603050405020304" pitchFamily="18" charset="0"/>
              </a:rPr>
              <a:t>After the SWOT analysis is complete, the organization can develop strategic quality </a:t>
            </a:r>
            <a:r>
              <a:rPr lang="en-US" sz="1600" b="1" dirty="0" smtClean="0">
                <a:latin typeface="Times New Roman" panose="02020603050405020304" pitchFamily="18" charset="0"/>
                <a:cs typeface="Times New Roman" panose="02020603050405020304" pitchFamily="18" charset="0"/>
              </a:rPr>
              <a:t>plans. To </a:t>
            </a:r>
            <a:r>
              <a:rPr lang="en-US" sz="1600" b="1" dirty="0">
                <a:latin typeface="Times New Roman" panose="02020603050405020304" pitchFamily="18" charset="0"/>
                <a:cs typeface="Times New Roman" panose="02020603050405020304" pitchFamily="18" charset="0"/>
              </a:rPr>
              <a:t>discern the </a:t>
            </a:r>
            <a:r>
              <a:rPr lang="en-US" sz="1600" b="1" dirty="0" smtClean="0">
                <a:latin typeface="Times New Roman" panose="02020603050405020304" pitchFamily="18" charset="0"/>
                <a:cs typeface="Times New Roman" panose="02020603050405020304" pitchFamily="18" charset="0"/>
              </a:rPr>
              <a:t>effectiveness </a:t>
            </a:r>
            <a:r>
              <a:rPr lang="en-US" sz="1600" b="1" dirty="0">
                <a:latin typeface="Times New Roman" panose="02020603050405020304" pitchFamily="18" charset="0"/>
                <a:cs typeface="Times New Roman" panose="02020603050405020304" pitchFamily="18" charset="0"/>
              </a:rPr>
              <a:t>of strategic quality plans, management should employ a series of </a:t>
            </a:r>
            <a:r>
              <a:rPr lang="en-US" sz="1600" b="1" dirty="0" smtClean="0">
                <a:latin typeface="Times New Roman" panose="02020603050405020304" pitchFamily="18" charset="0"/>
                <a:cs typeface="Times New Roman" panose="02020603050405020304" pitchFamily="18" charset="0"/>
              </a:rPr>
              <a:t>sequentially </a:t>
            </a:r>
            <a:r>
              <a:rPr lang="en-US" sz="1600" b="1" dirty="0">
                <a:latin typeface="Times New Roman" panose="02020603050405020304" pitchFamily="18" charset="0"/>
                <a:cs typeface="Times New Roman" panose="02020603050405020304" pitchFamily="18" charset="0"/>
              </a:rPr>
              <a:t>ordered effectiveness </a:t>
            </a:r>
            <a:r>
              <a:rPr lang="en-US" sz="1600" b="1" dirty="0" smtClean="0">
                <a:latin typeface="Times New Roman" panose="02020603050405020304" pitchFamily="18" charset="0"/>
                <a:cs typeface="Times New Roman" panose="02020603050405020304" pitchFamily="18" charset="0"/>
              </a:rPr>
              <a:t>tests.</a:t>
            </a:r>
          </a:p>
        </p:txBody>
      </p:sp>
      <p:pic>
        <p:nvPicPr>
          <p:cNvPr id="5" name="Picture 4"/>
          <p:cNvPicPr>
            <a:picLocks noChangeAspect="1"/>
          </p:cNvPicPr>
          <p:nvPr/>
        </p:nvPicPr>
        <p:blipFill>
          <a:blip r:embed="rId4"/>
          <a:stretch>
            <a:fillRect/>
          </a:stretch>
        </p:blipFill>
        <p:spPr>
          <a:xfrm>
            <a:off x="2693987" y="6328785"/>
            <a:ext cx="3781425" cy="376815"/>
          </a:xfrm>
          <a:prstGeom prst="rect">
            <a:avLst/>
          </a:prstGeom>
        </p:spPr>
      </p:pic>
    </p:spTree>
    <p:extLst>
      <p:ext uri="{BB962C8B-B14F-4D97-AF65-F5344CB8AC3E}">
        <p14:creationId xmlns:p14="http://schemas.microsoft.com/office/powerpoint/2010/main" val="1573268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Deployment Techniques</a:t>
            </a:r>
            <a:endParaRPr lang="en-US" dirty="0"/>
          </a:p>
        </p:txBody>
      </p:sp>
      <p:sp>
        <p:nvSpPr>
          <p:cNvPr id="3" name="Content Placeholder 2"/>
          <p:cNvSpPr>
            <a:spLocks noGrp="1"/>
          </p:cNvSpPr>
          <p:nvPr>
            <p:ph idx="1"/>
          </p:nvPr>
        </p:nvSpPr>
        <p:spPr>
          <a:xfrm>
            <a:off x="609441" y="1138425"/>
            <a:ext cx="10969943" cy="4652775"/>
          </a:xfrm>
        </p:spPr>
        <p:txBody>
          <a:bodyPr>
            <a:normAutofit fontScale="92500" lnSpcReduction="10000"/>
          </a:bodyPr>
          <a:lstStyle/>
          <a:p>
            <a:pPr marL="0" indent="0" algn="just">
              <a:buNone/>
            </a:pPr>
            <a:r>
              <a:rPr lang="en-US" sz="3300" i="1" dirty="0"/>
              <a:t>Define, describe, and use various deployment tools in support of the QMS: benchmarking, stakeholder identification and analysis, performance measurement tools, and project management tools such as PERT charts, Gantt charts, critical path method (CPM), resource allocation, and so on</a:t>
            </a:r>
            <a:r>
              <a:rPr lang="en-US" sz="3300" i="1" dirty="0" smtClean="0"/>
              <a:t>.</a:t>
            </a:r>
          </a:p>
          <a:p>
            <a:pPr marL="0" indent="0" algn="just">
              <a:buNone/>
            </a:pPr>
            <a:r>
              <a:rPr lang="en-US" sz="3300" dirty="0"/>
              <a:t>Quality improvement does not just happen. It must be planned, supported, and </a:t>
            </a:r>
            <a:r>
              <a:rPr lang="en-US" sz="3300" dirty="0" smtClean="0"/>
              <a:t>monitored. </a:t>
            </a:r>
          </a:p>
          <a:p>
            <a:pPr marL="0" indent="0" algn="just">
              <a:buNone/>
            </a:pPr>
            <a:r>
              <a:rPr lang="en-US" sz="3300" dirty="0" smtClean="0"/>
              <a:t>Planning requires ways </a:t>
            </a:r>
            <a:r>
              <a:rPr lang="en-US" sz="3300" dirty="0"/>
              <a:t>to identify the specific initiatives to be taken on, while support and monitoring require methods for tracking and communicating progress</a:t>
            </a:r>
            <a:r>
              <a:rPr lang="en-US" sz="3300" dirty="0" smtClean="0"/>
              <a:t>.</a:t>
            </a:r>
          </a:p>
          <a:p>
            <a:pPr marL="0" indent="0" algn="just">
              <a:buNone/>
            </a:pPr>
            <a:endParaRPr lang="en-US" sz="3300" dirty="0"/>
          </a:p>
        </p:txBody>
      </p:sp>
    </p:spTree>
    <p:extLst>
      <p:ext uri="{BB962C8B-B14F-4D97-AF65-F5344CB8AC3E}">
        <p14:creationId xmlns:p14="http://schemas.microsoft.com/office/powerpoint/2010/main" val="2643959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Deployment </a:t>
            </a:r>
            <a:r>
              <a:rPr lang="en-US" dirty="0" smtClean="0"/>
              <a:t>Techniques - </a:t>
            </a:r>
            <a:r>
              <a:rPr lang="en-US" dirty="0" err="1" smtClean="0"/>
              <a:t>Contd</a:t>
            </a:r>
            <a:endParaRPr lang="en-US" dirty="0"/>
          </a:p>
        </p:txBody>
      </p:sp>
      <p:sp>
        <p:nvSpPr>
          <p:cNvPr id="3" name="Content Placeholder 2"/>
          <p:cNvSpPr>
            <a:spLocks noGrp="1"/>
          </p:cNvSpPr>
          <p:nvPr>
            <p:ph idx="1"/>
          </p:nvPr>
        </p:nvSpPr>
        <p:spPr>
          <a:xfrm>
            <a:off x="0" y="1138425"/>
            <a:ext cx="12188825" cy="5567175"/>
          </a:xfrm>
        </p:spPr>
        <p:txBody>
          <a:bodyPr>
            <a:noAutofit/>
          </a:bodyPr>
          <a:lstStyle/>
          <a:p>
            <a:pPr algn="just"/>
            <a:r>
              <a:rPr lang="en-US" sz="2800" b="1" dirty="0"/>
              <a:t>Policy deployment : </a:t>
            </a:r>
            <a:r>
              <a:rPr lang="en-US" sz="2800" dirty="0"/>
              <a:t>Policies provide direction to guide and determine present and future decisions. They  indicate  the  principles  to  be  followed  or  what  is  to  be  done  but  not  specifically how it is to occur. </a:t>
            </a:r>
            <a:r>
              <a:rPr lang="en-US" sz="2800" dirty="0" smtClean="0"/>
              <a:t>A documented and deployed quality policy provides.</a:t>
            </a:r>
          </a:p>
          <a:p>
            <a:pPr algn="just"/>
            <a:r>
              <a:rPr lang="en-US" sz="2800" dirty="0"/>
              <a:t>A written guide to managerial action, lending stability to the </a:t>
            </a:r>
            <a:r>
              <a:rPr lang="en-US" sz="2800" dirty="0" smtClean="0"/>
              <a:t>organization.</a:t>
            </a:r>
          </a:p>
          <a:p>
            <a:pPr algn="just"/>
            <a:r>
              <a:rPr lang="en-US" sz="2800" dirty="0" smtClean="0"/>
              <a:t>Consideration </a:t>
            </a:r>
            <a:r>
              <a:rPr lang="en-US" sz="2800" dirty="0"/>
              <a:t>of quality problems and their </a:t>
            </a:r>
            <a:r>
              <a:rPr lang="en-US" sz="2800" dirty="0" smtClean="0"/>
              <a:t>effects</a:t>
            </a:r>
          </a:p>
          <a:p>
            <a:pPr algn="just"/>
            <a:r>
              <a:rPr lang="en-US" sz="2800" dirty="0" smtClean="0"/>
              <a:t>A </a:t>
            </a:r>
            <a:r>
              <a:rPr lang="en-US" sz="2800" dirty="0"/>
              <a:t>basis for auditing practices against </a:t>
            </a:r>
            <a:r>
              <a:rPr lang="en-US" sz="2800" dirty="0" smtClean="0"/>
              <a:t>policy</a:t>
            </a:r>
          </a:p>
          <a:p>
            <a:pPr marL="0" indent="0" algn="just">
              <a:buNone/>
            </a:pPr>
            <a:r>
              <a:rPr lang="en-US" sz="2800" dirty="0" smtClean="0"/>
              <a:t>Deployed </a:t>
            </a:r>
            <a:r>
              <a:rPr lang="en-US" sz="2800" dirty="0"/>
              <a:t>policies cascade throughout the organization, directly impacting each functional area and indirectly affecting events, activities, and outcomes </a:t>
            </a:r>
            <a:r>
              <a:rPr lang="en-US" sz="2800" dirty="0" smtClean="0"/>
              <a:t>depending </a:t>
            </a:r>
            <a:r>
              <a:rPr lang="en-US" sz="2800" dirty="0"/>
              <a:t>on those functions. If policies do not have this effect, they are not fulfilling their  purpose.  Each  function  and  person  impacted  by  the  organization’s  policy must align their objectives and procedures to support the policy.</a:t>
            </a:r>
          </a:p>
        </p:txBody>
      </p:sp>
    </p:spTree>
    <p:extLst>
      <p:ext uri="{BB962C8B-B14F-4D97-AF65-F5344CB8AC3E}">
        <p14:creationId xmlns:p14="http://schemas.microsoft.com/office/powerpoint/2010/main" val="1021688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Deployment Techniques - </a:t>
            </a:r>
            <a:r>
              <a:rPr lang="en-US" dirty="0" err="1"/>
              <a:t>Contd</a:t>
            </a:r>
            <a:endParaRPr lang="en-US" dirty="0"/>
          </a:p>
        </p:txBody>
      </p:sp>
      <p:sp>
        <p:nvSpPr>
          <p:cNvPr id="3" name="Content Placeholder 2"/>
          <p:cNvSpPr>
            <a:spLocks noGrp="1"/>
          </p:cNvSpPr>
          <p:nvPr>
            <p:ph idx="1"/>
          </p:nvPr>
        </p:nvSpPr>
        <p:spPr>
          <a:xfrm>
            <a:off x="227013" y="1138425"/>
            <a:ext cx="11811000" cy="5490975"/>
          </a:xfrm>
        </p:spPr>
        <p:txBody>
          <a:bodyPr>
            <a:noAutofit/>
          </a:bodyPr>
          <a:lstStyle/>
          <a:p>
            <a:pPr marL="0" indent="0" algn="just">
              <a:buNone/>
            </a:pPr>
            <a:r>
              <a:rPr lang="en-US" sz="2200" b="1" dirty="0" smtClean="0"/>
              <a:t>Goals and Objectives: </a:t>
            </a:r>
            <a:r>
              <a:rPr lang="en-US" sz="2200" dirty="0" smtClean="0"/>
              <a:t>Goals must fulfill the SMART principle.</a:t>
            </a:r>
          </a:p>
          <a:p>
            <a:pPr marL="0" indent="0" algn="just">
              <a:buNone/>
            </a:pPr>
            <a:r>
              <a:rPr lang="en-US" sz="2200" dirty="0"/>
              <a:t>An  example  of  the  hierarchical relationships between strategy, a goal, objectives, and action plans follows</a:t>
            </a:r>
            <a:r>
              <a:rPr lang="en-US" sz="2200" dirty="0" smtClean="0"/>
              <a:t>:</a:t>
            </a:r>
          </a:p>
          <a:p>
            <a:pPr marL="0" indent="0" algn="just">
              <a:buNone/>
            </a:pPr>
            <a:r>
              <a:rPr lang="en-US" sz="2200" b="1" dirty="0"/>
              <a:t>Organization strategy: </a:t>
            </a:r>
            <a:r>
              <a:rPr lang="en-US" sz="2200" dirty="0"/>
              <a:t>Continually build and retain a loyal customer </a:t>
            </a:r>
            <a:r>
              <a:rPr lang="en-US" sz="2200" dirty="0" smtClean="0"/>
              <a:t>base.</a:t>
            </a:r>
          </a:p>
          <a:p>
            <a:pPr marL="0" indent="0" algn="just">
              <a:buNone/>
            </a:pPr>
            <a:r>
              <a:rPr lang="en-US" sz="2200" b="1" dirty="0"/>
              <a:t>Organizational goal:</a:t>
            </a:r>
            <a:r>
              <a:rPr lang="en-US" sz="2200" dirty="0"/>
              <a:t> Deliver all products to all customers 100 percent on time</a:t>
            </a:r>
            <a:r>
              <a:rPr lang="en-US" sz="2200" dirty="0" smtClean="0"/>
              <a:t>.</a:t>
            </a:r>
          </a:p>
          <a:p>
            <a:pPr marL="0" indent="0" algn="just">
              <a:buNone/>
            </a:pPr>
            <a:r>
              <a:rPr lang="en-US" sz="2200" b="1" dirty="0"/>
              <a:t>Organizational objective:</a:t>
            </a:r>
            <a:r>
              <a:rPr lang="en-US" sz="2200" dirty="0"/>
              <a:t> Given current capacity, improve delivery dates of all future customer orders from 35 percent to 75 percent on-time delivery by February 2010 and to 100 percent by August 2010</a:t>
            </a:r>
            <a:r>
              <a:rPr lang="en-US" sz="2200" dirty="0" smtClean="0"/>
              <a:t>.</a:t>
            </a:r>
          </a:p>
          <a:p>
            <a:pPr marL="0" indent="0" algn="just">
              <a:buNone/>
            </a:pPr>
            <a:r>
              <a:rPr lang="en-US" sz="2200" b="1" dirty="0"/>
              <a:t>Functional objectives: </a:t>
            </a:r>
            <a:r>
              <a:rPr lang="en-US" sz="2200" dirty="0"/>
              <a:t>The quality department will assign a quality engineer to convene a </a:t>
            </a:r>
            <a:r>
              <a:rPr lang="en-US" sz="2200" dirty="0" smtClean="0"/>
              <a:t>cross-functional </a:t>
            </a:r>
            <a:r>
              <a:rPr lang="en-US" sz="2200" dirty="0"/>
              <a:t>process improvement team by November 1, 2009. The team will utilize lean manufacturing techniques to reduce cycle time and will continue its efforts until the production process has achieved 100 percent on-time delivery performance</a:t>
            </a:r>
            <a:r>
              <a:rPr lang="en-US" sz="2200" dirty="0" smtClean="0"/>
              <a:t>.</a:t>
            </a:r>
          </a:p>
          <a:p>
            <a:pPr marL="0" indent="0" algn="just">
              <a:buNone/>
            </a:pPr>
            <a:r>
              <a:rPr lang="en-US" sz="2200" b="1" dirty="0"/>
              <a:t>Action plans: </a:t>
            </a:r>
            <a:r>
              <a:rPr lang="en-US" sz="2200" dirty="0"/>
              <a:t>Detailed plans state how, when, and by whom the objective will be achieved. Action plans may resemble mini project plans or may be more complex project planning documents as needs dictate. In either case, action plans influence planning and scheduling. </a:t>
            </a:r>
          </a:p>
        </p:txBody>
      </p:sp>
    </p:spTree>
    <p:extLst>
      <p:ext uri="{BB962C8B-B14F-4D97-AF65-F5344CB8AC3E}">
        <p14:creationId xmlns:p14="http://schemas.microsoft.com/office/powerpoint/2010/main" val="3360295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1464</Words>
  <Application>Microsoft Office PowerPoint</Application>
  <PresentationFormat>Custom</PresentationFormat>
  <Paragraphs>119</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Tahoma</vt:lpstr>
      <vt:lpstr>Times New Roman</vt:lpstr>
      <vt:lpstr>Office Theme</vt:lpstr>
      <vt:lpstr>PowerPoint Presentation</vt:lpstr>
      <vt:lpstr>Objectives</vt:lpstr>
      <vt:lpstr>Quality Management System</vt:lpstr>
      <vt:lpstr>Quality Management System - contd</vt:lpstr>
      <vt:lpstr>1 - Strategic Planning</vt:lpstr>
      <vt:lpstr>1 - Strategic Planning - Contd</vt:lpstr>
      <vt:lpstr>2. Deployment Techniques</vt:lpstr>
      <vt:lpstr>2. Deployment Techniques - Contd</vt:lpstr>
      <vt:lpstr>2. Deployment Techniques - Contd</vt:lpstr>
      <vt:lpstr>Performance measurement tools</vt:lpstr>
      <vt:lpstr>Performance measurement tools</vt:lpstr>
      <vt:lpstr>Customers and Stakeholders</vt:lpstr>
      <vt:lpstr>Planning and scheduling</vt:lpstr>
      <vt:lpstr>Outsourcing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2020-11-26T15:58:15Z</dcterms:modified>
</cp:coreProperties>
</file>