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14" autoAdjust="0"/>
  </p:normalViewPr>
  <p:slideViewPr>
    <p:cSldViewPr>
      <p:cViewPr>
        <p:scale>
          <a:sx n="76" d="100"/>
          <a:sy n="76" d="100"/>
        </p:scale>
        <p:origin x="-1170" y="-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5ED801DB-C8B6-4111-9901-B1DA5B432556}" type="datetimeFigureOut">
              <a:rPr lang="en-US" smtClean="0"/>
              <a:t>11/12/2020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83628A67-C37B-4B14-AF96-AE676A3AE8CF}" type="slidenum">
              <a:rPr lang="en-US" smtClean="0"/>
              <a:t>‹#›</a:t>
            </a:fld>
            <a:endParaRPr lang="en-US"/>
          </a:p>
        </p:txBody>
      </p:sp>
    </p:spTree>
    <p:extLst>
      <p:ext uri="{BB962C8B-B14F-4D97-AF65-F5344CB8AC3E}">
        <p14:creationId xmlns:p14="http://schemas.microsoft.com/office/powerpoint/2010/main" val="3104004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Information systems that </a:t>
            </a:r>
            <a:r>
              <a:rPr lang="en-US" sz="1200" b="1" i="0" kern="1200" dirty="0" smtClean="0">
                <a:solidFill>
                  <a:schemeClr val="tx1"/>
                </a:solidFill>
                <a:effectLst/>
                <a:latin typeface="+mn-lt"/>
                <a:ea typeface="+mn-ea"/>
                <a:cs typeface="+mn-cs"/>
              </a:rPr>
              <a:t>cross</a:t>
            </a:r>
            <a:r>
              <a:rPr lang="en-US" sz="1200" b="0" i="0" kern="1200" dirty="0" smtClean="0">
                <a:solidFill>
                  <a:schemeClr val="tx1"/>
                </a:solidFill>
                <a:effectLst/>
                <a:latin typeface="+mn-lt"/>
                <a:ea typeface="+mn-ea"/>
                <a:cs typeface="+mn-cs"/>
              </a:rPr>
              <a:t> the boundaries of traditional business functions in order to reengineer and improve vital business processes all across the </a:t>
            </a:r>
            <a:r>
              <a:rPr lang="en-US" sz="1200" b="1" i="0" kern="1200" dirty="0" smtClean="0">
                <a:solidFill>
                  <a:schemeClr val="tx1"/>
                </a:solidFill>
                <a:effectLst/>
                <a:latin typeface="+mn-lt"/>
                <a:ea typeface="+mn-ea"/>
                <a:cs typeface="+mn-cs"/>
              </a:rPr>
              <a:t>enterprise</a:t>
            </a:r>
            <a:r>
              <a:rPr lang="en-US" sz="1200" b="0" i="0" kern="1200" dirty="0" smtClean="0">
                <a:solidFill>
                  <a:schemeClr val="tx1"/>
                </a:solidFill>
                <a:effectLst/>
                <a:latin typeface="+mn-lt"/>
                <a:ea typeface="+mn-ea"/>
                <a:cs typeface="+mn-cs"/>
              </a:rPr>
              <a:t>. The new product development process in a manufacturing company</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2</a:t>
            </a:fld>
            <a:endParaRPr lang="en-US"/>
          </a:p>
        </p:txBody>
      </p:sp>
    </p:spTree>
    <p:extLst>
      <p:ext uri="{BB962C8B-B14F-4D97-AF65-F5344CB8AC3E}">
        <p14:creationId xmlns:p14="http://schemas.microsoft.com/office/powerpoint/2010/main" val="2430852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Payroll</a:t>
            </a:r>
            <a:r>
              <a:rPr lang="en-US" sz="1200" b="0" i="0" kern="1200" dirty="0" smtClean="0">
                <a:solidFill>
                  <a:schemeClr val="tx1"/>
                </a:solidFill>
                <a:effectLst/>
                <a:latin typeface="+mn-lt"/>
                <a:ea typeface="+mn-ea"/>
                <a:cs typeface="+mn-cs"/>
              </a:rPr>
              <a:t> is the process of paying a company's employees, which can include the tracking of hours worked, the calculation of employee's pay, and the distribution of payments via direct deposit directly to their account or by check</a:t>
            </a:r>
          </a:p>
          <a:p>
            <a:r>
              <a:rPr lang="en-US" sz="1200" b="0" i="0" kern="1200" dirty="0" smtClean="0">
                <a:solidFill>
                  <a:schemeClr val="tx1"/>
                </a:solidFill>
                <a:effectLst/>
                <a:latin typeface="+mn-lt"/>
                <a:ea typeface="+mn-ea"/>
                <a:cs typeface="+mn-cs"/>
              </a:rPr>
              <a:t>personal time off (</a:t>
            </a:r>
            <a:r>
              <a:rPr lang="en-US" sz="1200" b="1" i="0" kern="1200" dirty="0" smtClean="0">
                <a:solidFill>
                  <a:schemeClr val="tx1"/>
                </a:solidFill>
                <a:effectLst/>
                <a:latin typeface="+mn-lt"/>
                <a:ea typeface="+mn-ea"/>
                <a:cs typeface="+mn-cs"/>
              </a:rPr>
              <a:t>PTO</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14</a:t>
            </a:fld>
            <a:endParaRPr lang="en-US"/>
          </a:p>
        </p:txBody>
      </p:sp>
    </p:spTree>
    <p:extLst>
      <p:ext uri="{BB962C8B-B14F-4D97-AF65-F5344CB8AC3E}">
        <p14:creationId xmlns:p14="http://schemas.microsoft.com/office/powerpoint/2010/main" val="2563326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Job costing</a:t>
            </a:r>
            <a:r>
              <a:rPr lang="en-US" sz="1200" b="0" i="0" kern="1200" dirty="0" smtClean="0">
                <a:solidFill>
                  <a:schemeClr val="tx1"/>
                </a:solidFill>
                <a:effectLst/>
                <a:latin typeface="+mn-lt"/>
                <a:ea typeface="+mn-ea"/>
                <a:cs typeface="+mn-cs"/>
              </a:rPr>
              <a:t> is defined as a method of recording the costs of a manufacturing </a:t>
            </a:r>
            <a:r>
              <a:rPr lang="en-US" sz="1200" b="1" i="0" kern="1200" dirty="0" smtClean="0">
                <a:solidFill>
                  <a:schemeClr val="tx1"/>
                </a:solidFill>
                <a:effectLst/>
                <a:latin typeface="+mn-lt"/>
                <a:ea typeface="+mn-ea"/>
                <a:cs typeface="+mn-cs"/>
              </a:rPr>
              <a:t>job</a:t>
            </a:r>
            <a:r>
              <a:rPr lang="en-US" sz="1200" b="0" i="0" kern="1200" dirty="0" smtClean="0">
                <a:solidFill>
                  <a:schemeClr val="tx1"/>
                </a:solidFill>
                <a:effectLst/>
                <a:latin typeface="+mn-lt"/>
                <a:ea typeface="+mn-ea"/>
                <a:cs typeface="+mn-cs"/>
              </a:rPr>
              <a:t>, rather than process. With </a:t>
            </a:r>
            <a:r>
              <a:rPr lang="en-US" sz="1200" b="1" i="0" kern="1200" dirty="0" smtClean="0">
                <a:solidFill>
                  <a:schemeClr val="tx1"/>
                </a:solidFill>
                <a:effectLst/>
                <a:latin typeface="+mn-lt"/>
                <a:ea typeface="+mn-ea"/>
                <a:cs typeface="+mn-cs"/>
              </a:rPr>
              <a:t>job costing</a:t>
            </a:r>
            <a:r>
              <a:rPr lang="en-US" sz="1200" b="0" i="0" kern="1200" dirty="0" smtClean="0">
                <a:solidFill>
                  <a:schemeClr val="tx1"/>
                </a:solidFill>
                <a:effectLst/>
                <a:latin typeface="+mn-lt"/>
                <a:ea typeface="+mn-ea"/>
                <a:cs typeface="+mn-cs"/>
              </a:rPr>
              <a:t> systems, a project manager or accountant can keep track of the </a:t>
            </a:r>
            <a:r>
              <a:rPr lang="en-US" sz="1200" b="1" i="0" kern="1200" dirty="0" smtClean="0">
                <a:solidFill>
                  <a:schemeClr val="tx1"/>
                </a:solidFill>
                <a:effectLst/>
                <a:latin typeface="+mn-lt"/>
                <a:ea typeface="+mn-ea"/>
                <a:cs typeface="+mn-cs"/>
              </a:rPr>
              <a:t>cost</a:t>
            </a:r>
            <a:r>
              <a:rPr lang="en-US" sz="1200" b="0" i="0" kern="1200" dirty="0" smtClean="0">
                <a:solidFill>
                  <a:schemeClr val="tx1"/>
                </a:solidFill>
                <a:effectLst/>
                <a:latin typeface="+mn-lt"/>
                <a:ea typeface="+mn-ea"/>
                <a:cs typeface="+mn-cs"/>
              </a:rPr>
              <a:t> of each </a:t>
            </a:r>
            <a:r>
              <a:rPr lang="en-US" sz="1200" b="1" i="0" kern="1200" dirty="0" smtClean="0">
                <a:solidFill>
                  <a:schemeClr val="tx1"/>
                </a:solidFill>
                <a:effectLst/>
                <a:latin typeface="+mn-lt"/>
                <a:ea typeface="+mn-ea"/>
                <a:cs typeface="+mn-cs"/>
              </a:rPr>
              <a:t>job</a:t>
            </a:r>
            <a:r>
              <a:rPr lang="en-US" sz="1200" b="0" i="0" kern="1200" dirty="0" smtClean="0">
                <a:solidFill>
                  <a:schemeClr val="tx1"/>
                </a:solidFill>
                <a:effectLst/>
                <a:latin typeface="+mn-lt"/>
                <a:ea typeface="+mn-ea"/>
                <a:cs typeface="+mn-cs"/>
              </a:rPr>
              <a:t>, maintaining data which is often more relevant to the operations of the business.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bill of materials</a:t>
            </a:r>
            <a:r>
              <a:rPr lang="en-US" sz="1200" b="0" i="0" kern="1200" dirty="0" smtClean="0">
                <a:solidFill>
                  <a:schemeClr val="tx1"/>
                </a:solidFill>
                <a:effectLst/>
                <a:latin typeface="+mn-lt"/>
                <a:ea typeface="+mn-ea"/>
                <a:cs typeface="+mn-cs"/>
              </a:rPr>
              <a:t> (BOM) is a comprehensive inventory of the raw </a:t>
            </a:r>
            <a:r>
              <a:rPr lang="en-US" sz="1200" b="1" i="0" kern="1200" dirty="0" smtClean="0">
                <a:solidFill>
                  <a:schemeClr val="tx1"/>
                </a:solidFill>
                <a:effectLst/>
                <a:latin typeface="+mn-lt"/>
                <a:ea typeface="+mn-ea"/>
                <a:cs typeface="+mn-cs"/>
              </a:rPr>
              <a:t>materials</a:t>
            </a:r>
            <a:r>
              <a:rPr lang="en-US" sz="1200" b="0" i="0" kern="1200" dirty="0" smtClean="0">
                <a:solidFill>
                  <a:schemeClr val="tx1"/>
                </a:solidFill>
                <a:effectLst/>
                <a:latin typeface="+mn-lt"/>
                <a:ea typeface="+mn-ea"/>
                <a:cs typeface="+mn-cs"/>
              </a:rPr>
              <a:t>, assemblies, subassemblies, parts and components, as well as the quantities of each, needed to manufacture a product. In a nutshell, it is the complete list of all the items that are required to build a product.</a:t>
            </a:r>
          </a:p>
          <a:p>
            <a:r>
              <a:rPr lang="en-US" sz="1200" b="1" i="0" kern="1200" dirty="0" smtClean="0">
                <a:solidFill>
                  <a:schemeClr val="tx1"/>
                </a:solidFill>
                <a:effectLst/>
                <a:latin typeface="+mn-lt"/>
                <a:ea typeface="+mn-ea"/>
                <a:cs typeface="+mn-cs"/>
              </a:rPr>
              <a:t>Shop Floor Control</a:t>
            </a:r>
            <a:r>
              <a:rPr lang="en-US" sz="1200" b="0" i="0" kern="1200" dirty="0" smtClean="0">
                <a:solidFill>
                  <a:schemeClr val="tx1"/>
                </a:solidFill>
                <a:effectLst/>
                <a:latin typeface="+mn-lt"/>
                <a:ea typeface="+mn-ea"/>
                <a:cs typeface="+mn-cs"/>
              </a:rPr>
              <a:t> (SFC) is a software system of methods and tools that are used to track, schedule and report on the progress of work in a </a:t>
            </a:r>
            <a:r>
              <a:rPr lang="en-US" sz="1200" b="1" i="0" kern="1200" dirty="0" smtClean="0">
                <a:solidFill>
                  <a:schemeClr val="tx1"/>
                </a:solidFill>
                <a:effectLst/>
                <a:latin typeface="+mn-lt"/>
                <a:ea typeface="+mn-ea"/>
                <a:cs typeface="+mn-cs"/>
              </a:rPr>
              <a:t>manufacturing plant</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Shop Floor Control</a:t>
            </a:r>
            <a:r>
              <a:rPr lang="en-US" sz="1200" b="0" i="0" kern="1200" dirty="0" smtClean="0">
                <a:solidFill>
                  <a:schemeClr val="tx1"/>
                </a:solidFill>
                <a:effectLst/>
                <a:latin typeface="+mn-lt"/>
                <a:ea typeface="+mn-ea"/>
                <a:cs typeface="+mn-cs"/>
              </a:rPr>
              <a:t> systems generally evaluate the portion of an order or operation that has been completed.</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15</a:t>
            </a:fld>
            <a:endParaRPr lang="en-US"/>
          </a:p>
        </p:txBody>
      </p:sp>
    </p:spTree>
    <p:extLst>
      <p:ext uri="{BB962C8B-B14F-4D97-AF65-F5344CB8AC3E}">
        <p14:creationId xmlns:p14="http://schemas.microsoft.com/office/powerpoint/2010/main" val="721705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restoration of a stock or supply to a former level or condition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To </a:t>
            </a:r>
            <a:r>
              <a:rPr lang="en-US" sz="1200" b="1" i="0" kern="1200" dirty="0" smtClean="0">
                <a:solidFill>
                  <a:schemeClr val="tx1"/>
                </a:solidFill>
                <a:effectLst/>
                <a:latin typeface="+mn-lt"/>
                <a:ea typeface="+mn-ea"/>
                <a:cs typeface="+mn-cs"/>
              </a:rPr>
              <a:t>reconcile inventory</a:t>
            </a:r>
            <a:r>
              <a:rPr lang="en-US" sz="1200" b="0" i="0" kern="1200" dirty="0" smtClean="0">
                <a:solidFill>
                  <a:schemeClr val="tx1"/>
                </a:solidFill>
                <a:effectLst/>
                <a:latin typeface="+mn-lt"/>
                <a:ea typeface="+mn-ea"/>
                <a:cs typeface="+mn-cs"/>
              </a:rPr>
              <a:t>, compare the </a:t>
            </a:r>
            <a:r>
              <a:rPr lang="en-US" sz="1200" b="1" i="0" kern="1200" dirty="0" smtClean="0">
                <a:solidFill>
                  <a:schemeClr val="tx1"/>
                </a:solidFill>
                <a:effectLst/>
                <a:latin typeface="+mn-lt"/>
                <a:ea typeface="+mn-ea"/>
                <a:cs typeface="+mn-cs"/>
              </a:rPr>
              <a:t>inventory</a:t>
            </a:r>
            <a:r>
              <a:rPr lang="en-US" sz="1200" b="0" i="0" kern="1200" dirty="0" smtClean="0">
                <a:solidFill>
                  <a:schemeClr val="tx1"/>
                </a:solidFill>
                <a:effectLst/>
                <a:latin typeface="+mn-lt"/>
                <a:ea typeface="+mn-ea"/>
                <a:cs typeface="+mn-cs"/>
              </a:rPr>
              <a:t> counts in the company's records to the actual amounts on the warehouse shelves, figure out why there are differences between the two amounts, and adjust the records to reflect this analysis</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17</a:t>
            </a:fld>
            <a:endParaRPr lang="en-US"/>
          </a:p>
        </p:txBody>
      </p:sp>
    </p:spTree>
    <p:extLst>
      <p:ext uri="{BB962C8B-B14F-4D97-AF65-F5344CB8AC3E}">
        <p14:creationId xmlns:p14="http://schemas.microsoft.com/office/powerpoint/2010/main" val="39662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http://www.axisgp.com/2010/11/what-does-erp-really-cost/</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22</a:t>
            </a:fld>
            <a:endParaRPr lang="en-US"/>
          </a:p>
        </p:txBody>
      </p:sp>
    </p:spTree>
    <p:extLst>
      <p:ext uri="{BB962C8B-B14F-4D97-AF65-F5344CB8AC3E}">
        <p14:creationId xmlns:p14="http://schemas.microsoft.com/office/powerpoint/2010/main" val="162190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Product assortment</a:t>
            </a:r>
            <a:r>
              <a:rPr lang="en-US" sz="1200" b="0" i="0" kern="1200" dirty="0" smtClean="0">
                <a:solidFill>
                  <a:schemeClr val="tx1"/>
                </a:solidFill>
                <a:effectLst/>
                <a:latin typeface="+mn-lt"/>
                <a:ea typeface="+mn-ea"/>
                <a:cs typeface="+mn-cs"/>
              </a:rPr>
              <a:t>, sometimes referred to as </a:t>
            </a:r>
            <a:r>
              <a:rPr lang="en-US" sz="1200" b="1" i="0" kern="1200" dirty="0" smtClean="0">
                <a:solidFill>
                  <a:schemeClr val="tx1"/>
                </a:solidFill>
                <a:effectLst/>
                <a:latin typeface="+mn-lt"/>
                <a:ea typeface="+mn-ea"/>
                <a:cs typeface="+mn-cs"/>
              </a:rPr>
              <a:t>merchandise</a:t>
            </a:r>
            <a:r>
              <a:rPr lang="en-US" sz="1200" b="0" i="0" kern="1200" dirty="0" smtClean="0">
                <a:solidFill>
                  <a:schemeClr val="tx1"/>
                </a:solidFill>
                <a:effectLst/>
                <a:latin typeface="+mn-lt"/>
                <a:ea typeface="+mn-ea"/>
                <a:cs typeface="+mn-cs"/>
              </a:rPr>
              <a:t> mix, refers to the variety of </a:t>
            </a:r>
            <a:r>
              <a:rPr lang="en-US" sz="1200" b="1" i="0" kern="1200" dirty="0" smtClean="0">
                <a:solidFill>
                  <a:schemeClr val="tx1"/>
                </a:solidFill>
                <a:effectLst/>
                <a:latin typeface="+mn-lt"/>
                <a:ea typeface="+mn-ea"/>
                <a:cs typeface="+mn-cs"/>
              </a:rPr>
              <a:t>products</a:t>
            </a:r>
            <a:r>
              <a:rPr lang="en-US" sz="1200" b="0" i="0" kern="1200" dirty="0" smtClean="0">
                <a:solidFill>
                  <a:schemeClr val="tx1"/>
                </a:solidFill>
                <a:effectLst/>
                <a:latin typeface="+mn-lt"/>
                <a:ea typeface="+mn-ea"/>
                <a:cs typeface="+mn-cs"/>
              </a:rPr>
              <a:t> that a retailer stocks and sells. It's made up of two key components: 1. </a:t>
            </a:r>
            <a:r>
              <a:rPr lang="en-US" sz="1200" b="1" i="0" kern="1200" dirty="0" smtClean="0">
                <a:solidFill>
                  <a:schemeClr val="tx1"/>
                </a:solidFill>
                <a:effectLst/>
                <a:latin typeface="+mn-lt"/>
                <a:ea typeface="+mn-ea"/>
                <a:cs typeface="+mn-cs"/>
              </a:rPr>
              <a:t>Product</a:t>
            </a:r>
            <a:r>
              <a:rPr lang="en-US" sz="1200" b="0" i="0" kern="1200" dirty="0" smtClean="0">
                <a:solidFill>
                  <a:schemeClr val="tx1"/>
                </a:solidFill>
                <a:effectLst/>
                <a:latin typeface="+mn-lt"/>
                <a:ea typeface="+mn-ea"/>
                <a:cs typeface="+mn-cs"/>
              </a:rPr>
              <a:t> breadth, which is the variety of </a:t>
            </a:r>
            <a:r>
              <a:rPr lang="en-US" sz="1200" b="1" i="0" kern="1200" dirty="0" smtClean="0">
                <a:solidFill>
                  <a:schemeClr val="tx1"/>
                </a:solidFill>
                <a:effectLst/>
                <a:latin typeface="+mn-lt"/>
                <a:ea typeface="+mn-ea"/>
                <a:cs typeface="+mn-cs"/>
              </a:rPr>
              <a:t>product</a:t>
            </a:r>
            <a:r>
              <a:rPr lang="en-US" sz="1200" b="0" i="0" kern="1200" dirty="0" smtClean="0">
                <a:solidFill>
                  <a:schemeClr val="tx1"/>
                </a:solidFill>
                <a:effectLst/>
                <a:latin typeface="+mn-lt"/>
                <a:ea typeface="+mn-ea"/>
                <a:cs typeface="+mn-cs"/>
              </a:rPr>
              <a:t> lines in a store. </a:t>
            </a:r>
            <a:r>
              <a:rPr lang="en-US" sz="1200" b="1" i="0" kern="1200" dirty="0" smtClean="0">
                <a:solidFill>
                  <a:schemeClr val="tx1"/>
                </a:solidFill>
                <a:effectLst/>
                <a:latin typeface="+mn-lt"/>
                <a:ea typeface="+mn-ea"/>
                <a:cs typeface="+mn-cs"/>
              </a:rPr>
              <a:t>Product</a:t>
            </a:r>
            <a:r>
              <a:rPr lang="en-US" sz="1200" b="0" i="0" kern="1200" dirty="0" smtClean="0">
                <a:solidFill>
                  <a:schemeClr val="tx1"/>
                </a:solidFill>
                <a:effectLst/>
                <a:latin typeface="+mn-lt"/>
                <a:ea typeface="+mn-ea"/>
                <a:cs typeface="+mn-cs"/>
              </a:rPr>
              <a:t> breadth is all about how wide and diverse an </a:t>
            </a:r>
            <a:r>
              <a:rPr lang="en-US" sz="1200" b="1" i="0" kern="1200" dirty="0" smtClean="0">
                <a:solidFill>
                  <a:schemeClr val="tx1"/>
                </a:solidFill>
                <a:effectLst/>
                <a:latin typeface="+mn-lt"/>
                <a:ea typeface="+mn-ea"/>
                <a:cs typeface="+mn-cs"/>
              </a:rPr>
              <a:t>assortment</a:t>
            </a:r>
            <a:r>
              <a:rPr lang="en-US" sz="1200" b="0" i="0" kern="1200" dirty="0" smtClean="0">
                <a:solidFill>
                  <a:schemeClr val="tx1"/>
                </a:solidFill>
                <a:effectLst/>
                <a:latin typeface="+mn-lt"/>
                <a:ea typeface="+mn-ea"/>
                <a:cs typeface="+mn-cs"/>
              </a:rPr>
              <a:t> is</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24</a:t>
            </a:fld>
            <a:endParaRPr lang="en-US"/>
          </a:p>
        </p:txBody>
      </p:sp>
    </p:spTree>
    <p:extLst>
      <p:ext uri="{BB962C8B-B14F-4D97-AF65-F5344CB8AC3E}">
        <p14:creationId xmlns:p14="http://schemas.microsoft.com/office/powerpoint/2010/main" val="706567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is that </a:t>
            </a:r>
            <a:r>
              <a:rPr lang="en-US" sz="1200" b="1" i="0" kern="1200" dirty="0" smtClean="0">
                <a:solidFill>
                  <a:schemeClr val="tx1"/>
                </a:solidFill>
                <a:effectLst/>
                <a:latin typeface="+mn-lt"/>
                <a:ea typeface="+mn-ea"/>
                <a:cs typeface="+mn-cs"/>
              </a:rPr>
              <a:t>implementation</a:t>
            </a:r>
            <a:r>
              <a:rPr lang="en-US" sz="1200" b="0" i="0" kern="1200" dirty="0" smtClean="0">
                <a:solidFill>
                  <a:schemeClr val="tx1"/>
                </a:solidFill>
                <a:effectLst/>
                <a:latin typeface="+mn-lt"/>
                <a:ea typeface="+mn-ea"/>
                <a:cs typeface="+mn-cs"/>
              </a:rPr>
              <a:t> is the process of moving an idea from concept to reality in business, engineering and other fields, </a:t>
            </a:r>
            <a:r>
              <a:rPr lang="en-US" sz="1200" b="1" i="0" kern="1200" dirty="0" smtClean="0">
                <a:solidFill>
                  <a:schemeClr val="tx1"/>
                </a:solidFill>
                <a:effectLst/>
                <a:latin typeface="+mn-lt"/>
                <a:ea typeface="+mn-ea"/>
                <a:cs typeface="+mn-cs"/>
              </a:rPr>
              <a:t>implementation</a:t>
            </a:r>
            <a:r>
              <a:rPr lang="en-US" sz="1200" b="0" i="0" kern="1200" dirty="0" smtClean="0">
                <a:solidFill>
                  <a:schemeClr val="tx1"/>
                </a:solidFill>
                <a:effectLst/>
                <a:latin typeface="+mn-lt"/>
                <a:ea typeface="+mn-ea"/>
                <a:cs typeface="+mn-cs"/>
              </a:rPr>
              <a:t> refers to the building process rather than the design process while </a:t>
            </a:r>
            <a:r>
              <a:rPr lang="en-US" sz="1200" b="1" i="0" kern="1200" dirty="0" smtClean="0">
                <a:solidFill>
                  <a:schemeClr val="tx1"/>
                </a:solidFill>
                <a:effectLst/>
                <a:latin typeface="+mn-lt"/>
                <a:ea typeface="+mn-ea"/>
                <a:cs typeface="+mn-cs"/>
              </a:rPr>
              <a:t>development</a:t>
            </a:r>
            <a:r>
              <a:rPr lang="en-US" sz="1200" b="0" i="0" kern="1200" dirty="0" smtClean="0">
                <a:solidFill>
                  <a:schemeClr val="tx1"/>
                </a:solidFill>
                <a:effectLst/>
                <a:latin typeface="+mn-lt"/>
                <a:ea typeface="+mn-ea"/>
                <a:cs typeface="+mn-cs"/>
              </a:rPr>
              <a:t> is (uncountable) the process of developing; </a:t>
            </a:r>
            <a:r>
              <a:rPr lang="en-US" sz="1200" b="1" i="0" kern="1200" dirty="0" smtClean="0">
                <a:solidFill>
                  <a:schemeClr val="tx1"/>
                </a:solidFill>
                <a:effectLst/>
                <a:latin typeface="+mn-lt"/>
                <a:ea typeface="+mn-ea"/>
                <a:cs typeface="+mn-cs"/>
              </a:rPr>
              <a:t>growth</a:t>
            </a:r>
            <a:r>
              <a:rPr lang="en-US" sz="1200" b="0" i="0" kern="1200" dirty="0" smtClean="0">
                <a:solidFill>
                  <a:schemeClr val="tx1"/>
                </a:solidFill>
                <a:effectLst/>
                <a:latin typeface="+mn-lt"/>
                <a:ea typeface="+mn-ea"/>
                <a:cs typeface="+mn-cs"/>
              </a:rPr>
              <a:t>, directed change.</a:t>
            </a:r>
          </a:p>
          <a:p>
            <a:r>
              <a:rPr lang="en-US" sz="1200" b="1" i="0" kern="1200" dirty="0" smtClean="0">
                <a:solidFill>
                  <a:schemeClr val="tx1"/>
                </a:solidFill>
                <a:effectLst/>
                <a:latin typeface="+mn-lt"/>
                <a:ea typeface="+mn-ea"/>
                <a:cs typeface="+mn-cs"/>
              </a:rPr>
              <a:t>Development</a:t>
            </a:r>
            <a:r>
              <a:rPr lang="en-US" sz="1200" b="0" i="0" kern="1200" dirty="0" smtClean="0">
                <a:solidFill>
                  <a:schemeClr val="tx1"/>
                </a:solidFill>
                <a:effectLst/>
                <a:latin typeface="+mn-lt"/>
                <a:ea typeface="+mn-ea"/>
                <a:cs typeface="+mn-cs"/>
              </a:rPr>
              <a:t> deals with Individual object </a:t>
            </a:r>
            <a:r>
              <a:rPr lang="en-US" sz="1200" b="1" i="0" kern="1200" dirty="0" smtClean="0">
                <a:solidFill>
                  <a:schemeClr val="tx1"/>
                </a:solidFill>
                <a:effectLst/>
                <a:latin typeface="+mn-lt"/>
                <a:ea typeface="+mn-ea"/>
                <a:cs typeface="+mn-cs"/>
              </a:rPr>
              <a:t>development</a:t>
            </a:r>
            <a:r>
              <a:rPr lang="en-US" sz="1200" b="0" i="0" kern="1200" dirty="0" smtClean="0">
                <a:solidFill>
                  <a:schemeClr val="tx1"/>
                </a:solidFill>
                <a:effectLst/>
                <a:latin typeface="+mn-lt"/>
                <a:ea typeface="+mn-ea"/>
                <a:cs typeface="+mn-cs"/>
              </a:rPr>
              <a:t> as per the design/business requirements. </a:t>
            </a:r>
            <a:r>
              <a:rPr lang="en-US" sz="1200" b="1" i="0" kern="1200" dirty="0" smtClean="0">
                <a:solidFill>
                  <a:schemeClr val="tx1"/>
                </a:solidFill>
                <a:effectLst/>
                <a:latin typeface="+mn-lt"/>
                <a:ea typeface="+mn-ea"/>
                <a:cs typeface="+mn-cs"/>
              </a:rPr>
              <a:t>Implementation</a:t>
            </a:r>
            <a:r>
              <a:rPr lang="en-US" sz="1200" b="0" i="0" kern="1200" dirty="0" smtClean="0">
                <a:solidFill>
                  <a:schemeClr val="tx1"/>
                </a:solidFill>
                <a:effectLst/>
                <a:latin typeface="+mn-lt"/>
                <a:ea typeface="+mn-ea"/>
                <a:cs typeface="+mn-cs"/>
              </a:rPr>
              <a:t> deals integrated with individual </a:t>
            </a:r>
            <a:r>
              <a:rPr lang="en-US" sz="1200" b="1" i="0" kern="1200" dirty="0" smtClean="0">
                <a:solidFill>
                  <a:schemeClr val="tx1"/>
                </a:solidFill>
                <a:effectLst/>
                <a:latin typeface="+mn-lt"/>
                <a:ea typeface="+mn-ea"/>
                <a:cs typeface="+mn-cs"/>
              </a:rPr>
              <a:t>development</a:t>
            </a:r>
            <a:r>
              <a:rPr lang="en-US" sz="1200" b="0" i="0" kern="1200" dirty="0" smtClean="0">
                <a:solidFill>
                  <a:schemeClr val="tx1"/>
                </a:solidFill>
                <a:effectLst/>
                <a:latin typeface="+mn-lt"/>
                <a:ea typeface="+mn-ea"/>
                <a:cs typeface="+mn-cs"/>
              </a:rPr>
              <a:t> objects</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26</a:t>
            </a:fld>
            <a:endParaRPr lang="en-US"/>
          </a:p>
        </p:txBody>
      </p:sp>
    </p:spTree>
    <p:extLst>
      <p:ext uri="{BB962C8B-B14F-4D97-AF65-F5344CB8AC3E}">
        <p14:creationId xmlns:p14="http://schemas.microsoft.com/office/powerpoint/2010/main" val="588028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he act of </a:t>
            </a:r>
            <a:r>
              <a:rPr lang="en-US" sz="1200" b="1" i="0" kern="1200" dirty="0" smtClean="0">
                <a:solidFill>
                  <a:schemeClr val="tx1"/>
                </a:solidFill>
                <a:effectLst/>
                <a:latin typeface="+mn-lt"/>
                <a:ea typeface="+mn-ea"/>
                <a:cs typeface="+mn-cs"/>
              </a:rPr>
              <a:t>following up</a:t>
            </a:r>
            <a:r>
              <a:rPr lang="en-US" sz="1200" b="0" i="0" kern="1200" dirty="0" smtClean="0">
                <a:solidFill>
                  <a:schemeClr val="tx1"/>
                </a:solidFill>
                <a:effectLst/>
                <a:latin typeface="+mn-lt"/>
                <a:ea typeface="+mn-ea"/>
                <a:cs typeface="+mn-cs"/>
              </a:rPr>
              <a:t>. an action or thing that serves to increase the effectiveness of a previous one, as a second or subsequent letter, phone call, or visit</a:t>
            </a:r>
            <a:endParaRPr lang="en-US" dirty="0"/>
          </a:p>
        </p:txBody>
      </p:sp>
      <p:sp>
        <p:nvSpPr>
          <p:cNvPr id="4" name="Slide Number Placeholder 3"/>
          <p:cNvSpPr>
            <a:spLocks noGrp="1"/>
          </p:cNvSpPr>
          <p:nvPr>
            <p:ph type="sldNum" sz="quarter" idx="10"/>
          </p:nvPr>
        </p:nvSpPr>
        <p:spPr/>
        <p:txBody>
          <a:bodyPr/>
          <a:lstStyle/>
          <a:p>
            <a:fld id="{83628A67-C37B-4B14-AF96-AE676A3AE8CF}" type="slidenum">
              <a:rPr lang="en-US" smtClean="0"/>
              <a:t>32</a:t>
            </a:fld>
            <a:endParaRPr lang="en-US"/>
          </a:p>
        </p:txBody>
      </p:sp>
    </p:spTree>
    <p:extLst>
      <p:ext uri="{BB962C8B-B14F-4D97-AF65-F5344CB8AC3E}">
        <p14:creationId xmlns:p14="http://schemas.microsoft.com/office/powerpoint/2010/main" val="15999735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70" y="0"/>
            <a:ext cx="9146540" cy="248920"/>
          </a:xfrm>
          <a:custGeom>
            <a:avLst/>
            <a:gdLst/>
            <a:ahLst/>
            <a:cxnLst/>
            <a:rect l="l" t="t" r="r" b="b"/>
            <a:pathLst>
              <a:path w="9146540" h="248920">
                <a:moveTo>
                  <a:pt x="9146540" y="0"/>
                </a:moveTo>
                <a:lnTo>
                  <a:pt x="0" y="0"/>
                </a:lnTo>
                <a:lnTo>
                  <a:pt x="0" y="118110"/>
                </a:lnTo>
                <a:lnTo>
                  <a:pt x="0" y="129540"/>
                </a:lnTo>
                <a:lnTo>
                  <a:pt x="0" y="248920"/>
                </a:lnTo>
                <a:lnTo>
                  <a:pt x="9146540" y="248920"/>
                </a:lnTo>
                <a:lnTo>
                  <a:pt x="9146540" y="129540"/>
                </a:lnTo>
                <a:lnTo>
                  <a:pt x="9146540" y="118110"/>
                </a:lnTo>
                <a:lnTo>
                  <a:pt x="9146540" y="0"/>
                </a:lnTo>
                <a:close/>
              </a:path>
            </a:pathLst>
          </a:custGeom>
          <a:solidFill>
            <a:srgbClr val="C4DDE4"/>
          </a:solidFill>
        </p:spPr>
        <p:txBody>
          <a:bodyPr wrap="square" lIns="0" tIns="0" rIns="0" bIns="0" rtlCol="0"/>
          <a:lstStyle/>
          <a:p>
            <a:endParaRPr/>
          </a:p>
        </p:txBody>
      </p:sp>
      <p:sp>
        <p:nvSpPr>
          <p:cNvPr id="17" name="bg object 17"/>
          <p:cNvSpPr/>
          <p:nvPr/>
        </p:nvSpPr>
        <p:spPr>
          <a:xfrm>
            <a:off x="-1270" y="2362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C5DEE4"/>
          </a:solidFill>
        </p:spPr>
        <p:txBody>
          <a:bodyPr wrap="square" lIns="0" tIns="0" rIns="0" bIns="0" rtlCol="0"/>
          <a:lstStyle/>
          <a:p>
            <a:endParaRPr/>
          </a:p>
        </p:txBody>
      </p:sp>
      <p:sp>
        <p:nvSpPr>
          <p:cNvPr id="18" name="bg object 18"/>
          <p:cNvSpPr/>
          <p:nvPr/>
        </p:nvSpPr>
        <p:spPr>
          <a:xfrm>
            <a:off x="-1270" y="35432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6DEE5"/>
          </a:solidFill>
        </p:spPr>
        <p:txBody>
          <a:bodyPr wrap="square" lIns="0" tIns="0" rIns="0" bIns="0" rtlCol="0"/>
          <a:lstStyle/>
          <a:p>
            <a:endParaRPr/>
          </a:p>
        </p:txBody>
      </p:sp>
      <p:sp>
        <p:nvSpPr>
          <p:cNvPr id="19" name="bg object 19"/>
          <p:cNvSpPr/>
          <p:nvPr/>
        </p:nvSpPr>
        <p:spPr>
          <a:xfrm>
            <a:off x="-1270" y="47243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7DFE5"/>
          </a:solidFill>
        </p:spPr>
        <p:txBody>
          <a:bodyPr wrap="square" lIns="0" tIns="0" rIns="0" bIns="0" rtlCol="0"/>
          <a:lstStyle/>
          <a:p>
            <a:endParaRPr/>
          </a:p>
        </p:txBody>
      </p:sp>
      <p:sp>
        <p:nvSpPr>
          <p:cNvPr id="20" name="bg object 20"/>
          <p:cNvSpPr/>
          <p:nvPr/>
        </p:nvSpPr>
        <p:spPr>
          <a:xfrm>
            <a:off x="-1270" y="59054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8DFE6"/>
          </a:solidFill>
        </p:spPr>
        <p:txBody>
          <a:bodyPr wrap="square" lIns="0" tIns="0" rIns="0" bIns="0" rtlCol="0"/>
          <a:lstStyle/>
          <a:p>
            <a:endParaRPr/>
          </a:p>
        </p:txBody>
      </p:sp>
      <p:sp>
        <p:nvSpPr>
          <p:cNvPr id="21" name="bg object 21"/>
          <p:cNvSpPr/>
          <p:nvPr/>
        </p:nvSpPr>
        <p:spPr>
          <a:xfrm>
            <a:off x="-1270" y="70866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9E0E6"/>
          </a:solidFill>
        </p:spPr>
        <p:txBody>
          <a:bodyPr wrap="square" lIns="0" tIns="0" rIns="0" bIns="0" rtlCol="0"/>
          <a:lstStyle/>
          <a:p>
            <a:endParaRPr/>
          </a:p>
        </p:txBody>
      </p:sp>
      <p:sp>
        <p:nvSpPr>
          <p:cNvPr id="22" name="bg object 22"/>
          <p:cNvSpPr/>
          <p:nvPr/>
        </p:nvSpPr>
        <p:spPr>
          <a:xfrm>
            <a:off x="-1270" y="8267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AE0E7"/>
          </a:solidFill>
        </p:spPr>
        <p:txBody>
          <a:bodyPr wrap="square" lIns="0" tIns="0" rIns="0" bIns="0" rtlCol="0"/>
          <a:lstStyle/>
          <a:p>
            <a:endParaRPr/>
          </a:p>
        </p:txBody>
      </p:sp>
      <p:sp>
        <p:nvSpPr>
          <p:cNvPr id="23" name="bg object 23"/>
          <p:cNvSpPr/>
          <p:nvPr/>
        </p:nvSpPr>
        <p:spPr>
          <a:xfrm>
            <a:off x="-1270" y="9448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CE1E7"/>
          </a:solidFill>
        </p:spPr>
        <p:txBody>
          <a:bodyPr wrap="square" lIns="0" tIns="0" rIns="0" bIns="0" rtlCol="0"/>
          <a:lstStyle/>
          <a:p>
            <a:endParaRPr/>
          </a:p>
        </p:txBody>
      </p:sp>
      <p:sp>
        <p:nvSpPr>
          <p:cNvPr id="24" name="bg object 24"/>
          <p:cNvSpPr/>
          <p:nvPr/>
        </p:nvSpPr>
        <p:spPr>
          <a:xfrm>
            <a:off x="-1270" y="1062990"/>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CCE2E7"/>
          </a:solidFill>
        </p:spPr>
        <p:txBody>
          <a:bodyPr wrap="square" lIns="0" tIns="0" rIns="0" bIns="0" rtlCol="0"/>
          <a:lstStyle/>
          <a:p>
            <a:endParaRPr/>
          </a:p>
        </p:txBody>
      </p:sp>
      <p:sp>
        <p:nvSpPr>
          <p:cNvPr id="25" name="bg object 25"/>
          <p:cNvSpPr/>
          <p:nvPr/>
        </p:nvSpPr>
        <p:spPr>
          <a:xfrm>
            <a:off x="-1270" y="11823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DE2E8"/>
          </a:solidFill>
        </p:spPr>
        <p:txBody>
          <a:bodyPr wrap="square" lIns="0" tIns="0" rIns="0" bIns="0" rtlCol="0"/>
          <a:lstStyle/>
          <a:p>
            <a:endParaRPr/>
          </a:p>
        </p:txBody>
      </p:sp>
      <p:sp>
        <p:nvSpPr>
          <p:cNvPr id="26" name="bg object 26"/>
          <p:cNvSpPr/>
          <p:nvPr/>
        </p:nvSpPr>
        <p:spPr>
          <a:xfrm>
            <a:off x="-1270" y="13004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EE3E8"/>
          </a:solidFill>
        </p:spPr>
        <p:txBody>
          <a:bodyPr wrap="square" lIns="0" tIns="0" rIns="0" bIns="0" rtlCol="0"/>
          <a:lstStyle/>
          <a:p>
            <a:endParaRPr/>
          </a:p>
        </p:txBody>
      </p:sp>
      <p:sp>
        <p:nvSpPr>
          <p:cNvPr id="27" name="bg object 27"/>
          <p:cNvSpPr/>
          <p:nvPr/>
        </p:nvSpPr>
        <p:spPr>
          <a:xfrm>
            <a:off x="-1270" y="141859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FE3E9"/>
          </a:solidFill>
        </p:spPr>
        <p:txBody>
          <a:bodyPr wrap="square" lIns="0" tIns="0" rIns="0" bIns="0" rtlCol="0"/>
          <a:lstStyle/>
          <a:p>
            <a:endParaRPr/>
          </a:p>
        </p:txBody>
      </p:sp>
      <p:sp>
        <p:nvSpPr>
          <p:cNvPr id="28" name="bg object 28"/>
          <p:cNvSpPr/>
          <p:nvPr/>
        </p:nvSpPr>
        <p:spPr>
          <a:xfrm>
            <a:off x="-1270" y="153669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0E4E9"/>
          </a:solidFill>
        </p:spPr>
        <p:txBody>
          <a:bodyPr wrap="square" lIns="0" tIns="0" rIns="0" bIns="0" rtlCol="0"/>
          <a:lstStyle/>
          <a:p>
            <a:endParaRPr/>
          </a:p>
        </p:txBody>
      </p:sp>
      <p:sp>
        <p:nvSpPr>
          <p:cNvPr id="29" name="bg object 29"/>
          <p:cNvSpPr/>
          <p:nvPr/>
        </p:nvSpPr>
        <p:spPr>
          <a:xfrm>
            <a:off x="-1270" y="16548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1E4EA"/>
          </a:solidFill>
        </p:spPr>
        <p:txBody>
          <a:bodyPr wrap="square" lIns="0" tIns="0" rIns="0" bIns="0" rtlCol="0"/>
          <a:lstStyle/>
          <a:p>
            <a:endParaRPr/>
          </a:p>
        </p:txBody>
      </p:sp>
      <p:sp>
        <p:nvSpPr>
          <p:cNvPr id="30" name="bg object 30"/>
          <p:cNvSpPr/>
          <p:nvPr/>
        </p:nvSpPr>
        <p:spPr>
          <a:xfrm>
            <a:off x="-1270" y="17729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2E5EA"/>
          </a:solidFill>
        </p:spPr>
        <p:txBody>
          <a:bodyPr wrap="square" lIns="0" tIns="0" rIns="0" bIns="0" rtlCol="0"/>
          <a:lstStyle/>
          <a:p>
            <a:endParaRPr/>
          </a:p>
        </p:txBody>
      </p:sp>
      <p:sp>
        <p:nvSpPr>
          <p:cNvPr id="31" name="bg object 31"/>
          <p:cNvSpPr/>
          <p:nvPr/>
        </p:nvSpPr>
        <p:spPr>
          <a:xfrm>
            <a:off x="-1270" y="18910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3E5EB"/>
          </a:solidFill>
        </p:spPr>
        <p:txBody>
          <a:bodyPr wrap="square" lIns="0" tIns="0" rIns="0" bIns="0" rtlCol="0"/>
          <a:lstStyle/>
          <a:p>
            <a:endParaRPr/>
          </a:p>
        </p:txBody>
      </p:sp>
      <p:sp>
        <p:nvSpPr>
          <p:cNvPr id="32" name="bg object 32"/>
          <p:cNvSpPr/>
          <p:nvPr/>
        </p:nvSpPr>
        <p:spPr>
          <a:xfrm>
            <a:off x="-1270" y="2010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4E6EB"/>
          </a:solidFill>
        </p:spPr>
        <p:txBody>
          <a:bodyPr wrap="square" lIns="0" tIns="0" rIns="0" bIns="0" rtlCol="0"/>
          <a:lstStyle/>
          <a:p>
            <a:endParaRPr/>
          </a:p>
        </p:txBody>
      </p:sp>
      <p:sp>
        <p:nvSpPr>
          <p:cNvPr id="33" name="bg object 33"/>
          <p:cNvSpPr/>
          <p:nvPr/>
        </p:nvSpPr>
        <p:spPr>
          <a:xfrm>
            <a:off x="-1270" y="21285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5E7EB"/>
          </a:solidFill>
        </p:spPr>
        <p:txBody>
          <a:bodyPr wrap="square" lIns="0" tIns="0" rIns="0" bIns="0" rtlCol="0"/>
          <a:lstStyle/>
          <a:p>
            <a:endParaRPr/>
          </a:p>
        </p:txBody>
      </p:sp>
      <p:sp>
        <p:nvSpPr>
          <p:cNvPr id="34" name="bg object 34"/>
          <p:cNvSpPr/>
          <p:nvPr/>
        </p:nvSpPr>
        <p:spPr>
          <a:xfrm>
            <a:off x="-1270" y="22466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6E7EC"/>
          </a:solidFill>
        </p:spPr>
        <p:txBody>
          <a:bodyPr wrap="square" lIns="0" tIns="0" rIns="0" bIns="0" rtlCol="0"/>
          <a:lstStyle/>
          <a:p>
            <a:endParaRPr/>
          </a:p>
        </p:txBody>
      </p:sp>
      <p:sp>
        <p:nvSpPr>
          <p:cNvPr id="35" name="bg object 35"/>
          <p:cNvSpPr/>
          <p:nvPr/>
        </p:nvSpPr>
        <p:spPr>
          <a:xfrm>
            <a:off x="-1270" y="236474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7E8EC"/>
          </a:solidFill>
        </p:spPr>
        <p:txBody>
          <a:bodyPr wrap="square" lIns="0" tIns="0" rIns="0" bIns="0" rtlCol="0"/>
          <a:lstStyle/>
          <a:p>
            <a:endParaRPr/>
          </a:p>
        </p:txBody>
      </p:sp>
      <p:sp>
        <p:nvSpPr>
          <p:cNvPr id="36" name="bg object 36"/>
          <p:cNvSpPr/>
          <p:nvPr/>
        </p:nvSpPr>
        <p:spPr>
          <a:xfrm>
            <a:off x="-1270" y="24828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8E8ED"/>
          </a:solidFill>
        </p:spPr>
        <p:txBody>
          <a:bodyPr wrap="square" lIns="0" tIns="0" rIns="0" bIns="0" rtlCol="0"/>
          <a:lstStyle/>
          <a:p>
            <a:endParaRPr/>
          </a:p>
        </p:txBody>
      </p:sp>
      <p:sp>
        <p:nvSpPr>
          <p:cNvPr id="37" name="bg object 37"/>
          <p:cNvSpPr/>
          <p:nvPr/>
        </p:nvSpPr>
        <p:spPr>
          <a:xfrm>
            <a:off x="-1270" y="26009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9E9ED"/>
          </a:solidFill>
        </p:spPr>
        <p:txBody>
          <a:bodyPr wrap="square" lIns="0" tIns="0" rIns="0" bIns="0" rtlCol="0"/>
          <a:lstStyle/>
          <a:p>
            <a:endParaRPr/>
          </a:p>
        </p:txBody>
      </p:sp>
      <p:sp>
        <p:nvSpPr>
          <p:cNvPr id="38" name="bg object 38"/>
          <p:cNvSpPr/>
          <p:nvPr/>
        </p:nvSpPr>
        <p:spPr>
          <a:xfrm>
            <a:off x="-1270" y="27190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AE9EE"/>
          </a:solidFill>
        </p:spPr>
        <p:txBody>
          <a:bodyPr wrap="square" lIns="0" tIns="0" rIns="0" bIns="0" rtlCol="0"/>
          <a:lstStyle/>
          <a:p>
            <a:endParaRPr/>
          </a:p>
        </p:txBody>
      </p:sp>
      <p:sp>
        <p:nvSpPr>
          <p:cNvPr id="39" name="bg object 39"/>
          <p:cNvSpPr/>
          <p:nvPr/>
        </p:nvSpPr>
        <p:spPr>
          <a:xfrm>
            <a:off x="-1270" y="283717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BEAEE"/>
          </a:solidFill>
        </p:spPr>
        <p:txBody>
          <a:bodyPr wrap="square" lIns="0" tIns="0" rIns="0" bIns="0" rtlCol="0"/>
          <a:lstStyle/>
          <a:p>
            <a:endParaRPr/>
          </a:p>
        </p:txBody>
      </p:sp>
      <p:sp>
        <p:nvSpPr>
          <p:cNvPr id="40" name="bg object 40"/>
          <p:cNvSpPr/>
          <p:nvPr/>
        </p:nvSpPr>
        <p:spPr>
          <a:xfrm>
            <a:off x="-1270" y="29565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CEAEF"/>
          </a:solidFill>
        </p:spPr>
        <p:txBody>
          <a:bodyPr wrap="square" lIns="0" tIns="0" rIns="0" bIns="0" rtlCol="0"/>
          <a:lstStyle/>
          <a:p>
            <a:endParaRPr/>
          </a:p>
        </p:txBody>
      </p:sp>
      <p:sp>
        <p:nvSpPr>
          <p:cNvPr id="41" name="bg object 41"/>
          <p:cNvSpPr/>
          <p:nvPr/>
        </p:nvSpPr>
        <p:spPr>
          <a:xfrm>
            <a:off x="-1270" y="30746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DEBEF"/>
          </a:solidFill>
        </p:spPr>
        <p:txBody>
          <a:bodyPr wrap="square" lIns="0" tIns="0" rIns="0" bIns="0" rtlCol="0"/>
          <a:lstStyle/>
          <a:p>
            <a:endParaRPr/>
          </a:p>
        </p:txBody>
      </p:sp>
      <p:sp>
        <p:nvSpPr>
          <p:cNvPr id="42" name="bg object 42"/>
          <p:cNvSpPr/>
          <p:nvPr/>
        </p:nvSpPr>
        <p:spPr>
          <a:xfrm>
            <a:off x="-1270" y="31927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EECEF"/>
          </a:solidFill>
        </p:spPr>
        <p:txBody>
          <a:bodyPr wrap="square" lIns="0" tIns="0" rIns="0" bIns="0" rtlCol="0"/>
          <a:lstStyle/>
          <a:p>
            <a:endParaRPr/>
          </a:p>
        </p:txBody>
      </p:sp>
      <p:sp>
        <p:nvSpPr>
          <p:cNvPr id="43" name="bg object 43"/>
          <p:cNvSpPr/>
          <p:nvPr/>
        </p:nvSpPr>
        <p:spPr>
          <a:xfrm>
            <a:off x="-1270" y="331088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FECF0"/>
          </a:solidFill>
        </p:spPr>
        <p:txBody>
          <a:bodyPr wrap="square" lIns="0" tIns="0" rIns="0" bIns="0" rtlCol="0"/>
          <a:lstStyle/>
          <a:p>
            <a:endParaRPr/>
          </a:p>
        </p:txBody>
      </p:sp>
      <p:sp>
        <p:nvSpPr>
          <p:cNvPr id="44" name="bg object 44"/>
          <p:cNvSpPr/>
          <p:nvPr/>
        </p:nvSpPr>
        <p:spPr>
          <a:xfrm>
            <a:off x="-1270" y="342900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0EDF0"/>
          </a:solidFill>
        </p:spPr>
        <p:txBody>
          <a:bodyPr wrap="square" lIns="0" tIns="0" rIns="0" bIns="0" rtlCol="0"/>
          <a:lstStyle/>
          <a:p>
            <a:endParaRPr/>
          </a:p>
        </p:txBody>
      </p:sp>
      <p:sp>
        <p:nvSpPr>
          <p:cNvPr id="45" name="bg object 45"/>
          <p:cNvSpPr/>
          <p:nvPr/>
        </p:nvSpPr>
        <p:spPr>
          <a:xfrm>
            <a:off x="-1270" y="35471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1EDF1"/>
          </a:solidFill>
        </p:spPr>
        <p:txBody>
          <a:bodyPr wrap="square" lIns="0" tIns="0" rIns="0" bIns="0" rtlCol="0"/>
          <a:lstStyle/>
          <a:p>
            <a:endParaRPr/>
          </a:p>
        </p:txBody>
      </p:sp>
      <p:sp>
        <p:nvSpPr>
          <p:cNvPr id="46" name="bg object 46"/>
          <p:cNvSpPr/>
          <p:nvPr/>
        </p:nvSpPr>
        <p:spPr>
          <a:xfrm>
            <a:off x="-1270" y="366522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2EEF1"/>
          </a:solidFill>
        </p:spPr>
        <p:txBody>
          <a:bodyPr wrap="square" lIns="0" tIns="0" rIns="0" bIns="0" rtlCol="0"/>
          <a:lstStyle/>
          <a:p>
            <a:endParaRPr/>
          </a:p>
        </p:txBody>
      </p:sp>
      <p:sp>
        <p:nvSpPr>
          <p:cNvPr id="47" name="bg object 47"/>
          <p:cNvSpPr/>
          <p:nvPr/>
        </p:nvSpPr>
        <p:spPr>
          <a:xfrm>
            <a:off x="-1270" y="37833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3EEF2"/>
          </a:solidFill>
        </p:spPr>
        <p:txBody>
          <a:bodyPr wrap="square" lIns="0" tIns="0" rIns="0" bIns="0" rtlCol="0"/>
          <a:lstStyle/>
          <a:p>
            <a:endParaRPr/>
          </a:p>
        </p:txBody>
      </p:sp>
      <p:sp>
        <p:nvSpPr>
          <p:cNvPr id="48" name="bg object 48"/>
          <p:cNvSpPr/>
          <p:nvPr/>
        </p:nvSpPr>
        <p:spPr>
          <a:xfrm>
            <a:off x="-1270" y="390143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4EFF2"/>
          </a:solidFill>
        </p:spPr>
        <p:txBody>
          <a:bodyPr wrap="square" lIns="0" tIns="0" rIns="0" bIns="0" rtlCol="0"/>
          <a:lstStyle/>
          <a:p>
            <a:endParaRPr/>
          </a:p>
        </p:txBody>
      </p:sp>
      <p:sp>
        <p:nvSpPr>
          <p:cNvPr id="49" name="bg object 49"/>
          <p:cNvSpPr/>
          <p:nvPr/>
        </p:nvSpPr>
        <p:spPr>
          <a:xfrm>
            <a:off x="-1270" y="40208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5F0F2"/>
          </a:solidFill>
        </p:spPr>
        <p:txBody>
          <a:bodyPr wrap="square" lIns="0" tIns="0" rIns="0" bIns="0" rtlCol="0"/>
          <a:lstStyle/>
          <a:p>
            <a:endParaRPr/>
          </a:p>
        </p:txBody>
      </p:sp>
      <p:sp>
        <p:nvSpPr>
          <p:cNvPr id="50" name="bg object 50"/>
          <p:cNvSpPr/>
          <p:nvPr/>
        </p:nvSpPr>
        <p:spPr>
          <a:xfrm>
            <a:off x="-1270" y="41389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6F0F3"/>
          </a:solidFill>
        </p:spPr>
        <p:txBody>
          <a:bodyPr wrap="square" lIns="0" tIns="0" rIns="0" bIns="0" rtlCol="0"/>
          <a:lstStyle/>
          <a:p>
            <a:endParaRPr/>
          </a:p>
        </p:txBody>
      </p:sp>
      <p:sp>
        <p:nvSpPr>
          <p:cNvPr id="51" name="bg object 51"/>
          <p:cNvSpPr/>
          <p:nvPr/>
        </p:nvSpPr>
        <p:spPr>
          <a:xfrm>
            <a:off x="-1270" y="42570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7F1F3"/>
          </a:solidFill>
        </p:spPr>
        <p:txBody>
          <a:bodyPr wrap="square" lIns="0" tIns="0" rIns="0" bIns="0" rtlCol="0"/>
          <a:lstStyle/>
          <a:p>
            <a:endParaRPr/>
          </a:p>
        </p:txBody>
      </p:sp>
      <p:sp>
        <p:nvSpPr>
          <p:cNvPr id="52" name="bg object 52"/>
          <p:cNvSpPr/>
          <p:nvPr/>
        </p:nvSpPr>
        <p:spPr>
          <a:xfrm>
            <a:off x="-1270" y="43751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8F1F4"/>
          </a:solidFill>
        </p:spPr>
        <p:txBody>
          <a:bodyPr wrap="square" lIns="0" tIns="0" rIns="0" bIns="0" rtlCol="0"/>
          <a:lstStyle/>
          <a:p>
            <a:endParaRPr/>
          </a:p>
        </p:txBody>
      </p:sp>
      <p:sp>
        <p:nvSpPr>
          <p:cNvPr id="53" name="bg object 53"/>
          <p:cNvSpPr/>
          <p:nvPr/>
        </p:nvSpPr>
        <p:spPr>
          <a:xfrm>
            <a:off x="-1270" y="44932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9F2F4"/>
          </a:solidFill>
        </p:spPr>
        <p:txBody>
          <a:bodyPr wrap="square" lIns="0" tIns="0" rIns="0" bIns="0" rtlCol="0"/>
          <a:lstStyle/>
          <a:p>
            <a:endParaRPr/>
          </a:p>
        </p:txBody>
      </p:sp>
      <p:sp>
        <p:nvSpPr>
          <p:cNvPr id="54" name="bg object 54"/>
          <p:cNvSpPr/>
          <p:nvPr/>
        </p:nvSpPr>
        <p:spPr>
          <a:xfrm>
            <a:off x="-1270" y="461137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AF2F5"/>
          </a:solidFill>
        </p:spPr>
        <p:txBody>
          <a:bodyPr wrap="square" lIns="0" tIns="0" rIns="0" bIns="0" rtlCol="0"/>
          <a:lstStyle/>
          <a:p>
            <a:endParaRPr/>
          </a:p>
        </p:txBody>
      </p:sp>
      <p:sp>
        <p:nvSpPr>
          <p:cNvPr id="55" name="bg object 55"/>
          <p:cNvSpPr/>
          <p:nvPr/>
        </p:nvSpPr>
        <p:spPr>
          <a:xfrm>
            <a:off x="-1270" y="47294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BF3F5"/>
          </a:solidFill>
        </p:spPr>
        <p:txBody>
          <a:bodyPr wrap="square" lIns="0" tIns="0" rIns="0" bIns="0" rtlCol="0"/>
          <a:lstStyle/>
          <a:p>
            <a:endParaRPr/>
          </a:p>
        </p:txBody>
      </p:sp>
      <p:sp>
        <p:nvSpPr>
          <p:cNvPr id="56" name="bg object 56"/>
          <p:cNvSpPr/>
          <p:nvPr/>
        </p:nvSpPr>
        <p:spPr>
          <a:xfrm>
            <a:off x="-1270" y="484758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CF3F6"/>
          </a:solidFill>
        </p:spPr>
        <p:txBody>
          <a:bodyPr wrap="square" lIns="0" tIns="0" rIns="0" bIns="0" rtlCol="0"/>
          <a:lstStyle/>
          <a:p>
            <a:endParaRPr/>
          </a:p>
        </p:txBody>
      </p:sp>
      <p:sp>
        <p:nvSpPr>
          <p:cNvPr id="57" name="bg object 57"/>
          <p:cNvSpPr/>
          <p:nvPr/>
        </p:nvSpPr>
        <p:spPr>
          <a:xfrm>
            <a:off x="-1270" y="496697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DF4F6"/>
          </a:solidFill>
        </p:spPr>
        <p:txBody>
          <a:bodyPr wrap="square" lIns="0" tIns="0" rIns="0" bIns="0" rtlCol="0"/>
          <a:lstStyle/>
          <a:p>
            <a:endParaRPr/>
          </a:p>
        </p:txBody>
      </p:sp>
      <p:sp>
        <p:nvSpPr>
          <p:cNvPr id="58" name="bg object 58"/>
          <p:cNvSpPr/>
          <p:nvPr/>
        </p:nvSpPr>
        <p:spPr>
          <a:xfrm>
            <a:off x="-1270" y="50850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EF5F6"/>
          </a:solidFill>
        </p:spPr>
        <p:txBody>
          <a:bodyPr wrap="square" lIns="0" tIns="0" rIns="0" bIns="0" rtlCol="0"/>
          <a:lstStyle/>
          <a:p>
            <a:endParaRPr/>
          </a:p>
        </p:txBody>
      </p:sp>
      <p:sp>
        <p:nvSpPr>
          <p:cNvPr id="59" name="bg object 59"/>
          <p:cNvSpPr/>
          <p:nvPr/>
        </p:nvSpPr>
        <p:spPr>
          <a:xfrm>
            <a:off x="-1270" y="520318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FF5F7"/>
          </a:solidFill>
        </p:spPr>
        <p:txBody>
          <a:bodyPr wrap="square" lIns="0" tIns="0" rIns="0" bIns="0" rtlCol="0"/>
          <a:lstStyle/>
          <a:p>
            <a:endParaRPr/>
          </a:p>
        </p:txBody>
      </p:sp>
      <p:sp>
        <p:nvSpPr>
          <p:cNvPr id="60" name="bg object 60"/>
          <p:cNvSpPr/>
          <p:nvPr/>
        </p:nvSpPr>
        <p:spPr>
          <a:xfrm>
            <a:off x="-1270" y="532130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0F6F7"/>
          </a:solidFill>
        </p:spPr>
        <p:txBody>
          <a:bodyPr wrap="square" lIns="0" tIns="0" rIns="0" bIns="0" rtlCol="0"/>
          <a:lstStyle/>
          <a:p>
            <a:endParaRPr/>
          </a:p>
        </p:txBody>
      </p:sp>
      <p:sp>
        <p:nvSpPr>
          <p:cNvPr id="61" name="bg object 61"/>
          <p:cNvSpPr/>
          <p:nvPr/>
        </p:nvSpPr>
        <p:spPr>
          <a:xfrm>
            <a:off x="-1270" y="5439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1F6F8"/>
          </a:solidFill>
        </p:spPr>
        <p:txBody>
          <a:bodyPr wrap="square" lIns="0" tIns="0" rIns="0" bIns="0" rtlCol="0"/>
          <a:lstStyle/>
          <a:p>
            <a:endParaRPr/>
          </a:p>
        </p:txBody>
      </p:sp>
      <p:sp>
        <p:nvSpPr>
          <p:cNvPr id="62" name="bg object 62"/>
          <p:cNvSpPr/>
          <p:nvPr/>
        </p:nvSpPr>
        <p:spPr>
          <a:xfrm>
            <a:off x="-1270" y="55575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2F7F8"/>
          </a:solidFill>
        </p:spPr>
        <p:txBody>
          <a:bodyPr wrap="square" lIns="0" tIns="0" rIns="0" bIns="0" rtlCol="0"/>
          <a:lstStyle/>
          <a:p>
            <a:endParaRPr/>
          </a:p>
        </p:txBody>
      </p:sp>
      <p:sp>
        <p:nvSpPr>
          <p:cNvPr id="63" name="bg object 63"/>
          <p:cNvSpPr/>
          <p:nvPr/>
        </p:nvSpPr>
        <p:spPr>
          <a:xfrm>
            <a:off x="-1270" y="56756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F3F7F9"/>
          </a:solidFill>
        </p:spPr>
        <p:txBody>
          <a:bodyPr wrap="square" lIns="0" tIns="0" rIns="0" bIns="0" rtlCol="0"/>
          <a:lstStyle/>
          <a:p>
            <a:endParaRPr/>
          </a:p>
        </p:txBody>
      </p:sp>
      <p:sp>
        <p:nvSpPr>
          <p:cNvPr id="64" name="bg object 64"/>
          <p:cNvSpPr/>
          <p:nvPr/>
        </p:nvSpPr>
        <p:spPr>
          <a:xfrm>
            <a:off x="-1270" y="57950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4F8F9"/>
          </a:solidFill>
        </p:spPr>
        <p:txBody>
          <a:bodyPr wrap="square" lIns="0" tIns="0" rIns="0" bIns="0" rtlCol="0"/>
          <a:lstStyle/>
          <a:p>
            <a:endParaRPr/>
          </a:p>
        </p:txBody>
      </p:sp>
      <p:sp>
        <p:nvSpPr>
          <p:cNvPr id="65" name="bg object 65"/>
          <p:cNvSpPr/>
          <p:nvPr/>
        </p:nvSpPr>
        <p:spPr>
          <a:xfrm>
            <a:off x="-1270" y="59131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5F8FA"/>
          </a:solidFill>
        </p:spPr>
        <p:txBody>
          <a:bodyPr wrap="square" lIns="0" tIns="0" rIns="0" bIns="0" rtlCol="0"/>
          <a:lstStyle/>
          <a:p>
            <a:endParaRPr/>
          </a:p>
        </p:txBody>
      </p:sp>
      <p:sp>
        <p:nvSpPr>
          <p:cNvPr id="66" name="bg object 66"/>
          <p:cNvSpPr/>
          <p:nvPr/>
        </p:nvSpPr>
        <p:spPr>
          <a:xfrm>
            <a:off x="-1270" y="60312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6F9FA"/>
          </a:solidFill>
        </p:spPr>
        <p:txBody>
          <a:bodyPr wrap="square" lIns="0" tIns="0" rIns="0" bIns="0" rtlCol="0"/>
          <a:lstStyle/>
          <a:p>
            <a:endParaRPr/>
          </a:p>
        </p:txBody>
      </p:sp>
      <p:sp>
        <p:nvSpPr>
          <p:cNvPr id="67" name="bg object 67"/>
          <p:cNvSpPr/>
          <p:nvPr/>
        </p:nvSpPr>
        <p:spPr>
          <a:xfrm>
            <a:off x="-1270" y="61493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7FAFA"/>
          </a:solidFill>
        </p:spPr>
        <p:txBody>
          <a:bodyPr wrap="square" lIns="0" tIns="0" rIns="0" bIns="0" rtlCol="0"/>
          <a:lstStyle/>
          <a:p>
            <a:endParaRPr/>
          </a:p>
        </p:txBody>
      </p:sp>
      <p:sp>
        <p:nvSpPr>
          <p:cNvPr id="68" name="bg object 68"/>
          <p:cNvSpPr/>
          <p:nvPr/>
        </p:nvSpPr>
        <p:spPr>
          <a:xfrm>
            <a:off x="-1270" y="626745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8FAFB"/>
          </a:solidFill>
        </p:spPr>
        <p:txBody>
          <a:bodyPr wrap="square" lIns="0" tIns="0" rIns="0" bIns="0" rtlCol="0"/>
          <a:lstStyle/>
          <a:p>
            <a:endParaRPr/>
          </a:p>
        </p:txBody>
      </p:sp>
      <p:sp>
        <p:nvSpPr>
          <p:cNvPr id="69" name="bg object 69"/>
          <p:cNvSpPr/>
          <p:nvPr/>
        </p:nvSpPr>
        <p:spPr>
          <a:xfrm>
            <a:off x="-1270" y="638555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9FBFB"/>
          </a:solidFill>
        </p:spPr>
        <p:txBody>
          <a:bodyPr wrap="square" lIns="0" tIns="0" rIns="0" bIns="0" rtlCol="0"/>
          <a:lstStyle/>
          <a:p>
            <a:endParaRPr/>
          </a:p>
        </p:txBody>
      </p:sp>
      <p:sp>
        <p:nvSpPr>
          <p:cNvPr id="70" name="bg object 70"/>
          <p:cNvSpPr/>
          <p:nvPr/>
        </p:nvSpPr>
        <p:spPr>
          <a:xfrm>
            <a:off x="-1270" y="650367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AFBFC"/>
          </a:solidFill>
        </p:spPr>
        <p:txBody>
          <a:bodyPr wrap="square" lIns="0" tIns="0" rIns="0" bIns="0" rtlCol="0"/>
          <a:lstStyle/>
          <a:p>
            <a:endParaRPr/>
          </a:p>
        </p:txBody>
      </p:sp>
      <p:sp>
        <p:nvSpPr>
          <p:cNvPr id="71" name="bg object 71"/>
          <p:cNvSpPr/>
          <p:nvPr/>
        </p:nvSpPr>
        <p:spPr>
          <a:xfrm>
            <a:off x="-1270" y="6621779"/>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FBFCFC"/>
          </a:solidFill>
        </p:spPr>
        <p:txBody>
          <a:bodyPr wrap="square" lIns="0" tIns="0" rIns="0" bIns="0" rtlCol="0"/>
          <a:lstStyle/>
          <a:p>
            <a:endParaRPr/>
          </a:p>
        </p:txBody>
      </p:sp>
      <p:sp>
        <p:nvSpPr>
          <p:cNvPr id="72" name="bg object 72"/>
          <p:cNvSpPr/>
          <p:nvPr/>
        </p:nvSpPr>
        <p:spPr>
          <a:xfrm>
            <a:off x="0" y="6741160"/>
            <a:ext cx="9144000" cy="116839"/>
          </a:xfrm>
          <a:custGeom>
            <a:avLst/>
            <a:gdLst/>
            <a:ahLst/>
            <a:cxnLst/>
            <a:rect l="l" t="t" r="r" b="b"/>
            <a:pathLst>
              <a:path w="9144000" h="116840">
                <a:moveTo>
                  <a:pt x="0" y="116840"/>
                </a:moveTo>
                <a:lnTo>
                  <a:pt x="0" y="0"/>
                </a:lnTo>
                <a:lnTo>
                  <a:pt x="9144000" y="0"/>
                </a:lnTo>
                <a:lnTo>
                  <a:pt x="9144000" y="116840"/>
                </a:lnTo>
                <a:lnTo>
                  <a:pt x="0" y="116840"/>
                </a:lnTo>
                <a:close/>
              </a:path>
            </a:pathLst>
          </a:custGeom>
          <a:solidFill>
            <a:srgbClr val="FCFCFD"/>
          </a:solidFill>
        </p:spPr>
        <p:txBody>
          <a:bodyPr wrap="square" lIns="0" tIns="0" rIns="0" bIns="0" rtlCol="0"/>
          <a:lstStyle/>
          <a:p>
            <a:endParaRPr/>
          </a:p>
        </p:txBody>
      </p:sp>
      <p:sp>
        <p:nvSpPr>
          <p:cNvPr id="73" name="bg object 73"/>
          <p:cNvSpPr/>
          <p:nvPr/>
        </p:nvSpPr>
        <p:spPr>
          <a:xfrm>
            <a:off x="0" y="0"/>
            <a:ext cx="1981200" cy="6858000"/>
          </a:xfrm>
          <a:prstGeom prst="rect">
            <a:avLst/>
          </a:prstGeom>
          <a:blipFill>
            <a:blip r:embed="rId2" cstate="print"/>
            <a:stretch>
              <a:fillRect/>
            </a:stretch>
          </a:blipFill>
        </p:spPr>
        <p:txBody>
          <a:bodyPr wrap="square" lIns="0" tIns="0" rIns="0" bIns="0" rtlCol="0"/>
          <a:lstStyle/>
          <a:p>
            <a:endParaRPr/>
          </a:p>
        </p:txBody>
      </p:sp>
      <p:sp>
        <p:nvSpPr>
          <p:cNvPr id="74" name="bg object 74"/>
          <p:cNvSpPr/>
          <p:nvPr/>
        </p:nvSpPr>
        <p:spPr>
          <a:xfrm>
            <a:off x="0" y="0"/>
            <a:ext cx="181610" cy="6858000"/>
          </a:xfrm>
          <a:custGeom>
            <a:avLst/>
            <a:gdLst/>
            <a:ahLst/>
            <a:cxnLst/>
            <a:rect l="l" t="t" r="r" b="b"/>
            <a:pathLst>
              <a:path w="181610" h="6858000">
                <a:moveTo>
                  <a:pt x="181610" y="0"/>
                </a:moveTo>
                <a:lnTo>
                  <a:pt x="0" y="0"/>
                </a:lnTo>
                <a:lnTo>
                  <a:pt x="0" y="6858000"/>
                </a:lnTo>
                <a:lnTo>
                  <a:pt x="181610" y="6858000"/>
                </a:lnTo>
                <a:close/>
              </a:path>
            </a:pathLst>
          </a:custGeom>
          <a:solidFill>
            <a:srgbClr val="2D5268"/>
          </a:solidFill>
        </p:spPr>
        <p:txBody>
          <a:bodyPr wrap="square" lIns="0" tIns="0" rIns="0" bIns="0" rtlCol="0"/>
          <a:lstStyle/>
          <a:p>
            <a:endParaRPr/>
          </a:p>
        </p:txBody>
      </p:sp>
      <p:sp>
        <p:nvSpPr>
          <p:cNvPr id="75" name="bg object 75"/>
          <p:cNvSpPr/>
          <p:nvPr/>
        </p:nvSpPr>
        <p:spPr>
          <a:xfrm>
            <a:off x="0" y="4320651"/>
            <a:ext cx="1370965" cy="782320"/>
          </a:xfrm>
          <a:custGeom>
            <a:avLst/>
            <a:gdLst/>
            <a:ahLst/>
            <a:cxnLst/>
            <a:rect l="l" t="t" r="r" b="b"/>
            <a:pathLst>
              <a:path w="1370965" h="782320">
                <a:moveTo>
                  <a:pt x="0" y="0"/>
                </a:moveTo>
                <a:lnTo>
                  <a:pt x="0" y="780979"/>
                </a:lnTo>
                <a:lnTo>
                  <a:pt x="974090" y="782209"/>
                </a:lnTo>
                <a:lnTo>
                  <a:pt x="983813" y="781335"/>
                </a:lnTo>
                <a:lnTo>
                  <a:pt x="991869" y="779034"/>
                </a:lnTo>
                <a:lnTo>
                  <a:pt x="998021" y="775779"/>
                </a:lnTo>
                <a:lnTo>
                  <a:pt x="1002030" y="772049"/>
                </a:lnTo>
                <a:lnTo>
                  <a:pt x="1002030" y="766969"/>
                </a:lnTo>
                <a:lnTo>
                  <a:pt x="1007110" y="766969"/>
                </a:lnTo>
                <a:lnTo>
                  <a:pt x="1363980" y="411369"/>
                </a:lnTo>
                <a:lnTo>
                  <a:pt x="1368980" y="402498"/>
                </a:lnTo>
                <a:lnTo>
                  <a:pt x="1370647" y="391842"/>
                </a:lnTo>
                <a:lnTo>
                  <a:pt x="1368980" y="380472"/>
                </a:lnTo>
                <a:lnTo>
                  <a:pt x="1363980" y="369459"/>
                </a:lnTo>
                <a:lnTo>
                  <a:pt x="1007110" y="17669"/>
                </a:lnTo>
                <a:lnTo>
                  <a:pt x="1007110" y="12589"/>
                </a:lnTo>
                <a:lnTo>
                  <a:pt x="1002030" y="12589"/>
                </a:lnTo>
                <a:lnTo>
                  <a:pt x="998021" y="9056"/>
                </a:lnTo>
                <a:lnTo>
                  <a:pt x="991869" y="6239"/>
                </a:lnTo>
                <a:lnTo>
                  <a:pt x="983813" y="4373"/>
                </a:lnTo>
                <a:lnTo>
                  <a:pt x="974090" y="3699"/>
                </a:lnTo>
                <a:lnTo>
                  <a:pt x="0" y="0"/>
                </a:lnTo>
                <a:close/>
              </a:path>
            </a:pathLst>
          </a:custGeom>
          <a:solidFill>
            <a:srgbClr val="343434"/>
          </a:solidFill>
        </p:spPr>
        <p:txBody>
          <a:bodyPr wrap="square" lIns="0" tIns="0" rIns="0" bIns="0" rtlCol="0"/>
          <a:lstStyle/>
          <a:p>
            <a:endParaRPr/>
          </a:p>
        </p:txBody>
      </p:sp>
      <p:sp>
        <p:nvSpPr>
          <p:cNvPr id="2" name="Holder 2"/>
          <p:cNvSpPr>
            <a:spLocks noGrp="1"/>
          </p:cNvSpPr>
          <p:nvPr>
            <p:ph type="ctrTitle"/>
          </p:nvPr>
        </p:nvSpPr>
        <p:spPr>
          <a:xfrm>
            <a:off x="2136139" y="2405379"/>
            <a:ext cx="4871720" cy="1244600"/>
          </a:xfrm>
          <a:prstGeom prst="rect">
            <a:avLst/>
          </a:prstGeom>
        </p:spPr>
        <p:txBody>
          <a:bodyPr wrap="square" lIns="0" tIns="0" rIns="0" bIns="0">
            <a:spAutoFit/>
          </a:bodyPr>
          <a:lstStyle>
            <a:lvl1pPr>
              <a:defRPr sz="4000" b="1" i="0">
                <a:solidFill>
                  <a:srgbClr val="1480A9"/>
                </a:solidFill>
                <a:latin typeface="Verdana"/>
                <a:cs typeface="Verdan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1480A9"/>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1800" b="0" i="1">
                <a:solidFill>
                  <a:srgbClr val="3F3F3F"/>
                </a:solidFill>
                <a:latin typeface="Verdana"/>
                <a:cs typeface="Verdan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1480A9"/>
                </a:solidFill>
                <a:latin typeface="Verdana"/>
                <a:cs typeface="Verdan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70" y="0"/>
            <a:ext cx="9146540" cy="248920"/>
          </a:xfrm>
          <a:custGeom>
            <a:avLst/>
            <a:gdLst/>
            <a:ahLst/>
            <a:cxnLst/>
            <a:rect l="l" t="t" r="r" b="b"/>
            <a:pathLst>
              <a:path w="9146540" h="248920">
                <a:moveTo>
                  <a:pt x="9146540" y="0"/>
                </a:moveTo>
                <a:lnTo>
                  <a:pt x="0" y="0"/>
                </a:lnTo>
                <a:lnTo>
                  <a:pt x="0" y="118110"/>
                </a:lnTo>
                <a:lnTo>
                  <a:pt x="0" y="129540"/>
                </a:lnTo>
                <a:lnTo>
                  <a:pt x="0" y="248920"/>
                </a:lnTo>
                <a:lnTo>
                  <a:pt x="9146540" y="248920"/>
                </a:lnTo>
                <a:lnTo>
                  <a:pt x="9146540" y="129540"/>
                </a:lnTo>
                <a:lnTo>
                  <a:pt x="9146540" y="118110"/>
                </a:lnTo>
                <a:lnTo>
                  <a:pt x="9146540" y="0"/>
                </a:lnTo>
                <a:close/>
              </a:path>
            </a:pathLst>
          </a:custGeom>
          <a:solidFill>
            <a:srgbClr val="C4DDE4"/>
          </a:solidFill>
        </p:spPr>
        <p:txBody>
          <a:bodyPr wrap="square" lIns="0" tIns="0" rIns="0" bIns="0" rtlCol="0"/>
          <a:lstStyle/>
          <a:p>
            <a:endParaRPr/>
          </a:p>
        </p:txBody>
      </p:sp>
      <p:sp>
        <p:nvSpPr>
          <p:cNvPr id="17" name="bg object 17"/>
          <p:cNvSpPr/>
          <p:nvPr/>
        </p:nvSpPr>
        <p:spPr>
          <a:xfrm>
            <a:off x="-1270" y="2362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C5DEE4"/>
          </a:solidFill>
        </p:spPr>
        <p:txBody>
          <a:bodyPr wrap="square" lIns="0" tIns="0" rIns="0" bIns="0" rtlCol="0"/>
          <a:lstStyle/>
          <a:p>
            <a:endParaRPr/>
          </a:p>
        </p:txBody>
      </p:sp>
      <p:sp>
        <p:nvSpPr>
          <p:cNvPr id="18" name="bg object 18"/>
          <p:cNvSpPr/>
          <p:nvPr/>
        </p:nvSpPr>
        <p:spPr>
          <a:xfrm>
            <a:off x="-1270" y="35432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6DEE5"/>
          </a:solidFill>
        </p:spPr>
        <p:txBody>
          <a:bodyPr wrap="square" lIns="0" tIns="0" rIns="0" bIns="0" rtlCol="0"/>
          <a:lstStyle/>
          <a:p>
            <a:endParaRPr/>
          </a:p>
        </p:txBody>
      </p:sp>
      <p:sp>
        <p:nvSpPr>
          <p:cNvPr id="19" name="bg object 19"/>
          <p:cNvSpPr/>
          <p:nvPr/>
        </p:nvSpPr>
        <p:spPr>
          <a:xfrm>
            <a:off x="-1270" y="47243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7DFE5"/>
          </a:solidFill>
        </p:spPr>
        <p:txBody>
          <a:bodyPr wrap="square" lIns="0" tIns="0" rIns="0" bIns="0" rtlCol="0"/>
          <a:lstStyle/>
          <a:p>
            <a:endParaRPr/>
          </a:p>
        </p:txBody>
      </p:sp>
      <p:sp>
        <p:nvSpPr>
          <p:cNvPr id="20" name="bg object 20"/>
          <p:cNvSpPr/>
          <p:nvPr/>
        </p:nvSpPr>
        <p:spPr>
          <a:xfrm>
            <a:off x="-1270" y="59054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8DFE6"/>
          </a:solidFill>
        </p:spPr>
        <p:txBody>
          <a:bodyPr wrap="square" lIns="0" tIns="0" rIns="0" bIns="0" rtlCol="0"/>
          <a:lstStyle/>
          <a:p>
            <a:endParaRPr/>
          </a:p>
        </p:txBody>
      </p:sp>
      <p:sp>
        <p:nvSpPr>
          <p:cNvPr id="21" name="bg object 21"/>
          <p:cNvSpPr/>
          <p:nvPr/>
        </p:nvSpPr>
        <p:spPr>
          <a:xfrm>
            <a:off x="-1270" y="70866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9E0E6"/>
          </a:solidFill>
        </p:spPr>
        <p:txBody>
          <a:bodyPr wrap="square" lIns="0" tIns="0" rIns="0" bIns="0" rtlCol="0"/>
          <a:lstStyle/>
          <a:p>
            <a:endParaRPr/>
          </a:p>
        </p:txBody>
      </p:sp>
      <p:sp>
        <p:nvSpPr>
          <p:cNvPr id="22" name="bg object 22"/>
          <p:cNvSpPr/>
          <p:nvPr/>
        </p:nvSpPr>
        <p:spPr>
          <a:xfrm>
            <a:off x="-1270" y="8267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AE0E7"/>
          </a:solidFill>
        </p:spPr>
        <p:txBody>
          <a:bodyPr wrap="square" lIns="0" tIns="0" rIns="0" bIns="0" rtlCol="0"/>
          <a:lstStyle/>
          <a:p>
            <a:endParaRPr/>
          </a:p>
        </p:txBody>
      </p:sp>
      <p:sp>
        <p:nvSpPr>
          <p:cNvPr id="23" name="bg object 23"/>
          <p:cNvSpPr/>
          <p:nvPr/>
        </p:nvSpPr>
        <p:spPr>
          <a:xfrm>
            <a:off x="-1270" y="9448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CE1E7"/>
          </a:solidFill>
        </p:spPr>
        <p:txBody>
          <a:bodyPr wrap="square" lIns="0" tIns="0" rIns="0" bIns="0" rtlCol="0"/>
          <a:lstStyle/>
          <a:p>
            <a:endParaRPr/>
          </a:p>
        </p:txBody>
      </p:sp>
      <p:sp>
        <p:nvSpPr>
          <p:cNvPr id="24" name="bg object 24"/>
          <p:cNvSpPr/>
          <p:nvPr/>
        </p:nvSpPr>
        <p:spPr>
          <a:xfrm>
            <a:off x="-1270" y="1062990"/>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CCE2E7"/>
          </a:solidFill>
        </p:spPr>
        <p:txBody>
          <a:bodyPr wrap="square" lIns="0" tIns="0" rIns="0" bIns="0" rtlCol="0"/>
          <a:lstStyle/>
          <a:p>
            <a:endParaRPr/>
          </a:p>
        </p:txBody>
      </p:sp>
      <p:sp>
        <p:nvSpPr>
          <p:cNvPr id="25" name="bg object 25"/>
          <p:cNvSpPr/>
          <p:nvPr/>
        </p:nvSpPr>
        <p:spPr>
          <a:xfrm>
            <a:off x="-1270" y="11823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DE2E8"/>
          </a:solidFill>
        </p:spPr>
        <p:txBody>
          <a:bodyPr wrap="square" lIns="0" tIns="0" rIns="0" bIns="0" rtlCol="0"/>
          <a:lstStyle/>
          <a:p>
            <a:endParaRPr/>
          </a:p>
        </p:txBody>
      </p:sp>
      <p:sp>
        <p:nvSpPr>
          <p:cNvPr id="26" name="bg object 26"/>
          <p:cNvSpPr/>
          <p:nvPr/>
        </p:nvSpPr>
        <p:spPr>
          <a:xfrm>
            <a:off x="-1270" y="13004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EE3E8"/>
          </a:solidFill>
        </p:spPr>
        <p:txBody>
          <a:bodyPr wrap="square" lIns="0" tIns="0" rIns="0" bIns="0" rtlCol="0"/>
          <a:lstStyle/>
          <a:p>
            <a:endParaRPr/>
          </a:p>
        </p:txBody>
      </p:sp>
      <p:sp>
        <p:nvSpPr>
          <p:cNvPr id="27" name="bg object 27"/>
          <p:cNvSpPr/>
          <p:nvPr/>
        </p:nvSpPr>
        <p:spPr>
          <a:xfrm>
            <a:off x="-1270" y="141859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FE3E9"/>
          </a:solidFill>
        </p:spPr>
        <p:txBody>
          <a:bodyPr wrap="square" lIns="0" tIns="0" rIns="0" bIns="0" rtlCol="0"/>
          <a:lstStyle/>
          <a:p>
            <a:endParaRPr/>
          </a:p>
        </p:txBody>
      </p:sp>
      <p:sp>
        <p:nvSpPr>
          <p:cNvPr id="28" name="bg object 28"/>
          <p:cNvSpPr/>
          <p:nvPr/>
        </p:nvSpPr>
        <p:spPr>
          <a:xfrm>
            <a:off x="-1270" y="153669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0E4E9"/>
          </a:solidFill>
        </p:spPr>
        <p:txBody>
          <a:bodyPr wrap="square" lIns="0" tIns="0" rIns="0" bIns="0" rtlCol="0"/>
          <a:lstStyle/>
          <a:p>
            <a:endParaRPr/>
          </a:p>
        </p:txBody>
      </p:sp>
      <p:sp>
        <p:nvSpPr>
          <p:cNvPr id="29" name="bg object 29"/>
          <p:cNvSpPr/>
          <p:nvPr/>
        </p:nvSpPr>
        <p:spPr>
          <a:xfrm>
            <a:off x="-1270" y="16548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1E4EA"/>
          </a:solidFill>
        </p:spPr>
        <p:txBody>
          <a:bodyPr wrap="square" lIns="0" tIns="0" rIns="0" bIns="0" rtlCol="0"/>
          <a:lstStyle/>
          <a:p>
            <a:endParaRPr/>
          </a:p>
        </p:txBody>
      </p:sp>
      <p:sp>
        <p:nvSpPr>
          <p:cNvPr id="30" name="bg object 30"/>
          <p:cNvSpPr/>
          <p:nvPr/>
        </p:nvSpPr>
        <p:spPr>
          <a:xfrm>
            <a:off x="-1270" y="17729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2E5EA"/>
          </a:solidFill>
        </p:spPr>
        <p:txBody>
          <a:bodyPr wrap="square" lIns="0" tIns="0" rIns="0" bIns="0" rtlCol="0"/>
          <a:lstStyle/>
          <a:p>
            <a:endParaRPr/>
          </a:p>
        </p:txBody>
      </p:sp>
      <p:sp>
        <p:nvSpPr>
          <p:cNvPr id="31" name="bg object 31"/>
          <p:cNvSpPr/>
          <p:nvPr/>
        </p:nvSpPr>
        <p:spPr>
          <a:xfrm>
            <a:off x="-1270" y="18910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3E5EB"/>
          </a:solidFill>
        </p:spPr>
        <p:txBody>
          <a:bodyPr wrap="square" lIns="0" tIns="0" rIns="0" bIns="0" rtlCol="0"/>
          <a:lstStyle/>
          <a:p>
            <a:endParaRPr/>
          </a:p>
        </p:txBody>
      </p:sp>
      <p:sp>
        <p:nvSpPr>
          <p:cNvPr id="32" name="bg object 32"/>
          <p:cNvSpPr/>
          <p:nvPr/>
        </p:nvSpPr>
        <p:spPr>
          <a:xfrm>
            <a:off x="-1270" y="2010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4E6EB"/>
          </a:solidFill>
        </p:spPr>
        <p:txBody>
          <a:bodyPr wrap="square" lIns="0" tIns="0" rIns="0" bIns="0" rtlCol="0"/>
          <a:lstStyle/>
          <a:p>
            <a:endParaRPr/>
          </a:p>
        </p:txBody>
      </p:sp>
      <p:sp>
        <p:nvSpPr>
          <p:cNvPr id="33" name="bg object 33"/>
          <p:cNvSpPr/>
          <p:nvPr/>
        </p:nvSpPr>
        <p:spPr>
          <a:xfrm>
            <a:off x="-1270" y="21285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5E7EB"/>
          </a:solidFill>
        </p:spPr>
        <p:txBody>
          <a:bodyPr wrap="square" lIns="0" tIns="0" rIns="0" bIns="0" rtlCol="0"/>
          <a:lstStyle/>
          <a:p>
            <a:endParaRPr/>
          </a:p>
        </p:txBody>
      </p:sp>
      <p:sp>
        <p:nvSpPr>
          <p:cNvPr id="34" name="bg object 34"/>
          <p:cNvSpPr/>
          <p:nvPr/>
        </p:nvSpPr>
        <p:spPr>
          <a:xfrm>
            <a:off x="-1270" y="22466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6E7EC"/>
          </a:solidFill>
        </p:spPr>
        <p:txBody>
          <a:bodyPr wrap="square" lIns="0" tIns="0" rIns="0" bIns="0" rtlCol="0"/>
          <a:lstStyle/>
          <a:p>
            <a:endParaRPr/>
          </a:p>
        </p:txBody>
      </p:sp>
      <p:sp>
        <p:nvSpPr>
          <p:cNvPr id="35" name="bg object 35"/>
          <p:cNvSpPr/>
          <p:nvPr/>
        </p:nvSpPr>
        <p:spPr>
          <a:xfrm>
            <a:off x="-1270" y="236474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7E8EC"/>
          </a:solidFill>
        </p:spPr>
        <p:txBody>
          <a:bodyPr wrap="square" lIns="0" tIns="0" rIns="0" bIns="0" rtlCol="0"/>
          <a:lstStyle/>
          <a:p>
            <a:endParaRPr/>
          </a:p>
        </p:txBody>
      </p:sp>
      <p:sp>
        <p:nvSpPr>
          <p:cNvPr id="36" name="bg object 36"/>
          <p:cNvSpPr/>
          <p:nvPr/>
        </p:nvSpPr>
        <p:spPr>
          <a:xfrm>
            <a:off x="-1270" y="24828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8E8ED"/>
          </a:solidFill>
        </p:spPr>
        <p:txBody>
          <a:bodyPr wrap="square" lIns="0" tIns="0" rIns="0" bIns="0" rtlCol="0"/>
          <a:lstStyle/>
          <a:p>
            <a:endParaRPr/>
          </a:p>
        </p:txBody>
      </p:sp>
      <p:sp>
        <p:nvSpPr>
          <p:cNvPr id="37" name="bg object 37"/>
          <p:cNvSpPr/>
          <p:nvPr/>
        </p:nvSpPr>
        <p:spPr>
          <a:xfrm>
            <a:off x="-1270" y="26009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9E9ED"/>
          </a:solidFill>
        </p:spPr>
        <p:txBody>
          <a:bodyPr wrap="square" lIns="0" tIns="0" rIns="0" bIns="0" rtlCol="0"/>
          <a:lstStyle/>
          <a:p>
            <a:endParaRPr/>
          </a:p>
        </p:txBody>
      </p:sp>
      <p:sp>
        <p:nvSpPr>
          <p:cNvPr id="38" name="bg object 38"/>
          <p:cNvSpPr/>
          <p:nvPr/>
        </p:nvSpPr>
        <p:spPr>
          <a:xfrm>
            <a:off x="-1270" y="27190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AE9EE"/>
          </a:solidFill>
        </p:spPr>
        <p:txBody>
          <a:bodyPr wrap="square" lIns="0" tIns="0" rIns="0" bIns="0" rtlCol="0"/>
          <a:lstStyle/>
          <a:p>
            <a:endParaRPr/>
          </a:p>
        </p:txBody>
      </p:sp>
      <p:sp>
        <p:nvSpPr>
          <p:cNvPr id="39" name="bg object 39"/>
          <p:cNvSpPr/>
          <p:nvPr/>
        </p:nvSpPr>
        <p:spPr>
          <a:xfrm>
            <a:off x="-1270" y="283717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BEAEE"/>
          </a:solidFill>
        </p:spPr>
        <p:txBody>
          <a:bodyPr wrap="square" lIns="0" tIns="0" rIns="0" bIns="0" rtlCol="0"/>
          <a:lstStyle/>
          <a:p>
            <a:endParaRPr/>
          </a:p>
        </p:txBody>
      </p:sp>
      <p:sp>
        <p:nvSpPr>
          <p:cNvPr id="40" name="bg object 40"/>
          <p:cNvSpPr/>
          <p:nvPr/>
        </p:nvSpPr>
        <p:spPr>
          <a:xfrm>
            <a:off x="-1270" y="29565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CEAEF"/>
          </a:solidFill>
        </p:spPr>
        <p:txBody>
          <a:bodyPr wrap="square" lIns="0" tIns="0" rIns="0" bIns="0" rtlCol="0"/>
          <a:lstStyle/>
          <a:p>
            <a:endParaRPr/>
          </a:p>
        </p:txBody>
      </p:sp>
      <p:sp>
        <p:nvSpPr>
          <p:cNvPr id="41" name="bg object 41"/>
          <p:cNvSpPr/>
          <p:nvPr/>
        </p:nvSpPr>
        <p:spPr>
          <a:xfrm>
            <a:off x="-1270" y="30746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DEBEF"/>
          </a:solidFill>
        </p:spPr>
        <p:txBody>
          <a:bodyPr wrap="square" lIns="0" tIns="0" rIns="0" bIns="0" rtlCol="0"/>
          <a:lstStyle/>
          <a:p>
            <a:endParaRPr/>
          </a:p>
        </p:txBody>
      </p:sp>
      <p:sp>
        <p:nvSpPr>
          <p:cNvPr id="42" name="bg object 42"/>
          <p:cNvSpPr/>
          <p:nvPr/>
        </p:nvSpPr>
        <p:spPr>
          <a:xfrm>
            <a:off x="-1270" y="31927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EECEF"/>
          </a:solidFill>
        </p:spPr>
        <p:txBody>
          <a:bodyPr wrap="square" lIns="0" tIns="0" rIns="0" bIns="0" rtlCol="0"/>
          <a:lstStyle/>
          <a:p>
            <a:endParaRPr/>
          </a:p>
        </p:txBody>
      </p:sp>
      <p:sp>
        <p:nvSpPr>
          <p:cNvPr id="43" name="bg object 43"/>
          <p:cNvSpPr/>
          <p:nvPr/>
        </p:nvSpPr>
        <p:spPr>
          <a:xfrm>
            <a:off x="-1270" y="331088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FECF0"/>
          </a:solidFill>
        </p:spPr>
        <p:txBody>
          <a:bodyPr wrap="square" lIns="0" tIns="0" rIns="0" bIns="0" rtlCol="0"/>
          <a:lstStyle/>
          <a:p>
            <a:endParaRPr/>
          </a:p>
        </p:txBody>
      </p:sp>
      <p:sp>
        <p:nvSpPr>
          <p:cNvPr id="44" name="bg object 44"/>
          <p:cNvSpPr/>
          <p:nvPr/>
        </p:nvSpPr>
        <p:spPr>
          <a:xfrm>
            <a:off x="-1270" y="342900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0EDF0"/>
          </a:solidFill>
        </p:spPr>
        <p:txBody>
          <a:bodyPr wrap="square" lIns="0" tIns="0" rIns="0" bIns="0" rtlCol="0"/>
          <a:lstStyle/>
          <a:p>
            <a:endParaRPr/>
          </a:p>
        </p:txBody>
      </p:sp>
      <p:sp>
        <p:nvSpPr>
          <p:cNvPr id="45" name="bg object 45"/>
          <p:cNvSpPr/>
          <p:nvPr/>
        </p:nvSpPr>
        <p:spPr>
          <a:xfrm>
            <a:off x="-1270" y="35471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1EDF1"/>
          </a:solidFill>
        </p:spPr>
        <p:txBody>
          <a:bodyPr wrap="square" lIns="0" tIns="0" rIns="0" bIns="0" rtlCol="0"/>
          <a:lstStyle/>
          <a:p>
            <a:endParaRPr/>
          </a:p>
        </p:txBody>
      </p:sp>
      <p:sp>
        <p:nvSpPr>
          <p:cNvPr id="46" name="bg object 46"/>
          <p:cNvSpPr/>
          <p:nvPr/>
        </p:nvSpPr>
        <p:spPr>
          <a:xfrm>
            <a:off x="-1270" y="366522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2EEF1"/>
          </a:solidFill>
        </p:spPr>
        <p:txBody>
          <a:bodyPr wrap="square" lIns="0" tIns="0" rIns="0" bIns="0" rtlCol="0"/>
          <a:lstStyle/>
          <a:p>
            <a:endParaRPr/>
          </a:p>
        </p:txBody>
      </p:sp>
      <p:sp>
        <p:nvSpPr>
          <p:cNvPr id="47" name="bg object 47"/>
          <p:cNvSpPr/>
          <p:nvPr/>
        </p:nvSpPr>
        <p:spPr>
          <a:xfrm>
            <a:off x="-1270" y="37833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3EEF2"/>
          </a:solidFill>
        </p:spPr>
        <p:txBody>
          <a:bodyPr wrap="square" lIns="0" tIns="0" rIns="0" bIns="0" rtlCol="0"/>
          <a:lstStyle/>
          <a:p>
            <a:endParaRPr/>
          </a:p>
        </p:txBody>
      </p:sp>
      <p:sp>
        <p:nvSpPr>
          <p:cNvPr id="48" name="bg object 48"/>
          <p:cNvSpPr/>
          <p:nvPr/>
        </p:nvSpPr>
        <p:spPr>
          <a:xfrm>
            <a:off x="-1270" y="390143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4EFF2"/>
          </a:solidFill>
        </p:spPr>
        <p:txBody>
          <a:bodyPr wrap="square" lIns="0" tIns="0" rIns="0" bIns="0" rtlCol="0"/>
          <a:lstStyle/>
          <a:p>
            <a:endParaRPr/>
          </a:p>
        </p:txBody>
      </p:sp>
      <p:sp>
        <p:nvSpPr>
          <p:cNvPr id="49" name="bg object 49"/>
          <p:cNvSpPr/>
          <p:nvPr/>
        </p:nvSpPr>
        <p:spPr>
          <a:xfrm>
            <a:off x="-1270" y="40208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5F0F2"/>
          </a:solidFill>
        </p:spPr>
        <p:txBody>
          <a:bodyPr wrap="square" lIns="0" tIns="0" rIns="0" bIns="0" rtlCol="0"/>
          <a:lstStyle/>
          <a:p>
            <a:endParaRPr/>
          </a:p>
        </p:txBody>
      </p:sp>
      <p:sp>
        <p:nvSpPr>
          <p:cNvPr id="50" name="bg object 50"/>
          <p:cNvSpPr/>
          <p:nvPr/>
        </p:nvSpPr>
        <p:spPr>
          <a:xfrm>
            <a:off x="-1270" y="41389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6F0F3"/>
          </a:solidFill>
        </p:spPr>
        <p:txBody>
          <a:bodyPr wrap="square" lIns="0" tIns="0" rIns="0" bIns="0" rtlCol="0"/>
          <a:lstStyle/>
          <a:p>
            <a:endParaRPr/>
          </a:p>
        </p:txBody>
      </p:sp>
      <p:sp>
        <p:nvSpPr>
          <p:cNvPr id="51" name="bg object 51"/>
          <p:cNvSpPr/>
          <p:nvPr/>
        </p:nvSpPr>
        <p:spPr>
          <a:xfrm>
            <a:off x="-1270" y="42570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7F1F3"/>
          </a:solidFill>
        </p:spPr>
        <p:txBody>
          <a:bodyPr wrap="square" lIns="0" tIns="0" rIns="0" bIns="0" rtlCol="0"/>
          <a:lstStyle/>
          <a:p>
            <a:endParaRPr/>
          </a:p>
        </p:txBody>
      </p:sp>
      <p:sp>
        <p:nvSpPr>
          <p:cNvPr id="52" name="bg object 52"/>
          <p:cNvSpPr/>
          <p:nvPr/>
        </p:nvSpPr>
        <p:spPr>
          <a:xfrm>
            <a:off x="-1270" y="43751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8F1F4"/>
          </a:solidFill>
        </p:spPr>
        <p:txBody>
          <a:bodyPr wrap="square" lIns="0" tIns="0" rIns="0" bIns="0" rtlCol="0"/>
          <a:lstStyle/>
          <a:p>
            <a:endParaRPr/>
          </a:p>
        </p:txBody>
      </p:sp>
      <p:sp>
        <p:nvSpPr>
          <p:cNvPr id="53" name="bg object 53"/>
          <p:cNvSpPr/>
          <p:nvPr/>
        </p:nvSpPr>
        <p:spPr>
          <a:xfrm>
            <a:off x="-1270" y="44932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9F2F4"/>
          </a:solidFill>
        </p:spPr>
        <p:txBody>
          <a:bodyPr wrap="square" lIns="0" tIns="0" rIns="0" bIns="0" rtlCol="0"/>
          <a:lstStyle/>
          <a:p>
            <a:endParaRPr/>
          </a:p>
        </p:txBody>
      </p:sp>
      <p:sp>
        <p:nvSpPr>
          <p:cNvPr id="54" name="bg object 54"/>
          <p:cNvSpPr/>
          <p:nvPr/>
        </p:nvSpPr>
        <p:spPr>
          <a:xfrm>
            <a:off x="-1270" y="461137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AF2F5"/>
          </a:solidFill>
        </p:spPr>
        <p:txBody>
          <a:bodyPr wrap="square" lIns="0" tIns="0" rIns="0" bIns="0" rtlCol="0"/>
          <a:lstStyle/>
          <a:p>
            <a:endParaRPr/>
          </a:p>
        </p:txBody>
      </p:sp>
      <p:sp>
        <p:nvSpPr>
          <p:cNvPr id="55" name="bg object 55"/>
          <p:cNvSpPr/>
          <p:nvPr/>
        </p:nvSpPr>
        <p:spPr>
          <a:xfrm>
            <a:off x="-1270" y="47294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BF3F5"/>
          </a:solidFill>
        </p:spPr>
        <p:txBody>
          <a:bodyPr wrap="square" lIns="0" tIns="0" rIns="0" bIns="0" rtlCol="0"/>
          <a:lstStyle/>
          <a:p>
            <a:endParaRPr/>
          </a:p>
        </p:txBody>
      </p:sp>
      <p:sp>
        <p:nvSpPr>
          <p:cNvPr id="56" name="bg object 56"/>
          <p:cNvSpPr/>
          <p:nvPr/>
        </p:nvSpPr>
        <p:spPr>
          <a:xfrm>
            <a:off x="-1270" y="484758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CF3F6"/>
          </a:solidFill>
        </p:spPr>
        <p:txBody>
          <a:bodyPr wrap="square" lIns="0" tIns="0" rIns="0" bIns="0" rtlCol="0"/>
          <a:lstStyle/>
          <a:p>
            <a:endParaRPr/>
          </a:p>
        </p:txBody>
      </p:sp>
      <p:sp>
        <p:nvSpPr>
          <p:cNvPr id="57" name="bg object 57"/>
          <p:cNvSpPr/>
          <p:nvPr/>
        </p:nvSpPr>
        <p:spPr>
          <a:xfrm>
            <a:off x="-1270" y="496697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DF4F6"/>
          </a:solidFill>
        </p:spPr>
        <p:txBody>
          <a:bodyPr wrap="square" lIns="0" tIns="0" rIns="0" bIns="0" rtlCol="0"/>
          <a:lstStyle/>
          <a:p>
            <a:endParaRPr/>
          </a:p>
        </p:txBody>
      </p:sp>
      <p:sp>
        <p:nvSpPr>
          <p:cNvPr id="58" name="bg object 58"/>
          <p:cNvSpPr/>
          <p:nvPr/>
        </p:nvSpPr>
        <p:spPr>
          <a:xfrm>
            <a:off x="-1270" y="50850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EF5F6"/>
          </a:solidFill>
        </p:spPr>
        <p:txBody>
          <a:bodyPr wrap="square" lIns="0" tIns="0" rIns="0" bIns="0" rtlCol="0"/>
          <a:lstStyle/>
          <a:p>
            <a:endParaRPr/>
          </a:p>
        </p:txBody>
      </p:sp>
      <p:sp>
        <p:nvSpPr>
          <p:cNvPr id="59" name="bg object 59"/>
          <p:cNvSpPr/>
          <p:nvPr/>
        </p:nvSpPr>
        <p:spPr>
          <a:xfrm>
            <a:off x="-1270" y="520318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FF5F7"/>
          </a:solidFill>
        </p:spPr>
        <p:txBody>
          <a:bodyPr wrap="square" lIns="0" tIns="0" rIns="0" bIns="0" rtlCol="0"/>
          <a:lstStyle/>
          <a:p>
            <a:endParaRPr/>
          </a:p>
        </p:txBody>
      </p:sp>
      <p:sp>
        <p:nvSpPr>
          <p:cNvPr id="60" name="bg object 60"/>
          <p:cNvSpPr/>
          <p:nvPr/>
        </p:nvSpPr>
        <p:spPr>
          <a:xfrm>
            <a:off x="-1270" y="532130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0F6F7"/>
          </a:solidFill>
        </p:spPr>
        <p:txBody>
          <a:bodyPr wrap="square" lIns="0" tIns="0" rIns="0" bIns="0" rtlCol="0"/>
          <a:lstStyle/>
          <a:p>
            <a:endParaRPr/>
          </a:p>
        </p:txBody>
      </p:sp>
      <p:sp>
        <p:nvSpPr>
          <p:cNvPr id="61" name="bg object 61"/>
          <p:cNvSpPr/>
          <p:nvPr/>
        </p:nvSpPr>
        <p:spPr>
          <a:xfrm>
            <a:off x="-1270" y="5439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1F6F8"/>
          </a:solidFill>
        </p:spPr>
        <p:txBody>
          <a:bodyPr wrap="square" lIns="0" tIns="0" rIns="0" bIns="0" rtlCol="0"/>
          <a:lstStyle/>
          <a:p>
            <a:endParaRPr/>
          </a:p>
        </p:txBody>
      </p:sp>
      <p:sp>
        <p:nvSpPr>
          <p:cNvPr id="62" name="bg object 62"/>
          <p:cNvSpPr/>
          <p:nvPr/>
        </p:nvSpPr>
        <p:spPr>
          <a:xfrm>
            <a:off x="-1270" y="55575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2F7F8"/>
          </a:solidFill>
        </p:spPr>
        <p:txBody>
          <a:bodyPr wrap="square" lIns="0" tIns="0" rIns="0" bIns="0" rtlCol="0"/>
          <a:lstStyle/>
          <a:p>
            <a:endParaRPr/>
          </a:p>
        </p:txBody>
      </p:sp>
      <p:sp>
        <p:nvSpPr>
          <p:cNvPr id="63" name="bg object 63"/>
          <p:cNvSpPr/>
          <p:nvPr/>
        </p:nvSpPr>
        <p:spPr>
          <a:xfrm>
            <a:off x="-1270" y="56756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F3F7F9"/>
          </a:solidFill>
        </p:spPr>
        <p:txBody>
          <a:bodyPr wrap="square" lIns="0" tIns="0" rIns="0" bIns="0" rtlCol="0"/>
          <a:lstStyle/>
          <a:p>
            <a:endParaRPr/>
          </a:p>
        </p:txBody>
      </p:sp>
      <p:sp>
        <p:nvSpPr>
          <p:cNvPr id="64" name="bg object 64"/>
          <p:cNvSpPr/>
          <p:nvPr/>
        </p:nvSpPr>
        <p:spPr>
          <a:xfrm>
            <a:off x="-1270" y="57950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4F8F9"/>
          </a:solidFill>
        </p:spPr>
        <p:txBody>
          <a:bodyPr wrap="square" lIns="0" tIns="0" rIns="0" bIns="0" rtlCol="0"/>
          <a:lstStyle/>
          <a:p>
            <a:endParaRPr/>
          </a:p>
        </p:txBody>
      </p:sp>
      <p:sp>
        <p:nvSpPr>
          <p:cNvPr id="65" name="bg object 65"/>
          <p:cNvSpPr/>
          <p:nvPr/>
        </p:nvSpPr>
        <p:spPr>
          <a:xfrm>
            <a:off x="-1270" y="59131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5F8FA"/>
          </a:solidFill>
        </p:spPr>
        <p:txBody>
          <a:bodyPr wrap="square" lIns="0" tIns="0" rIns="0" bIns="0" rtlCol="0"/>
          <a:lstStyle/>
          <a:p>
            <a:endParaRPr/>
          </a:p>
        </p:txBody>
      </p:sp>
      <p:sp>
        <p:nvSpPr>
          <p:cNvPr id="66" name="bg object 66"/>
          <p:cNvSpPr/>
          <p:nvPr/>
        </p:nvSpPr>
        <p:spPr>
          <a:xfrm>
            <a:off x="-1270" y="60312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6F9FA"/>
          </a:solidFill>
        </p:spPr>
        <p:txBody>
          <a:bodyPr wrap="square" lIns="0" tIns="0" rIns="0" bIns="0" rtlCol="0"/>
          <a:lstStyle/>
          <a:p>
            <a:endParaRPr/>
          </a:p>
        </p:txBody>
      </p:sp>
      <p:sp>
        <p:nvSpPr>
          <p:cNvPr id="67" name="bg object 67"/>
          <p:cNvSpPr/>
          <p:nvPr/>
        </p:nvSpPr>
        <p:spPr>
          <a:xfrm>
            <a:off x="-1270" y="61493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7FAFA"/>
          </a:solidFill>
        </p:spPr>
        <p:txBody>
          <a:bodyPr wrap="square" lIns="0" tIns="0" rIns="0" bIns="0" rtlCol="0"/>
          <a:lstStyle/>
          <a:p>
            <a:endParaRPr/>
          </a:p>
        </p:txBody>
      </p:sp>
      <p:sp>
        <p:nvSpPr>
          <p:cNvPr id="68" name="bg object 68"/>
          <p:cNvSpPr/>
          <p:nvPr/>
        </p:nvSpPr>
        <p:spPr>
          <a:xfrm>
            <a:off x="-1270" y="626745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8FAFB"/>
          </a:solidFill>
        </p:spPr>
        <p:txBody>
          <a:bodyPr wrap="square" lIns="0" tIns="0" rIns="0" bIns="0" rtlCol="0"/>
          <a:lstStyle/>
          <a:p>
            <a:endParaRPr/>
          </a:p>
        </p:txBody>
      </p:sp>
      <p:sp>
        <p:nvSpPr>
          <p:cNvPr id="69" name="bg object 69"/>
          <p:cNvSpPr/>
          <p:nvPr/>
        </p:nvSpPr>
        <p:spPr>
          <a:xfrm>
            <a:off x="-1270" y="638555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9FBFB"/>
          </a:solidFill>
        </p:spPr>
        <p:txBody>
          <a:bodyPr wrap="square" lIns="0" tIns="0" rIns="0" bIns="0" rtlCol="0"/>
          <a:lstStyle/>
          <a:p>
            <a:endParaRPr/>
          </a:p>
        </p:txBody>
      </p:sp>
      <p:sp>
        <p:nvSpPr>
          <p:cNvPr id="70" name="bg object 70"/>
          <p:cNvSpPr/>
          <p:nvPr/>
        </p:nvSpPr>
        <p:spPr>
          <a:xfrm>
            <a:off x="-1270" y="650367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AFBFC"/>
          </a:solidFill>
        </p:spPr>
        <p:txBody>
          <a:bodyPr wrap="square" lIns="0" tIns="0" rIns="0" bIns="0" rtlCol="0"/>
          <a:lstStyle/>
          <a:p>
            <a:endParaRPr/>
          </a:p>
        </p:txBody>
      </p:sp>
      <p:sp>
        <p:nvSpPr>
          <p:cNvPr id="71" name="bg object 71"/>
          <p:cNvSpPr/>
          <p:nvPr/>
        </p:nvSpPr>
        <p:spPr>
          <a:xfrm>
            <a:off x="-1270" y="6621779"/>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FBFCFC"/>
          </a:solidFill>
        </p:spPr>
        <p:txBody>
          <a:bodyPr wrap="square" lIns="0" tIns="0" rIns="0" bIns="0" rtlCol="0"/>
          <a:lstStyle/>
          <a:p>
            <a:endParaRPr/>
          </a:p>
        </p:txBody>
      </p:sp>
      <p:sp>
        <p:nvSpPr>
          <p:cNvPr id="72" name="bg object 72"/>
          <p:cNvSpPr/>
          <p:nvPr/>
        </p:nvSpPr>
        <p:spPr>
          <a:xfrm>
            <a:off x="0" y="6741160"/>
            <a:ext cx="9144000" cy="116839"/>
          </a:xfrm>
          <a:custGeom>
            <a:avLst/>
            <a:gdLst/>
            <a:ahLst/>
            <a:cxnLst/>
            <a:rect l="l" t="t" r="r" b="b"/>
            <a:pathLst>
              <a:path w="9144000" h="116840">
                <a:moveTo>
                  <a:pt x="0" y="116840"/>
                </a:moveTo>
                <a:lnTo>
                  <a:pt x="0" y="0"/>
                </a:lnTo>
                <a:lnTo>
                  <a:pt x="9144000" y="0"/>
                </a:lnTo>
                <a:lnTo>
                  <a:pt x="9144000" y="116840"/>
                </a:lnTo>
                <a:lnTo>
                  <a:pt x="0" y="116840"/>
                </a:lnTo>
                <a:close/>
              </a:path>
            </a:pathLst>
          </a:custGeom>
          <a:solidFill>
            <a:srgbClr val="FCFCFD"/>
          </a:solidFill>
        </p:spPr>
        <p:txBody>
          <a:bodyPr wrap="square" lIns="0" tIns="0" rIns="0" bIns="0" rtlCol="0"/>
          <a:lstStyle/>
          <a:p>
            <a:endParaRPr/>
          </a:p>
        </p:txBody>
      </p:sp>
      <p:sp>
        <p:nvSpPr>
          <p:cNvPr id="73" name="bg object 73"/>
          <p:cNvSpPr/>
          <p:nvPr/>
        </p:nvSpPr>
        <p:spPr>
          <a:xfrm>
            <a:off x="0" y="0"/>
            <a:ext cx="1981200" cy="6858000"/>
          </a:xfrm>
          <a:prstGeom prst="rect">
            <a:avLst/>
          </a:prstGeom>
          <a:blipFill>
            <a:blip r:embed="rId2" cstate="print"/>
            <a:stretch>
              <a:fillRect/>
            </a:stretch>
          </a:blipFill>
        </p:spPr>
        <p:txBody>
          <a:bodyPr wrap="square" lIns="0" tIns="0" rIns="0" bIns="0" rtlCol="0"/>
          <a:lstStyle/>
          <a:p>
            <a:endParaRPr/>
          </a:p>
        </p:txBody>
      </p:sp>
      <p:sp>
        <p:nvSpPr>
          <p:cNvPr id="74" name="bg object 74"/>
          <p:cNvSpPr/>
          <p:nvPr/>
        </p:nvSpPr>
        <p:spPr>
          <a:xfrm>
            <a:off x="0" y="0"/>
            <a:ext cx="181610" cy="6858000"/>
          </a:xfrm>
          <a:custGeom>
            <a:avLst/>
            <a:gdLst/>
            <a:ahLst/>
            <a:cxnLst/>
            <a:rect l="l" t="t" r="r" b="b"/>
            <a:pathLst>
              <a:path w="181610" h="6858000">
                <a:moveTo>
                  <a:pt x="181610" y="0"/>
                </a:moveTo>
                <a:lnTo>
                  <a:pt x="0" y="0"/>
                </a:lnTo>
                <a:lnTo>
                  <a:pt x="0" y="6858000"/>
                </a:lnTo>
                <a:lnTo>
                  <a:pt x="181610" y="6858000"/>
                </a:lnTo>
                <a:close/>
              </a:path>
            </a:pathLst>
          </a:custGeom>
          <a:solidFill>
            <a:srgbClr val="2D5268"/>
          </a:solidFill>
        </p:spPr>
        <p:txBody>
          <a:bodyPr wrap="square" lIns="0" tIns="0" rIns="0" bIns="0" rtlCol="0"/>
          <a:lstStyle/>
          <a:p>
            <a:endParaRPr/>
          </a:p>
        </p:txBody>
      </p:sp>
      <p:sp>
        <p:nvSpPr>
          <p:cNvPr id="75" name="bg object 75"/>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1" i="0">
                <a:solidFill>
                  <a:srgbClr val="1480A9"/>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70" y="0"/>
            <a:ext cx="9146540" cy="248920"/>
          </a:xfrm>
          <a:custGeom>
            <a:avLst/>
            <a:gdLst/>
            <a:ahLst/>
            <a:cxnLst/>
            <a:rect l="l" t="t" r="r" b="b"/>
            <a:pathLst>
              <a:path w="9146540" h="248920">
                <a:moveTo>
                  <a:pt x="9146540" y="0"/>
                </a:moveTo>
                <a:lnTo>
                  <a:pt x="0" y="0"/>
                </a:lnTo>
                <a:lnTo>
                  <a:pt x="0" y="118110"/>
                </a:lnTo>
                <a:lnTo>
                  <a:pt x="0" y="129540"/>
                </a:lnTo>
                <a:lnTo>
                  <a:pt x="0" y="248920"/>
                </a:lnTo>
                <a:lnTo>
                  <a:pt x="9146540" y="248920"/>
                </a:lnTo>
                <a:lnTo>
                  <a:pt x="9146540" y="129540"/>
                </a:lnTo>
                <a:lnTo>
                  <a:pt x="9146540" y="118110"/>
                </a:lnTo>
                <a:lnTo>
                  <a:pt x="9146540" y="0"/>
                </a:lnTo>
                <a:close/>
              </a:path>
            </a:pathLst>
          </a:custGeom>
          <a:solidFill>
            <a:srgbClr val="C4DDE4"/>
          </a:solidFill>
        </p:spPr>
        <p:txBody>
          <a:bodyPr wrap="square" lIns="0" tIns="0" rIns="0" bIns="0" rtlCol="0"/>
          <a:lstStyle/>
          <a:p>
            <a:endParaRPr/>
          </a:p>
        </p:txBody>
      </p:sp>
      <p:sp>
        <p:nvSpPr>
          <p:cNvPr id="17" name="bg object 17"/>
          <p:cNvSpPr/>
          <p:nvPr/>
        </p:nvSpPr>
        <p:spPr>
          <a:xfrm>
            <a:off x="-1270" y="2362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C5DEE4"/>
          </a:solidFill>
        </p:spPr>
        <p:txBody>
          <a:bodyPr wrap="square" lIns="0" tIns="0" rIns="0" bIns="0" rtlCol="0"/>
          <a:lstStyle/>
          <a:p>
            <a:endParaRPr/>
          </a:p>
        </p:txBody>
      </p:sp>
      <p:sp>
        <p:nvSpPr>
          <p:cNvPr id="18" name="bg object 18"/>
          <p:cNvSpPr/>
          <p:nvPr/>
        </p:nvSpPr>
        <p:spPr>
          <a:xfrm>
            <a:off x="-1270" y="35432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6DEE5"/>
          </a:solidFill>
        </p:spPr>
        <p:txBody>
          <a:bodyPr wrap="square" lIns="0" tIns="0" rIns="0" bIns="0" rtlCol="0"/>
          <a:lstStyle/>
          <a:p>
            <a:endParaRPr/>
          </a:p>
        </p:txBody>
      </p:sp>
      <p:sp>
        <p:nvSpPr>
          <p:cNvPr id="19" name="bg object 19"/>
          <p:cNvSpPr/>
          <p:nvPr/>
        </p:nvSpPr>
        <p:spPr>
          <a:xfrm>
            <a:off x="-1270" y="47243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7DFE5"/>
          </a:solidFill>
        </p:spPr>
        <p:txBody>
          <a:bodyPr wrap="square" lIns="0" tIns="0" rIns="0" bIns="0" rtlCol="0"/>
          <a:lstStyle/>
          <a:p>
            <a:endParaRPr/>
          </a:p>
        </p:txBody>
      </p:sp>
      <p:sp>
        <p:nvSpPr>
          <p:cNvPr id="20" name="bg object 20"/>
          <p:cNvSpPr/>
          <p:nvPr/>
        </p:nvSpPr>
        <p:spPr>
          <a:xfrm>
            <a:off x="-1270" y="59054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8DFE6"/>
          </a:solidFill>
        </p:spPr>
        <p:txBody>
          <a:bodyPr wrap="square" lIns="0" tIns="0" rIns="0" bIns="0" rtlCol="0"/>
          <a:lstStyle/>
          <a:p>
            <a:endParaRPr/>
          </a:p>
        </p:txBody>
      </p:sp>
      <p:sp>
        <p:nvSpPr>
          <p:cNvPr id="21" name="bg object 21"/>
          <p:cNvSpPr/>
          <p:nvPr/>
        </p:nvSpPr>
        <p:spPr>
          <a:xfrm>
            <a:off x="-1270" y="70866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9E0E6"/>
          </a:solidFill>
        </p:spPr>
        <p:txBody>
          <a:bodyPr wrap="square" lIns="0" tIns="0" rIns="0" bIns="0" rtlCol="0"/>
          <a:lstStyle/>
          <a:p>
            <a:endParaRPr/>
          </a:p>
        </p:txBody>
      </p:sp>
      <p:sp>
        <p:nvSpPr>
          <p:cNvPr id="22" name="bg object 22"/>
          <p:cNvSpPr/>
          <p:nvPr/>
        </p:nvSpPr>
        <p:spPr>
          <a:xfrm>
            <a:off x="-1270" y="8267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AE0E7"/>
          </a:solidFill>
        </p:spPr>
        <p:txBody>
          <a:bodyPr wrap="square" lIns="0" tIns="0" rIns="0" bIns="0" rtlCol="0"/>
          <a:lstStyle/>
          <a:p>
            <a:endParaRPr/>
          </a:p>
        </p:txBody>
      </p:sp>
      <p:sp>
        <p:nvSpPr>
          <p:cNvPr id="23" name="bg object 23"/>
          <p:cNvSpPr/>
          <p:nvPr/>
        </p:nvSpPr>
        <p:spPr>
          <a:xfrm>
            <a:off x="-1270" y="9448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CE1E7"/>
          </a:solidFill>
        </p:spPr>
        <p:txBody>
          <a:bodyPr wrap="square" lIns="0" tIns="0" rIns="0" bIns="0" rtlCol="0"/>
          <a:lstStyle/>
          <a:p>
            <a:endParaRPr/>
          </a:p>
        </p:txBody>
      </p:sp>
      <p:sp>
        <p:nvSpPr>
          <p:cNvPr id="24" name="bg object 24"/>
          <p:cNvSpPr/>
          <p:nvPr/>
        </p:nvSpPr>
        <p:spPr>
          <a:xfrm>
            <a:off x="-1270" y="1062990"/>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CCE2E7"/>
          </a:solidFill>
        </p:spPr>
        <p:txBody>
          <a:bodyPr wrap="square" lIns="0" tIns="0" rIns="0" bIns="0" rtlCol="0"/>
          <a:lstStyle/>
          <a:p>
            <a:endParaRPr/>
          </a:p>
        </p:txBody>
      </p:sp>
      <p:sp>
        <p:nvSpPr>
          <p:cNvPr id="25" name="bg object 25"/>
          <p:cNvSpPr/>
          <p:nvPr/>
        </p:nvSpPr>
        <p:spPr>
          <a:xfrm>
            <a:off x="-1270" y="11823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DE2E8"/>
          </a:solidFill>
        </p:spPr>
        <p:txBody>
          <a:bodyPr wrap="square" lIns="0" tIns="0" rIns="0" bIns="0" rtlCol="0"/>
          <a:lstStyle/>
          <a:p>
            <a:endParaRPr/>
          </a:p>
        </p:txBody>
      </p:sp>
      <p:sp>
        <p:nvSpPr>
          <p:cNvPr id="26" name="bg object 26"/>
          <p:cNvSpPr/>
          <p:nvPr/>
        </p:nvSpPr>
        <p:spPr>
          <a:xfrm>
            <a:off x="-1270" y="13004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EE3E8"/>
          </a:solidFill>
        </p:spPr>
        <p:txBody>
          <a:bodyPr wrap="square" lIns="0" tIns="0" rIns="0" bIns="0" rtlCol="0"/>
          <a:lstStyle/>
          <a:p>
            <a:endParaRPr/>
          </a:p>
        </p:txBody>
      </p:sp>
      <p:sp>
        <p:nvSpPr>
          <p:cNvPr id="27" name="bg object 27"/>
          <p:cNvSpPr/>
          <p:nvPr/>
        </p:nvSpPr>
        <p:spPr>
          <a:xfrm>
            <a:off x="-1270" y="141859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FE3E9"/>
          </a:solidFill>
        </p:spPr>
        <p:txBody>
          <a:bodyPr wrap="square" lIns="0" tIns="0" rIns="0" bIns="0" rtlCol="0"/>
          <a:lstStyle/>
          <a:p>
            <a:endParaRPr/>
          </a:p>
        </p:txBody>
      </p:sp>
      <p:sp>
        <p:nvSpPr>
          <p:cNvPr id="28" name="bg object 28"/>
          <p:cNvSpPr/>
          <p:nvPr/>
        </p:nvSpPr>
        <p:spPr>
          <a:xfrm>
            <a:off x="-1270" y="153669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0E4E9"/>
          </a:solidFill>
        </p:spPr>
        <p:txBody>
          <a:bodyPr wrap="square" lIns="0" tIns="0" rIns="0" bIns="0" rtlCol="0"/>
          <a:lstStyle/>
          <a:p>
            <a:endParaRPr/>
          </a:p>
        </p:txBody>
      </p:sp>
      <p:sp>
        <p:nvSpPr>
          <p:cNvPr id="29" name="bg object 29"/>
          <p:cNvSpPr/>
          <p:nvPr/>
        </p:nvSpPr>
        <p:spPr>
          <a:xfrm>
            <a:off x="-1270" y="16548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1E4EA"/>
          </a:solidFill>
        </p:spPr>
        <p:txBody>
          <a:bodyPr wrap="square" lIns="0" tIns="0" rIns="0" bIns="0" rtlCol="0"/>
          <a:lstStyle/>
          <a:p>
            <a:endParaRPr/>
          </a:p>
        </p:txBody>
      </p:sp>
      <p:sp>
        <p:nvSpPr>
          <p:cNvPr id="30" name="bg object 30"/>
          <p:cNvSpPr/>
          <p:nvPr/>
        </p:nvSpPr>
        <p:spPr>
          <a:xfrm>
            <a:off x="-1270" y="17729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2E5EA"/>
          </a:solidFill>
        </p:spPr>
        <p:txBody>
          <a:bodyPr wrap="square" lIns="0" tIns="0" rIns="0" bIns="0" rtlCol="0"/>
          <a:lstStyle/>
          <a:p>
            <a:endParaRPr/>
          </a:p>
        </p:txBody>
      </p:sp>
      <p:sp>
        <p:nvSpPr>
          <p:cNvPr id="31" name="bg object 31"/>
          <p:cNvSpPr/>
          <p:nvPr/>
        </p:nvSpPr>
        <p:spPr>
          <a:xfrm>
            <a:off x="-1270" y="18910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3E5EB"/>
          </a:solidFill>
        </p:spPr>
        <p:txBody>
          <a:bodyPr wrap="square" lIns="0" tIns="0" rIns="0" bIns="0" rtlCol="0"/>
          <a:lstStyle/>
          <a:p>
            <a:endParaRPr/>
          </a:p>
        </p:txBody>
      </p:sp>
      <p:sp>
        <p:nvSpPr>
          <p:cNvPr id="32" name="bg object 32"/>
          <p:cNvSpPr/>
          <p:nvPr/>
        </p:nvSpPr>
        <p:spPr>
          <a:xfrm>
            <a:off x="-1270" y="2010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4E6EB"/>
          </a:solidFill>
        </p:spPr>
        <p:txBody>
          <a:bodyPr wrap="square" lIns="0" tIns="0" rIns="0" bIns="0" rtlCol="0"/>
          <a:lstStyle/>
          <a:p>
            <a:endParaRPr/>
          </a:p>
        </p:txBody>
      </p:sp>
      <p:sp>
        <p:nvSpPr>
          <p:cNvPr id="33" name="bg object 33"/>
          <p:cNvSpPr/>
          <p:nvPr/>
        </p:nvSpPr>
        <p:spPr>
          <a:xfrm>
            <a:off x="-1270" y="21285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5E7EB"/>
          </a:solidFill>
        </p:spPr>
        <p:txBody>
          <a:bodyPr wrap="square" lIns="0" tIns="0" rIns="0" bIns="0" rtlCol="0"/>
          <a:lstStyle/>
          <a:p>
            <a:endParaRPr/>
          </a:p>
        </p:txBody>
      </p:sp>
      <p:sp>
        <p:nvSpPr>
          <p:cNvPr id="34" name="bg object 34"/>
          <p:cNvSpPr/>
          <p:nvPr/>
        </p:nvSpPr>
        <p:spPr>
          <a:xfrm>
            <a:off x="-1270" y="22466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6E7EC"/>
          </a:solidFill>
        </p:spPr>
        <p:txBody>
          <a:bodyPr wrap="square" lIns="0" tIns="0" rIns="0" bIns="0" rtlCol="0"/>
          <a:lstStyle/>
          <a:p>
            <a:endParaRPr/>
          </a:p>
        </p:txBody>
      </p:sp>
      <p:sp>
        <p:nvSpPr>
          <p:cNvPr id="35" name="bg object 35"/>
          <p:cNvSpPr/>
          <p:nvPr/>
        </p:nvSpPr>
        <p:spPr>
          <a:xfrm>
            <a:off x="-1270" y="236474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7E8EC"/>
          </a:solidFill>
        </p:spPr>
        <p:txBody>
          <a:bodyPr wrap="square" lIns="0" tIns="0" rIns="0" bIns="0" rtlCol="0"/>
          <a:lstStyle/>
          <a:p>
            <a:endParaRPr/>
          </a:p>
        </p:txBody>
      </p:sp>
      <p:sp>
        <p:nvSpPr>
          <p:cNvPr id="36" name="bg object 36"/>
          <p:cNvSpPr/>
          <p:nvPr/>
        </p:nvSpPr>
        <p:spPr>
          <a:xfrm>
            <a:off x="-1270" y="24828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8E8ED"/>
          </a:solidFill>
        </p:spPr>
        <p:txBody>
          <a:bodyPr wrap="square" lIns="0" tIns="0" rIns="0" bIns="0" rtlCol="0"/>
          <a:lstStyle/>
          <a:p>
            <a:endParaRPr/>
          </a:p>
        </p:txBody>
      </p:sp>
      <p:sp>
        <p:nvSpPr>
          <p:cNvPr id="37" name="bg object 37"/>
          <p:cNvSpPr/>
          <p:nvPr/>
        </p:nvSpPr>
        <p:spPr>
          <a:xfrm>
            <a:off x="-1270" y="26009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9E9ED"/>
          </a:solidFill>
        </p:spPr>
        <p:txBody>
          <a:bodyPr wrap="square" lIns="0" tIns="0" rIns="0" bIns="0" rtlCol="0"/>
          <a:lstStyle/>
          <a:p>
            <a:endParaRPr/>
          </a:p>
        </p:txBody>
      </p:sp>
      <p:sp>
        <p:nvSpPr>
          <p:cNvPr id="38" name="bg object 38"/>
          <p:cNvSpPr/>
          <p:nvPr/>
        </p:nvSpPr>
        <p:spPr>
          <a:xfrm>
            <a:off x="-1270" y="27190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AE9EE"/>
          </a:solidFill>
        </p:spPr>
        <p:txBody>
          <a:bodyPr wrap="square" lIns="0" tIns="0" rIns="0" bIns="0" rtlCol="0"/>
          <a:lstStyle/>
          <a:p>
            <a:endParaRPr/>
          </a:p>
        </p:txBody>
      </p:sp>
      <p:sp>
        <p:nvSpPr>
          <p:cNvPr id="39" name="bg object 39"/>
          <p:cNvSpPr/>
          <p:nvPr/>
        </p:nvSpPr>
        <p:spPr>
          <a:xfrm>
            <a:off x="-1270" y="283717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BEAEE"/>
          </a:solidFill>
        </p:spPr>
        <p:txBody>
          <a:bodyPr wrap="square" lIns="0" tIns="0" rIns="0" bIns="0" rtlCol="0"/>
          <a:lstStyle/>
          <a:p>
            <a:endParaRPr/>
          </a:p>
        </p:txBody>
      </p:sp>
      <p:sp>
        <p:nvSpPr>
          <p:cNvPr id="40" name="bg object 40"/>
          <p:cNvSpPr/>
          <p:nvPr/>
        </p:nvSpPr>
        <p:spPr>
          <a:xfrm>
            <a:off x="-1270" y="29565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CEAEF"/>
          </a:solidFill>
        </p:spPr>
        <p:txBody>
          <a:bodyPr wrap="square" lIns="0" tIns="0" rIns="0" bIns="0" rtlCol="0"/>
          <a:lstStyle/>
          <a:p>
            <a:endParaRPr/>
          </a:p>
        </p:txBody>
      </p:sp>
      <p:sp>
        <p:nvSpPr>
          <p:cNvPr id="41" name="bg object 41"/>
          <p:cNvSpPr/>
          <p:nvPr/>
        </p:nvSpPr>
        <p:spPr>
          <a:xfrm>
            <a:off x="-1270" y="30746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DEBEF"/>
          </a:solidFill>
        </p:spPr>
        <p:txBody>
          <a:bodyPr wrap="square" lIns="0" tIns="0" rIns="0" bIns="0" rtlCol="0"/>
          <a:lstStyle/>
          <a:p>
            <a:endParaRPr/>
          </a:p>
        </p:txBody>
      </p:sp>
      <p:sp>
        <p:nvSpPr>
          <p:cNvPr id="42" name="bg object 42"/>
          <p:cNvSpPr/>
          <p:nvPr/>
        </p:nvSpPr>
        <p:spPr>
          <a:xfrm>
            <a:off x="-1270" y="31927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EECEF"/>
          </a:solidFill>
        </p:spPr>
        <p:txBody>
          <a:bodyPr wrap="square" lIns="0" tIns="0" rIns="0" bIns="0" rtlCol="0"/>
          <a:lstStyle/>
          <a:p>
            <a:endParaRPr/>
          </a:p>
        </p:txBody>
      </p:sp>
      <p:sp>
        <p:nvSpPr>
          <p:cNvPr id="43" name="bg object 43"/>
          <p:cNvSpPr/>
          <p:nvPr/>
        </p:nvSpPr>
        <p:spPr>
          <a:xfrm>
            <a:off x="-1270" y="331088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FECF0"/>
          </a:solidFill>
        </p:spPr>
        <p:txBody>
          <a:bodyPr wrap="square" lIns="0" tIns="0" rIns="0" bIns="0" rtlCol="0"/>
          <a:lstStyle/>
          <a:p>
            <a:endParaRPr/>
          </a:p>
        </p:txBody>
      </p:sp>
      <p:sp>
        <p:nvSpPr>
          <p:cNvPr id="44" name="bg object 44"/>
          <p:cNvSpPr/>
          <p:nvPr/>
        </p:nvSpPr>
        <p:spPr>
          <a:xfrm>
            <a:off x="-1270" y="342900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0EDF0"/>
          </a:solidFill>
        </p:spPr>
        <p:txBody>
          <a:bodyPr wrap="square" lIns="0" tIns="0" rIns="0" bIns="0" rtlCol="0"/>
          <a:lstStyle/>
          <a:p>
            <a:endParaRPr/>
          </a:p>
        </p:txBody>
      </p:sp>
      <p:sp>
        <p:nvSpPr>
          <p:cNvPr id="45" name="bg object 45"/>
          <p:cNvSpPr/>
          <p:nvPr/>
        </p:nvSpPr>
        <p:spPr>
          <a:xfrm>
            <a:off x="-1270" y="35471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1EDF1"/>
          </a:solidFill>
        </p:spPr>
        <p:txBody>
          <a:bodyPr wrap="square" lIns="0" tIns="0" rIns="0" bIns="0" rtlCol="0"/>
          <a:lstStyle/>
          <a:p>
            <a:endParaRPr/>
          </a:p>
        </p:txBody>
      </p:sp>
      <p:sp>
        <p:nvSpPr>
          <p:cNvPr id="46" name="bg object 46"/>
          <p:cNvSpPr/>
          <p:nvPr/>
        </p:nvSpPr>
        <p:spPr>
          <a:xfrm>
            <a:off x="-1270" y="366522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2EEF1"/>
          </a:solidFill>
        </p:spPr>
        <p:txBody>
          <a:bodyPr wrap="square" lIns="0" tIns="0" rIns="0" bIns="0" rtlCol="0"/>
          <a:lstStyle/>
          <a:p>
            <a:endParaRPr/>
          </a:p>
        </p:txBody>
      </p:sp>
      <p:sp>
        <p:nvSpPr>
          <p:cNvPr id="47" name="bg object 47"/>
          <p:cNvSpPr/>
          <p:nvPr/>
        </p:nvSpPr>
        <p:spPr>
          <a:xfrm>
            <a:off x="-1270" y="37833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3EEF2"/>
          </a:solidFill>
        </p:spPr>
        <p:txBody>
          <a:bodyPr wrap="square" lIns="0" tIns="0" rIns="0" bIns="0" rtlCol="0"/>
          <a:lstStyle/>
          <a:p>
            <a:endParaRPr/>
          </a:p>
        </p:txBody>
      </p:sp>
      <p:sp>
        <p:nvSpPr>
          <p:cNvPr id="48" name="bg object 48"/>
          <p:cNvSpPr/>
          <p:nvPr/>
        </p:nvSpPr>
        <p:spPr>
          <a:xfrm>
            <a:off x="-1270" y="390143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4EFF2"/>
          </a:solidFill>
        </p:spPr>
        <p:txBody>
          <a:bodyPr wrap="square" lIns="0" tIns="0" rIns="0" bIns="0" rtlCol="0"/>
          <a:lstStyle/>
          <a:p>
            <a:endParaRPr/>
          </a:p>
        </p:txBody>
      </p:sp>
      <p:sp>
        <p:nvSpPr>
          <p:cNvPr id="49" name="bg object 49"/>
          <p:cNvSpPr/>
          <p:nvPr/>
        </p:nvSpPr>
        <p:spPr>
          <a:xfrm>
            <a:off x="-1270" y="40208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5F0F2"/>
          </a:solidFill>
        </p:spPr>
        <p:txBody>
          <a:bodyPr wrap="square" lIns="0" tIns="0" rIns="0" bIns="0" rtlCol="0"/>
          <a:lstStyle/>
          <a:p>
            <a:endParaRPr/>
          </a:p>
        </p:txBody>
      </p:sp>
      <p:sp>
        <p:nvSpPr>
          <p:cNvPr id="50" name="bg object 50"/>
          <p:cNvSpPr/>
          <p:nvPr/>
        </p:nvSpPr>
        <p:spPr>
          <a:xfrm>
            <a:off x="-1270" y="41389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6F0F3"/>
          </a:solidFill>
        </p:spPr>
        <p:txBody>
          <a:bodyPr wrap="square" lIns="0" tIns="0" rIns="0" bIns="0" rtlCol="0"/>
          <a:lstStyle/>
          <a:p>
            <a:endParaRPr/>
          </a:p>
        </p:txBody>
      </p:sp>
      <p:sp>
        <p:nvSpPr>
          <p:cNvPr id="51" name="bg object 51"/>
          <p:cNvSpPr/>
          <p:nvPr/>
        </p:nvSpPr>
        <p:spPr>
          <a:xfrm>
            <a:off x="-1270" y="42570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7F1F3"/>
          </a:solidFill>
        </p:spPr>
        <p:txBody>
          <a:bodyPr wrap="square" lIns="0" tIns="0" rIns="0" bIns="0" rtlCol="0"/>
          <a:lstStyle/>
          <a:p>
            <a:endParaRPr/>
          </a:p>
        </p:txBody>
      </p:sp>
      <p:sp>
        <p:nvSpPr>
          <p:cNvPr id="52" name="bg object 52"/>
          <p:cNvSpPr/>
          <p:nvPr/>
        </p:nvSpPr>
        <p:spPr>
          <a:xfrm>
            <a:off x="-1270" y="43751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8F1F4"/>
          </a:solidFill>
        </p:spPr>
        <p:txBody>
          <a:bodyPr wrap="square" lIns="0" tIns="0" rIns="0" bIns="0" rtlCol="0"/>
          <a:lstStyle/>
          <a:p>
            <a:endParaRPr/>
          </a:p>
        </p:txBody>
      </p:sp>
      <p:sp>
        <p:nvSpPr>
          <p:cNvPr id="53" name="bg object 53"/>
          <p:cNvSpPr/>
          <p:nvPr/>
        </p:nvSpPr>
        <p:spPr>
          <a:xfrm>
            <a:off x="-1270" y="44932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9F2F4"/>
          </a:solidFill>
        </p:spPr>
        <p:txBody>
          <a:bodyPr wrap="square" lIns="0" tIns="0" rIns="0" bIns="0" rtlCol="0"/>
          <a:lstStyle/>
          <a:p>
            <a:endParaRPr/>
          </a:p>
        </p:txBody>
      </p:sp>
      <p:sp>
        <p:nvSpPr>
          <p:cNvPr id="54" name="bg object 54"/>
          <p:cNvSpPr/>
          <p:nvPr/>
        </p:nvSpPr>
        <p:spPr>
          <a:xfrm>
            <a:off x="-1270" y="461137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AF2F5"/>
          </a:solidFill>
        </p:spPr>
        <p:txBody>
          <a:bodyPr wrap="square" lIns="0" tIns="0" rIns="0" bIns="0" rtlCol="0"/>
          <a:lstStyle/>
          <a:p>
            <a:endParaRPr/>
          </a:p>
        </p:txBody>
      </p:sp>
      <p:sp>
        <p:nvSpPr>
          <p:cNvPr id="55" name="bg object 55"/>
          <p:cNvSpPr/>
          <p:nvPr/>
        </p:nvSpPr>
        <p:spPr>
          <a:xfrm>
            <a:off x="-1270" y="47294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BF3F5"/>
          </a:solidFill>
        </p:spPr>
        <p:txBody>
          <a:bodyPr wrap="square" lIns="0" tIns="0" rIns="0" bIns="0" rtlCol="0"/>
          <a:lstStyle/>
          <a:p>
            <a:endParaRPr/>
          </a:p>
        </p:txBody>
      </p:sp>
      <p:sp>
        <p:nvSpPr>
          <p:cNvPr id="56" name="bg object 56"/>
          <p:cNvSpPr/>
          <p:nvPr/>
        </p:nvSpPr>
        <p:spPr>
          <a:xfrm>
            <a:off x="-1270" y="484758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CF3F6"/>
          </a:solidFill>
        </p:spPr>
        <p:txBody>
          <a:bodyPr wrap="square" lIns="0" tIns="0" rIns="0" bIns="0" rtlCol="0"/>
          <a:lstStyle/>
          <a:p>
            <a:endParaRPr/>
          </a:p>
        </p:txBody>
      </p:sp>
      <p:sp>
        <p:nvSpPr>
          <p:cNvPr id="57" name="bg object 57"/>
          <p:cNvSpPr/>
          <p:nvPr/>
        </p:nvSpPr>
        <p:spPr>
          <a:xfrm>
            <a:off x="-1270" y="496697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DF4F6"/>
          </a:solidFill>
        </p:spPr>
        <p:txBody>
          <a:bodyPr wrap="square" lIns="0" tIns="0" rIns="0" bIns="0" rtlCol="0"/>
          <a:lstStyle/>
          <a:p>
            <a:endParaRPr/>
          </a:p>
        </p:txBody>
      </p:sp>
      <p:sp>
        <p:nvSpPr>
          <p:cNvPr id="58" name="bg object 58"/>
          <p:cNvSpPr/>
          <p:nvPr/>
        </p:nvSpPr>
        <p:spPr>
          <a:xfrm>
            <a:off x="-1270" y="50850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EF5F6"/>
          </a:solidFill>
        </p:spPr>
        <p:txBody>
          <a:bodyPr wrap="square" lIns="0" tIns="0" rIns="0" bIns="0" rtlCol="0"/>
          <a:lstStyle/>
          <a:p>
            <a:endParaRPr/>
          </a:p>
        </p:txBody>
      </p:sp>
      <p:sp>
        <p:nvSpPr>
          <p:cNvPr id="59" name="bg object 59"/>
          <p:cNvSpPr/>
          <p:nvPr/>
        </p:nvSpPr>
        <p:spPr>
          <a:xfrm>
            <a:off x="-1270" y="520318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FF5F7"/>
          </a:solidFill>
        </p:spPr>
        <p:txBody>
          <a:bodyPr wrap="square" lIns="0" tIns="0" rIns="0" bIns="0" rtlCol="0"/>
          <a:lstStyle/>
          <a:p>
            <a:endParaRPr/>
          </a:p>
        </p:txBody>
      </p:sp>
      <p:sp>
        <p:nvSpPr>
          <p:cNvPr id="60" name="bg object 60"/>
          <p:cNvSpPr/>
          <p:nvPr/>
        </p:nvSpPr>
        <p:spPr>
          <a:xfrm>
            <a:off x="-1270" y="532130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0F6F7"/>
          </a:solidFill>
        </p:spPr>
        <p:txBody>
          <a:bodyPr wrap="square" lIns="0" tIns="0" rIns="0" bIns="0" rtlCol="0"/>
          <a:lstStyle/>
          <a:p>
            <a:endParaRPr/>
          </a:p>
        </p:txBody>
      </p:sp>
      <p:sp>
        <p:nvSpPr>
          <p:cNvPr id="61" name="bg object 61"/>
          <p:cNvSpPr/>
          <p:nvPr/>
        </p:nvSpPr>
        <p:spPr>
          <a:xfrm>
            <a:off x="-1270" y="5439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1F6F8"/>
          </a:solidFill>
        </p:spPr>
        <p:txBody>
          <a:bodyPr wrap="square" lIns="0" tIns="0" rIns="0" bIns="0" rtlCol="0"/>
          <a:lstStyle/>
          <a:p>
            <a:endParaRPr/>
          </a:p>
        </p:txBody>
      </p:sp>
      <p:sp>
        <p:nvSpPr>
          <p:cNvPr id="62" name="bg object 62"/>
          <p:cNvSpPr/>
          <p:nvPr/>
        </p:nvSpPr>
        <p:spPr>
          <a:xfrm>
            <a:off x="-1270" y="55575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2F7F8"/>
          </a:solidFill>
        </p:spPr>
        <p:txBody>
          <a:bodyPr wrap="square" lIns="0" tIns="0" rIns="0" bIns="0" rtlCol="0"/>
          <a:lstStyle/>
          <a:p>
            <a:endParaRPr/>
          </a:p>
        </p:txBody>
      </p:sp>
      <p:sp>
        <p:nvSpPr>
          <p:cNvPr id="63" name="bg object 63"/>
          <p:cNvSpPr/>
          <p:nvPr/>
        </p:nvSpPr>
        <p:spPr>
          <a:xfrm>
            <a:off x="-1270" y="56756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F3F7F9"/>
          </a:solidFill>
        </p:spPr>
        <p:txBody>
          <a:bodyPr wrap="square" lIns="0" tIns="0" rIns="0" bIns="0" rtlCol="0"/>
          <a:lstStyle/>
          <a:p>
            <a:endParaRPr/>
          </a:p>
        </p:txBody>
      </p:sp>
      <p:sp>
        <p:nvSpPr>
          <p:cNvPr id="64" name="bg object 64"/>
          <p:cNvSpPr/>
          <p:nvPr/>
        </p:nvSpPr>
        <p:spPr>
          <a:xfrm>
            <a:off x="-1270" y="57950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4F8F9"/>
          </a:solidFill>
        </p:spPr>
        <p:txBody>
          <a:bodyPr wrap="square" lIns="0" tIns="0" rIns="0" bIns="0" rtlCol="0"/>
          <a:lstStyle/>
          <a:p>
            <a:endParaRPr/>
          </a:p>
        </p:txBody>
      </p:sp>
      <p:sp>
        <p:nvSpPr>
          <p:cNvPr id="65" name="bg object 65"/>
          <p:cNvSpPr/>
          <p:nvPr/>
        </p:nvSpPr>
        <p:spPr>
          <a:xfrm>
            <a:off x="-1270" y="59131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5F8FA"/>
          </a:solidFill>
        </p:spPr>
        <p:txBody>
          <a:bodyPr wrap="square" lIns="0" tIns="0" rIns="0" bIns="0" rtlCol="0"/>
          <a:lstStyle/>
          <a:p>
            <a:endParaRPr/>
          </a:p>
        </p:txBody>
      </p:sp>
      <p:sp>
        <p:nvSpPr>
          <p:cNvPr id="66" name="bg object 66"/>
          <p:cNvSpPr/>
          <p:nvPr/>
        </p:nvSpPr>
        <p:spPr>
          <a:xfrm>
            <a:off x="-1270" y="60312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6F9FA"/>
          </a:solidFill>
        </p:spPr>
        <p:txBody>
          <a:bodyPr wrap="square" lIns="0" tIns="0" rIns="0" bIns="0" rtlCol="0"/>
          <a:lstStyle/>
          <a:p>
            <a:endParaRPr/>
          </a:p>
        </p:txBody>
      </p:sp>
      <p:sp>
        <p:nvSpPr>
          <p:cNvPr id="67" name="bg object 67"/>
          <p:cNvSpPr/>
          <p:nvPr/>
        </p:nvSpPr>
        <p:spPr>
          <a:xfrm>
            <a:off x="-1270" y="61493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7FAFA"/>
          </a:solidFill>
        </p:spPr>
        <p:txBody>
          <a:bodyPr wrap="square" lIns="0" tIns="0" rIns="0" bIns="0" rtlCol="0"/>
          <a:lstStyle/>
          <a:p>
            <a:endParaRPr/>
          </a:p>
        </p:txBody>
      </p:sp>
      <p:sp>
        <p:nvSpPr>
          <p:cNvPr id="68" name="bg object 68"/>
          <p:cNvSpPr/>
          <p:nvPr/>
        </p:nvSpPr>
        <p:spPr>
          <a:xfrm>
            <a:off x="-1270" y="626745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8FAFB"/>
          </a:solidFill>
        </p:spPr>
        <p:txBody>
          <a:bodyPr wrap="square" lIns="0" tIns="0" rIns="0" bIns="0" rtlCol="0"/>
          <a:lstStyle/>
          <a:p>
            <a:endParaRPr/>
          </a:p>
        </p:txBody>
      </p:sp>
      <p:sp>
        <p:nvSpPr>
          <p:cNvPr id="69" name="bg object 69"/>
          <p:cNvSpPr/>
          <p:nvPr/>
        </p:nvSpPr>
        <p:spPr>
          <a:xfrm>
            <a:off x="-1270" y="638555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9FBFB"/>
          </a:solidFill>
        </p:spPr>
        <p:txBody>
          <a:bodyPr wrap="square" lIns="0" tIns="0" rIns="0" bIns="0" rtlCol="0"/>
          <a:lstStyle/>
          <a:p>
            <a:endParaRPr/>
          </a:p>
        </p:txBody>
      </p:sp>
      <p:sp>
        <p:nvSpPr>
          <p:cNvPr id="70" name="bg object 70"/>
          <p:cNvSpPr/>
          <p:nvPr/>
        </p:nvSpPr>
        <p:spPr>
          <a:xfrm>
            <a:off x="-1270" y="650367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AFBFC"/>
          </a:solidFill>
        </p:spPr>
        <p:txBody>
          <a:bodyPr wrap="square" lIns="0" tIns="0" rIns="0" bIns="0" rtlCol="0"/>
          <a:lstStyle/>
          <a:p>
            <a:endParaRPr/>
          </a:p>
        </p:txBody>
      </p:sp>
      <p:sp>
        <p:nvSpPr>
          <p:cNvPr id="71" name="bg object 71"/>
          <p:cNvSpPr/>
          <p:nvPr/>
        </p:nvSpPr>
        <p:spPr>
          <a:xfrm>
            <a:off x="-1270" y="6621779"/>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FBFCFC"/>
          </a:solidFill>
        </p:spPr>
        <p:txBody>
          <a:bodyPr wrap="square" lIns="0" tIns="0" rIns="0" bIns="0" rtlCol="0"/>
          <a:lstStyle/>
          <a:p>
            <a:endParaRPr/>
          </a:p>
        </p:txBody>
      </p:sp>
      <p:sp>
        <p:nvSpPr>
          <p:cNvPr id="72" name="bg object 72"/>
          <p:cNvSpPr/>
          <p:nvPr/>
        </p:nvSpPr>
        <p:spPr>
          <a:xfrm>
            <a:off x="0" y="6741160"/>
            <a:ext cx="9144000" cy="116839"/>
          </a:xfrm>
          <a:custGeom>
            <a:avLst/>
            <a:gdLst/>
            <a:ahLst/>
            <a:cxnLst/>
            <a:rect l="l" t="t" r="r" b="b"/>
            <a:pathLst>
              <a:path w="9144000" h="116840">
                <a:moveTo>
                  <a:pt x="0" y="116840"/>
                </a:moveTo>
                <a:lnTo>
                  <a:pt x="0" y="0"/>
                </a:lnTo>
                <a:lnTo>
                  <a:pt x="9144000" y="0"/>
                </a:lnTo>
                <a:lnTo>
                  <a:pt x="9144000" y="116840"/>
                </a:lnTo>
                <a:lnTo>
                  <a:pt x="0" y="116840"/>
                </a:lnTo>
                <a:close/>
              </a:path>
            </a:pathLst>
          </a:custGeom>
          <a:solidFill>
            <a:srgbClr val="FCFCFD"/>
          </a:solidFill>
        </p:spPr>
        <p:txBody>
          <a:bodyPr wrap="square" lIns="0" tIns="0" rIns="0" bIns="0" rtlCol="0"/>
          <a:lstStyle/>
          <a:p>
            <a:endParaRPr/>
          </a:p>
        </p:txBody>
      </p:sp>
      <p:sp>
        <p:nvSpPr>
          <p:cNvPr id="73" name="bg object 73"/>
          <p:cNvSpPr/>
          <p:nvPr/>
        </p:nvSpPr>
        <p:spPr>
          <a:xfrm>
            <a:off x="0" y="0"/>
            <a:ext cx="1981200" cy="6858000"/>
          </a:xfrm>
          <a:prstGeom prst="rect">
            <a:avLst/>
          </a:prstGeom>
          <a:blipFill>
            <a:blip r:embed="rId2" cstate="print"/>
            <a:stretch>
              <a:fillRect/>
            </a:stretch>
          </a:blipFill>
        </p:spPr>
        <p:txBody>
          <a:bodyPr wrap="square" lIns="0" tIns="0" rIns="0" bIns="0" rtlCol="0"/>
          <a:lstStyle/>
          <a:p>
            <a:endParaRPr/>
          </a:p>
        </p:txBody>
      </p:sp>
      <p:sp>
        <p:nvSpPr>
          <p:cNvPr id="74" name="bg object 74"/>
          <p:cNvSpPr/>
          <p:nvPr/>
        </p:nvSpPr>
        <p:spPr>
          <a:xfrm>
            <a:off x="0" y="0"/>
            <a:ext cx="181610" cy="6858000"/>
          </a:xfrm>
          <a:custGeom>
            <a:avLst/>
            <a:gdLst/>
            <a:ahLst/>
            <a:cxnLst/>
            <a:rect l="l" t="t" r="r" b="b"/>
            <a:pathLst>
              <a:path w="181610" h="6858000">
                <a:moveTo>
                  <a:pt x="181610" y="0"/>
                </a:moveTo>
                <a:lnTo>
                  <a:pt x="0" y="0"/>
                </a:lnTo>
                <a:lnTo>
                  <a:pt x="0" y="6858000"/>
                </a:lnTo>
                <a:lnTo>
                  <a:pt x="181610" y="6858000"/>
                </a:lnTo>
                <a:close/>
              </a:path>
            </a:pathLst>
          </a:custGeom>
          <a:solidFill>
            <a:srgbClr val="2D5268"/>
          </a:solidFill>
        </p:spPr>
        <p:txBody>
          <a:bodyPr wrap="square" lIns="0" tIns="0" rIns="0" bIns="0" rtlCol="0"/>
          <a:lstStyle/>
          <a:p>
            <a:endParaRPr/>
          </a:p>
        </p:txBody>
      </p:sp>
      <p:sp>
        <p:nvSpPr>
          <p:cNvPr id="75" name="bg object 75"/>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70" y="0"/>
            <a:ext cx="9146540" cy="248920"/>
          </a:xfrm>
          <a:custGeom>
            <a:avLst/>
            <a:gdLst/>
            <a:ahLst/>
            <a:cxnLst/>
            <a:rect l="l" t="t" r="r" b="b"/>
            <a:pathLst>
              <a:path w="9146540" h="248920">
                <a:moveTo>
                  <a:pt x="9146540" y="0"/>
                </a:moveTo>
                <a:lnTo>
                  <a:pt x="0" y="0"/>
                </a:lnTo>
                <a:lnTo>
                  <a:pt x="0" y="118110"/>
                </a:lnTo>
                <a:lnTo>
                  <a:pt x="0" y="129540"/>
                </a:lnTo>
                <a:lnTo>
                  <a:pt x="0" y="248920"/>
                </a:lnTo>
                <a:lnTo>
                  <a:pt x="9146540" y="248920"/>
                </a:lnTo>
                <a:lnTo>
                  <a:pt x="9146540" y="129540"/>
                </a:lnTo>
                <a:lnTo>
                  <a:pt x="9146540" y="118110"/>
                </a:lnTo>
                <a:lnTo>
                  <a:pt x="9146540" y="0"/>
                </a:lnTo>
                <a:close/>
              </a:path>
            </a:pathLst>
          </a:custGeom>
          <a:solidFill>
            <a:srgbClr val="C4DDE4"/>
          </a:solidFill>
        </p:spPr>
        <p:txBody>
          <a:bodyPr wrap="square" lIns="0" tIns="0" rIns="0" bIns="0" rtlCol="0"/>
          <a:lstStyle/>
          <a:p>
            <a:endParaRPr/>
          </a:p>
        </p:txBody>
      </p:sp>
      <p:sp>
        <p:nvSpPr>
          <p:cNvPr id="17" name="bg object 17"/>
          <p:cNvSpPr/>
          <p:nvPr/>
        </p:nvSpPr>
        <p:spPr>
          <a:xfrm>
            <a:off x="-1270" y="2362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C5DEE4"/>
          </a:solidFill>
        </p:spPr>
        <p:txBody>
          <a:bodyPr wrap="square" lIns="0" tIns="0" rIns="0" bIns="0" rtlCol="0"/>
          <a:lstStyle/>
          <a:p>
            <a:endParaRPr/>
          </a:p>
        </p:txBody>
      </p:sp>
      <p:sp>
        <p:nvSpPr>
          <p:cNvPr id="18" name="bg object 18"/>
          <p:cNvSpPr/>
          <p:nvPr/>
        </p:nvSpPr>
        <p:spPr>
          <a:xfrm>
            <a:off x="-1270" y="35432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6DEE5"/>
          </a:solidFill>
        </p:spPr>
        <p:txBody>
          <a:bodyPr wrap="square" lIns="0" tIns="0" rIns="0" bIns="0" rtlCol="0"/>
          <a:lstStyle/>
          <a:p>
            <a:endParaRPr/>
          </a:p>
        </p:txBody>
      </p:sp>
      <p:sp>
        <p:nvSpPr>
          <p:cNvPr id="19" name="bg object 19"/>
          <p:cNvSpPr/>
          <p:nvPr/>
        </p:nvSpPr>
        <p:spPr>
          <a:xfrm>
            <a:off x="-1270" y="47243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7DFE5"/>
          </a:solidFill>
        </p:spPr>
        <p:txBody>
          <a:bodyPr wrap="square" lIns="0" tIns="0" rIns="0" bIns="0" rtlCol="0"/>
          <a:lstStyle/>
          <a:p>
            <a:endParaRPr/>
          </a:p>
        </p:txBody>
      </p:sp>
      <p:sp>
        <p:nvSpPr>
          <p:cNvPr id="20" name="bg object 20"/>
          <p:cNvSpPr/>
          <p:nvPr/>
        </p:nvSpPr>
        <p:spPr>
          <a:xfrm>
            <a:off x="-1270" y="59054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8DFE6"/>
          </a:solidFill>
        </p:spPr>
        <p:txBody>
          <a:bodyPr wrap="square" lIns="0" tIns="0" rIns="0" bIns="0" rtlCol="0"/>
          <a:lstStyle/>
          <a:p>
            <a:endParaRPr/>
          </a:p>
        </p:txBody>
      </p:sp>
      <p:sp>
        <p:nvSpPr>
          <p:cNvPr id="21" name="bg object 21"/>
          <p:cNvSpPr/>
          <p:nvPr/>
        </p:nvSpPr>
        <p:spPr>
          <a:xfrm>
            <a:off x="-1270" y="70866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9E0E6"/>
          </a:solidFill>
        </p:spPr>
        <p:txBody>
          <a:bodyPr wrap="square" lIns="0" tIns="0" rIns="0" bIns="0" rtlCol="0"/>
          <a:lstStyle/>
          <a:p>
            <a:endParaRPr/>
          </a:p>
        </p:txBody>
      </p:sp>
      <p:sp>
        <p:nvSpPr>
          <p:cNvPr id="22" name="bg object 22"/>
          <p:cNvSpPr/>
          <p:nvPr/>
        </p:nvSpPr>
        <p:spPr>
          <a:xfrm>
            <a:off x="-1270" y="8267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AE0E7"/>
          </a:solidFill>
        </p:spPr>
        <p:txBody>
          <a:bodyPr wrap="square" lIns="0" tIns="0" rIns="0" bIns="0" rtlCol="0"/>
          <a:lstStyle/>
          <a:p>
            <a:endParaRPr/>
          </a:p>
        </p:txBody>
      </p:sp>
      <p:sp>
        <p:nvSpPr>
          <p:cNvPr id="23" name="bg object 23"/>
          <p:cNvSpPr/>
          <p:nvPr/>
        </p:nvSpPr>
        <p:spPr>
          <a:xfrm>
            <a:off x="-1270" y="9448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CE1E7"/>
          </a:solidFill>
        </p:spPr>
        <p:txBody>
          <a:bodyPr wrap="square" lIns="0" tIns="0" rIns="0" bIns="0" rtlCol="0"/>
          <a:lstStyle/>
          <a:p>
            <a:endParaRPr/>
          </a:p>
        </p:txBody>
      </p:sp>
      <p:sp>
        <p:nvSpPr>
          <p:cNvPr id="24" name="bg object 24"/>
          <p:cNvSpPr/>
          <p:nvPr/>
        </p:nvSpPr>
        <p:spPr>
          <a:xfrm>
            <a:off x="-1270" y="1062990"/>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CCE2E7"/>
          </a:solidFill>
        </p:spPr>
        <p:txBody>
          <a:bodyPr wrap="square" lIns="0" tIns="0" rIns="0" bIns="0" rtlCol="0"/>
          <a:lstStyle/>
          <a:p>
            <a:endParaRPr/>
          </a:p>
        </p:txBody>
      </p:sp>
      <p:sp>
        <p:nvSpPr>
          <p:cNvPr id="25" name="bg object 25"/>
          <p:cNvSpPr/>
          <p:nvPr/>
        </p:nvSpPr>
        <p:spPr>
          <a:xfrm>
            <a:off x="-1270" y="118236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DE2E8"/>
          </a:solidFill>
        </p:spPr>
        <p:txBody>
          <a:bodyPr wrap="square" lIns="0" tIns="0" rIns="0" bIns="0" rtlCol="0"/>
          <a:lstStyle/>
          <a:p>
            <a:endParaRPr/>
          </a:p>
        </p:txBody>
      </p:sp>
      <p:sp>
        <p:nvSpPr>
          <p:cNvPr id="26" name="bg object 26"/>
          <p:cNvSpPr/>
          <p:nvPr/>
        </p:nvSpPr>
        <p:spPr>
          <a:xfrm>
            <a:off x="-1270" y="1300479"/>
            <a:ext cx="9146540" cy="129539"/>
          </a:xfrm>
          <a:custGeom>
            <a:avLst/>
            <a:gdLst/>
            <a:ahLst/>
            <a:cxnLst/>
            <a:rect l="l" t="t" r="r" b="b"/>
            <a:pathLst>
              <a:path w="9146540" h="129540">
                <a:moveTo>
                  <a:pt x="9146540" y="0"/>
                </a:moveTo>
                <a:lnTo>
                  <a:pt x="0" y="0"/>
                </a:lnTo>
                <a:lnTo>
                  <a:pt x="0" y="129540"/>
                </a:lnTo>
                <a:lnTo>
                  <a:pt x="9146540" y="129540"/>
                </a:lnTo>
                <a:lnTo>
                  <a:pt x="9146540" y="0"/>
                </a:lnTo>
                <a:close/>
              </a:path>
            </a:pathLst>
          </a:custGeom>
          <a:solidFill>
            <a:srgbClr val="CEE3E8"/>
          </a:solidFill>
        </p:spPr>
        <p:txBody>
          <a:bodyPr wrap="square" lIns="0" tIns="0" rIns="0" bIns="0" rtlCol="0"/>
          <a:lstStyle/>
          <a:p>
            <a:endParaRPr/>
          </a:p>
        </p:txBody>
      </p:sp>
      <p:sp>
        <p:nvSpPr>
          <p:cNvPr id="27" name="bg object 27"/>
          <p:cNvSpPr/>
          <p:nvPr/>
        </p:nvSpPr>
        <p:spPr>
          <a:xfrm>
            <a:off x="-1270" y="141859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CFE3E9"/>
          </a:solidFill>
        </p:spPr>
        <p:txBody>
          <a:bodyPr wrap="square" lIns="0" tIns="0" rIns="0" bIns="0" rtlCol="0"/>
          <a:lstStyle/>
          <a:p>
            <a:endParaRPr/>
          </a:p>
        </p:txBody>
      </p:sp>
      <p:sp>
        <p:nvSpPr>
          <p:cNvPr id="28" name="bg object 28"/>
          <p:cNvSpPr/>
          <p:nvPr/>
        </p:nvSpPr>
        <p:spPr>
          <a:xfrm>
            <a:off x="-1270" y="153669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0E4E9"/>
          </a:solidFill>
        </p:spPr>
        <p:txBody>
          <a:bodyPr wrap="square" lIns="0" tIns="0" rIns="0" bIns="0" rtlCol="0"/>
          <a:lstStyle/>
          <a:p>
            <a:endParaRPr/>
          </a:p>
        </p:txBody>
      </p:sp>
      <p:sp>
        <p:nvSpPr>
          <p:cNvPr id="29" name="bg object 29"/>
          <p:cNvSpPr/>
          <p:nvPr/>
        </p:nvSpPr>
        <p:spPr>
          <a:xfrm>
            <a:off x="-1270" y="16548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1E4EA"/>
          </a:solidFill>
        </p:spPr>
        <p:txBody>
          <a:bodyPr wrap="square" lIns="0" tIns="0" rIns="0" bIns="0" rtlCol="0"/>
          <a:lstStyle/>
          <a:p>
            <a:endParaRPr/>
          </a:p>
        </p:txBody>
      </p:sp>
      <p:sp>
        <p:nvSpPr>
          <p:cNvPr id="30" name="bg object 30"/>
          <p:cNvSpPr/>
          <p:nvPr/>
        </p:nvSpPr>
        <p:spPr>
          <a:xfrm>
            <a:off x="-1270" y="17729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2E5EA"/>
          </a:solidFill>
        </p:spPr>
        <p:txBody>
          <a:bodyPr wrap="square" lIns="0" tIns="0" rIns="0" bIns="0" rtlCol="0"/>
          <a:lstStyle/>
          <a:p>
            <a:endParaRPr/>
          </a:p>
        </p:txBody>
      </p:sp>
      <p:sp>
        <p:nvSpPr>
          <p:cNvPr id="31" name="bg object 31"/>
          <p:cNvSpPr/>
          <p:nvPr/>
        </p:nvSpPr>
        <p:spPr>
          <a:xfrm>
            <a:off x="-1270" y="18910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3E5EB"/>
          </a:solidFill>
        </p:spPr>
        <p:txBody>
          <a:bodyPr wrap="square" lIns="0" tIns="0" rIns="0" bIns="0" rtlCol="0"/>
          <a:lstStyle/>
          <a:p>
            <a:endParaRPr/>
          </a:p>
        </p:txBody>
      </p:sp>
      <p:sp>
        <p:nvSpPr>
          <p:cNvPr id="32" name="bg object 32"/>
          <p:cNvSpPr/>
          <p:nvPr/>
        </p:nvSpPr>
        <p:spPr>
          <a:xfrm>
            <a:off x="-1270" y="2010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4E6EB"/>
          </a:solidFill>
        </p:spPr>
        <p:txBody>
          <a:bodyPr wrap="square" lIns="0" tIns="0" rIns="0" bIns="0" rtlCol="0"/>
          <a:lstStyle/>
          <a:p>
            <a:endParaRPr/>
          </a:p>
        </p:txBody>
      </p:sp>
      <p:sp>
        <p:nvSpPr>
          <p:cNvPr id="33" name="bg object 33"/>
          <p:cNvSpPr/>
          <p:nvPr/>
        </p:nvSpPr>
        <p:spPr>
          <a:xfrm>
            <a:off x="-1270" y="212851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5E7EB"/>
          </a:solidFill>
        </p:spPr>
        <p:txBody>
          <a:bodyPr wrap="square" lIns="0" tIns="0" rIns="0" bIns="0" rtlCol="0"/>
          <a:lstStyle/>
          <a:p>
            <a:endParaRPr/>
          </a:p>
        </p:txBody>
      </p:sp>
      <p:sp>
        <p:nvSpPr>
          <p:cNvPr id="34" name="bg object 34"/>
          <p:cNvSpPr/>
          <p:nvPr/>
        </p:nvSpPr>
        <p:spPr>
          <a:xfrm>
            <a:off x="-1270" y="22466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6E7EC"/>
          </a:solidFill>
        </p:spPr>
        <p:txBody>
          <a:bodyPr wrap="square" lIns="0" tIns="0" rIns="0" bIns="0" rtlCol="0"/>
          <a:lstStyle/>
          <a:p>
            <a:endParaRPr/>
          </a:p>
        </p:txBody>
      </p:sp>
      <p:sp>
        <p:nvSpPr>
          <p:cNvPr id="35" name="bg object 35"/>
          <p:cNvSpPr/>
          <p:nvPr/>
        </p:nvSpPr>
        <p:spPr>
          <a:xfrm>
            <a:off x="-1270" y="236474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7E8EC"/>
          </a:solidFill>
        </p:spPr>
        <p:txBody>
          <a:bodyPr wrap="square" lIns="0" tIns="0" rIns="0" bIns="0" rtlCol="0"/>
          <a:lstStyle/>
          <a:p>
            <a:endParaRPr/>
          </a:p>
        </p:txBody>
      </p:sp>
      <p:sp>
        <p:nvSpPr>
          <p:cNvPr id="36" name="bg object 36"/>
          <p:cNvSpPr/>
          <p:nvPr/>
        </p:nvSpPr>
        <p:spPr>
          <a:xfrm>
            <a:off x="-1270" y="24828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8E8ED"/>
          </a:solidFill>
        </p:spPr>
        <p:txBody>
          <a:bodyPr wrap="square" lIns="0" tIns="0" rIns="0" bIns="0" rtlCol="0"/>
          <a:lstStyle/>
          <a:p>
            <a:endParaRPr/>
          </a:p>
        </p:txBody>
      </p:sp>
      <p:sp>
        <p:nvSpPr>
          <p:cNvPr id="37" name="bg object 37"/>
          <p:cNvSpPr/>
          <p:nvPr/>
        </p:nvSpPr>
        <p:spPr>
          <a:xfrm>
            <a:off x="-1270" y="26009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9E9ED"/>
          </a:solidFill>
        </p:spPr>
        <p:txBody>
          <a:bodyPr wrap="square" lIns="0" tIns="0" rIns="0" bIns="0" rtlCol="0"/>
          <a:lstStyle/>
          <a:p>
            <a:endParaRPr/>
          </a:p>
        </p:txBody>
      </p:sp>
      <p:sp>
        <p:nvSpPr>
          <p:cNvPr id="38" name="bg object 38"/>
          <p:cNvSpPr/>
          <p:nvPr/>
        </p:nvSpPr>
        <p:spPr>
          <a:xfrm>
            <a:off x="-1270" y="27190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AE9EE"/>
          </a:solidFill>
        </p:spPr>
        <p:txBody>
          <a:bodyPr wrap="square" lIns="0" tIns="0" rIns="0" bIns="0" rtlCol="0"/>
          <a:lstStyle/>
          <a:p>
            <a:endParaRPr/>
          </a:p>
        </p:txBody>
      </p:sp>
      <p:sp>
        <p:nvSpPr>
          <p:cNvPr id="39" name="bg object 39"/>
          <p:cNvSpPr/>
          <p:nvPr/>
        </p:nvSpPr>
        <p:spPr>
          <a:xfrm>
            <a:off x="-1270" y="283717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DBEAEE"/>
          </a:solidFill>
        </p:spPr>
        <p:txBody>
          <a:bodyPr wrap="square" lIns="0" tIns="0" rIns="0" bIns="0" rtlCol="0"/>
          <a:lstStyle/>
          <a:p>
            <a:endParaRPr/>
          </a:p>
        </p:txBody>
      </p:sp>
      <p:sp>
        <p:nvSpPr>
          <p:cNvPr id="40" name="bg object 40"/>
          <p:cNvSpPr/>
          <p:nvPr/>
        </p:nvSpPr>
        <p:spPr>
          <a:xfrm>
            <a:off x="-1270" y="29565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CEAEF"/>
          </a:solidFill>
        </p:spPr>
        <p:txBody>
          <a:bodyPr wrap="square" lIns="0" tIns="0" rIns="0" bIns="0" rtlCol="0"/>
          <a:lstStyle/>
          <a:p>
            <a:endParaRPr/>
          </a:p>
        </p:txBody>
      </p:sp>
      <p:sp>
        <p:nvSpPr>
          <p:cNvPr id="41" name="bg object 41"/>
          <p:cNvSpPr/>
          <p:nvPr/>
        </p:nvSpPr>
        <p:spPr>
          <a:xfrm>
            <a:off x="-1270" y="307466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DEBEF"/>
          </a:solidFill>
        </p:spPr>
        <p:txBody>
          <a:bodyPr wrap="square" lIns="0" tIns="0" rIns="0" bIns="0" rtlCol="0"/>
          <a:lstStyle/>
          <a:p>
            <a:endParaRPr/>
          </a:p>
        </p:txBody>
      </p:sp>
      <p:sp>
        <p:nvSpPr>
          <p:cNvPr id="42" name="bg object 42"/>
          <p:cNvSpPr/>
          <p:nvPr/>
        </p:nvSpPr>
        <p:spPr>
          <a:xfrm>
            <a:off x="-1270" y="31927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DEECEF"/>
          </a:solidFill>
        </p:spPr>
        <p:txBody>
          <a:bodyPr wrap="square" lIns="0" tIns="0" rIns="0" bIns="0" rtlCol="0"/>
          <a:lstStyle/>
          <a:p>
            <a:endParaRPr/>
          </a:p>
        </p:txBody>
      </p:sp>
      <p:sp>
        <p:nvSpPr>
          <p:cNvPr id="43" name="bg object 43"/>
          <p:cNvSpPr/>
          <p:nvPr/>
        </p:nvSpPr>
        <p:spPr>
          <a:xfrm>
            <a:off x="-1270" y="331088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DFECF0"/>
          </a:solidFill>
        </p:spPr>
        <p:txBody>
          <a:bodyPr wrap="square" lIns="0" tIns="0" rIns="0" bIns="0" rtlCol="0"/>
          <a:lstStyle/>
          <a:p>
            <a:endParaRPr/>
          </a:p>
        </p:txBody>
      </p:sp>
      <p:sp>
        <p:nvSpPr>
          <p:cNvPr id="44" name="bg object 44"/>
          <p:cNvSpPr/>
          <p:nvPr/>
        </p:nvSpPr>
        <p:spPr>
          <a:xfrm>
            <a:off x="-1270" y="342900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0EDF0"/>
          </a:solidFill>
        </p:spPr>
        <p:txBody>
          <a:bodyPr wrap="square" lIns="0" tIns="0" rIns="0" bIns="0" rtlCol="0"/>
          <a:lstStyle/>
          <a:p>
            <a:endParaRPr/>
          </a:p>
        </p:txBody>
      </p:sp>
      <p:sp>
        <p:nvSpPr>
          <p:cNvPr id="45" name="bg object 45"/>
          <p:cNvSpPr/>
          <p:nvPr/>
        </p:nvSpPr>
        <p:spPr>
          <a:xfrm>
            <a:off x="-1270" y="35471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1EDF1"/>
          </a:solidFill>
        </p:spPr>
        <p:txBody>
          <a:bodyPr wrap="square" lIns="0" tIns="0" rIns="0" bIns="0" rtlCol="0"/>
          <a:lstStyle/>
          <a:p>
            <a:endParaRPr/>
          </a:p>
        </p:txBody>
      </p:sp>
      <p:sp>
        <p:nvSpPr>
          <p:cNvPr id="46" name="bg object 46"/>
          <p:cNvSpPr/>
          <p:nvPr/>
        </p:nvSpPr>
        <p:spPr>
          <a:xfrm>
            <a:off x="-1270" y="366522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2EEF1"/>
          </a:solidFill>
        </p:spPr>
        <p:txBody>
          <a:bodyPr wrap="square" lIns="0" tIns="0" rIns="0" bIns="0" rtlCol="0"/>
          <a:lstStyle/>
          <a:p>
            <a:endParaRPr/>
          </a:p>
        </p:txBody>
      </p:sp>
      <p:sp>
        <p:nvSpPr>
          <p:cNvPr id="47" name="bg object 47"/>
          <p:cNvSpPr/>
          <p:nvPr/>
        </p:nvSpPr>
        <p:spPr>
          <a:xfrm>
            <a:off x="-1270" y="37833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3EEF2"/>
          </a:solidFill>
        </p:spPr>
        <p:txBody>
          <a:bodyPr wrap="square" lIns="0" tIns="0" rIns="0" bIns="0" rtlCol="0"/>
          <a:lstStyle/>
          <a:p>
            <a:endParaRPr/>
          </a:p>
        </p:txBody>
      </p:sp>
      <p:sp>
        <p:nvSpPr>
          <p:cNvPr id="48" name="bg object 48"/>
          <p:cNvSpPr/>
          <p:nvPr/>
        </p:nvSpPr>
        <p:spPr>
          <a:xfrm>
            <a:off x="-1270" y="390143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4EFF2"/>
          </a:solidFill>
        </p:spPr>
        <p:txBody>
          <a:bodyPr wrap="square" lIns="0" tIns="0" rIns="0" bIns="0" rtlCol="0"/>
          <a:lstStyle/>
          <a:p>
            <a:endParaRPr/>
          </a:p>
        </p:txBody>
      </p:sp>
      <p:sp>
        <p:nvSpPr>
          <p:cNvPr id="49" name="bg object 49"/>
          <p:cNvSpPr/>
          <p:nvPr/>
        </p:nvSpPr>
        <p:spPr>
          <a:xfrm>
            <a:off x="-1270" y="40208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5F0F2"/>
          </a:solidFill>
        </p:spPr>
        <p:txBody>
          <a:bodyPr wrap="square" lIns="0" tIns="0" rIns="0" bIns="0" rtlCol="0"/>
          <a:lstStyle/>
          <a:p>
            <a:endParaRPr/>
          </a:p>
        </p:txBody>
      </p:sp>
      <p:sp>
        <p:nvSpPr>
          <p:cNvPr id="50" name="bg object 50"/>
          <p:cNvSpPr/>
          <p:nvPr/>
        </p:nvSpPr>
        <p:spPr>
          <a:xfrm>
            <a:off x="-1270" y="41389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6F0F3"/>
          </a:solidFill>
        </p:spPr>
        <p:txBody>
          <a:bodyPr wrap="square" lIns="0" tIns="0" rIns="0" bIns="0" rtlCol="0"/>
          <a:lstStyle/>
          <a:p>
            <a:endParaRPr/>
          </a:p>
        </p:txBody>
      </p:sp>
      <p:sp>
        <p:nvSpPr>
          <p:cNvPr id="51" name="bg object 51"/>
          <p:cNvSpPr/>
          <p:nvPr/>
        </p:nvSpPr>
        <p:spPr>
          <a:xfrm>
            <a:off x="-1270" y="42570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7F1F3"/>
          </a:solidFill>
        </p:spPr>
        <p:txBody>
          <a:bodyPr wrap="square" lIns="0" tIns="0" rIns="0" bIns="0" rtlCol="0"/>
          <a:lstStyle/>
          <a:p>
            <a:endParaRPr/>
          </a:p>
        </p:txBody>
      </p:sp>
      <p:sp>
        <p:nvSpPr>
          <p:cNvPr id="52" name="bg object 52"/>
          <p:cNvSpPr/>
          <p:nvPr/>
        </p:nvSpPr>
        <p:spPr>
          <a:xfrm>
            <a:off x="-1270" y="437515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8F1F4"/>
          </a:solidFill>
        </p:spPr>
        <p:txBody>
          <a:bodyPr wrap="square" lIns="0" tIns="0" rIns="0" bIns="0" rtlCol="0"/>
          <a:lstStyle/>
          <a:p>
            <a:endParaRPr/>
          </a:p>
        </p:txBody>
      </p:sp>
      <p:sp>
        <p:nvSpPr>
          <p:cNvPr id="53" name="bg object 53"/>
          <p:cNvSpPr/>
          <p:nvPr/>
        </p:nvSpPr>
        <p:spPr>
          <a:xfrm>
            <a:off x="-1270" y="449325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9F2F4"/>
          </a:solidFill>
        </p:spPr>
        <p:txBody>
          <a:bodyPr wrap="square" lIns="0" tIns="0" rIns="0" bIns="0" rtlCol="0"/>
          <a:lstStyle/>
          <a:p>
            <a:endParaRPr/>
          </a:p>
        </p:txBody>
      </p:sp>
      <p:sp>
        <p:nvSpPr>
          <p:cNvPr id="54" name="bg object 54"/>
          <p:cNvSpPr/>
          <p:nvPr/>
        </p:nvSpPr>
        <p:spPr>
          <a:xfrm>
            <a:off x="-1270" y="4611370"/>
            <a:ext cx="9146540" cy="130810"/>
          </a:xfrm>
          <a:custGeom>
            <a:avLst/>
            <a:gdLst/>
            <a:ahLst/>
            <a:cxnLst/>
            <a:rect l="l" t="t" r="r" b="b"/>
            <a:pathLst>
              <a:path w="9146540" h="130810">
                <a:moveTo>
                  <a:pt x="9146540" y="0"/>
                </a:moveTo>
                <a:lnTo>
                  <a:pt x="0" y="0"/>
                </a:lnTo>
                <a:lnTo>
                  <a:pt x="0" y="130809"/>
                </a:lnTo>
                <a:lnTo>
                  <a:pt x="9146540" y="130809"/>
                </a:lnTo>
                <a:lnTo>
                  <a:pt x="9146540" y="0"/>
                </a:lnTo>
                <a:close/>
              </a:path>
            </a:pathLst>
          </a:custGeom>
          <a:solidFill>
            <a:srgbClr val="EAF2F5"/>
          </a:solidFill>
        </p:spPr>
        <p:txBody>
          <a:bodyPr wrap="square" lIns="0" tIns="0" rIns="0" bIns="0" rtlCol="0"/>
          <a:lstStyle/>
          <a:p>
            <a:endParaRPr/>
          </a:p>
        </p:txBody>
      </p:sp>
      <p:sp>
        <p:nvSpPr>
          <p:cNvPr id="55" name="bg object 55"/>
          <p:cNvSpPr/>
          <p:nvPr/>
        </p:nvSpPr>
        <p:spPr>
          <a:xfrm>
            <a:off x="-1270" y="47294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BF3F5"/>
          </a:solidFill>
        </p:spPr>
        <p:txBody>
          <a:bodyPr wrap="square" lIns="0" tIns="0" rIns="0" bIns="0" rtlCol="0"/>
          <a:lstStyle/>
          <a:p>
            <a:endParaRPr/>
          </a:p>
        </p:txBody>
      </p:sp>
      <p:sp>
        <p:nvSpPr>
          <p:cNvPr id="56" name="bg object 56"/>
          <p:cNvSpPr/>
          <p:nvPr/>
        </p:nvSpPr>
        <p:spPr>
          <a:xfrm>
            <a:off x="-1270" y="484758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ECF3F6"/>
          </a:solidFill>
        </p:spPr>
        <p:txBody>
          <a:bodyPr wrap="square" lIns="0" tIns="0" rIns="0" bIns="0" rtlCol="0"/>
          <a:lstStyle/>
          <a:p>
            <a:endParaRPr/>
          </a:p>
        </p:txBody>
      </p:sp>
      <p:sp>
        <p:nvSpPr>
          <p:cNvPr id="57" name="bg object 57"/>
          <p:cNvSpPr/>
          <p:nvPr/>
        </p:nvSpPr>
        <p:spPr>
          <a:xfrm>
            <a:off x="-1270" y="496697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EDF4F6"/>
          </a:solidFill>
        </p:spPr>
        <p:txBody>
          <a:bodyPr wrap="square" lIns="0" tIns="0" rIns="0" bIns="0" rtlCol="0"/>
          <a:lstStyle/>
          <a:p>
            <a:endParaRPr/>
          </a:p>
        </p:txBody>
      </p:sp>
      <p:sp>
        <p:nvSpPr>
          <p:cNvPr id="58" name="bg object 58"/>
          <p:cNvSpPr/>
          <p:nvPr/>
        </p:nvSpPr>
        <p:spPr>
          <a:xfrm>
            <a:off x="-1270" y="508507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EF5F6"/>
          </a:solidFill>
        </p:spPr>
        <p:txBody>
          <a:bodyPr wrap="square" lIns="0" tIns="0" rIns="0" bIns="0" rtlCol="0"/>
          <a:lstStyle/>
          <a:p>
            <a:endParaRPr/>
          </a:p>
        </p:txBody>
      </p:sp>
      <p:sp>
        <p:nvSpPr>
          <p:cNvPr id="59" name="bg object 59"/>
          <p:cNvSpPr/>
          <p:nvPr/>
        </p:nvSpPr>
        <p:spPr>
          <a:xfrm>
            <a:off x="-1270" y="520318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EFF5F7"/>
          </a:solidFill>
        </p:spPr>
        <p:txBody>
          <a:bodyPr wrap="square" lIns="0" tIns="0" rIns="0" bIns="0" rtlCol="0"/>
          <a:lstStyle/>
          <a:p>
            <a:endParaRPr/>
          </a:p>
        </p:txBody>
      </p:sp>
      <p:sp>
        <p:nvSpPr>
          <p:cNvPr id="60" name="bg object 60"/>
          <p:cNvSpPr/>
          <p:nvPr/>
        </p:nvSpPr>
        <p:spPr>
          <a:xfrm>
            <a:off x="-1270" y="532130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0F6F7"/>
          </a:solidFill>
        </p:spPr>
        <p:txBody>
          <a:bodyPr wrap="square" lIns="0" tIns="0" rIns="0" bIns="0" rtlCol="0"/>
          <a:lstStyle/>
          <a:p>
            <a:endParaRPr/>
          </a:p>
        </p:txBody>
      </p:sp>
      <p:sp>
        <p:nvSpPr>
          <p:cNvPr id="61" name="bg object 61"/>
          <p:cNvSpPr/>
          <p:nvPr/>
        </p:nvSpPr>
        <p:spPr>
          <a:xfrm>
            <a:off x="-1270" y="54394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1F6F8"/>
          </a:solidFill>
        </p:spPr>
        <p:txBody>
          <a:bodyPr wrap="square" lIns="0" tIns="0" rIns="0" bIns="0" rtlCol="0"/>
          <a:lstStyle/>
          <a:p>
            <a:endParaRPr/>
          </a:p>
        </p:txBody>
      </p:sp>
      <p:sp>
        <p:nvSpPr>
          <p:cNvPr id="62" name="bg object 62"/>
          <p:cNvSpPr/>
          <p:nvPr/>
        </p:nvSpPr>
        <p:spPr>
          <a:xfrm>
            <a:off x="-1270" y="55575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2F7F8"/>
          </a:solidFill>
        </p:spPr>
        <p:txBody>
          <a:bodyPr wrap="square" lIns="0" tIns="0" rIns="0" bIns="0" rtlCol="0"/>
          <a:lstStyle/>
          <a:p>
            <a:endParaRPr/>
          </a:p>
        </p:txBody>
      </p:sp>
      <p:sp>
        <p:nvSpPr>
          <p:cNvPr id="63" name="bg object 63"/>
          <p:cNvSpPr/>
          <p:nvPr/>
        </p:nvSpPr>
        <p:spPr>
          <a:xfrm>
            <a:off x="-1270" y="5675629"/>
            <a:ext cx="9146540" cy="130810"/>
          </a:xfrm>
          <a:custGeom>
            <a:avLst/>
            <a:gdLst/>
            <a:ahLst/>
            <a:cxnLst/>
            <a:rect l="l" t="t" r="r" b="b"/>
            <a:pathLst>
              <a:path w="9146540" h="130810">
                <a:moveTo>
                  <a:pt x="9146540" y="0"/>
                </a:moveTo>
                <a:lnTo>
                  <a:pt x="0" y="0"/>
                </a:lnTo>
                <a:lnTo>
                  <a:pt x="0" y="130810"/>
                </a:lnTo>
                <a:lnTo>
                  <a:pt x="9146540" y="130810"/>
                </a:lnTo>
                <a:lnTo>
                  <a:pt x="9146540" y="0"/>
                </a:lnTo>
                <a:close/>
              </a:path>
            </a:pathLst>
          </a:custGeom>
          <a:solidFill>
            <a:srgbClr val="F3F7F9"/>
          </a:solidFill>
        </p:spPr>
        <p:txBody>
          <a:bodyPr wrap="square" lIns="0" tIns="0" rIns="0" bIns="0" rtlCol="0"/>
          <a:lstStyle/>
          <a:p>
            <a:endParaRPr/>
          </a:p>
        </p:txBody>
      </p:sp>
      <p:sp>
        <p:nvSpPr>
          <p:cNvPr id="64" name="bg object 64"/>
          <p:cNvSpPr/>
          <p:nvPr/>
        </p:nvSpPr>
        <p:spPr>
          <a:xfrm>
            <a:off x="-1270" y="5795009"/>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4F8F9"/>
          </a:solidFill>
        </p:spPr>
        <p:txBody>
          <a:bodyPr wrap="square" lIns="0" tIns="0" rIns="0" bIns="0" rtlCol="0"/>
          <a:lstStyle/>
          <a:p>
            <a:endParaRPr/>
          </a:p>
        </p:txBody>
      </p:sp>
      <p:sp>
        <p:nvSpPr>
          <p:cNvPr id="65" name="bg object 65"/>
          <p:cNvSpPr/>
          <p:nvPr/>
        </p:nvSpPr>
        <p:spPr>
          <a:xfrm>
            <a:off x="-1270" y="5913120"/>
            <a:ext cx="9146540" cy="129539"/>
          </a:xfrm>
          <a:custGeom>
            <a:avLst/>
            <a:gdLst/>
            <a:ahLst/>
            <a:cxnLst/>
            <a:rect l="l" t="t" r="r" b="b"/>
            <a:pathLst>
              <a:path w="9146540" h="129539">
                <a:moveTo>
                  <a:pt x="9146540" y="0"/>
                </a:moveTo>
                <a:lnTo>
                  <a:pt x="0" y="0"/>
                </a:lnTo>
                <a:lnTo>
                  <a:pt x="0" y="129539"/>
                </a:lnTo>
                <a:lnTo>
                  <a:pt x="9146540" y="129539"/>
                </a:lnTo>
                <a:lnTo>
                  <a:pt x="9146540" y="0"/>
                </a:lnTo>
                <a:close/>
              </a:path>
            </a:pathLst>
          </a:custGeom>
          <a:solidFill>
            <a:srgbClr val="F5F8FA"/>
          </a:solidFill>
        </p:spPr>
        <p:txBody>
          <a:bodyPr wrap="square" lIns="0" tIns="0" rIns="0" bIns="0" rtlCol="0"/>
          <a:lstStyle/>
          <a:p>
            <a:endParaRPr/>
          </a:p>
        </p:txBody>
      </p:sp>
      <p:sp>
        <p:nvSpPr>
          <p:cNvPr id="66" name="bg object 66"/>
          <p:cNvSpPr/>
          <p:nvPr/>
        </p:nvSpPr>
        <p:spPr>
          <a:xfrm>
            <a:off x="-1270" y="603122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6F9FA"/>
          </a:solidFill>
        </p:spPr>
        <p:txBody>
          <a:bodyPr wrap="square" lIns="0" tIns="0" rIns="0" bIns="0" rtlCol="0"/>
          <a:lstStyle/>
          <a:p>
            <a:endParaRPr/>
          </a:p>
        </p:txBody>
      </p:sp>
      <p:sp>
        <p:nvSpPr>
          <p:cNvPr id="67" name="bg object 67"/>
          <p:cNvSpPr/>
          <p:nvPr/>
        </p:nvSpPr>
        <p:spPr>
          <a:xfrm>
            <a:off x="-1270" y="6149339"/>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7FAFA"/>
          </a:solidFill>
        </p:spPr>
        <p:txBody>
          <a:bodyPr wrap="square" lIns="0" tIns="0" rIns="0" bIns="0" rtlCol="0"/>
          <a:lstStyle/>
          <a:p>
            <a:endParaRPr/>
          </a:p>
        </p:txBody>
      </p:sp>
      <p:sp>
        <p:nvSpPr>
          <p:cNvPr id="68" name="bg object 68"/>
          <p:cNvSpPr/>
          <p:nvPr/>
        </p:nvSpPr>
        <p:spPr>
          <a:xfrm>
            <a:off x="-1270" y="6267450"/>
            <a:ext cx="9146540" cy="129539"/>
          </a:xfrm>
          <a:custGeom>
            <a:avLst/>
            <a:gdLst/>
            <a:ahLst/>
            <a:cxnLst/>
            <a:rect l="l" t="t" r="r" b="b"/>
            <a:pathLst>
              <a:path w="9146540" h="129539">
                <a:moveTo>
                  <a:pt x="9146540" y="0"/>
                </a:moveTo>
                <a:lnTo>
                  <a:pt x="0" y="0"/>
                </a:lnTo>
                <a:lnTo>
                  <a:pt x="0" y="129540"/>
                </a:lnTo>
                <a:lnTo>
                  <a:pt x="9146540" y="129540"/>
                </a:lnTo>
                <a:lnTo>
                  <a:pt x="9146540" y="0"/>
                </a:lnTo>
                <a:close/>
              </a:path>
            </a:pathLst>
          </a:custGeom>
          <a:solidFill>
            <a:srgbClr val="F8FAFB"/>
          </a:solidFill>
        </p:spPr>
        <p:txBody>
          <a:bodyPr wrap="square" lIns="0" tIns="0" rIns="0" bIns="0" rtlCol="0"/>
          <a:lstStyle/>
          <a:p>
            <a:endParaRPr/>
          </a:p>
        </p:txBody>
      </p:sp>
      <p:sp>
        <p:nvSpPr>
          <p:cNvPr id="69" name="bg object 69"/>
          <p:cNvSpPr/>
          <p:nvPr/>
        </p:nvSpPr>
        <p:spPr>
          <a:xfrm>
            <a:off x="-1270" y="6385559"/>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9FBFB"/>
          </a:solidFill>
        </p:spPr>
        <p:txBody>
          <a:bodyPr wrap="square" lIns="0" tIns="0" rIns="0" bIns="0" rtlCol="0"/>
          <a:lstStyle/>
          <a:p>
            <a:endParaRPr/>
          </a:p>
        </p:txBody>
      </p:sp>
      <p:sp>
        <p:nvSpPr>
          <p:cNvPr id="70" name="bg object 70"/>
          <p:cNvSpPr/>
          <p:nvPr/>
        </p:nvSpPr>
        <p:spPr>
          <a:xfrm>
            <a:off x="-1270" y="6503670"/>
            <a:ext cx="9146540" cy="129539"/>
          </a:xfrm>
          <a:custGeom>
            <a:avLst/>
            <a:gdLst/>
            <a:ahLst/>
            <a:cxnLst/>
            <a:rect l="l" t="t" r="r" b="b"/>
            <a:pathLst>
              <a:path w="9146540" h="129540">
                <a:moveTo>
                  <a:pt x="9146540" y="0"/>
                </a:moveTo>
                <a:lnTo>
                  <a:pt x="0" y="0"/>
                </a:lnTo>
                <a:lnTo>
                  <a:pt x="0" y="129539"/>
                </a:lnTo>
                <a:lnTo>
                  <a:pt x="9146540" y="129539"/>
                </a:lnTo>
                <a:lnTo>
                  <a:pt x="9146540" y="0"/>
                </a:lnTo>
                <a:close/>
              </a:path>
            </a:pathLst>
          </a:custGeom>
          <a:solidFill>
            <a:srgbClr val="FAFBFC"/>
          </a:solidFill>
        </p:spPr>
        <p:txBody>
          <a:bodyPr wrap="square" lIns="0" tIns="0" rIns="0" bIns="0" rtlCol="0"/>
          <a:lstStyle/>
          <a:p>
            <a:endParaRPr/>
          </a:p>
        </p:txBody>
      </p:sp>
      <p:sp>
        <p:nvSpPr>
          <p:cNvPr id="71" name="bg object 71"/>
          <p:cNvSpPr/>
          <p:nvPr/>
        </p:nvSpPr>
        <p:spPr>
          <a:xfrm>
            <a:off x="-1270" y="6621779"/>
            <a:ext cx="9146540" cy="130810"/>
          </a:xfrm>
          <a:custGeom>
            <a:avLst/>
            <a:gdLst/>
            <a:ahLst/>
            <a:cxnLst/>
            <a:rect l="l" t="t" r="r" b="b"/>
            <a:pathLst>
              <a:path w="9146540" h="130809">
                <a:moveTo>
                  <a:pt x="9146540" y="0"/>
                </a:moveTo>
                <a:lnTo>
                  <a:pt x="0" y="0"/>
                </a:lnTo>
                <a:lnTo>
                  <a:pt x="0" y="130810"/>
                </a:lnTo>
                <a:lnTo>
                  <a:pt x="9146540" y="130810"/>
                </a:lnTo>
                <a:lnTo>
                  <a:pt x="9146540" y="0"/>
                </a:lnTo>
                <a:close/>
              </a:path>
            </a:pathLst>
          </a:custGeom>
          <a:solidFill>
            <a:srgbClr val="FBFCFC"/>
          </a:solidFill>
        </p:spPr>
        <p:txBody>
          <a:bodyPr wrap="square" lIns="0" tIns="0" rIns="0" bIns="0" rtlCol="0"/>
          <a:lstStyle/>
          <a:p>
            <a:endParaRPr/>
          </a:p>
        </p:txBody>
      </p:sp>
      <p:sp>
        <p:nvSpPr>
          <p:cNvPr id="72" name="bg object 72"/>
          <p:cNvSpPr/>
          <p:nvPr/>
        </p:nvSpPr>
        <p:spPr>
          <a:xfrm>
            <a:off x="0" y="6741160"/>
            <a:ext cx="9144000" cy="116839"/>
          </a:xfrm>
          <a:custGeom>
            <a:avLst/>
            <a:gdLst/>
            <a:ahLst/>
            <a:cxnLst/>
            <a:rect l="l" t="t" r="r" b="b"/>
            <a:pathLst>
              <a:path w="9144000" h="116840">
                <a:moveTo>
                  <a:pt x="0" y="116840"/>
                </a:moveTo>
                <a:lnTo>
                  <a:pt x="0" y="0"/>
                </a:lnTo>
                <a:lnTo>
                  <a:pt x="9144000" y="0"/>
                </a:lnTo>
                <a:lnTo>
                  <a:pt x="9144000" y="116840"/>
                </a:lnTo>
                <a:lnTo>
                  <a:pt x="0" y="116840"/>
                </a:lnTo>
                <a:close/>
              </a:path>
            </a:pathLst>
          </a:custGeom>
          <a:solidFill>
            <a:srgbClr val="FCFCFD"/>
          </a:solidFill>
        </p:spPr>
        <p:txBody>
          <a:bodyPr wrap="square" lIns="0" tIns="0" rIns="0" bIns="0" rtlCol="0"/>
          <a:lstStyle/>
          <a:p>
            <a:endParaRPr/>
          </a:p>
        </p:txBody>
      </p:sp>
      <p:sp>
        <p:nvSpPr>
          <p:cNvPr id="73" name="bg object 73"/>
          <p:cNvSpPr/>
          <p:nvPr/>
        </p:nvSpPr>
        <p:spPr>
          <a:xfrm>
            <a:off x="0" y="0"/>
            <a:ext cx="1981200" cy="6858000"/>
          </a:xfrm>
          <a:prstGeom prst="rect">
            <a:avLst/>
          </a:prstGeom>
          <a:blipFill>
            <a:blip r:embed="rId7" cstate="print"/>
            <a:stretch>
              <a:fillRect/>
            </a:stretch>
          </a:blipFill>
        </p:spPr>
        <p:txBody>
          <a:bodyPr wrap="square" lIns="0" tIns="0" rIns="0" bIns="0" rtlCol="0"/>
          <a:lstStyle/>
          <a:p>
            <a:endParaRPr/>
          </a:p>
        </p:txBody>
      </p:sp>
      <p:sp>
        <p:nvSpPr>
          <p:cNvPr id="74" name="bg object 74"/>
          <p:cNvSpPr/>
          <p:nvPr/>
        </p:nvSpPr>
        <p:spPr>
          <a:xfrm>
            <a:off x="0" y="0"/>
            <a:ext cx="181610" cy="6858000"/>
          </a:xfrm>
          <a:custGeom>
            <a:avLst/>
            <a:gdLst/>
            <a:ahLst/>
            <a:cxnLst/>
            <a:rect l="l" t="t" r="r" b="b"/>
            <a:pathLst>
              <a:path w="181610" h="6858000">
                <a:moveTo>
                  <a:pt x="181610" y="0"/>
                </a:moveTo>
                <a:lnTo>
                  <a:pt x="0" y="0"/>
                </a:lnTo>
                <a:lnTo>
                  <a:pt x="0" y="6858000"/>
                </a:lnTo>
                <a:lnTo>
                  <a:pt x="181610" y="6858000"/>
                </a:lnTo>
                <a:close/>
              </a:path>
            </a:pathLst>
          </a:custGeom>
          <a:solidFill>
            <a:srgbClr val="2D5268"/>
          </a:solidFill>
        </p:spPr>
        <p:txBody>
          <a:bodyPr wrap="square" lIns="0" tIns="0" rIns="0" bIns="0" rtlCol="0"/>
          <a:lstStyle/>
          <a:p>
            <a:endParaRPr/>
          </a:p>
        </p:txBody>
      </p:sp>
      <p:sp>
        <p:nvSpPr>
          <p:cNvPr id="2" name="Holder 2"/>
          <p:cNvSpPr>
            <a:spLocks noGrp="1"/>
          </p:cNvSpPr>
          <p:nvPr>
            <p:ph type="title"/>
          </p:nvPr>
        </p:nvSpPr>
        <p:spPr>
          <a:xfrm>
            <a:off x="1297939" y="490220"/>
            <a:ext cx="6548120" cy="1122680"/>
          </a:xfrm>
          <a:prstGeom prst="rect">
            <a:avLst/>
          </a:prstGeom>
        </p:spPr>
        <p:txBody>
          <a:bodyPr wrap="square" lIns="0" tIns="0" rIns="0" bIns="0">
            <a:spAutoFit/>
          </a:bodyPr>
          <a:lstStyle>
            <a:lvl1pPr>
              <a:defRPr sz="3600" b="1" i="0">
                <a:solidFill>
                  <a:srgbClr val="1480A9"/>
                </a:solidFill>
                <a:latin typeface="Verdana"/>
                <a:cs typeface="Verdana"/>
              </a:defRPr>
            </a:lvl1pPr>
          </a:lstStyle>
          <a:p>
            <a:endParaRPr/>
          </a:p>
        </p:txBody>
      </p:sp>
      <p:sp>
        <p:nvSpPr>
          <p:cNvPr id="3" name="Holder 3"/>
          <p:cNvSpPr>
            <a:spLocks noGrp="1"/>
          </p:cNvSpPr>
          <p:nvPr>
            <p:ph type="body" idx="1"/>
          </p:nvPr>
        </p:nvSpPr>
        <p:spPr>
          <a:xfrm>
            <a:off x="2250439" y="2447290"/>
            <a:ext cx="6189345" cy="2482850"/>
          </a:xfrm>
          <a:prstGeom prst="rect">
            <a:avLst/>
          </a:prstGeom>
        </p:spPr>
        <p:txBody>
          <a:bodyPr wrap="square" lIns="0" tIns="0" rIns="0" bIns="0">
            <a:spAutoFit/>
          </a:bodyPr>
          <a:lstStyle>
            <a:lvl1pPr>
              <a:defRPr sz="1800" b="0" i="1">
                <a:solidFill>
                  <a:srgbClr val="3F3F3F"/>
                </a:solidFill>
                <a:latin typeface="Verdana"/>
                <a:cs typeface="Verdan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4.xml"/><Relationship Id="rId4" Type="http://schemas.openxmlformats.org/officeDocument/2006/relationships/hyperlink" Target="http://www.linkedin.com/pulse/20140926221018-366028342-10-emerging-trends-in-erp"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rojectperfect.com.au/info_erp_imp.htm" TargetMode="External"/><Relationship Id="rId2" Type="http://schemas.openxmlformats.org/officeDocument/2006/relationships/hyperlink" Target="http://www.bpic.co.uk/checklst.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jp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2700" marR="5080">
              <a:lnSpc>
                <a:spcPct val="100000"/>
              </a:lnSpc>
              <a:spcBef>
                <a:spcPts val="100"/>
              </a:spcBef>
            </a:pPr>
            <a:r>
              <a:rPr spc="-459" dirty="0"/>
              <a:t>Enterprise </a:t>
            </a:r>
            <a:r>
              <a:rPr spc="-350" dirty="0"/>
              <a:t>Resource  </a:t>
            </a:r>
            <a:r>
              <a:rPr spc="-385" dirty="0"/>
              <a:t>Planning</a:t>
            </a:r>
            <a:r>
              <a:rPr spc="-265" dirty="0"/>
              <a:t> </a:t>
            </a:r>
            <a:r>
              <a:rPr spc="-610" dirty="0"/>
              <a:t>-ERP</a:t>
            </a:r>
          </a:p>
        </p:txBody>
      </p:sp>
      <p:sp>
        <p:nvSpPr>
          <p:cNvPr id="3" name="object 3"/>
          <p:cNvSpPr txBox="1"/>
          <p:nvPr/>
        </p:nvSpPr>
        <p:spPr>
          <a:xfrm>
            <a:off x="801369" y="4563110"/>
            <a:ext cx="128905" cy="297180"/>
          </a:xfrm>
          <a:prstGeom prst="rect">
            <a:avLst/>
          </a:prstGeom>
        </p:spPr>
        <p:txBody>
          <a:bodyPr vert="horz" wrap="square" lIns="0" tIns="16510" rIns="0" bIns="0" rtlCol="0">
            <a:spAutoFit/>
          </a:bodyPr>
          <a:lstStyle/>
          <a:p>
            <a:pPr marL="12700">
              <a:lnSpc>
                <a:spcPct val="100000"/>
              </a:lnSpc>
              <a:spcBef>
                <a:spcPts val="130"/>
              </a:spcBef>
            </a:pPr>
            <a:r>
              <a:rPr sz="1750" spc="10" dirty="0">
                <a:solidFill>
                  <a:srgbClr val="FDFFFF"/>
                </a:solidFill>
                <a:latin typeface="Liberation Sans Narrow"/>
                <a:cs typeface="Liberation Sans Narrow"/>
              </a:rPr>
              <a:t>1</a:t>
            </a:r>
            <a:endParaRPr sz="1750">
              <a:latin typeface="Liberation Sans Narrow"/>
              <a:cs typeface="Liberation Sans Narrow"/>
            </a:endParaRPr>
          </a:p>
        </p:txBody>
      </p:sp>
      <p:sp>
        <p:nvSpPr>
          <p:cNvPr id="4" name="object 4"/>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5" dirty="0">
                <a:solidFill>
                  <a:srgbClr val="FDFFFF"/>
                </a:solidFill>
                <a:latin typeface="Liberation Sans Narrow"/>
                <a:cs typeface="Liberation Sans Narrow"/>
              </a:rPr>
              <a:t>1</a:t>
            </a:r>
            <a:r>
              <a:rPr sz="1750" spc="10" dirty="0">
                <a:solidFill>
                  <a:srgbClr val="FDFFFF"/>
                </a:solidFill>
                <a:latin typeface="Liberation Sans Narrow"/>
                <a:cs typeface="Liberation Sans Narrow"/>
              </a:rPr>
              <a:t>0</a:t>
            </a:r>
            <a:endParaRPr sz="1750">
              <a:latin typeface="Liberation Sans Narrow"/>
              <a:cs typeface="Liberation Sans Narrow"/>
            </a:endParaRPr>
          </a:p>
        </p:txBody>
      </p:sp>
      <p:sp>
        <p:nvSpPr>
          <p:cNvPr id="3" name="object 3"/>
          <p:cNvSpPr txBox="1">
            <a:spLocks noGrp="1"/>
          </p:cNvSpPr>
          <p:nvPr>
            <p:ph type="title"/>
          </p:nvPr>
        </p:nvSpPr>
        <p:spPr>
          <a:xfrm>
            <a:off x="1620519" y="612140"/>
            <a:ext cx="3429635" cy="1059180"/>
          </a:xfrm>
          <a:prstGeom prst="rect">
            <a:avLst/>
          </a:prstGeom>
        </p:spPr>
        <p:txBody>
          <a:bodyPr vert="horz" wrap="square" lIns="0" tIns="69215" rIns="0" bIns="0" rtlCol="0">
            <a:spAutoFit/>
          </a:bodyPr>
          <a:lstStyle/>
          <a:p>
            <a:pPr marL="450850" marR="5080" indent="-438150">
              <a:lnSpc>
                <a:spcPts val="3879"/>
              </a:lnSpc>
              <a:spcBef>
                <a:spcPts val="545"/>
              </a:spcBef>
            </a:pPr>
            <a:r>
              <a:rPr sz="3550" spc="-645" dirty="0"/>
              <a:t>ERP </a:t>
            </a:r>
            <a:r>
              <a:rPr sz="3550" spc="-229" dirty="0"/>
              <a:t>Application  </a:t>
            </a:r>
            <a:r>
              <a:rPr sz="3550" spc="-275" dirty="0"/>
              <a:t>Components</a:t>
            </a:r>
            <a:endParaRPr sz="3550"/>
          </a:p>
        </p:txBody>
      </p:sp>
      <p:grpSp>
        <p:nvGrpSpPr>
          <p:cNvPr id="4" name="object 4"/>
          <p:cNvGrpSpPr/>
          <p:nvPr/>
        </p:nvGrpSpPr>
        <p:grpSpPr>
          <a:xfrm>
            <a:off x="2590800" y="0"/>
            <a:ext cx="6553200" cy="5759450"/>
            <a:chOff x="2590800" y="0"/>
            <a:chExt cx="6553200" cy="5759450"/>
          </a:xfrm>
        </p:grpSpPr>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590800" y="1982470"/>
              <a:ext cx="4721859" cy="3776979"/>
            </a:xfrm>
            <a:prstGeom prst="rect">
              <a:avLst/>
            </a:prstGeom>
            <a:blipFill>
              <a:blip r:embed="rId3" cstate="print"/>
              <a:stretch>
                <a:fillRect/>
              </a:stretch>
            </a:blipFill>
          </p:spPr>
          <p:txBody>
            <a:bodyPr wrap="square" lIns="0" tIns="0" rIns="0" bIns="0" rtlCol="0"/>
            <a:lstStyle/>
            <a:p>
              <a:endParaRPr/>
            </a:p>
          </p:txBody>
        </p:sp>
      </p:grpSp>
      <p:sp>
        <p:nvSpPr>
          <p:cNvPr id="7" name="object 7"/>
          <p:cNvSpPr txBox="1"/>
          <p:nvPr/>
        </p:nvSpPr>
        <p:spPr>
          <a:xfrm>
            <a:off x="2242820" y="6206490"/>
            <a:ext cx="6286500"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Source </a:t>
            </a:r>
            <a:r>
              <a:rPr sz="1400" dirty="0">
                <a:latin typeface="Liberation Sans Narrow"/>
                <a:cs typeface="Liberation Sans Narrow"/>
              </a:rPr>
              <a:t>:</a:t>
            </a:r>
            <a:r>
              <a:rPr sz="1400" spc="-10" dirty="0">
                <a:latin typeface="Liberation Sans Narrow"/>
                <a:cs typeface="Liberation Sans Narrow"/>
              </a:rPr>
              <a:t> </a:t>
            </a:r>
            <a:r>
              <a:rPr sz="1400" spc="-5" dirty="0">
                <a:solidFill>
                  <a:srgbClr val="006FBF"/>
                </a:solidFill>
                <a:latin typeface="Liberation Sans Narrow"/>
                <a:cs typeface="Liberation Sans Narrow"/>
              </a:rPr>
              <a:t>https:</a:t>
            </a:r>
            <a:r>
              <a:rPr sz="1400" spc="-5" dirty="0">
                <a:solidFill>
                  <a:srgbClr val="006FBF"/>
                </a:solidFill>
                <a:latin typeface="Liberation Sans Narrow"/>
                <a:cs typeface="Liberation Sans Narrow"/>
                <a:hlinkClick r:id="rId4"/>
              </a:rPr>
              <a:t>//w</a:t>
            </a:r>
            <a:r>
              <a:rPr sz="1400" spc="-5" dirty="0">
                <a:solidFill>
                  <a:srgbClr val="006FBF"/>
                </a:solidFill>
                <a:latin typeface="Liberation Sans Narrow"/>
                <a:cs typeface="Liberation Sans Narrow"/>
              </a:rPr>
              <a:t>ww</a:t>
            </a:r>
            <a:r>
              <a:rPr sz="1400" spc="-5" dirty="0">
                <a:solidFill>
                  <a:srgbClr val="006FBF"/>
                </a:solidFill>
                <a:latin typeface="Liberation Sans Narrow"/>
                <a:cs typeface="Liberation Sans Narrow"/>
                <a:hlinkClick r:id="rId4"/>
              </a:rPr>
              <a:t>.linkedin.com/pulse/20140926221018-366028342-10-emerging-trends-in-erp</a:t>
            </a:r>
            <a:endParaRPr sz="1400">
              <a:latin typeface="Liberation Sans Narrow"/>
              <a:cs typeface="Liberation Sans Narrow"/>
            </a:endParaRP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376237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25" dirty="0"/>
              <a:t> </a:t>
            </a:r>
            <a:r>
              <a:rPr spc="-275" dirty="0"/>
              <a:t>Components</a:t>
            </a:r>
          </a:p>
        </p:txBody>
      </p:sp>
      <p:sp>
        <p:nvSpPr>
          <p:cNvPr id="4" name="object 4"/>
          <p:cNvSpPr txBox="1"/>
          <p:nvPr/>
        </p:nvSpPr>
        <p:spPr>
          <a:xfrm>
            <a:off x="2136139" y="2128520"/>
            <a:ext cx="104775" cy="284480"/>
          </a:xfrm>
          <a:prstGeom prst="rect">
            <a:avLst/>
          </a:prstGeom>
        </p:spPr>
        <p:txBody>
          <a:bodyPr vert="horz" wrap="square" lIns="0" tIns="12700" rIns="0" bIns="0" rtlCol="0">
            <a:spAutoFit/>
          </a:bodyPr>
          <a:lstStyle/>
          <a:p>
            <a:pPr marL="12700">
              <a:lnSpc>
                <a:spcPct val="100000"/>
              </a:lnSpc>
              <a:spcBef>
                <a:spcPts val="100"/>
              </a:spcBef>
            </a:pPr>
            <a:r>
              <a:rPr sz="1700" spc="-1080" dirty="0">
                <a:solidFill>
                  <a:srgbClr val="343434"/>
                </a:solidFill>
                <a:latin typeface="UnDotum"/>
                <a:cs typeface="UnDotum"/>
              </a:rPr>
              <a:t></a:t>
            </a:r>
            <a:endParaRPr sz="1700">
              <a:latin typeface="UnDotum"/>
              <a:cs typeface="UnDotum"/>
            </a:endParaRPr>
          </a:p>
        </p:txBody>
      </p:sp>
      <p:sp>
        <p:nvSpPr>
          <p:cNvPr id="5" name="object 5"/>
          <p:cNvSpPr txBox="1"/>
          <p:nvPr/>
        </p:nvSpPr>
        <p:spPr>
          <a:xfrm>
            <a:off x="2479039" y="2150109"/>
            <a:ext cx="4702175" cy="518159"/>
          </a:xfrm>
          <a:prstGeom prst="rect">
            <a:avLst/>
          </a:prstGeom>
        </p:spPr>
        <p:txBody>
          <a:bodyPr vert="horz" wrap="square" lIns="0" tIns="12700" rIns="0" bIns="0" rtlCol="0">
            <a:spAutoFit/>
          </a:bodyPr>
          <a:lstStyle/>
          <a:p>
            <a:pPr marL="12700">
              <a:lnSpc>
                <a:spcPts val="1939"/>
              </a:lnSpc>
              <a:spcBef>
                <a:spcPts val="100"/>
              </a:spcBef>
            </a:pPr>
            <a:r>
              <a:rPr sz="1700" b="1" spc="-130" dirty="0">
                <a:solidFill>
                  <a:srgbClr val="3F3F3F"/>
                </a:solidFill>
                <a:latin typeface="Verdana"/>
                <a:cs typeface="Verdana"/>
              </a:rPr>
              <a:t>Financial</a:t>
            </a:r>
            <a:r>
              <a:rPr sz="1700" b="1" spc="-120" dirty="0">
                <a:solidFill>
                  <a:srgbClr val="3F3F3F"/>
                </a:solidFill>
                <a:latin typeface="Verdana"/>
                <a:cs typeface="Verdana"/>
              </a:rPr>
              <a:t> </a:t>
            </a:r>
            <a:r>
              <a:rPr sz="1700" b="1" spc="-114" dirty="0">
                <a:solidFill>
                  <a:srgbClr val="3F3F3F"/>
                </a:solidFill>
                <a:latin typeface="Verdana"/>
                <a:cs typeface="Verdana"/>
              </a:rPr>
              <a:t>Management</a:t>
            </a:r>
            <a:endParaRPr sz="1700">
              <a:latin typeface="Verdana"/>
              <a:cs typeface="Verdana"/>
            </a:endParaRPr>
          </a:p>
          <a:p>
            <a:pPr marL="12700">
              <a:lnSpc>
                <a:spcPts val="1939"/>
              </a:lnSpc>
            </a:pPr>
            <a:r>
              <a:rPr sz="1700" i="1" dirty="0">
                <a:solidFill>
                  <a:srgbClr val="3F3F3F"/>
                </a:solidFill>
                <a:latin typeface="Verdana"/>
                <a:cs typeface="Verdana"/>
              </a:rPr>
              <a:t>At</a:t>
            </a:r>
            <a:r>
              <a:rPr sz="1700" i="1" spc="-135" dirty="0">
                <a:solidFill>
                  <a:srgbClr val="3F3F3F"/>
                </a:solidFill>
                <a:latin typeface="Verdana"/>
                <a:cs typeface="Verdana"/>
              </a:rPr>
              <a:t> </a:t>
            </a:r>
            <a:r>
              <a:rPr sz="1700" i="1" spc="-15" dirty="0">
                <a:solidFill>
                  <a:srgbClr val="3F3F3F"/>
                </a:solidFill>
                <a:latin typeface="Verdana"/>
                <a:cs typeface="Verdana"/>
              </a:rPr>
              <a:t>the</a:t>
            </a:r>
            <a:r>
              <a:rPr sz="1700" i="1" spc="-135" dirty="0">
                <a:solidFill>
                  <a:srgbClr val="3F3F3F"/>
                </a:solidFill>
                <a:latin typeface="Verdana"/>
                <a:cs typeface="Verdana"/>
              </a:rPr>
              <a:t> </a:t>
            </a:r>
            <a:r>
              <a:rPr sz="1700" i="1" spc="40" dirty="0">
                <a:solidFill>
                  <a:srgbClr val="3F3F3F"/>
                </a:solidFill>
                <a:latin typeface="Verdana"/>
                <a:cs typeface="Verdana"/>
              </a:rPr>
              <a:t>core</a:t>
            </a:r>
            <a:r>
              <a:rPr sz="1700" i="1" spc="-135" dirty="0">
                <a:solidFill>
                  <a:srgbClr val="3F3F3F"/>
                </a:solidFill>
                <a:latin typeface="Verdana"/>
                <a:cs typeface="Verdana"/>
              </a:rPr>
              <a:t> </a:t>
            </a:r>
            <a:r>
              <a:rPr sz="1700" i="1" spc="10" dirty="0">
                <a:solidFill>
                  <a:srgbClr val="3F3F3F"/>
                </a:solidFill>
                <a:latin typeface="Verdana"/>
                <a:cs typeface="Verdana"/>
              </a:rPr>
              <a:t>of</a:t>
            </a:r>
            <a:r>
              <a:rPr sz="1700" i="1" spc="-125" dirty="0">
                <a:solidFill>
                  <a:srgbClr val="3F3F3F"/>
                </a:solidFill>
                <a:latin typeface="Verdana"/>
                <a:cs typeface="Verdana"/>
              </a:rPr>
              <a:t> </a:t>
            </a:r>
            <a:r>
              <a:rPr sz="1700" i="1" spc="-114" dirty="0">
                <a:solidFill>
                  <a:srgbClr val="3F3F3F"/>
                </a:solidFill>
                <a:latin typeface="Verdana"/>
                <a:cs typeface="Verdana"/>
              </a:rPr>
              <a:t>ERP</a:t>
            </a:r>
            <a:r>
              <a:rPr sz="1700" i="1" spc="-130" dirty="0">
                <a:solidFill>
                  <a:srgbClr val="3F3F3F"/>
                </a:solidFill>
                <a:latin typeface="Verdana"/>
                <a:cs typeface="Verdana"/>
              </a:rPr>
              <a:t> </a:t>
            </a:r>
            <a:r>
              <a:rPr sz="1700" i="1" spc="5" dirty="0">
                <a:solidFill>
                  <a:srgbClr val="3F3F3F"/>
                </a:solidFill>
                <a:latin typeface="Verdana"/>
                <a:cs typeface="Verdana"/>
              </a:rPr>
              <a:t>are</a:t>
            </a:r>
            <a:r>
              <a:rPr sz="1700" i="1" spc="-135" dirty="0">
                <a:solidFill>
                  <a:srgbClr val="3F3F3F"/>
                </a:solidFill>
                <a:latin typeface="Verdana"/>
                <a:cs typeface="Verdana"/>
              </a:rPr>
              <a:t> </a:t>
            </a:r>
            <a:r>
              <a:rPr sz="1700" i="1" spc="-15" dirty="0">
                <a:solidFill>
                  <a:srgbClr val="3F3F3F"/>
                </a:solidFill>
                <a:latin typeface="Verdana"/>
                <a:cs typeface="Verdana"/>
              </a:rPr>
              <a:t>the</a:t>
            </a:r>
            <a:r>
              <a:rPr sz="1700" i="1" spc="-135" dirty="0">
                <a:solidFill>
                  <a:srgbClr val="3F3F3F"/>
                </a:solidFill>
                <a:latin typeface="Verdana"/>
                <a:cs typeface="Verdana"/>
              </a:rPr>
              <a:t> </a:t>
            </a:r>
            <a:r>
              <a:rPr sz="1700" i="1" dirty="0">
                <a:solidFill>
                  <a:srgbClr val="3F3F3F"/>
                </a:solidFill>
                <a:latin typeface="Verdana"/>
                <a:cs typeface="Verdana"/>
              </a:rPr>
              <a:t>financial</a:t>
            </a:r>
            <a:r>
              <a:rPr sz="1700" i="1" spc="-135" dirty="0">
                <a:solidFill>
                  <a:srgbClr val="3F3F3F"/>
                </a:solidFill>
                <a:latin typeface="Verdana"/>
                <a:cs typeface="Verdana"/>
              </a:rPr>
              <a:t> </a:t>
            </a:r>
            <a:r>
              <a:rPr sz="1700" i="1" spc="-50" dirty="0">
                <a:solidFill>
                  <a:srgbClr val="3F3F3F"/>
                </a:solidFill>
                <a:latin typeface="Verdana"/>
                <a:cs typeface="Verdana"/>
              </a:rPr>
              <a:t>modules,</a:t>
            </a:r>
            <a:endParaRPr sz="1700">
              <a:latin typeface="Verdana"/>
              <a:cs typeface="Verdana"/>
            </a:endParaRPr>
          </a:p>
        </p:txBody>
      </p:sp>
      <p:sp>
        <p:nvSpPr>
          <p:cNvPr id="6" name="object 6"/>
          <p:cNvSpPr txBox="1"/>
          <p:nvPr/>
        </p:nvSpPr>
        <p:spPr>
          <a:xfrm>
            <a:off x="2136139" y="2616200"/>
            <a:ext cx="5848985" cy="2978150"/>
          </a:xfrm>
          <a:prstGeom prst="rect">
            <a:avLst/>
          </a:prstGeom>
        </p:spPr>
        <p:txBody>
          <a:bodyPr vert="horz" wrap="square" lIns="0" tIns="38735" rIns="0" bIns="0" rtlCol="0">
            <a:spAutoFit/>
          </a:bodyPr>
          <a:lstStyle/>
          <a:p>
            <a:pPr marL="355600" marR="31115">
              <a:lnSpc>
                <a:spcPct val="90000"/>
              </a:lnSpc>
              <a:spcBef>
                <a:spcPts val="305"/>
              </a:spcBef>
            </a:pPr>
            <a:r>
              <a:rPr sz="1700" i="1" spc="-10" dirty="0">
                <a:solidFill>
                  <a:srgbClr val="3F3F3F"/>
                </a:solidFill>
                <a:latin typeface="Verdana"/>
                <a:cs typeface="Verdana"/>
              </a:rPr>
              <a:t>including </a:t>
            </a:r>
            <a:r>
              <a:rPr sz="1700" i="1" dirty="0">
                <a:solidFill>
                  <a:srgbClr val="3F3F3F"/>
                </a:solidFill>
                <a:latin typeface="Verdana"/>
                <a:cs typeface="Verdana"/>
              </a:rPr>
              <a:t>general </a:t>
            </a:r>
            <a:r>
              <a:rPr sz="1700" i="1" spc="-25" dirty="0">
                <a:solidFill>
                  <a:srgbClr val="3F3F3F"/>
                </a:solidFill>
                <a:latin typeface="Verdana"/>
                <a:cs typeface="Verdana"/>
              </a:rPr>
              <a:t>ledger, </a:t>
            </a:r>
            <a:r>
              <a:rPr sz="1700" i="1" spc="30" dirty="0">
                <a:solidFill>
                  <a:srgbClr val="3F3F3F"/>
                </a:solidFill>
                <a:latin typeface="Verdana"/>
                <a:cs typeface="Verdana"/>
              </a:rPr>
              <a:t>accounts </a:t>
            </a:r>
            <a:r>
              <a:rPr sz="1700" i="1" spc="5" dirty="0">
                <a:solidFill>
                  <a:srgbClr val="3F3F3F"/>
                </a:solidFill>
                <a:latin typeface="Verdana"/>
                <a:cs typeface="Verdana"/>
              </a:rPr>
              <a:t>receivable,  </a:t>
            </a:r>
            <a:r>
              <a:rPr sz="1700" i="1" spc="30" dirty="0">
                <a:solidFill>
                  <a:srgbClr val="3F3F3F"/>
                </a:solidFill>
                <a:latin typeface="Verdana"/>
                <a:cs typeface="Verdana"/>
              </a:rPr>
              <a:t>accounts </a:t>
            </a:r>
            <a:r>
              <a:rPr sz="1700" i="1" spc="20" dirty="0">
                <a:solidFill>
                  <a:srgbClr val="3F3F3F"/>
                </a:solidFill>
                <a:latin typeface="Verdana"/>
                <a:cs typeface="Verdana"/>
              </a:rPr>
              <a:t>payable, </a:t>
            </a:r>
            <a:r>
              <a:rPr sz="1700" i="1" spc="-50" dirty="0">
                <a:solidFill>
                  <a:srgbClr val="3F3F3F"/>
                </a:solidFill>
                <a:latin typeface="Verdana"/>
                <a:cs typeface="Verdana"/>
              </a:rPr>
              <a:t>billing </a:t>
            </a:r>
            <a:r>
              <a:rPr sz="1700" i="1" spc="70" dirty="0">
                <a:solidFill>
                  <a:srgbClr val="3F3F3F"/>
                </a:solidFill>
                <a:latin typeface="Verdana"/>
                <a:cs typeface="Verdana"/>
              </a:rPr>
              <a:t>and </a:t>
            </a:r>
            <a:r>
              <a:rPr sz="1700" i="1" spc="-35" dirty="0">
                <a:solidFill>
                  <a:srgbClr val="3F3F3F"/>
                </a:solidFill>
                <a:latin typeface="Verdana"/>
                <a:cs typeface="Verdana"/>
              </a:rPr>
              <a:t>fixed </a:t>
            </a:r>
            <a:r>
              <a:rPr sz="1700" i="1" spc="-65" dirty="0">
                <a:solidFill>
                  <a:srgbClr val="3F3F3F"/>
                </a:solidFill>
                <a:latin typeface="Verdana"/>
                <a:cs typeface="Verdana"/>
              </a:rPr>
              <a:t>asset  </a:t>
            </a:r>
            <a:r>
              <a:rPr sz="1700" i="1" spc="5" dirty="0">
                <a:solidFill>
                  <a:srgbClr val="3F3F3F"/>
                </a:solidFill>
                <a:latin typeface="Verdana"/>
                <a:cs typeface="Verdana"/>
              </a:rPr>
              <a:t>management. </a:t>
            </a:r>
            <a:r>
              <a:rPr sz="1700" i="1" spc="-204" dirty="0">
                <a:solidFill>
                  <a:srgbClr val="3F3F3F"/>
                </a:solidFill>
                <a:latin typeface="Verdana"/>
                <a:cs typeface="Verdana"/>
              </a:rPr>
              <a:t>If </a:t>
            </a:r>
            <a:r>
              <a:rPr sz="1700" i="1" spc="-75" dirty="0">
                <a:solidFill>
                  <a:srgbClr val="3F3F3F"/>
                </a:solidFill>
                <a:latin typeface="Verdana"/>
                <a:cs typeface="Verdana"/>
              </a:rPr>
              <a:t>your </a:t>
            </a:r>
            <a:r>
              <a:rPr sz="1700" i="1" spc="-20" dirty="0">
                <a:solidFill>
                  <a:srgbClr val="3F3F3F"/>
                </a:solidFill>
                <a:latin typeface="Verdana"/>
                <a:cs typeface="Verdana"/>
              </a:rPr>
              <a:t>organization </a:t>
            </a:r>
            <a:r>
              <a:rPr sz="1700" i="1" spc="-170" dirty="0">
                <a:solidFill>
                  <a:srgbClr val="3F3F3F"/>
                </a:solidFill>
                <a:latin typeface="Verdana"/>
                <a:cs typeface="Verdana"/>
              </a:rPr>
              <a:t>is </a:t>
            </a:r>
            <a:r>
              <a:rPr sz="1700" i="1" spc="-20" dirty="0">
                <a:solidFill>
                  <a:srgbClr val="3F3F3F"/>
                </a:solidFill>
                <a:latin typeface="Verdana"/>
                <a:cs typeface="Verdana"/>
              </a:rPr>
              <a:t>considering</a:t>
            </a:r>
            <a:r>
              <a:rPr sz="1700" i="1" spc="-300" dirty="0">
                <a:solidFill>
                  <a:srgbClr val="3F3F3F"/>
                </a:solidFill>
                <a:latin typeface="Verdana"/>
                <a:cs typeface="Verdana"/>
              </a:rPr>
              <a:t> </a:t>
            </a:r>
            <a:r>
              <a:rPr sz="1700" i="1" spc="-15" dirty="0">
                <a:solidFill>
                  <a:srgbClr val="3F3F3F"/>
                </a:solidFill>
                <a:latin typeface="Verdana"/>
                <a:cs typeface="Verdana"/>
              </a:rPr>
              <a:t>the  </a:t>
            </a:r>
            <a:r>
              <a:rPr sz="1700" i="1" spc="5" dirty="0">
                <a:solidFill>
                  <a:srgbClr val="3F3F3F"/>
                </a:solidFill>
                <a:latin typeface="Verdana"/>
                <a:cs typeface="Verdana"/>
              </a:rPr>
              <a:t>move </a:t>
            </a:r>
            <a:r>
              <a:rPr sz="1700" i="1" spc="-5" dirty="0">
                <a:solidFill>
                  <a:srgbClr val="3F3F3F"/>
                </a:solidFill>
                <a:latin typeface="Verdana"/>
                <a:cs typeface="Verdana"/>
              </a:rPr>
              <a:t>to </a:t>
            </a:r>
            <a:r>
              <a:rPr sz="1700" i="1" spc="45" dirty="0">
                <a:solidFill>
                  <a:srgbClr val="3F3F3F"/>
                </a:solidFill>
                <a:latin typeface="Verdana"/>
                <a:cs typeface="Verdana"/>
              </a:rPr>
              <a:t>an </a:t>
            </a:r>
            <a:r>
              <a:rPr sz="1700" i="1" spc="-114" dirty="0">
                <a:solidFill>
                  <a:srgbClr val="3F3F3F"/>
                </a:solidFill>
                <a:latin typeface="Verdana"/>
                <a:cs typeface="Verdana"/>
              </a:rPr>
              <a:t>ERP </a:t>
            </a:r>
            <a:r>
              <a:rPr sz="1700" i="1" spc="-105" dirty="0">
                <a:solidFill>
                  <a:srgbClr val="3F3F3F"/>
                </a:solidFill>
                <a:latin typeface="Verdana"/>
                <a:cs typeface="Verdana"/>
              </a:rPr>
              <a:t>system </a:t>
            </a:r>
            <a:r>
              <a:rPr sz="1700" i="1" spc="-5" dirty="0">
                <a:solidFill>
                  <a:srgbClr val="3F3F3F"/>
                </a:solidFill>
                <a:latin typeface="Verdana"/>
                <a:cs typeface="Verdana"/>
              </a:rPr>
              <a:t>to </a:t>
            </a:r>
            <a:r>
              <a:rPr sz="1700" i="1" spc="-45" dirty="0">
                <a:solidFill>
                  <a:srgbClr val="3F3F3F"/>
                </a:solidFill>
                <a:latin typeface="Verdana"/>
                <a:cs typeface="Verdana"/>
              </a:rPr>
              <a:t>support </a:t>
            </a:r>
            <a:r>
              <a:rPr sz="1700" i="1" spc="-25" dirty="0">
                <a:solidFill>
                  <a:srgbClr val="3F3F3F"/>
                </a:solidFill>
                <a:latin typeface="Verdana"/>
                <a:cs typeface="Verdana"/>
              </a:rPr>
              <a:t>expansion </a:t>
            </a:r>
            <a:r>
              <a:rPr sz="1700" i="1" spc="-40" dirty="0">
                <a:solidFill>
                  <a:srgbClr val="3F3F3F"/>
                </a:solidFill>
                <a:latin typeface="Verdana"/>
                <a:cs typeface="Verdana"/>
              </a:rPr>
              <a:t>into  </a:t>
            </a:r>
            <a:r>
              <a:rPr sz="1700" i="1" spc="20" dirty="0">
                <a:solidFill>
                  <a:srgbClr val="3F3F3F"/>
                </a:solidFill>
                <a:latin typeface="Verdana"/>
                <a:cs typeface="Verdana"/>
              </a:rPr>
              <a:t>global </a:t>
            </a:r>
            <a:r>
              <a:rPr sz="1700" i="1" spc="-85" dirty="0">
                <a:solidFill>
                  <a:srgbClr val="3F3F3F"/>
                </a:solidFill>
                <a:latin typeface="Verdana"/>
                <a:cs typeface="Verdana"/>
              </a:rPr>
              <a:t>markets, </a:t>
            </a:r>
            <a:r>
              <a:rPr sz="1700" i="1" dirty="0">
                <a:solidFill>
                  <a:srgbClr val="3F3F3F"/>
                </a:solidFill>
                <a:latin typeface="Verdana"/>
                <a:cs typeface="Verdana"/>
              </a:rPr>
              <a:t>make </a:t>
            </a:r>
            <a:r>
              <a:rPr sz="1700" i="1" spc="-100" dirty="0">
                <a:solidFill>
                  <a:srgbClr val="3F3F3F"/>
                </a:solidFill>
                <a:latin typeface="Verdana"/>
                <a:cs typeface="Verdana"/>
              </a:rPr>
              <a:t>sure </a:t>
            </a:r>
            <a:r>
              <a:rPr sz="1700" i="1" spc="-25" dirty="0">
                <a:solidFill>
                  <a:srgbClr val="3F3F3F"/>
                </a:solidFill>
                <a:latin typeface="Verdana"/>
                <a:cs typeface="Verdana"/>
              </a:rPr>
              <a:t>that </a:t>
            </a:r>
            <a:r>
              <a:rPr sz="1700" i="1" spc="-55" dirty="0">
                <a:solidFill>
                  <a:srgbClr val="3F3F3F"/>
                </a:solidFill>
                <a:latin typeface="Verdana"/>
                <a:cs typeface="Verdana"/>
              </a:rPr>
              <a:t>multiple </a:t>
            </a:r>
            <a:r>
              <a:rPr sz="1700" i="1" spc="-25" dirty="0">
                <a:solidFill>
                  <a:srgbClr val="3F3F3F"/>
                </a:solidFill>
                <a:latin typeface="Verdana"/>
                <a:cs typeface="Verdana"/>
              </a:rPr>
              <a:t>currencies  </a:t>
            </a:r>
            <a:r>
              <a:rPr sz="1700" i="1" spc="65" dirty="0">
                <a:solidFill>
                  <a:srgbClr val="3F3F3F"/>
                </a:solidFill>
                <a:latin typeface="Verdana"/>
                <a:cs typeface="Verdana"/>
              </a:rPr>
              <a:t>and</a:t>
            </a:r>
            <a:r>
              <a:rPr sz="1700" i="1" spc="-130" dirty="0">
                <a:solidFill>
                  <a:srgbClr val="3F3F3F"/>
                </a:solidFill>
                <a:latin typeface="Verdana"/>
                <a:cs typeface="Verdana"/>
              </a:rPr>
              <a:t> </a:t>
            </a:r>
            <a:r>
              <a:rPr sz="1700" i="1" spc="10" dirty="0">
                <a:solidFill>
                  <a:srgbClr val="3F3F3F"/>
                </a:solidFill>
                <a:latin typeface="Verdana"/>
                <a:cs typeface="Verdana"/>
              </a:rPr>
              <a:t>languages</a:t>
            </a:r>
            <a:r>
              <a:rPr sz="1700" i="1" spc="-130" dirty="0">
                <a:solidFill>
                  <a:srgbClr val="3F3F3F"/>
                </a:solidFill>
                <a:latin typeface="Verdana"/>
                <a:cs typeface="Verdana"/>
              </a:rPr>
              <a:t> </a:t>
            </a:r>
            <a:r>
              <a:rPr sz="1700" i="1" spc="5" dirty="0">
                <a:solidFill>
                  <a:srgbClr val="3F3F3F"/>
                </a:solidFill>
                <a:latin typeface="Verdana"/>
                <a:cs typeface="Verdana"/>
              </a:rPr>
              <a:t>are</a:t>
            </a:r>
            <a:r>
              <a:rPr sz="1700" i="1" spc="-135" dirty="0">
                <a:solidFill>
                  <a:srgbClr val="3F3F3F"/>
                </a:solidFill>
                <a:latin typeface="Verdana"/>
                <a:cs typeface="Verdana"/>
              </a:rPr>
              <a:t> </a:t>
            </a:r>
            <a:r>
              <a:rPr sz="1700" i="1" spc="-30" dirty="0">
                <a:solidFill>
                  <a:srgbClr val="3F3F3F"/>
                </a:solidFill>
                <a:latin typeface="Verdana"/>
                <a:cs typeface="Verdana"/>
              </a:rPr>
              <a:t>supported,</a:t>
            </a:r>
            <a:r>
              <a:rPr sz="1700" i="1" spc="-114" dirty="0">
                <a:solidFill>
                  <a:srgbClr val="3F3F3F"/>
                </a:solidFill>
                <a:latin typeface="Verdana"/>
                <a:cs typeface="Verdana"/>
              </a:rPr>
              <a:t> </a:t>
            </a:r>
            <a:r>
              <a:rPr sz="1700" i="1" spc="-45" dirty="0">
                <a:solidFill>
                  <a:srgbClr val="3F3F3F"/>
                </a:solidFill>
                <a:latin typeface="Verdana"/>
                <a:cs typeface="Verdana"/>
              </a:rPr>
              <a:t>as</a:t>
            </a:r>
            <a:r>
              <a:rPr sz="1700" i="1" spc="-140" dirty="0">
                <a:solidFill>
                  <a:srgbClr val="3F3F3F"/>
                </a:solidFill>
                <a:latin typeface="Verdana"/>
                <a:cs typeface="Verdana"/>
              </a:rPr>
              <a:t> </a:t>
            </a:r>
            <a:r>
              <a:rPr sz="1700" i="1" spc="-50" dirty="0">
                <a:solidFill>
                  <a:srgbClr val="3F3F3F"/>
                </a:solidFill>
                <a:latin typeface="Verdana"/>
                <a:cs typeface="Verdana"/>
              </a:rPr>
              <a:t>well</a:t>
            </a:r>
            <a:r>
              <a:rPr sz="1700" i="1" spc="-130" dirty="0">
                <a:solidFill>
                  <a:srgbClr val="3F3F3F"/>
                </a:solidFill>
                <a:latin typeface="Verdana"/>
                <a:cs typeface="Verdana"/>
              </a:rPr>
              <a:t> </a:t>
            </a:r>
            <a:r>
              <a:rPr sz="1700" i="1" spc="-50" dirty="0">
                <a:solidFill>
                  <a:srgbClr val="3F3F3F"/>
                </a:solidFill>
                <a:latin typeface="Verdana"/>
                <a:cs typeface="Verdana"/>
              </a:rPr>
              <a:t>as</a:t>
            </a:r>
            <a:r>
              <a:rPr sz="1700" i="1" spc="-130" dirty="0">
                <a:solidFill>
                  <a:srgbClr val="3F3F3F"/>
                </a:solidFill>
                <a:latin typeface="Verdana"/>
                <a:cs typeface="Verdana"/>
              </a:rPr>
              <a:t> </a:t>
            </a:r>
            <a:r>
              <a:rPr sz="1700" i="1" spc="-40" dirty="0">
                <a:solidFill>
                  <a:srgbClr val="3F3F3F"/>
                </a:solidFill>
                <a:latin typeface="Verdana"/>
                <a:cs typeface="Verdana"/>
              </a:rPr>
              <a:t>regulatory  </a:t>
            </a:r>
            <a:r>
              <a:rPr sz="1700" i="1" spc="45" dirty="0">
                <a:solidFill>
                  <a:srgbClr val="3F3F3F"/>
                </a:solidFill>
                <a:latin typeface="Verdana"/>
                <a:cs typeface="Verdana"/>
              </a:rPr>
              <a:t>compliance</a:t>
            </a:r>
            <a:r>
              <a:rPr sz="1700" i="1" spc="-140" dirty="0">
                <a:solidFill>
                  <a:srgbClr val="3F3F3F"/>
                </a:solidFill>
                <a:latin typeface="Verdana"/>
                <a:cs typeface="Verdana"/>
              </a:rPr>
              <a:t> </a:t>
            </a:r>
            <a:r>
              <a:rPr sz="1700" i="1" spc="-80" dirty="0">
                <a:solidFill>
                  <a:srgbClr val="3F3F3F"/>
                </a:solidFill>
                <a:latin typeface="Verdana"/>
                <a:cs typeface="Verdana"/>
              </a:rPr>
              <a:t>in</a:t>
            </a:r>
            <a:r>
              <a:rPr sz="1700" i="1" spc="-125" dirty="0">
                <a:solidFill>
                  <a:srgbClr val="3F3F3F"/>
                </a:solidFill>
                <a:latin typeface="Verdana"/>
                <a:cs typeface="Verdana"/>
              </a:rPr>
              <a:t> </a:t>
            </a:r>
            <a:r>
              <a:rPr sz="1700" i="1" spc="-10" dirty="0">
                <a:solidFill>
                  <a:srgbClr val="3F3F3F"/>
                </a:solidFill>
                <a:latin typeface="Verdana"/>
                <a:cs typeface="Verdana"/>
              </a:rPr>
              <a:t>the</a:t>
            </a:r>
            <a:r>
              <a:rPr sz="1700" i="1" spc="-135" dirty="0">
                <a:solidFill>
                  <a:srgbClr val="3F3F3F"/>
                </a:solidFill>
                <a:latin typeface="Verdana"/>
                <a:cs typeface="Verdana"/>
              </a:rPr>
              <a:t> </a:t>
            </a:r>
            <a:r>
              <a:rPr sz="1700" i="1" spc="-190" dirty="0">
                <a:solidFill>
                  <a:srgbClr val="3F3F3F"/>
                </a:solidFill>
                <a:latin typeface="Verdana"/>
                <a:cs typeface="Verdana"/>
              </a:rPr>
              <a:t>U.S.</a:t>
            </a:r>
            <a:r>
              <a:rPr sz="1700" i="1" spc="-135" dirty="0">
                <a:solidFill>
                  <a:srgbClr val="3F3F3F"/>
                </a:solidFill>
                <a:latin typeface="Verdana"/>
                <a:cs typeface="Verdana"/>
              </a:rPr>
              <a:t> </a:t>
            </a:r>
            <a:r>
              <a:rPr sz="1700" i="1" spc="70" dirty="0">
                <a:solidFill>
                  <a:srgbClr val="3F3F3F"/>
                </a:solidFill>
                <a:latin typeface="Verdana"/>
                <a:cs typeface="Verdana"/>
              </a:rPr>
              <a:t>and</a:t>
            </a:r>
            <a:r>
              <a:rPr sz="1700" i="1" spc="-135" dirty="0">
                <a:solidFill>
                  <a:srgbClr val="3F3F3F"/>
                </a:solidFill>
                <a:latin typeface="Verdana"/>
                <a:cs typeface="Verdana"/>
              </a:rPr>
              <a:t> </a:t>
            </a:r>
            <a:r>
              <a:rPr sz="1700" i="1" spc="-80" dirty="0">
                <a:solidFill>
                  <a:srgbClr val="3F3F3F"/>
                </a:solidFill>
                <a:latin typeface="Verdana"/>
                <a:cs typeface="Verdana"/>
              </a:rPr>
              <a:t>in</a:t>
            </a:r>
            <a:r>
              <a:rPr sz="1700" i="1" spc="-135" dirty="0">
                <a:solidFill>
                  <a:srgbClr val="3F3F3F"/>
                </a:solidFill>
                <a:latin typeface="Verdana"/>
                <a:cs typeface="Verdana"/>
              </a:rPr>
              <a:t> </a:t>
            </a:r>
            <a:r>
              <a:rPr sz="1700" i="1" spc="-25" dirty="0">
                <a:solidFill>
                  <a:srgbClr val="3F3F3F"/>
                </a:solidFill>
                <a:latin typeface="Verdana"/>
                <a:cs typeface="Verdana"/>
              </a:rPr>
              <a:t>foreign</a:t>
            </a:r>
            <a:r>
              <a:rPr sz="1700" i="1" spc="-130" dirty="0">
                <a:solidFill>
                  <a:srgbClr val="3F3F3F"/>
                </a:solidFill>
                <a:latin typeface="Verdana"/>
                <a:cs typeface="Verdana"/>
              </a:rPr>
              <a:t> </a:t>
            </a:r>
            <a:r>
              <a:rPr sz="1700" i="1" spc="-50" dirty="0">
                <a:solidFill>
                  <a:srgbClr val="3F3F3F"/>
                </a:solidFill>
                <a:latin typeface="Verdana"/>
                <a:cs typeface="Verdana"/>
              </a:rPr>
              <a:t>countries.</a:t>
            </a:r>
            <a:endParaRPr sz="1700" dirty="0">
              <a:latin typeface="Verdana"/>
              <a:cs typeface="Verdana"/>
            </a:endParaRPr>
          </a:p>
          <a:p>
            <a:pPr marL="355600" marR="5080" indent="-342900">
              <a:lnSpc>
                <a:spcPct val="90100"/>
              </a:lnSpc>
              <a:spcBef>
                <a:spcPts val="1000"/>
              </a:spcBef>
            </a:pPr>
            <a:r>
              <a:rPr sz="1700" i="1" spc="-25" dirty="0">
                <a:solidFill>
                  <a:srgbClr val="3F3F3F"/>
                </a:solidFill>
                <a:latin typeface="Verdana"/>
                <a:cs typeface="Verdana"/>
              </a:rPr>
              <a:t>Other </a:t>
            </a:r>
            <a:r>
              <a:rPr sz="1700" i="1" spc="-30" dirty="0">
                <a:solidFill>
                  <a:srgbClr val="3F3F3F"/>
                </a:solidFill>
                <a:latin typeface="Verdana"/>
                <a:cs typeface="Verdana"/>
              </a:rPr>
              <a:t>functionality </a:t>
            </a:r>
            <a:r>
              <a:rPr sz="1700" i="1" spc="-80" dirty="0">
                <a:solidFill>
                  <a:srgbClr val="3F3F3F"/>
                </a:solidFill>
                <a:latin typeface="Verdana"/>
                <a:cs typeface="Verdana"/>
              </a:rPr>
              <a:t>in </a:t>
            </a:r>
            <a:r>
              <a:rPr sz="1700" i="1" spc="-15" dirty="0">
                <a:solidFill>
                  <a:srgbClr val="3F3F3F"/>
                </a:solidFill>
                <a:latin typeface="Verdana"/>
                <a:cs typeface="Verdana"/>
              </a:rPr>
              <a:t>the </a:t>
            </a:r>
            <a:r>
              <a:rPr sz="1700" i="1" dirty="0">
                <a:solidFill>
                  <a:srgbClr val="3F3F3F"/>
                </a:solidFill>
                <a:latin typeface="Verdana"/>
                <a:cs typeface="Verdana"/>
              </a:rPr>
              <a:t>financial </a:t>
            </a:r>
            <a:r>
              <a:rPr sz="1700" i="1" spc="20" dirty="0">
                <a:solidFill>
                  <a:srgbClr val="3F3F3F"/>
                </a:solidFill>
                <a:latin typeface="Verdana"/>
                <a:cs typeface="Verdana"/>
              </a:rPr>
              <a:t>management  </a:t>
            </a:r>
            <a:r>
              <a:rPr sz="1700" i="1" spc="-35" dirty="0">
                <a:solidFill>
                  <a:srgbClr val="3F3F3F"/>
                </a:solidFill>
                <a:latin typeface="Verdana"/>
                <a:cs typeface="Verdana"/>
              </a:rPr>
              <a:t>modules </a:t>
            </a:r>
            <a:r>
              <a:rPr sz="1700" i="1" spc="-100" dirty="0">
                <a:solidFill>
                  <a:srgbClr val="3F3F3F"/>
                </a:solidFill>
                <a:latin typeface="Verdana"/>
                <a:cs typeface="Verdana"/>
              </a:rPr>
              <a:t>will </a:t>
            </a:r>
            <a:r>
              <a:rPr sz="1700" i="1" spc="10" dirty="0">
                <a:solidFill>
                  <a:srgbClr val="3F3F3F"/>
                </a:solidFill>
                <a:latin typeface="Verdana"/>
                <a:cs typeface="Verdana"/>
              </a:rPr>
              <a:t>include </a:t>
            </a:r>
            <a:r>
              <a:rPr sz="1700" i="1" spc="-20" dirty="0">
                <a:solidFill>
                  <a:srgbClr val="3F3F3F"/>
                </a:solidFill>
                <a:latin typeface="Verdana"/>
                <a:cs typeface="Verdana"/>
              </a:rPr>
              <a:t>budgets, </a:t>
            </a:r>
            <a:r>
              <a:rPr sz="1700" i="1" spc="-40" dirty="0">
                <a:solidFill>
                  <a:srgbClr val="3F3F3F"/>
                </a:solidFill>
                <a:latin typeface="Verdana"/>
                <a:cs typeface="Verdana"/>
              </a:rPr>
              <a:t>cash-flow, </a:t>
            </a:r>
            <a:r>
              <a:rPr sz="1700" i="1" spc="-15" dirty="0">
                <a:solidFill>
                  <a:srgbClr val="3F3F3F"/>
                </a:solidFill>
                <a:latin typeface="Verdana"/>
                <a:cs typeface="Verdana"/>
              </a:rPr>
              <a:t>expense  </a:t>
            </a:r>
            <a:r>
              <a:rPr sz="1700" i="1" spc="65" dirty="0">
                <a:solidFill>
                  <a:srgbClr val="3F3F3F"/>
                </a:solidFill>
                <a:latin typeface="Verdana"/>
                <a:cs typeface="Verdana"/>
              </a:rPr>
              <a:t>and</a:t>
            </a:r>
            <a:r>
              <a:rPr sz="1700" i="1" spc="-130" dirty="0">
                <a:solidFill>
                  <a:srgbClr val="3F3F3F"/>
                </a:solidFill>
                <a:latin typeface="Verdana"/>
                <a:cs typeface="Verdana"/>
              </a:rPr>
              <a:t> </a:t>
            </a:r>
            <a:r>
              <a:rPr sz="1700" i="1" spc="-50" dirty="0">
                <a:solidFill>
                  <a:srgbClr val="3F3F3F"/>
                </a:solidFill>
                <a:latin typeface="Verdana"/>
                <a:cs typeface="Verdana"/>
              </a:rPr>
              <a:t>tax</a:t>
            </a:r>
            <a:r>
              <a:rPr sz="1700" i="1" spc="-135" dirty="0">
                <a:solidFill>
                  <a:srgbClr val="3F3F3F"/>
                </a:solidFill>
                <a:latin typeface="Verdana"/>
                <a:cs typeface="Verdana"/>
              </a:rPr>
              <a:t> </a:t>
            </a:r>
            <a:r>
              <a:rPr sz="1700" i="1" spc="-45" dirty="0">
                <a:solidFill>
                  <a:srgbClr val="3F3F3F"/>
                </a:solidFill>
                <a:latin typeface="Verdana"/>
                <a:cs typeface="Verdana"/>
              </a:rPr>
              <a:t>reporting.</a:t>
            </a:r>
            <a:r>
              <a:rPr sz="1700" i="1" spc="-135" dirty="0">
                <a:solidFill>
                  <a:srgbClr val="3F3F3F"/>
                </a:solidFill>
                <a:latin typeface="Verdana"/>
                <a:cs typeface="Verdana"/>
              </a:rPr>
              <a:t> </a:t>
            </a:r>
            <a:r>
              <a:rPr sz="1700" i="1" spc="-95" dirty="0">
                <a:solidFill>
                  <a:srgbClr val="3F3F3F"/>
                </a:solidFill>
                <a:latin typeface="Verdana"/>
                <a:cs typeface="Verdana"/>
              </a:rPr>
              <a:t>The</a:t>
            </a:r>
            <a:r>
              <a:rPr sz="1700" i="1" spc="-130" dirty="0">
                <a:solidFill>
                  <a:srgbClr val="3F3F3F"/>
                </a:solidFill>
                <a:latin typeface="Verdana"/>
                <a:cs typeface="Verdana"/>
              </a:rPr>
              <a:t> </a:t>
            </a:r>
            <a:r>
              <a:rPr sz="1700" i="1" spc="-5" dirty="0">
                <a:solidFill>
                  <a:srgbClr val="3F3F3F"/>
                </a:solidFill>
                <a:latin typeface="Verdana"/>
                <a:cs typeface="Verdana"/>
              </a:rPr>
              <a:t>evaluation</a:t>
            </a:r>
            <a:r>
              <a:rPr sz="1700" i="1" spc="-130" dirty="0">
                <a:solidFill>
                  <a:srgbClr val="3F3F3F"/>
                </a:solidFill>
                <a:latin typeface="Verdana"/>
                <a:cs typeface="Verdana"/>
              </a:rPr>
              <a:t> </a:t>
            </a:r>
            <a:r>
              <a:rPr sz="1700" i="1" spc="15" dirty="0">
                <a:solidFill>
                  <a:srgbClr val="3F3F3F"/>
                </a:solidFill>
                <a:latin typeface="Verdana"/>
                <a:cs typeface="Verdana"/>
              </a:rPr>
              <a:t>team</a:t>
            </a:r>
            <a:r>
              <a:rPr sz="1700" i="1" spc="-150" dirty="0">
                <a:solidFill>
                  <a:srgbClr val="3F3F3F"/>
                </a:solidFill>
                <a:latin typeface="Verdana"/>
                <a:cs typeface="Verdana"/>
              </a:rPr>
              <a:t> </a:t>
            </a:r>
            <a:r>
              <a:rPr sz="1700" i="1" spc="-45" dirty="0">
                <a:solidFill>
                  <a:srgbClr val="3F3F3F"/>
                </a:solidFill>
                <a:latin typeface="Verdana"/>
                <a:cs typeface="Verdana"/>
              </a:rPr>
              <a:t>should</a:t>
            </a:r>
            <a:r>
              <a:rPr sz="1700" i="1" spc="-135" dirty="0">
                <a:solidFill>
                  <a:srgbClr val="3F3F3F"/>
                </a:solidFill>
                <a:latin typeface="Verdana"/>
                <a:cs typeface="Verdana"/>
              </a:rPr>
              <a:t> </a:t>
            </a:r>
            <a:r>
              <a:rPr sz="1700" i="1" spc="-10" dirty="0">
                <a:solidFill>
                  <a:srgbClr val="3F3F3F"/>
                </a:solidFill>
                <a:latin typeface="Verdana"/>
                <a:cs typeface="Verdana"/>
              </a:rPr>
              <a:t>focus  </a:t>
            </a:r>
            <a:r>
              <a:rPr sz="1700" i="1" spc="15" dirty="0">
                <a:solidFill>
                  <a:srgbClr val="3F3F3F"/>
                </a:solidFill>
                <a:latin typeface="Verdana"/>
                <a:cs typeface="Verdana"/>
              </a:rPr>
              <a:t>on </a:t>
            </a:r>
            <a:r>
              <a:rPr sz="1700" i="1" spc="-15" dirty="0">
                <a:solidFill>
                  <a:srgbClr val="3F3F3F"/>
                </a:solidFill>
                <a:latin typeface="Verdana"/>
                <a:cs typeface="Verdana"/>
              </a:rPr>
              <a:t>areas </a:t>
            </a:r>
            <a:r>
              <a:rPr sz="1700" i="1" spc="-20" dirty="0">
                <a:solidFill>
                  <a:srgbClr val="3F3F3F"/>
                </a:solidFill>
                <a:latin typeface="Verdana"/>
                <a:cs typeface="Verdana"/>
              </a:rPr>
              <a:t>that </a:t>
            </a:r>
            <a:r>
              <a:rPr sz="1700" i="1" spc="5" dirty="0">
                <a:solidFill>
                  <a:srgbClr val="3F3F3F"/>
                </a:solidFill>
                <a:latin typeface="Verdana"/>
                <a:cs typeface="Verdana"/>
              </a:rPr>
              <a:t>are </a:t>
            </a:r>
            <a:r>
              <a:rPr sz="1700" i="1" spc="-85" dirty="0">
                <a:solidFill>
                  <a:srgbClr val="3F3F3F"/>
                </a:solidFill>
                <a:latin typeface="Verdana"/>
                <a:cs typeface="Verdana"/>
              </a:rPr>
              <a:t>most </a:t>
            </a:r>
            <a:r>
              <a:rPr sz="1700" i="1" spc="-35" dirty="0">
                <a:solidFill>
                  <a:srgbClr val="3F3F3F"/>
                </a:solidFill>
                <a:latin typeface="Verdana"/>
                <a:cs typeface="Verdana"/>
              </a:rPr>
              <a:t>important </a:t>
            </a:r>
            <a:r>
              <a:rPr sz="1700" i="1" spc="-5" dirty="0">
                <a:solidFill>
                  <a:srgbClr val="3F3F3F"/>
                </a:solidFill>
                <a:latin typeface="Verdana"/>
                <a:cs typeface="Verdana"/>
              </a:rPr>
              <a:t>to </a:t>
            </a:r>
            <a:r>
              <a:rPr sz="1700" i="1" spc="-45" dirty="0">
                <a:solidFill>
                  <a:srgbClr val="3F3F3F"/>
                </a:solidFill>
                <a:latin typeface="Verdana"/>
                <a:cs typeface="Verdana"/>
              </a:rPr>
              <a:t>support </a:t>
            </a:r>
            <a:r>
              <a:rPr sz="1700" i="1" spc="-15" dirty="0">
                <a:solidFill>
                  <a:srgbClr val="3F3F3F"/>
                </a:solidFill>
                <a:latin typeface="Verdana"/>
                <a:cs typeface="Verdana"/>
              </a:rPr>
              <a:t>the  </a:t>
            </a:r>
            <a:r>
              <a:rPr sz="1700" i="1" spc="-25" dirty="0">
                <a:solidFill>
                  <a:srgbClr val="3F3F3F"/>
                </a:solidFill>
                <a:latin typeface="Verdana"/>
                <a:cs typeface="Verdana"/>
              </a:rPr>
              <a:t>strategic </a:t>
            </a:r>
            <a:r>
              <a:rPr sz="1700" i="1" spc="-35" dirty="0">
                <a:solidFill>
                  <a:srgbClr val="3F3F3F"/>
                </a:solidFill>
                <a:latin typeface="Verdana"/>
                <a:cs typeface="Verdana"/>
              </a:rPr>
              <a:t>plans </a:t>
            </a:r>
            <a:r>
              <a:rPr sz="1700" i="1" spc="-70" dirty="0">
                <a:solidFill>
                  <a:srgbClr val="3F3F3F"/>
                </a:solidFill>
                <a:latin typeface="Verdana"/>
                <a:cs typeface="Verdana"/>
              </a:rPr>
              <a:t>for </a:t>
            </a:r>
            <a:r>
              <a:rPr sz="1700" i="1" spc="-75" dirty="0">
                <a:solidFill>
                  <a:srgbClr val="3F3F3F"/>
                </a:solidFill>
                <a:latin typeface="Verdana"/>
                <a:cs typeface="Verdana"/>
              </a:rPr>
              <a:t>your</a:t>
            </a:r>
            <a:r>
              <a:rPr sz="1700" i="1" spc="-390" dirty="0">
                <a:solidFill>
                  <a:srgbClr val="3F3F3F"/>
                </a:solidFill>
                <a:latin typeface="Verdana"/>
                <a:cs typeface="Verdana"/>
              </a:rPr>
              <a:t> </a:t>
            </a:r>
            <a:r>
              <a:rPr sz="1700" i="1" spc="-30" dirty="0">
                <a:solidFill>
                  <a:srgbClr val="3F3F3F"/>
                </a:solidFill>
                <a:latin typeface="Verdana"/>
                <a:cs typeface="Verdana"/>
              </a:rPr>
              <a:t>organization.</a:t>
            </a:r>
            <a:endParaRPr sz="1700" dirty="0">
              <a:latin typeface="Verdana"/>
              <a:cs typeface="Verdana"/>
            </a:endParaRPr>
          </a:p>
        </p:txBody>
      </p:sp>
      <p:sp>
        <p:nvSpPr>
          <p:cNvPr id="7" name="object 7"/>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1</a:t>
            </a:r>
            <a:r>
              <a:rPr sz="1750" spc="-165" dirty="0">
                <a:solidFill>
                  <a:srgbClr val="FDFFFF"/>
                </a:solidFill>
                <a:latin typeface="Arial"/>
                <a:cs typeface="Arial"/>
              </a:rPr>
              <a:t>1</a:t>
            </a:r>
            <a:endParaRPr sz="1750">
              <a:latin typeface="Arial"/>
              <a:cs typeface="Arial"/>
            </a:endParaRPr>
          </a:p>
        </p:txBody>
      </p:sp>
      <p:sp>
        <p:nvSpPr>
          <p:cNvPr id="8" name="object 8"/>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376237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25" dirty="0"/>
              <a:t> </a:t>
            </a:r>
            <a:r>
              <a:rPr spc="-275" dirty="0"/>
              <a:t>Components</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12</a:t>
            </a:r>
            <a:endParaRPr sz="1850">
              <a:latin typeface="Arial"/>
              <a:cs typeface="Arial"/>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907539" y="2153920"/>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7" name="object 7"/>
          <p:cNvSpPr txBox="1"/>
          <p:nvPr/>
        </p:nvSpPr>
        <p:spPr>
          <a:xfrm>
            <a:off x="2250439" y="2174240"/>
            <a:ext cx="2305685" cy="299720"/>
          </a:xfrm>
          <a:prstGeom prst="rect">
            <a:avLst/>
          </a:prstGeom>
        </p:spPr>
        <p:txBody>
          <a:bodyPr vert="horz" wrap="square" lIns="0" tIns="12700" rIns="0" bIns="0" rtlCol="0">
            <a:spAutoFit/>
          </a:bodyPr>
          <a:lstStyle/>
          <a:p>
            <a:pPr marL="12700">
              <a:lnSpc>
                <a:spcPct val="100000"/>
              </a:lnSpc>
              <a:spcBef>
                <a:spcPts val="100"/>
              </a:spcBef>
            </a:pPr>
            <a:r>
              <a:rPr sz="1800" b="1" spc="-229" dirty="0">
                <a:solidFill>
                  <a:srgbClr val="3F3F3F"/>
                </a:solidFill>
                <a:latin typeface="Verdana"/>
                <a:cs typeface="Verdana"/>
              </a:rPr>
              <a:t>Business</a:t>
            </a:r>
            <a:r>
              <a:rPr sz="1800" b="1" spc="-175" dirty="0">
                <a:solidFill>
                  <a:srgbClr val="3F3F3F"/>
                </a:solidFill>
                <a:latin typeface="Verdana"/>
                <a:cs typeface="Verdana"/>
              </a:rPr>
              <a:t> </a:t>
            </a:r>
            <a:r>
              <a:rPr sz="1800" b="1" spc="-155" dirty="0">
                <a:solidFill>
                  <a:srgbClr val="3F3F3F"/>
                </a:solidFill>
                <a:latin typeface="Verdana"/>
                <a:cs typeface="Verdana"/>
              </a:rPr>
              <a:t>Intelligence</a:t>
            </a:r>
            <a:endParaRPr sz="1800">
              <a:latin typeface="Verdana"/>
              <a:cs typeface="Verdana"/>
            </a:endParaRPr>
          </a:p>
        </p:txBody>
      </p:sp>
      <p:sp>
        <p:nvSpPr>
          <p:cNvPr id="8" name="object 8"/>
          <p:cNvSpPr txBox="1">
            <a:spLocks noGrp="1"/>
          </p:cNvSpPr>
          <p:nvPr>
            <p:ph type="body" idx="1"/>
          </p:nvPr>
        </p:nvSpPr>
        <p:spPr>
          <a:prstGeom prst="rect">
            <a:avLst/>
          </a:prstGeom>
        </p:spPr>
        <p:txBody>
          <a:bodyPr vert="horz" wrap="square" lIns="0" tIns="13970" rIns="0" bIns="0" rtlCol="0">
            <a:spAutoFit/>
          </a:bodyPr>
          <a:lstStyle/>
          <a:p>
            <a:pPr marL="12700" marR="5080">
              <a:lnSpc>
                <a:spcPct val="99500"/>
              </a:lnSpc>
              <a:spcBef>
                <a:spcPts val="110"/>
              </a:spcBef>
            </a:pPr>
            <a:r>
              <a:rPr i="1" spc="-135" dirty="0"/>
              <a:t>Business </a:t>
            </a:r>
            <a:r>
              <a:rPr i="1" spc="-30" dirty="0"/>
              <a:t>Intelligence </a:t>
            </a:r>
            <a:r>
              <a:rPr i="1" spc="-210" dirty="0"/>
              <a:t>(BI) </a:t>
            </a:r>
            <a:r>
              <a:rPr i="1" spc="-50" dirty="0"/>
              <a:t>has </a:t>
            </a:r>
            <a:r>
              <a:rPr i="1" spc="85" dirty="0"/>
              <a:t>become </a:t>
            </a:r>
            <a:r>
              <a:rPr i="1" spc="145" dirty="0"/>
              <a:t>a </a:t>
            </a:r>
            <a:r>
              <a:rPr i="1" spc="-15" dirty="0"/>
              <a:t>standard  </a:t>
            </a:r>
            <a:r>
              <a:rPr spc="35" dirty="0"/>
              <a:t>component </a:t>
            </a:r>
            <a:r>
              <a:rPr spc="5" dirty="0"/>
              <a:t>of </a:t>
            </a:r>
            <a:r>
              <a:rPr spc="-80" dirty="0"/>
              <a:t>most </a:t>
            </a:r>
            <a:r>
              <a:rPr spc="-125" dirty="0"/>
              <a:t>ERP </a:t>
            </a:r>
            <a:r>
              <a:rPr spc="20" dirty="0"/>
              <a:t>packages. </a:t>
            </a:r>
            <a:r>
              <a:rPr spc="-190" dirty="0"/>
              <a:t>In </a:t>
            </a:r>
            <a:r>
              <a:rPr spc="-25" dirty="0"/>
              <a:t>general, </a:t>
            </a:r>
            <a:r>
              <a:rPr spc="-280" dirty="0"/>
              <a:t>BI </a:t>
            </a:r>
            <a:r>
              <a:rPr spc="-65" dirty="0"/>
              <a:t>tools  </a:t>
            </a:r>
            <a:r>
              <a:rPr spc="-10" dirty="0"/>
              <a:t>allow </a:t>
            </a:r>
            <a:r>
              <a:rPr spc="-135" dirty="0"/>
              <a:t>users </a:t>
            </a:r>
            <a:r>
              <a:rPr spc="-5" dirty="0"/>
              <a:t>to </a:t>
            </a:r>
            <a:r>
              <a:rPr spc="-60" dirty="0"/>
              <a:t>share </a:t>
            </a:r>
            <a:r>
              <a:rPr spc="65" dirty="0"/>
              <a:t>and </a:t>
            </a:r>
            <a:r>
              <a:rPr spc="-25" dirty="0"/>
              <a:t>analyse </a:t>
            </a:r>
            <a:r>
              <a:rPr spc="-15" dirty="0"/>
              <a:t>the </a:t>
            </a:r>
            <a:r>
              <a:rPr spc="75" dirty="0"/>
              <a:t>data </a:t>
            </a:r>
            <a:r>
              <a:rPr spc="45" dirty="0"/>
              <a:t>collected  </a:t>
            </a:r>
            <a:r>
              <a:rPr spc="-50" dirty="0"/>
              <a:t>across </a:t>
            </a:r>
            <a:r>
              <a:rPr spc="-20" dirty="0"/>
              <a:t>the </a:t>
            </a:r>
            <a:r>
              <a:rPr spc="-65" dirty="0"/>
              <a:t>enterprise </a:t>
            </a:r>
            <a:r>
              <a:rPr spc="65" dirty="0"/>
              <a:t>and </a:t>
            </a:r>
            <a:r>
              <a:rPr spc="-20" dirty="0"/>
              <a:t>centralized </a:t>
            </a:r>
            <a:r>
              <a:rPr spc="-85" dirty="0"/>
              <a:t>in </a:t>
            </a:r>
            <a:r>
              <a:rPr spc="-15" dirty="0"/>
              <a:t>the </a:t>
            </a:r>
            <a:r>
              <a:rPr spc="-120" dirty="0"/>
              <a:t>ERP  </a:t>
            </a:r>
            <a:r>
              <a:rPr spc="20" dirty="0"/>
              <a:t>database. </a:t>
            </a:r>
            <a:r>
              <a:rPr spc="-280" dirty="0"/>
              <a:t>BI </a:t>
            </a:r>
            <a:r>
              <a:rPr spc="105" dirty="0"/>
              <a:t>can </a:t>
            </a:r>
            <a:r>
              <a:rPr spc="85" dirty="0"/>
              <a:t>come </a:t>
            </a:r>
            <a:r>
              <a:rPr spc="-80" dirty="0"/>
              <a:t>in </a:t>
            </a:r>
            <a:r>
              <a:rPr spc="-15" dirty="0"/>
              <a:t>the </a:t>
            </a:r>
            <a:r>
              <a:rPr spc="-70" dirty="0"/>
              <a:t>form </a:t>
            </a:r>
            <a:r>
              <a:rPr dirty="0"/>
              <a:t>of </a:t>
            </a:r>
            <a:r>
              <a:rPr spc="-25" dirty="0"/>
              <a:t>dashboards,  </a:t>
            </a:r>
            <a:r>
              <a:rPr spc="30" dirty="0"/>
              <a:t>automated</a:t>
            </a:r>
            <a:r>
              <a:rPr spc="-140" dirty="0"/>
              <a:t> </a:t>
            </a:r>
            <a:r>
              <a:rPr spc="-45" dirty="0"/>
              <a:t>reporting</a:t>
            </a:r>
            <a:r>
              <a:rPr spc="-135" dirty="0"/>
              <a:t> </a:t>
            </a:r>
            <a:r>
              <a:rPr spc="65" dirty="0"/>
              <a:t>and</a:t>
            </a:r>
            <a:r>
              <a:rPr spc="-130" dirty="0"/>
              <a:t> </a:t>
            </a:r>
            <a:r>
              <a:rPr spc="-80" dirty="0"/>
              <a:t>analysis</a:t>
            </a:r>
            <a:r>
              <a:rPr spc="-140" dirty="0"/>
              <a:t> </a:t>
            </a:r>
            <a:r>
              <a:rPr spc="-60" dirty="0"/>
              <a:t>tools</a:t>
            </a:r>
            <a:r>
              <a:rPr spc="-135" dirty="0"/>
              <a:t> </a:t>
            </a:r>
            <a:r>
              <a:rPr spc="-25" dirty="0"/>
              <a:t>used</a:t>
            </a:r>
            <a:r>
              <a:rPr spc="-135" dirty="0"/>
              <a:t> </a:t>
            </a:r>
            <a:r>
              <a:rPr spc="-5" dirty="0"/>
              <a:t>to</a:t>
            </a:r>
            <a:r>
              <a:rPr spc="-135" dirty="0"/>
              <a:t> </a:t>
            </a:r>
            <a:r>
              <a:rPr spc="-55" dirty="0"/>
              <a:t>monitor  </a:t>
            </a:r>
            <a:r>
              <a:rPr spc="-20" dirty="0"/>
              <a:t>the </a:t>
            </a:r>
            <a:r>
              <a:rPr spc="-25" dirty="0"/>
              <a:t>organizational </a:t>
            </a:r>
            <a:r>
              <a:rPr spc="-100" dirty="0"/>
              <a:t>business </a:t>
            </a:r>
            <a:r>
              <a:rPr spc="-10" dirty="0"/>
              <a:t>performance. </a:t>
            </a:r>
            <a:r>
              <a:rPr spc="-280" dirty="0"/>
              <a:t>BI </a:t>
            </a:r>
            <a:r>
              <a:rPr spc="-75" dirty="0"/>
              <a:t>supports  </a:t>
            </a:r>
            <a:r>
              <a:rPr spc="-35" dirty="0"/>
              <a:t>informed </a:t>
            </a:r>
            <a:r>
              <a:rPr spc="-5" dirty="0"/>
              <a:t>decision </a:t>
            </a:r>
            <a:r>
              <a:rPr spc="-30" dirty="0"/>
              <a:t>making </a:t>
            </a:r>
            <a:r>
              <a:rPr dirty="0"/>
              <a:t>by </a:t>
            </a:r>
            <a:r>
              <a:rPr spc="-30" dirty="0"/>
              <a:t>everyone, </a:t>
            </a:r>
            <a:r>
              <a:rPr spc="-70" dirty="0"/>
              <a:t>from  </a:t>
            </a:r>
            <a:r>
              <a:rPr spc="-30" dirty="0"/>
              <a:t>executives</a:t>
            </a:r>
            <a:r>
              <a:rPr spc="-140" dirty="0"/>
              <a:t> </a:t>
            </a:r>
            <a:r>
              <a:rPr spc="-5" dirty="0"/>
              <a:t>to</a:t>
            </a:r>
            <a:r>
              <a:rPr spc="-135" dirty="0"/>
              <a:t> </a:t>
            </a:r>
            <a:r>
              <a:rPr spc="-55" dirty="0"/>
              <a:t>line</a:t>
            </a:r>
            <a:r>
              <a:rPr spc="-150" dirty="0"/>
              <a:t> </a:t>
            </a:r>
            <a:r>
              <a:rPr spc="-15" dirty="0"/>
              <a:t>managers</a:t>
            </a:r>
            <a:r>
              <a:rPr spc="-145" dirty="0"/>
              <a:t> </a:t>
            </a:r>
            <a:r>
              <a:rPr spc="65" dirty="0"/>
              <a:t>and</a:t>
            </a:r>
            <a:r>
              <a:rPr spc="-135" dirty="0"/>
              <a:t> </a:t>
            </a:r>
            <a:r>
              <a:rPr spc="5" dirty="0"/>
              <a:t>accountants.</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376237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25" dirty="0"/>
              <a:t> </a:t>
            </a:r>
            <a:r>
              <a:rPr spc="-275" dirty="0"/>
              <a:t>Components</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13</a:t>
            </a:r>
            <a:endParaRPr sz="1850">
              <a:latin typeface="Arial"/>
              <a:cs typeface="Arial"/>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907539" y="2153920"/>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7" name="object 7"/>
          <p:cNvSpPr txBox="1"/>
          <p:nvPr/>
        </p:nvSpPr>
        <p:spPr>
          <a:xfrm>
            <a:off x="2250439" y="2174240"/>
            <a:ext cx="3063875" cy="299720"/>
          </a:xfrm>
          <a:prstGeom prst="rect">
            <a:avLst/>
          </a:prstGeom>
        </p:spPr>
        <p:txBody>
          <a:bodyPr vert="horz" wrap="square" lIns="0" tIns="12700" rIns="0" bIns="0" rtlCol="0">
            <a:spAutoFit/>
          </a:bodyPr>
          <a:lstStyle/>
          <a:p>
            <a:pPr marL="12700">
              <a:lnSpc>
                <a:spcPct val="100000"/>
              </a:lnSpc>
              <a:spcBef>
                <a:spcPts val="100"/>
              </a:spcBef>
            </a:pPr>
            <a:r>
              <a:rPr sz="1800" b="1" spc="-175" dirty="0">
                <a:solidFill>
                  <a:srgbClr val="3F3F3F"/>
                </a:solidFill>
                <a:latin typeface="Verdana"/>
                <a:cs typeface="Verdana"/>
              </a:rPr>
              <a:t>Supply </a:t>
            </a:r>
            <a:r>
              <a:rPr sz="1800" b="1" spc="-105" dirty="0">
                <a:solidFill>
                  <a:srgbClr val="3F3F3F"/>
                </a:solidFill>
                <a:latin typeface="Verdana"/>
                <a:cs typeface="Verdana"/>
              </a:rPr>
              <a:t>Chain</a:t>
            </a:r>
            <a:r>
              <a:rPr sz="1800" b="1" spc="-85" dirty="0">
                <a:solidFill>
                  <a:srgbClr val="3F3F3F"/>
                </a:solidFill>
                <a:latin typeface="Verdana"/>
                <a:cs typeface="Verdana"/>
              </a:rPr>
              <a:t> </a:t>
            </a:r>
            <a:r>
              <a:rPr sz="1800" b="1" spc="-125" dirty="0">
                <a:solidFill>
                  <a:srgbClr val="3F3F3F"/>
                </a:solidFill>
                <a:latin typeface="Verdana"/>
                <a:cs typeface="Verdana"/>
              </a:rPr>
              <a:t>Management</a:t>
            </a:r>
            <a:endParaRPr sz="1800">
              <a:latin typeface="Verdana"/>
              <a:cs typeface="Verdana"/>
            </a:endParaRPr>
          </a:p>
        </p:txBody>
      </p:sp>
      <p:sp>
        <p:nvSpPr>
          <p:cNvPr id="8" name="object 8"/>
          <p:cNvSpPr txBox="1">
            <a:spLocks noGrp="1"/>
          </p:cNvSpPr>
          <p:nvPr>
            <p:ph type="body" idx="1"/>
          </p:nvPr>
        </p:nvSpPr>
        <p:spPr>
          <a:prstGeom prst="rect">
            <a:avLst/>
          </a:prstGeom>
        </p:spPr>
        <p:txBody>
          <a:bodyPr vert="horz" wrap="square" lIns="0" tIns="13970" rIns="0" bIns="0" rtlCol="0">
            <a:spAutoFit/>
          </a:bodyPr>
          <a:lstStyle/>
          <a:p>
            <a:pPr marL="12700" marR="5080">
              <a:lnSpc>
                <a:spcPct val="99500"/>
              </a:lnSpc>
              <a:spcBef>
                <a:spcPts val="110"/>
              </a:spcBef>
            </a:pPr>
            <a:r>
              <a:rPr i="1" spc="-75" dirty="0"/>
              <a:t>Supply </a:t>
            </a:r>
            <a:r>
              <a:rPr i="1" spc="25" dirty="0"/>
              <a:t>Chain </a:t>
            </a:r>
            <a:r>
              <a:rPr i="1" spc="40" dirty="0"/>
              <a:t>Management </a:t>
            </a:r>
            <a:r>
              <a:rPr i="1" spc="-80" dirty="0"/>
              <a:t>(SCM), </a:t>
            </a:r>
            <a:r>
              <a:rPr i="1" spc="-65" dirty="0"/>
              <a:t>sometimes </a:t>
            </a:r>
            <a:r>
              <a:rPr i="1" spc="-50" dirty="0"/>
              <a:t>referred  </a:t>
            </a:r>
            <a:r>
              <a:rPr spc="-5" dirty="0"/>
              <a:t>to</a:t>
            </a:r>
            <a:r>
              <a:rPr spc="-135" dirty="0"/>
              <a:t> </a:t>
            </a:r>
            <a:r>
              <a:rPr spc="-55" dirty="0"/>
              <a:t>as</a:t>
            </a:r>
            <a:r>
              <a:rPr spc="-135" dirty="0"/>
              <a:t> </a:t>
            </a:r>
            <a:r>
              <a:rPr spc="-75" dirty="0"/>
              <a:t>logistics,</a:t>
            </a:r>
            <a:r>
              <a:rPr spc="-100" dirty="0"/>
              <a:t> </a:t>
            </a:r>
            <a:r>
              <a:rPr spc="-60" dirty="0"/>
              <a:t>improves</a:t>
            </a:r>
            <a:r>
              <a:rPr spc="-135" dirty="0"/>
              <a:t> </a:t>
            </a:r>
            <a:r>
              <a:rPr spc="-15" dirty="0"/>
              <a:t>the</a:t>
            </a:r>
            <a:r>
              <a:rPr spc="-135" dirty="0"/>
              <a:t> </a:t>
            </a:r>
            <a:r>
              <a:rPr spc="-25" dirty="0"/>
              <a:t>flow</a:t>
            </a:r>
            <a:r>
              <a:rPr spc="-165" dirty="0"/>
              <a:t> </a:t>
            </a:r>
            <a:r>
              <a:rPr dirty="0"/>
              <a:t>of</a:t>
            </a:r>
            <a:r>
              <a:rPr spc="-120" dirty="0"/>
              <a:t> </a:t>
            </a:r>
            <a:r>
              <a:rPr spc="-60" dirty="0"/>
              <a:t>materials</a:t>
            </a:r>
            <a:r>
              <a:rPr spc="-135" dirty="0"/>
              <a:t> </a:t>
            </a:r>
            <a:r>
              <a:rPr spc="-45" dirty="0"/>
              <a:t>through</a:t>
            </a:r>
            <a:r>
              <a:rPr spc="-130" dirty="0"/>
              <a:t> </a:t>
            </a:r>
            <a:r>
              <a:rPr spc="45" dirty="0"/>
              <a:t>an  </a:t>
            </a:r>
            <a:r>
              <a:rPr spc="-30" dirty="0"/>
              <a:t>organization </a:t>
            </a:r>
            <a:r>
              <a:rPr dirty="0"/>
              <a:t>by </a:t>
            </a:r>
            <a:r>
              <a:rPr spc="20" dirty="0"/>
              <a:t>managing </a:t>
            </a:r>
            <a:r>
              <a:rPr spc="-30" dirty="0"/>
              <a:t>planning, scheduling,  </a:t>
            </a:r>
            <a:r>
              <a:rPr spc="-25" dirty="0"/>
              <a:t>procurement, </a:t>
            </a:r>
            <a:r>
              <a:rPr spc="65" dirty="0"/>
              <a:t>and </a:t>
            </a:r>
            <a:r>
              <a:rPr spc="-85" dirty="0"/>
              <a:t>fulfillment, </a:t>
            </a:r>
            <a:r>
              <a:rPr spc="-5" dirty="0"/>
              <a:t>to </a:t>
            </a:r>
            <a:r>
              <a:rPr spc="-65" dirty="0"/>
              <a:t>maximize </a:t>
            </a:r>
            <a:r>
              <a:rPr spc="-40" dirty="0"/>
              <a:t>customer  satisfaction </a:t>
            </a:r>
            <a:r>
              <a:rPr spc="65" dirty="0"/>
              <a:t>and </a:t>
            </a:r>
            <a:r>
              <a:rPr spc="-60" dirty="0"/>
              <a:t>profitability. </a:t>
            </a:r>
            <a:r>
              <a:rPr spc="-95" dirty="0"/>
              <a:t>Sub </a:t>
            </a:r>
            <a:r>
              <a:rPr spc="-30" dirty="0"/>
              <a:t>modules </a:t>
            </a:r>
            <a:r>
              <a:rPr spc="-85" dirty="0"/>
              <a:t>in </a:t>
            </a:r>
            <a:r>
              <a:rPr dirty="0"/>
              <a:t>SCM </a:t>
            </a:r>
            <a:r>
              <a:rPr spc="-10" dirty="0"/>
              <a:t>often  </a:t>
            </a:r>
            <a:r>
              <a:rPr spc="5" dirty="0"/>
              <a:t>include</a:t>
            </a:r>
            <a:r>
              <a:rPr spc="-140" dirty="0"/>
              <a:t> </a:t>
            </a:r>
            <a:r>
              <a:rPr spc="5" dirty="0"/>
              <a:t>production</a:t>
            </a:r>
            <a:r>
              <a:rPr spc="-130" dirty="0"/>
              <a:t> </a:t>
            </a:r>
            <a:r>
              <a:rPr spc="-30" dirty="0"/>
              <a:t>scheduling,</a:t>
            </a:r>
            <a:r>
              <a:rPr spc="-110" dirty="0"/>
              <a:t> </a:t>
            </a:r>
            <a:r>
              <a:rPr spc="55" dirty="0"/>
              <a:t>demand</a:t>
            </a:r>
            <a:r>
              <a:rPr spc="-125" dirty="0"/>
              <a:t> </a:t>
            </a:r>
            <a:r>
              <a:rPr spc="5" dirty="0"/>
              <a:t>management,  </a:t>
            </a:r>
            <a:r>
              <a:rPr spc="-75" dirty="0"/>
              <a:t>distribution </a:t>
            </a:r>
            <a:r>
              <a:rPr spc="5" dirty="0"/>
              <a:t>management, </a:t>
            </a:r>
            <a:r>
              <a:rPr spc="-65" dirty="0"/>
              <a:t>inventory </a:t>
            </a:r>
            <a:r>
              <a:rPr spc="5" dirty="0"/>
              <a:t>management,  </a:t>
            </a:r>
            <a:r>
              <a:rPr spc="-25" dirty="0"/>
              <a:t>warehouse </a:t>
            </a:r>
            <a:r>
              <a:rPr spc="5" dirty="0"/>
              <a:t>management, </a:t>
            </a:r>
            <a:r>
              <a:rPr spc="-15" dirty="0"/>
              <a:t>procurement </a:t>
            </a:r>
            <a:r>
              <a:rPr spc="65" dirty="0"/>
              <a:t>and </a:t>
            </a:r>
            <a:r>
              <a:rPr spc="-40" dirty="0"/>
              <a:t>order  </a:t>
            </a:r>
            <a:r>
              <a:rPr spc="-10" dirty="0"/>
              <a:t>management..</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376237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25" dirty="0"/>
              <a:t> </a:t>
            </a:r>
            <a:r>
              <a:rPr spc="-275" dirty="0"/>
              <a:t>Components</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14</a:t>
            </a:r>
            <a:endParaRPr sz="1850">
              <a:latin typeface="Arial"/>
              <a:cs typeface="Arial"/>
            </a:endParaRPr>
          </a:p>
        </p:txBody>
      </p:sp>
      <p:sp>
        <p:nvSpPr>
          <p:cNvPr id="5" name="object 5"/>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907539" y="2153920"/>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7" name="object 7"/>
          <p:cNvSpPr txBox="1"/>
          <p:nvPr/>
        </p:nvSpPr>
        <p:spPr>
          <a:xfrm>
            <a:off x="2250439" y="2174240"/>
            <a:ext cx="3484245" cy="299720"/>
          </a:xfrm>
          <a:prstGeom prst="rect">
            <a:avLst/>
          </a:prstGeom>
        </p:spPr>
        <p:txBody>
          <a:bodyPr vert="horz" wrap="square" lIns="0" tIns="12700" rIns="0" bIns="0" rtlCol="0">
            <a:spAutoFit/>
          </a:bodyPr>
          <a:lstStyle/>
          <a:p>
            <a:pPr marL="12700">
              <a:lnSpc>
                <a:spcPct val="100000"/>
              </a:lnSpc>
              <a:spcBef>
                <a:spcPts val="100"/>
              </a:spcBef>
            </a:pPr>
            <a:r>
              <a:rPr sz="1800" b="1" spc="-190" dirty="0">
                <a:solidFill>
                  <a:srgbClr val="3F3F3F"/>
                </a:solidFill>
                <a:latin typeface="Verdana"/>
                <a:cs typeface="Verdana"/>
              </a:rPr>
              <a:t>Human </a:t>
            </a:r>
            <a:r>
              <a:rPr sz="1800" b="1" spc="-160" dirty="0">
                <a:solidFill>
                  <a:srgbClr val="3F3F3F"/>
                </a:solidFill>
                <a:latin typeface="Verdana"/>
                <a:cs typeface="Verdana"/>
              </a:rPr>
              <a:t>Resource</a:t>
            </a:r>
            <a:r>
              <a:rPr sz="1800" b="1" spc="-70" dirty="0">
                <a:solidFill>
                  <a:srgbClr val="3F3F3F"/>
                </a:solidFill>
                <a:latin typeface="Verdana"/>
                <a:cs typeface="Verdana"/>
              </a:rPr>
              <a:t> </a:t>
            </a:r>
            <a:r>
              <a:rPr sz="1800" b="1" spc="-125" dirty="0">
                <a:solidFill>
                  <a:srgbClr val="3F3F3F"/>
                </a:solidFill>
                <a:latin typeface="Verdana"/>
                <a:cs typeface="Verdana"/>
              </a:rPr>
              <a:t>Management</a:t>
            </a:r>
            <a:endParaRPr sz="1800">
              <a:latin typeface="Verdana"/>
              <a:cs typeface="Verdana"/>
            </a:endParaRPr>
          </a:p>
        </p:txBody>
      </p:sp>
      <p:sp>
        <p:nvSpPr>
          <p:cNvPr id="8" name="object 8"/>
          <p:cNvSpPr txBox="1">
            <a:spLocks noGrp="1"/>
          </p:cNvSpPr>
          <p:nvPr>
            <p:ph type="body" idx="1"/>
          </p:nvPr>
        </p:nvSpPr>
        <p:spPr>
          <a:prstGeom prst="rect">
            <a:avLst/>
          </a:prstGeom>
        </p:spPr>
        <p:txBody>
          <a:bodyPr vert="horz" wrap="square" lIns="0" tIns="13970" rIns="0" bIns="0" rtlCol="0">
            <a:spAutoFit/>
          </a:bodyPr>
          <a:lstStyle/>
          <a:p>
            <a:pPr marL="12700" marR="5080">
              <a:lnSpc>
                <a:spcPct val="99500"/>
              </a:lnSpc>
              <a:spcBef>
                <a:spcPts val="110"/>
              </a:spcBef>
            </a:pPr>
            <a:r>
              <a:rPr i="1" spc="-30" dirty="0"/>
              <a:t>Human </a:t>
            </a:r>
            <a:r>
              <a:rPr i="1" spc="-35" dirty="0"/>
              <a:t>resource </a:t>
            </a:r>
            <a:r>
              <a:rPr i="1" spc="25" dirty="0"/>
              <a:t>management </a:t>
            </a:r>
            <a:r>
              <a:rPr i="1" spc="-125" dirty="0"/>
              <a:t>ERP </a:t>
            </a:r>
            <a:r>
              <a:rPr i="1" spc="-30" dirty="0"/>
              <a:t>modules </a:t>
            </a:r>
            <a:r>
              <a:rPr i="1" spc="-50" dirty="0"/>
              <a:t>should  </a:t>
            </a:r>
            <a:r>
              <a:rPr spc="55" dirty="0"/>
              <a:t>enhance </a:t>
            </a:r>
            <a:r>
              <a:rPr spc="-15" dirty="0"/>
              <a:t>the </a:t>
            </a:r>
            <a:r>
              <a:rPr spc="15" dirty="0"/>
              <a:t>employee </a:t>
            </a:r>
            <a:r>
              <a:rPr spc="5" dirty="0"/>
              <a:t>experience </a:t>
            </a:r>
            <a:r>
              <a:rPr spc="-245" dirty="0"/>
              <a:t>– </a:t>
            </a:r>
            <a:r>
              <a:rPr spc="-70" dirty="0"/>
              <a:t>from </a:t>
            </a:r>
            <a:r>
              <a:rPr spc="-75" dirty="0"/>
              <a:t>initial  </a:t>
            </a:r>
            <a:r>
              <a:rPr spc="-50" dirty="0"/>
              <a:t>recruitment </a:t>
            </a:r>
            <a:r>
              <a:rPr spc="-5" dirty="0"/>
              <a:t>to </a:t>
            </a:r>
            <a:r>
              <a:rPr spc="-45" dirty="0"/>
              <a:t>time tracking. </a:t>
            </a:r>
            <a:r>
              <a:rPr spc="100" dirty="0"/>
              <a:t>Â </a:t>
            </a:r>
            <a:r>
              <a:rPr spc="-95" dirty="0"/>
              <a:t>Sub </a:t>
            </a:r>
            <a:r>
              <a:rPr spc="-30" dirty="0"/>
              <a:t>modules </a:t>
            </a:r>
            <a:r>
              <a:rPr spc="100" dirty="0"/>
              <a:t>can  </a:t>
            </a:r>
            <a:r>
              <a:rPr spc="5" dirty="0"/>
              <a:t>include </a:t>
            </a:r>
            <a:r>
              <a:rPr spc="-55" dirty="0"/>
              <a:t>payroll, </a:t>
            </a:r>
            <a:r>
              <a:rPr spc="5" dirty="0"/>
              <a:t>performance management, </a:t>
            </a:r>
            <a:r>
              <a:rPr spc="-50" dirty="0"/>
              <a:t>time  </a:t>
            </a:r>
            <a:r>
              <a:rPr spc="-45" dirty="0"/>
              <a:t>tracking, </a:t>
            </a:r>
            <a:r>
              <a:rPr spc="-55" dirty="0"/>
              <a:t>benefits, </a:t>
            </a:r>
            <a:r>
              <a:rPr spc="5" dirty="0"/>
              <a:t>compensation </a:t>
            </a:r>
            <a:r>
              <a:rPr spc="65" dirty="0"/>
              <a:t>and </a:t>
            </a:r>
            <a:r>
              <a:rPr spc="-25" dirty="0"/>
              <a:t>workforce  </a:t>
            </a:r>
            <a:r>
              <a:rPr spc="-30" dirty="0"/>
              <a:t>planning. </a:t>
            </a:r>
            <a:r>
              <a:rPr spc="-80" dirty="0"/>
              <a:t>Self-service </a:t>
            </a:r>
            <a:r>
              <a:rPr spc="-60" dirty="0"/>
              <a:t>tools </a:t>
            </a:r>
            <a:r>
              <a:rPr spc="-30" dirty="0"/>
              <a:t>that </a:t>
            </a:r>
            <a:r>
              <a:rPr spc="-5" dirty="0"/>
              <a:t>allow </a:t>
            </a:r>
            <a:r>
              <a:rPr spc="-15" dirty="0"/>
              <a:t>managers </a:t>
            </a:r>
            <a:r>
              <a:rPr spc="65" dirty="0"/>
              <a:t>and  </a:t>
            </a:r>
            <a:r>
              <a:rPr spc="-15" dirty="0"/>
              <a:t>employees </a:t>
            </a:r>
            <a:r>
              <a:rPr dirty="0"/>
              <a:t>to </a:t>
            </a:r>
            <a:r>
              <a:rPr spc="-40" dirty="0"/>
              <a:t>enter </a:t>
            </a:r>
            <a:r>
              <a:rPr spc="-45" dirty="0"/>
              <a:t>time </a:t>
            </a:r>
            <a:r>
              <a:rPr spc="65" dirty="0"/>
              <a:t>and </a:t>
            </a:r>
            <a:r>
              <a:rPr spc="30" dirty="0"/>
              <a:t>attendance, choose  </a:t>
            </a:r>
            <a:r>
              <a:rPr spc="-40" dirty="0"/>
              <a:t>benefits</a:t>
            </a:r>
            <a:r>
              <a:rPr spc="-135" dirty="0"/>
              <a:t> </a:t>
            </a:r>
            <a:r>
              <a:rPr spc="65" dirty="0"/>
              <a:t>and</a:t>
            </a:r>
            <a:r>
              <a:rPr spc="-130" dirty="0"/>
              <a:t> </a:t>
            </a:r>
            <a:r>
              <a:rPr spc="55" dirty="0"/>
              <a:t>manage</a:t>
            </a:r>
            <a:r>
              <a:rPr spc="-140" dirty="0"/>
              <a:t> </a:t>
            </a:r>
            <a:r>
              <a:rPr spc="-70" dirty="0"/>
              <a:t>PTO</a:t>
            </a:r>
            <a:r>
              <a:rPr spc="-140" dirty="0"/>
              <a:t> </a:t>
            </a:r>
            <a:r>
              <a:rPr dirty="0"/>
              <a:t>are</a:t>
            </a:r>
            <a:r>
              <a:rPr spc="-135" dirty="0"/>
              <a:t> </a:t>
            </a:r>
            <a:r>
              <a:rPr spc="15" dirty="0"/>
              <a:t>available</a:t>
            </a:r>
            <a:r>
              <a:rPr spc="-135" dirty="0"/>
              <a:t> </a:t>
            </a:r>
            <a:r>
              <a:rPr spc="-85" dirty="0"/>
              <a:t>in</a:t>
            </a:r>
            <a:r>
              <a:rPr spc="-130" dirty="0"/>
              <a:t> </a:t>
            </a:r>
            <a:r>
              <a:rPr spc="-20" dirty="0"/>
              <a:t>many</a:t>
            </a:r>
            <a:r>
              <a:rPr spc="-135" dirty="0"/>
              <a:t> </a:t>
            </a:r>
            <a:r>
              <a:rPr spc="-125" dirty="0"/>
              <a:t>ERP  </a:t>
            </a:r>
            <a:r>
              <a:rPr spc="-95" dirty="0"/>
              <a:t>solutions.</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376237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25" dirty="0"/>
              <a:t> </a:t>
            </a:r>
            <a:r>
              <a:rPr spc="-275" dirty="0"/>
              <a:t>Components</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15</a:t>
            </a:r>
            <a:endParaRPr sz="1850">
              <a:latin typeface="Arial"/>
              <a:cs typeface="Arial"/>
            </a:endParaRPr>
          </a:p>
        </p:txBody>
      </p:sp>
      <p:sp>
        <p:nvSpPr>
          <p:cNvPr id="5" name="object 5"/>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907539" y="2153920"/>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7" name="object 7"/>
          <p:cNvSpPr txBox="1"/>
          <p:nvPr/>
        </p:nvSpPr>
        <p:spPr>
          <a:xfrm>
            <a:off x="2250439" y="2174240"/>
            <a:ext cx="2921000" cy="299720"/>
          </a:xfrm>
          <a:prstGeom prst="rect">
            <a:avLst/>
          </a:prstGeom>
        </p:spPr>
        <p:txBody>
          <a:bodyPr vert="horz" wrap="square" lIns="0" tIns="12700" rIns="0" bIns="0" rtlCol="0">
            <a:spAutoFit/>
          </a:bodyPr>
          <a:lstStyle/>
          <a:p>
            <a:pPr marL="12700">
              <a:lnSpc>
                <a:spcPct val="100000"/>
              </a:lnSpc>
              <a:spcBef>
                <a:spcPts val="100"/>
              </a:spcBef>
            </a:pPr>
            <a:r>
              <a:rPr sz="1800" b="1" spc="-155" dirty="0">
                <a:solidFill>
                  <a:srgbClr val="3F3F3F"/>
                </a:solidFill>
                <a:latin typeface="Verdana"/>
                <a:cs typeface="Verdana"/>
              </a:rPr>
              <a:t>Manufacturing Operations</a:t>
            </a:r>
            <a:endParaRPr sz="1800">
              <a:latin typeface="Verdana"/>
              <a:cs typeface="Verdana"/>
            </a:endParaRPr>
          </a:p>
        </p:txBody>
      </p:sp>
      <p:sp>
        <p:nvSpPr>
          <p:cNvPr id="8" name="object 8"/>
          <p:cNvSpPr txBox="1"/>
          <p:nvPr/>
        </p:nvSpPr>
        <p:spPr>
          <a:xfrm>
            <a:off x="2250439" y="2447290"/>
            <a:ext cx="6358890" cy="1391920"/>
          </a:xfrm>
          <a:prstGeom prst="rect">
            <a:avLst/>
          </a:prstGeom>
        </p:spPr>
        <p:txBody>
          <a:bodyPr vert="horz" wrap="square" lIns="0" tIns="22860" rIns="0" bIns="0" rtlCol="0">
            <a:spAutoFit/>
          </a:bodyPr>
          <a:lstStyle/>
          <a:p>
            <a:pPr marL="12700" marR="5080">
              <a:lnSpc>
                <a:spcPts val="2150"/>
              </a:lnSpc>
              <a:spcBef>
                <a:spcPts val="180"/>
              </a:spcBef>
            </a:pPr>
            <a:r>
              <a:rPr sz="1800" i="1" dirty="0">
                <a:solidFill>
                  <a:srgbClr val="3F3F3F"/>
                </a:solidFill>
                <a:latin typeface="Verdana"/>
                <a:cs typeface="Verdana"/>
              </a:rPr>
              <a:t>Manufacturing</a:t>
            </a:r>
            <a:r>
              <a:rPr sz="1800" i="1" spc="-140" dirty="0">
                <a:solidFill>
                  <a:srgbClr val="3F3F3F"/>
                </a:solidFill>
                <a:latin typeface="Verdana"/>
                <a:cs typeface="Verdana"/>
              </a:rPr>
              <a:t> </a:t>
            </a:r>
            <a:r>
              <a:rPr sz="1800" i="1" spc="-30" dirty="0">
                <a:solidFill>
                  <a:srgbClr val="3F3F3F"/>
                </a:solidFill>
                <a:latin typeface="Verdana"/>
                <a:cs typeface="Verdana"/>
              </a:rPr>
              <a:t>modules</a:t>
            </a:r>
            <a:r>
              <a:rPr sz="1800" i="1" spc="-145" dirty="0">
                <a:solidFill>
                  <a:srgbClr val="3F3F3F"/>
                </a:solidFill>
                <a:latin typeface="Verdana"/>
                <a:cs typeface="Verdana"/>
              </a:rPr>
              <a:t> </a:t>
            </a:r>
            <a:r>
              <a:rPr sz="1800" i="1" spc="5" dirty="0">
                <a:solidFill>
                  <a:srgbClr val="3F3F3F"/>
                </a:solidFill>
                <a:latin typeface="Verdana"/>
                <a:cs typeface="Verdana"/>
              </a:rPr>
              <a:t>make</a:t>
            </a:r>
            <a:r>
              <a:rPr sz="1800" i="1" spc="-150" dirty="0">
                <a:solidFill>
                  <a:srgbClr val="3F3F3F"/>
                </a:solidFill>
                <a:latin typeface="Verdana"/>
                <a:cs typeface="Verdana"/>
              </a:rPr>
              <a:t> </a:t>
            </a:r>
            <a:r>
              <a:rPr sz="1800" i="1" spc="-15" dirty="0">
                <a:solidFill>
                  <a:srgbClr val="3F3F3F"/>
                </a:solidFill>
                <a:latin typeface="Verdana"/>
                <a:cs typeface="Verdana"/>
              </a:rPr>
              <a:t>manufacturing</a:t>
            </a:r>
            <a:r>
              <a:rPr sz="1800" i="1" spc="-140" dirty="0">
                <a:solidFill>
                  <a:srgbClr val="3F3F3F"/>
                </a:solidFill>
                <a:latin typeface="Verdana"/>
                <a:cs typeface="Verdana"/>
              </a:rPr>
              <a:t> </a:t>
            </a:r>
            <a:r>
              <a:rPr sz="1800" i="1" spc="-25" dirty="0">
                <a:solidFill>
                  <a:srgbClr val="3F3F3F"/>
                </a:solidFill>
                <a:latin typeface="Verdana"/>
                <a:cs typeface="Verdana"/>
              </a:rPr>
              <a:t>operations  </a:t>
            </a:r>
            <a:r>
              <a:rPr sz="1800" i="1" spc="-30" dirty="0">
                <a:solidFill>
                  <a:srgbClr val="3F3F3F"/>
                </a:solidFill>
                <a:latin typeface="Verdana"/>
                <a:cs typeface="Verdana"/>
              </a:rPr>
              <a:t>more</a:t>
            </a:r>
            <a:r>
              <a:rPr sz="1800" i="1" spc="-150" dirty="0">
                <a:solidFill>
                  <a:srgbClr val="3F3F3F"/>
                </a:solidFill>
                <a:latin typeface="Verdana"/>
                <a:cs typeface="Verdana"/>
              </a:rPr>
              <a:t> </a:t>
            </a:r>
            <a:r>
              <a:rPr sz="1800" i="1" spc="-15" dirty="0">
                <a:solidFill>
                  <a:srgbClr val="3F3F3F"/>
                </a:solidFill>
                <a:latin typeface="Verdana"/>
                <a:cs typeface="Verdana"/>
              </a:rPr>
              <a:t>efficient</a:t>
            </a:r>
            <a:r>
              <a:rPr sz="1800" i="1" spc="-120" dirty="0">
                <a:solidFill>
                  <a:srgbClr val="3F3F3F"/>
                </a:solidFill>
                <a:latin typeface="Verdana"/>
                <a:cs typeface="Verdana"/>
              </a:rPr>
              <a:t> </a:t>
            </a:r>
            <a:r>
              <a:rPr sz="1800" i="1" spc="-45" dirty="0">
                <a:solidFill>
                  <a:srgbClr val="3F3F3F"/>
                </a:solidFill>
                <a:latin typeface="Verdana"/>
                <a:cs typeface="Verdana"/>
              </a:rPr>
              <a:t>through</a:t>
            </a:r>
            <a:r>
              <a:rPr sz="1800" i="1" spc="-145" dirty="0">
                <a:solidFill>
                  <a:srgbClr val="3F3F3F"/>
                </a:solidFill>
                <a:latin typeface="Verdana"/>
                <a:cs typeface="Verdana"/>
              </a:rPr>
              <a:t> </a:t>
            </a:r>
            <a:r>
              <a:rPr sz="1800" i="1" spc="20" dirty="0">
                <a:solidFill>
                  <a:srgbClr val="3F3F3F"/>
                </a:solidFill>
                <a:latin typeface="Verdana"/>
                <a:cs typeface="Verdana"/>
              </a:rPr>
              <a:t>product</a:t>
            </a:r>
            <a:r>
              <a:rPr sz="1800" i="1" spc="-130" dirty="0">
                <a:solidFill>
                  <a:srgbClr val="3F3F3F"/>
                </a:solidFill>
                <a:latin typeface="Verdana"/>
                <a:cs typeface="Verdana"/>
              </a:rPr>
              <a:t> </a:t>
            </a:r>
            <a:r>
              <a:rPr sz="1800" i="1" spc="-25" dirty="0">
                <a:solidFill>
                  <a:srgbClr val="3F3F3F"/>
                </a:solidFill>
                <a:latin typeface="Verdana"/>
                <a:cs typeface="Verdana"/>
              </a:rPr>
              <a:t>configuration,</a:t>
            </a:r>
            <a:r>
              <a:rPr sz="1800" i="1" spc="-110" dirty="0">
                <a:solidFill>
                  <a:srgbClr val="3F3F3F"/>
                </a:solidFill>
                <a:latin typeface="Verdana"/>
                <a:cs typeface="Verdana"/>
              </a:rPr>
              <a:t> </a:t>
            </a:r>
            <a:r>
              <a:rPr sz="1800" i="1" spc="-30" dirty="0">
                <a:solidFill>
                  <a:srgbClr val="3F3F3F"/>
                </a:solidFill>
                <a:latin typeface="Verdana"/>
                <a:cs typeface="Verdana"/>
              </a:rPr>
              <a:t>job</a:t>
            </a:r>
            <a:r>
              <a:rPr sz="1800" i="1" spc="-135" dirty="0">
                <a:solidFill>
                  <a:srgbClr val="3F3F3F"/>
                </a:solidFill>
                <a:latin typeface="Verdana"/>
                <a:cs typeface="Verdana"/>
              </a:rPr>
              <a:t> </a:t>
            </a:r>
            <a:r>
              <a:rPr sz="1800" i="1" spc="-20" dirty="0">
                <a:solidFill>
                  <a:srgbClr val="3F3F3F"/>
                </a:solidFill>
                <a:latin typeface="Verdana"/>
                <a:cs typeface="Verdana"/>
              </a:rPr>
              <a:t>costing  </a:t>
            </a:r>
            <a:r>
              <a:rPr sz="1800" i="1" spc="65" dirty="0">
                <a:solidFill>
                  <a:srgbClr val="3F3F3F"/>
                </a:solidFill>
                <a:latin typeface="Verdana"/>
                <a:cs typeface="Verdana"/>
              </a:rPr>
              <a:t>and </a:t>
            </a:r>
            <a:r>
              <a:rPr sz="1800" i="1" spc="-75" dirty="0">
                <a:solidFill>
                  <a:srgbClr val="3F3F3F"/>
                </a:solidFill>
                <a:latin typeface="Verdana"/>
                <a:cs typeface="Verdana"/>
              </a:rPr>
              <a:t>bill </a:t>
            </a:r>
            <a:r>
              <a:rPr sz="1800" i="1" spc="5" dirty="0">
                <a:solidFill>
                  <a:srgbClr val="3F3F3F"/>
                </a:solidFill>
                <a:latin typeface="Verdana"/>
                <a:cs typeface="Verdana"/>
              </a:rPr>
              <a:t>of </a:t>
            </a:r>
            <a:r>
              <a:rPr sz="1800" i="1" spc="-60" dirty="0">
                <a:solidFill>
                  <a:srgbClr val="3F3F3F"/>
                </a:solidFill>
                <a:latin typeface="Verdana"/>
                <a:cs typeface="Verdana"/>
              </a:rPr>
              <a:t>materials </a:t>
            </a:r>
            <a:r>
              <a:rPr sz="1800" i="1" spc="5" dirty="0">
                <a:solidFill>
                  <a:srgbClr val="3F3F3F"/>
                </a:solidFill>
                <a:latin typeface="Verdana"/>
                <a:cs typeface="Verdana"/>
              </a:rPr>
              <a:t>management. </a:t>
            </a:r>
            <a:r>
              <a:rPr sz="1800" i="1" spc="-125" dirty="0">
                <a:solidFill>
                  <a:srgbClr val="3F3F3F"/>
                </a:solidFill>
                <a:latin typeface="Verdana"/>
                <a:cs typeface="Verdana"/>
              </a:rPr>
              <a:t>ERP </a:t>
            </a:r>
            <a:r>
              <a:rPr sz="1800" i="1" spc="-15" dirty="0">
                <a:solidFill>
                  <a:srgbClr val="3F3F3F"/>
                </a:solidFill>
                <a:latin typeface="Verdana"/>
                <a:cs typeface="Verdana"/>
              </a:rPr>
              <a:t>manufacturing  </a:t>
            </a:r>
            <a:r>
              <a:rPr sz="1800" i="1" spc="-30" dirty="0">
                <a:solidFill>
                  <a:srgbClr val="3F3F3F"/>
                </a:solidFill>
                <a:latin typeface="Verdana"/>
                <a:cs typeface="Verdana"/>
              </a:rPr>
              <a:t>modules </a:t>
            </a:r>
            <a:r>
              <a:rPr sz="1800" i="1" spc="-5" dirty="0">
                <a:solidFill>
                  <a:srgbClr val="3F3F3F"/>
                </a:solidFill>
                <a:latin typeface="Verdana"/>
                <a:cs typeface="Verdana"/>
              </a:rPr>
              <a:t>often </a:t>
            </a:r>
            <a:r>
              <a:rPr sz="1800" i="1" spc="10" dirty="0">
                <a:solidFill>
                  <a:srgbClr val="3F3F3F"/>
                </a:solidFill>
                <a:latin typeface="Verdana"/>
                <a:cs typeface="Verdana"/>
              </a:rPr>
              <a:t>include </a:t>
            </a:r>
            <a:r>
              <a:rPr sz="1800" i="1" spc="60" dirty="0">
                <a:solidFill>
                  <a:srgbClr val="3F3F3F"/>
                </a:solidFill>
                <a:latin typeface="Verdana"/>
                <a:cs typeface="Verdana"/>
              </a:rPr>
              <a:t>Capacity </a:t>
            </a:r>
            <a:r>
              <a:rPr sz="1800" i="1" spc="-55" dirty="0">
                <a:solidFill>
                  <a:srgbClr val="3F3F3F"/>
                </a:solidFill>
                <a:latin typeface="Verdana"/>
                <a:cs typeface="Verdana"/>
              </a:rPr>
              <a:t>Requirements </a:t>
            </a:r>
            <a:r>
              <a:rPr sz="1800" i="1" spc="-45" dirty="0">
                <a:solidFill>
                  <a:srgbClr val="3F3F3F"/>
                </a:solidFill>
                <a:latin typeface="Verdana"/>
                <a:cs typeface="Verdana"/>
              </a:rPr>
              <a:t>Planning,  </a:t>
            </a:r>
            <a:r>
              <a:rPr sz="1800" i="1" spc="-40" dirty="0">
                <a:solidFill>
                  <a:srgbClr val="3F3F3F"/>
                </a:solidFill>
                <a:latin typeface="Verdana"/>
                <a:cs typeface="Verdana"/>
              </a:rPr>
              <a:t>Materials </a:t>
            </a:r>
            <a:r>
              <a:rPr sz="1800" i="1" spc="-55" dirty="0">
                <a:solidFill>
                  <a:srgbClr val="3F3F3F"/>
                </a:solidFill>
                <a:latin typeface="Verdana"/>
                <a:cs typeface="Verdana"/>
              </a:rPr>
              <a:t>Requirements </a:t>
            </a:r>
            <a:r>
              <a:rPr sz="1800" i="1" spc="-45" dirty="0">
                <a:solidFill>
                  <a:srgbClr val="3F3F3F"/>
                </a:solidFill>
                <a:latin typeface="Verdana"/>
                <a:cs typeface="Verdana"/>
              </a:rPr>
              <a:t>Planning, </a:t>
            </a:r>
            <a:r>
              <a:rPr sz="1800" i="1" spc="-30" dirty="0">
                <a:solidFill>
                  <a:srgbClr val="3F3F3F"/>
                </a:solidFill>
                <a:latin typeface="Verdana"/>
                <a:cs typeface="Verdana"/>
              </a:rPr>
              <a:t>forecasting,</a:t>
            </a:r>
            <a:r>
              <a:rPr sz="1800" i="1" spc="-335" dirty="0">
                <a:solidFill>
                  <a:srgbClr val="3F3F3F"/>
                </a:solidFill>
                <a:latin typeface="Verdana"/>
                <a:cs typeface="Verdana"/>
              </a:rPr>
              <a:t> </a:t>
            </a:r>
            <a:r>
              <a:rPr sz="1800" i="1" spc="-40" dirty="0">
                <a:solidFill>
                  <a:srgbClr val="3F3F3F"/>
                </a:solidFill>
                <a:latin typeface="Verdana"/>
                <a:cs typeface="Verdana"/>
              </a:rPr>
              <a:t>Master</a:t>
            </a:r>
            <a:endParaRPr sz="1800" dirty="0">
              <a:latin typeface="Verdana"/>
              <a:cs typeface="Verdana"/>
            </a:endParaRPr>
          </a:p>
        </p:txBody>
      </p:sp>
      <p:sp>
        <p:nvSpPr>
          <p:cNvPr id="9" name="object 9"/>
          <p:cNvSpPr txBox="1"/>
          <p:nvPr/>
        </p:nvSpPr>
        <p:spPr>
          <a:xfrm>
            <a:off x="1907539" y="4469129"/>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10" name="object 10"/>
          <p:cNvSpPr txBox="1"/>
          <p:nvPr/>
        </p:nvSpPr>
        <p:spPr>
          <a:xfrm>
            <a:off x="2250439" y="3812540"/>
            <a:ext cx="6642100" cy="1249680"/>
          </a:xfrm>
          <a:prstGeom prst="rect">
            <a:avLst/>
          </a:prstGeom>
        </p:spPr>
        <p:txBody>
          <a:bodyPr vert="horz" wrap="square" lIns="0" tIns="23495" rIns="0" bIns="0" rtlCol="0">
            <a:spAutoFit/>
          </a:bodyPr>
          <a:lstStyle/>
          <a:p>
            <a:pPr marL="12700" marR="5080">
              <a:lnSpc>
                <a:spcPts val="2140"/>
              </a:lnSpc>
              <a:spcBef>
                <a:spcPts val="185"/>
              </a:spcBef>
            </a:pPr>
            <a:r>
              <a:rPr sz="1800" i="1" spc="-10" dirty="0">
                <a:solidFill>
                  <a:srgbClr val="3F3F3F"/>
                </a:solidFill>
                <a:latin typeface="Verdana"/>
                <a:cs typeface="Verdana"/>
              </a:rPr>
              <a:t>Production </a:t>
            </a:r>
            <a:r>
              <a:rPr sz="1800" i="1" spc="-40" dirty="0">
                <a:solidFill>
                  <a:srgbClr val="3F3F3F"/>
                </a:solidFill>
                <a:latin typeface="Verdana"/>
                <a:cs typeface="Verdana"/>
              </a:rPr>
              <a:t>Scheduling, </a:t>
            </a:r>
            <a:r>
              <a:rPr sz="1800" i="1" spc="-75" dirty="0">
                <a:solidFill>
                  <a:srgbClr val="3F3F3F"/>
                </a:solidFill>
                <a:latin typeface="Verdana"/>
                <a:cs typeface="Verdana"/>
              </a:rPr>
              <a:t>work-order </a:t>
            </a:r>
            <a:r>
              <a:rPr sz="1800" i="1" spc="20" dirty="0">
                <a:solidFill>
                  <a:srgbClr val="3F3F3F"/>
                </a:solidFill>
                <a:latin typeface="Verdana"/>
                <a:cs typeface="Verdana"/>
              </a:rPr>
              <a:t>management </a:t>
            </a:r>
            <a:r>
              <a:rPr sz="1800" i="1" spc="65" dirty="0">
                <a:solidFill>
                  <a:srgbClr val="3F3F3F"/>
                </a:solidFill>
                <a:latin typeface="Verdana"/>
                <a:cs typeface="Verdana"/>
              </a:rPr>
              <a:t>and</a:t>
            </a:r>
            <a:r>
              <a:rPr sz="1800" i="1" spc="-480" dirty="0">
                <a:solidFill>
                  <a:srgbClr val="3F3F3F"/>
                </a:solidFill>
                <a:latin typeface="Verdana"/>
                <a:cs typeface="Verdana"/>
              </a:rPr>
              <a:t> </a:t>
            </a:r>
            <a:r>
              <a:rPr sz="1800" i="1" spc="-70" dirty="0">
                <a:solidFill>
                  <a:srgbClr val="3F3F3F"/>
                </a:solidFill>
                <a:latin typeface="Verdana"/>
                <a:cs typeface="Verdana"/>
              </a:rPr>
              <a:t>shop-  </a:t>
            </a:r>
            <a:r>
              <a:rPr sz="1800" i="1" spc="-55" dirty="0">
                <a:solidFill>
                  <a:srgbClr val="3F3F3F"/>
                </a:solidFill>
                <a:latin typeface="Verdana"/>
                <a:cs typeface="Verdana"/>
              </a:rPr>
              <a:t>floor</a:t>
            </a:r>
            <a:r>
              <a:rPr sz="1800" i="1" spc="-135" dirty="0">
                <a:solidFill>
                  <a:srgbClr val="3F3F3F"/>
                </a:solidFill>
                <a:latin typeface="Verdana"/>
                <a:cs typeface="Verdana"/>
              </a:rPr>
              <a:t> </a:t>
            </a:r>
            <a:r>
              <a:rPr sz="1800" i="1" spc="-20" dirty="0">
                <a:solidFill>
                  <a:srgbClr val="3F3F3F"/>
                </a:solidFill>
                <a:latin typeface="Verdana"/>
                <a:cs typeface="Verdana"/>
              </a:rPr>
              <a:t>control</a:t>
            </a:r>
            <a:endParaRPr sz="1800" dirty="0">
              <a:latin typeface="Verdana"/>
              <a:cs typeface="Verdana"/>
            </a:endParaRPr>
          </a:p>
          <a:p>
            <a:pPr marL="12700">
              <a:lnSpc>
                <a:spcPts val="2155"/>
              </a:lnSpc>
              <a:spcBef>
                <a:spcPts val="965"/>
              </a:spcBef>
            </a:pPr>
            <a:r>
              <a:rPr sz="1800" b="1" spc="-200" dirty="0">
                <a:solidFill>
                  <a:srgbClr val="3F3F3F"/>
                </a:solidFill>
                <a:latin typeface="Verdana"/>
                <a:cs typeface="Verdana"/>
              </a:rPr>
              <a:t>Integration</a:t>
            </a:r>
            <a:endParaRPr sz="1800" dirty="0">
              <a:latin typeface="Verdana"/>
              <a:cs typeface="Verdana"/>
            </a:endParaRPr>
          </a:p>
          <a:p>
            <a:pPr marL="12700">
              <a:lnSpc>
                <a:spcPts val="2155"/>
              </a:lnSpc>
            </a:pPr>
            <a:r>
              <a:rPr sz="1800" i="1" spc="-65" dirty="0">
                <a:solidFill>
                  <a:srgbClr val="3F3F3F"/>
                </a:solidFill>
                <a:latin typeface="Verdana"/>
                <a:cs typeface="Verdana"/>
              </a:rPr>
              <a:t>Key</a:t>
            </a:r>
            <a:r>
              <a:rPr sz="1800" i="1" spc="-135" dirty="0">
                <a:solidFill>
                  <a:srgbClr val="3F3F3F"/>
                </a:solidFill>
                <a:latin typeface="Verdana"/>
                <a:cs typeface="Verdana"/>
              </a:rPr>
              <a:t> </a:t>
            </a:r>
            <a:r>
              <a:rPr sz="1800" i="1" dirty="0">
                <a:solidFill>
                  <a:srgbClr val="3F3F3F"/>
                </a:solidFill>
                <a:latin typeface="Verdana"/>
                <a:cs typeface="Verdana"/>
              </a:rPr>
              <a:t>to</a:t>
            </a:r>
            <a:r>
              <a:rPr sz="1800" i="1" spc="-135" dirty="0">
                <a:solidFill>
                  <a:srgbClr val="3F3F3F"/>
                </a:solidFill>
                <a:latin typeface="Verdana"/>
                <a:cs typeface="Verdana"/>
              </a:rPr>
              <a:t> </a:t>
            </a:r>
            <a:r>
              <a:rPr sz="1800" i="1" spc="-20" dirty="0">
                <a:solidFill>
                  <a:srgbClr val="3F3F3F"/>
                </a:solidFill>
                <a:latin typeface="Verdana"/>
                <a:cs typeface="Verdana"/>
              </a:rPr>
              <a:t>the</a:t>
            </a:r>
            <a:r>
              <a:rPr sz="1800" i="1" spc="-140" dirty="0">
                <a:solidFill>
                  <a:srgbClr val="3F3F3F"/>
                </a:solidFill>
                <a:latin typeface="Verdana"/>
                <a:cs typeface="Verdana"/>
              </a:rPr>
              <a:t> </a:t>
            </a:r>
            <a:r>
              <a:rPr sz="1800" i="1" spc="-5" dirty="0">
                <a:solidFill>
                  <a:srgbClr val="3F3F3F"/>
                </a:solidFill>
                <a:latin typeface="Verdana"/>
                <a:cs typeface="Verdana"/>
              </a:rPr>
              <a:t>value</a:t>
            </a:r>
            <a:r>
              <a:rPr sz="1800" i="1" spc="-140" dirty="0">
                <a:solidFill>
                  <a:srgbClr val="3F3F3F"/>
                </a:solidFill>
                <a:latin typeface="Verdana"/>
                <a:cs typeface="Verdana"/>
              </a:rPr>
              <a:t> </a:t>
            </a:r>
            <a:r>
              <a:rPr sz="1800" i="1" spc="5" dirty="0">
                <a:solidFill>
                  <a:srgbClr val="3F3F3F"/>
                </a:solidFill>
                <a:latin typeface="Verdana"/>
                <a:cs typeface="Verdana"/>
              </a:rPr>
              <a:t>of</a:t>
            </a:r>
            <a:r>
              <a:rPr sz="1800" i="1" spc="-125" dirty="0">
                <a:solidFill>
                  <a:srgbClr val="3F3F3F"/>
                </a:solidFill>
                <a:latin typeface="Verdana"/>
                <a:cs typeface="Verdana"/>
              </a:rPr>
              <a:t> </a:t>
            </a:r>
            <a:r>
              <a:rPr sz="1800" i="1" spc="45" dirty="0">
                <a:solidFill>
                  <a:srgbClr val="3F3F3F"/>
                </a:solidFill>
                <a:latin typeface="Verdana"/>
                <a:cs typeface="Verdana"/>
              </a:rPr>
              <a:t>an</a:t>
            </a:r>
            <a:r>
              <a:rPr sz="1800" i="1" spc="-135" dirty="0">
                <a:solidFill>
                  <a:srgbClr val="3F3F3F"/>
                </a:solidFill>
                <a:latin typeface="Verdana"/>
                <a:cs typeface="Verdana"/>
              </a:rPr>
              <a:t> </a:t>
            </a:r>
            <a:r>
              <a:rPr sz="1800" i="1" spc="-125" dirty="0">
                <a:solidFill>
                  <a:srgbClr val="3F3F3F"/>
                </a:solidFill>
                <a:latin typeface="Verdana"/>
                <a:cs typeface="Verdana"/>
              </a:rPr>
              <a:t>ERP</a:t>
            </a:r>
            <a:r>
              <a:rPr sz="1800" i="1" spc="-135" dirty="0">
                <a:solidFill>
                  <a:srgbClr val="3F3F3F"/>
                </a:solidFill>
                <a:latin typeface="Verdana"/>
                <a:cs typeface="Verdana"/>
              </a:rPr>
              <a:t> </a:t>
            </a:r>
            <a:r>
              <a:rPr sz="1800" i="1" spc="85" dirty="0">
                <a:solidFill>
                  <a:srgbClr val="3F3F3F"/>
                </a:solidFill>
                <a:latin typeface="Verdana"/>
                <a:cs typeface="Verdana"/>
              </a:rPr>
              <a:t>package</a:t>
            </a:r>
            <a:r>
              <a:rPr sz="1800" i="1" spc="-135" dirty="0">
                <a:solidFill>
                  <a:srgbClr val="3F3F3F"/>
                </a:solidFill>
                <a:latin typeface="Verdana"/>
                <a:cs typeface="Verdana"/>
              </a:rPr>
              <a:t> </a:t>
            </a:r>
            <a:r>
              <a:rPr sz="1800" i="1" spc="-185" dirty="0">
                <a:solidFill>
                  <a:srgbClr val="3F3F3F"/>
                </a:solidFill>
                <a:latin typeface="Verdana"/>
                <a:cs typeface="Verdana"/>
              </a:rPr>
              <a:t>is</a:t>
            </a:r>
            <a:r>
              <a:rPr sz="1800" i="1" spc="-135" dirty="0">
                <a:solidFill>
                  <a:srgbClr val="3F3F3F"/>
                </a:solidFill>
                <a:latin typeface="Verdana"/>
                <a:cs typeface="Verdana"/>
              </a:rPr>
              <a:t> </a:t>
            </a:r>
            <a:r>
              <a:rPr sz="1800" i="1" spc="-15" dirty="0">
                <a:solidFill>
                  <a:srgbClr val="3F3F3F"/>
                </a:solidFill>
                <a:latin typeface="Verdana"/>
                <a:cs typeface="Verdana"/>
              </a:rPr>
              <a:t>the</a:t>
            </a:r>
            <a:r>
              <a:rPr sz="1800" i="1" spc="-145" dirty="0">
                <a:solidFill>
                  <a:srgbClr val="3F3F3F"/>
                </a:solidFill>
                <a:latin typeface="Verdana"/>
                <a:cs typeface="Verdana"/>
              </a:rPr>
              <a:t> </a:t>
            </a:r>
            <a:r>
              <a:rPr sz="1800" i="1" spc="-35" dirty="0">
                <a:solidFill>
                  <a:srgbClr val="3F3F3F"/>
                </a:solidFill>
                <a:latin typeface="Verdana"/>
                <a:cs typeface="Verdana"/>
              </a:rPr>
              <a:t>integration</a:t>
            </a:r>
            <a:endParaRPr sz="1800" dirty="0">
              <a:latin typeface="Verdana"/>
              <a:cs typeface="Verdana"/>
            </a:endParaRPr>
          </a:p>
        </p:txBody>
      </p:sp>
      <p:sp>
        <p:nvSpPr>
          <p:cNvPr id="11" name="object 11"/>
          <p:cNvSpPr txBox="1"/>
          <p:nvPr/>
        </p:nvSpPr>
        <p:spPr>
          <a:xfrm>
            <a:off x="2250439" y="5034279"/>
            <a:ext cx="6541770" cy="845819"/>
          </a:xfrm>
          <a:prstGeom prst="rect">
            <a:avLst/>
          </a:prstGeom>
        </p:spPr>
        <p:txBody>
          <a:bodyPr vert="horz" wrap="square" lIns="0" tIns="12700" rIns="0" bIns="0" rtlCol="0">
            <a:spAutoFit/>
          </a:bodyPr>
          <a:lstStyle/>
          <a:p>
            <a:pPr marL="12700" marR="5080">
              <a:lnSpc>
                <a:spcPct val="100000"/>
              </a:lnSpc>
              <a:spcBef>
                <a:spcPts val="100"/>
              </a:spcBef>
            </a:pPr>
            <a:r>
              <a:rPr sz="1800" i="1" spc="30" dirty="0">
                <a:solidFill>
                  <a:srgbClr val="3F3F3F"/>
                </a:solidFill>
                <a:latin typeface="Verdana"/>
                <a:cs typeface="Verdana"/>
              </a:rPr>
              <a:t>between</a:t>
            </a:r>
            <a:r>
              <a:rPr sz="1800" i="1" spc="-150" dirty="0">
                <a:solidFill>
                  <a:srgbClr val="3F3F3F"/>
                </a:solidFill>
                <a:latin typeface="Verdana"/>
                <a:cs typeface="Verdana"/>
              </a:rPr>
              <a:t> </a:t>
            </a:r>
            <a:r>
              <a:rPr sz="1800" i="1" spc="-45" dirty="0">
                <a:solidFill>
                  <a:srgbClr val="3F3F3F"/>
                </a:solidFill>
                <a:latin typeface="Verdana"/>
                <a:cs typeface="Verdana"/>
              </a:rPr>
              <a:t>modules,</a:t>
            </a:r>
            <a:r>
              <a:rPr sz="1800" i="1" spc="-105" dirty="0">
                <a:solidFill>
                  <a:srgbClr val="3F3F3F"/>
                </a:solidFill>
                <a:latin typeface="Verdana"/>
                <a:cs typeface="Verdana"/>
              </a:rPr>
              <a:t> </a:t>
            </a:r>
            <a:r>
              <a:rPr sz="1800" i="1" spc="-85" dirty="0">
                <a:solidFill>
                  <a:srgbClr val="3F3F3F"/>
                </a:solidFill>
                <a:latin typeface="Verdana"/>
                <a:cs typeface="Verdana"/>
              </a:rPr>
              <a:t>so</a:t>
            </a:r>
            <a:r>
              <a:rPr sz="1800" i="1" spc="-140" dirty="0">
                <a:solidFill>
                  <a:srgbClr val="3F3F3F"/>
                </a:solidFill>
                <a:latin typeface="Verdana"/>
                <a:cs typeface="Verdana"/>
              </a:rPr>
              <a:t> </a:t>
            </a:r>
            <a:r>
              <a:rPr sz="1800" i="1" spc="-25" dirty="0">
                <a:solidFill>
                  <a:srgbClr val="3F3F3F"/>
                </a:solidFill>
                <a:latin typeface="Verdana"/>
                <a:cs typeface="Verdana"/>
              </a:rPr>
              <a:t>that</a:t>
            </a:r>
            <a:r>
              <a:rPr sz="1800" i="1" spc="-125" dirty="0">
                <a:solidFill>
                  <a:srgbClr val="3F3F3F"/>
                </a:solidFill>
                <a:latin typeface="Verdana"/>
                <a:cs typeface="Verdana"/>
              </a:rPr>
              <a:t> </a:t>
            </a:r>
            <a:r>
              <a:rPr sz="1800" i="1" spc="-45" dirty="0">
                <a:solidFill>
                  <a:srgbClr val="3F3F3F"/>
                </a:solidFill>
                <a:latin typeface="Verdana"/>
                <a:cs typeface="Verdana"/>
              </a:rPr>
              <a:t>all</a:t>
            </a:r>
            <a:r>
              <a:rPr sz="1800" i="1" spc="-130" dirty="0">
                <a:solidFill>
                  <a:srgbClr val="3F3F3F"/>
                </a:solidFill>
                <a:latin typeface="Verdana"/>
                <a:cs typeface="Verdana"/>
              </a:rPr>
              <a:t> </a:t>
            </a:r>
            <a:r>
              <a:rPr sz="1800" i="1" dirty="0">
                <a:solidFill>
                  <a:srgbClr val="3F3F3F"/>
                </a:solidFill>
                <a:latin typeface="Verdana"/>
                <a:cs typeface="Verdana"/>
              </a:rPr>
              <a:t>of</a:t>
            </a:r>
            <a:r>
              <a:rPr sz="1800" i="1" spc="-130" dirty="0">
                <a:solidFill>
                  <a:srgbClr val="3F3F3F"/>
                </a:solidFill>
                <a:latin typeface="Verdana"/>
                <a:cs typeface="Verdana"/>
              </a:rPr>
              <a:t> </a:t>
            </a:r>
            <a:r>
              <a:rPr sz="1800" i="1" spc="-15" dirty="0">
                <a:solidFill>
                  <a:srgbClr val="3F3F3F"/>
                </a:solidFill>
                <a:latin typeface="Verdana"/>
                <a:cs typeface="Verdana"/>
              </a:rPr>
              <a:t>the</a:t>
            </a:r>
            <a:r>
              <a:rPr sz="1800" i="1" spc="-145" dirty="0">
                <a:solidFill>
                  <a:srgbClr val="3F3F3F"/>
                </a:solidFill>
                <a:latin typeface="Verdana"/>
                <a:cs typeface="Verdana"/>
              </a:rPr>
              <a:t> </a:t>
            </a:r>
            <a:r>
              <a:rPr sz="1800" i="1" spc="40" dirty="0">
                <a:solidFill>
                  <a:srgbClr val="3F3F3F"/>
                </a:solidFill>
                <a:latin typeface="Verdana"/>
                <a:cs typeface="Verdana"/>
              </a:rPr>
              <a:t>core</a:t>
            </a:r>
            <a:r>
              <a:rPr sz="1800" i="1" spc="-145" dirty="0">
                <a:solidFill>
                  <a:srgbClr val="3F3F3F"/>
                </a:solidFill>
                <a:latin typeface="Verdana"/>
                <a:cs typeface="Verdana"/>
              </a:rPr>
              <a:t> </a:t>
            </a:r>
            <a:r>
              <a:rPr sz="1800" i="1" spc="-100" dirty="0">
                <a:solidFill>
                  <a:srgbClr val="3F3F3F"/>
                </a:solidFill>
                <a:latin typeface="Verdana"/>
                <a:cs typeface="Verdana"/>
              </a:rPr>
              <a:t>business</a:t>
            </a:r>
            <a:r>
              <a:rPr sz="1800" i="1" spc="-140" dirty="0">
                <a:solidFill>
                  <a:srgbClr val="3F3F3F"/>
                </a:solidFill>
                <a:latin typeface="Verdana"/>
                <a:cs typeface="Verdana"/>
              </a:rPr>
              <a:t> </a:t>
            </a:r>
            <a:r>
              <a:rPr sz="1800" i="1" spc="-40" dirty="0">
                <a:solidFill>
                  <a:srgbClr val="3F3F3F"/>
                </a:solidFill>
                <a:latin typeface="Verdana"/>
                <a:cs typeface="Verdana"/>
              </a:rPr>
              <a:t>functions  </a:t>
            </a:r>
            <a:r>
              <a:rPr sz="1800" i="1" dirty="0">
                <a:solidFill>
                  <a:srgbClr val="3F3F3F"/>
                </a:solidFill>
                <a:latin typeface="Verdana"/>
                <a:cs typeface="Verdana"/>
              </a:rPr>
              <a:t>are </a:t>
            </a:r>
            <a:r>
              <a:rPr sz="1800" i="1" spc="45" dirty="0">
                <a:solidFill>
                  <a:srgbClr val="3F3F3F"/>
                </a:solidFill>
                <a:latin typeface="Verdana"/>
                <a:cs typeface="Verdana"/>
              </a:rPr>
              <a:t>connected. </a:t>
            </a:r>
            <a:r>
              <a:rPr sz="1800" i="1" spc="-65" dirty="0">
                <a:solidFill>
                  <a:srgbClr val="3F3F3F"/>
                </a:solidFill>
                <a:latin typeface="Verdana"/>
                <a:cs typeface="Verdana"/>
              </a:rPr>
              <a:t>Information </a:t>
            </a:r>
            <a:r>
              <a:rPr sz="1800" i="1" spc="-50" dirty="0">
                <a:solidFill>
                  <a:srgbClr val="3F3F3F"/>
                </a:solidFill>
                <a:latin typeface="Verdana"/>
                <a:cs typeface="Verdana"/>
              </a:rPr>
              <a:t>should </a:t>
            </a:r>
            <a:r>
              <a:rPr sz="1800" i="1" spc="-25" dirty="0">
                <a:solidFill>
                  <a:srgbClr val="3F3F3F"/>
                </a:solidFill>
                <a:latin typeface="Verdana"/>
                <a:cs typeface="Verdana"/>
              </a:rPr>
              <a:t>flow </a:t>
            </a:r>
            <a:r>
              <a:rPr sz="1800" i="1" spc="-50" dirty="0">
                <a:solidFill>
                  <a:srgbClr val="3F3F3F"/>
                </a:solidFill>
                <a:latin typeface="Verdana"/>
                <a:cs typeface="Verdana"/>
              </a:rPr>
              <a:t>across </a:t>
            </a:r>
            <a:r>
              <a:rPr sz="1800" i="1" spc="-15" dirty="0">
                <a:solidFill>
                  <a:srgbClr val="3F3F3F"/>
                </a:solidFill>
                <a:latin typeface="Verdana"/>
                <a:cs typeface="Verdana"/>
              </a:rPr>
              <a:t>the  </a:t>
            </a:r>
            <a:r>
              <a:rPr sz="1800" i="1" spc="-30" dirty="0">
                <a:solidFill>
                  <a:srgbClr val="3F3F3F"/>
                </a:solidFill>
                <a:latin typeface="Verdana"/>
                <a:cs typeface="Verdana"/>
              </a:rPr>
              <a:t>organization </a:t>
            </a:r>
            <a:r>
              <a:rPr sz="1800" i="1" spc="-80" dirty="0">
                <a:solidFill>
                  <a:srgbClr val="3F3F3F"/>
                </a:solidFill>
                <a:latin typeface="Verdana"/>
                <a:cs typeface="Verdana"/>
              </a:rPr>
              <a:t>so </a:t>
            </a:r>
            <a:r>
              <a:rPr sz="1800" i="1" spc="-30" dirty="0">
                <a:solidFill>
                  <a:srgbClr val="3F3F3F"/>
                </a:solidFill>
                <a:latin typeface="Verdana"/>
                <a:cs typeface="Verdana"/>
              </a:rPr>
              <a:t>that </a:t>
            </a:r>
            <a:r>
              <a:rPr sz="1800" i="1" spc="-280" dirty="0">
                <a:solidFill>
                  <a:srgbClr val="3F3F3F"/>
                </a:solidFill>
                <a:latin typeface="Verdana"/>
                <a:cs typeface="Verdana"/>
              </a:rPr>
              <a:t>BI </a:t>
            </a:r>
            <a:r>
              <a:rPr sz="1800" i="1" spc="-75" dirty="0">
                <a:solidFill>
                  <a:srgbClr val="3F3F3F"/>
                </a:solidFill>
                <a:latin typeface="Verdana"/>
                <a:cs typeface="Verdana"/>
              </a:rPr>
              <a:t>reports </a:t>
            </a:r>
            <a:r>
              <a:rPr sz="1800" i="1" spc="20" dirty="0">
                <a:solidFill>
                  <a:srgbClr val="3F3F3F"/>
                </a:solidFill>
                <a:latin typeface="Verdana"/>
                <a:cs typeface="Verdana"/>
              </a:rPr>
              <a:t>on </a:t>
            </a:r>
            <a:r>
              <a:rPr sz="1800" i="1" spc="-30" dirty="0">
                <a:solidFill>
                  <a:srgbClr val="3F3F3F"/>
                </a:solidFill>
                <a:latin typeface="Verdana"/>
                <a:cs typeface="Verdana"/>
              </a:rPr>
              <a:t>organization-wide</a:t>
            </a:r>
            <a:r>
              <a:rPr sz="1800" i="1" spc="-415" dirty="0">
                <a:solidFill>
                  <a:srgbClr val="3F3F3F"/>
                </a:solidFill>
                <a:latin typeface="Verdana"/>
                <a:cs typeface="Verdana"/>
              </a:rPr>
              <a:t> </a:t>
            </a:r>
            <a:r>
              <a:rPr sz="1800" i="1" spc="-140" dirty="0">
                <a:solidFill>
                  <a:srgbClr val="3F3F3F"/>
                </a:solidFill>
                <a:latin typeface="Verdana"/>
                <a:cs typeface="Verdana"/>
              </a:rPr>
              <a:t>results.</a:t>
            </a:r>
            <a:endParaRPr sz="1800">
              <a:latin typeface="Verdana"/>
              <a:cs typeface="Verdana"/>
            </a:endParaRP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1</a:t>
            </a:r>
            <a:r>
              <a:rPr sz="1750" spc="-165" dirty="0">
                <a:solidFill>
                  <a:srgbClr val="FDFFFF"/>
                </a:solidFill>
                <a:latin typeface="Arial"/>
                <a:cs typeface="Arial"/>
              </a:rPr>
              <a:t>6</a:t>
            </a:r>
            <a:endParaRPr sz="1750">
              <a:latin typeface="Arial"/>
              <a:cs typeface="Arial"/>
            </a:endParaRPr>
          </a:p>
        </p:txBody>
      </p:sp>
      <p:grpSp>
        <p:nvGrpSpPr>
          <p:cNvPr id="4" name="object 4"/>
          <p:cNvGrpSpPr/>
          <p:nvPr/>
        </p:nvGrpSpPr>
        <p:grpSpPr>
          <a:xfrm>
            <a:off x="2209800" y="0"/>
            <a:ext cx="6934200" cy="5740400"/>
            <a:chOff x="2209800" y="0"/>
            <a:chExt cx="6934200" cy="5740400"/>
          </a:xfrm>
        </p:grpSpPr>
        <p:sp>
          <p:nvSpPr>
            <p:cNvPr id="5" name="object 5"/>
            <p:cNvSpPr/>
            <p:nvPr/>
          </p:nvSpPr>
          <p:spPr>
            <a:xfrm>
              <a:off x="7010400" y="0"/>
              <a:ext cx="213360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209800" y="2178050"/>
              <a:ext cx="5382259" cy="3562350"/>
            </a:xfrm>
            <a:prstGeom prst="rect">
              <a:avLst/>
            </a:prstGeom>
            <a:blipFill>
              <a:blip r:embed="rId3" cstate="print"/>
              <a:stretch>
                <a:fillRect/>
              </a:stretch>
            </a:blipFill>
          </p:spPr>
          <p:txBody>
            <a:bodyPr wrap="square" lIns="0" tIns="0" rIns="0" bIns="0" rtlCol="0"/>
            <a:lstStyle/>
            <a:p>
              <a:endParaRPr/>
            </a:p>
          </p:txBody>
        </p:sp>
      </p:grpSp>
      <p:sp>
        <p:nvSpPr>
          <p:cNvPr id="7" name="object 7"/>
          <p:cNvSpPr txBox="1">
            <a:spLocks noGrp="1"/>
          </p:cNvSpPr>
          <p:nvPr>
            <p:ph type="title"/>
          </p:nvPr>
        </p:nvSpPr>
        <p:spPr>
          <a:xfrm>
            <a:off x="1450339" y="642620"/>
            <a:ext cx="2895600"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280" dirty="0"/>
              <a:t> </a:t>
            </a:r>
            <a:r>
              <a:rPr spc="-380" dirty="0"/>
              <a:t>Evolution</a:t>
            </a:r>
          </a:p>
        </p:txBody>
      </p:sp>
      <p:sp>
        <p:nvSpPr>
          <p:cNvPr id="8" name="object 8"/>
          <p:cNvSpPr txBox="1"/>
          <p:nvPr/>
        </p:nvSpPr>
        <p:spPr>
          <a:xfrm>
            <a:off x="1450339" y="1191259"/>
            <a:ext cx="4608195" cy="635000"/>
          </a:xfrm>
          <a:prstGeom prst="rect">
            <a:avLst/>
          </a:prstGeom>
        </p:spPr>
        <p:txBody>
          <a:bodyPr vert="horz" wrap="square" lIns="0" tIns="12700" rIns="0" bIns="0" rtlCol="0">
            <a:spAutoFit/>
          </a:bodyPr>
          <a:lstStyle/>
          <a:p>
            <a:pPr marL="12700" marR="5080">
              <a:lnSpc>
                <a:spcPct val="100000"/>
              </a:lnSpc>
              <a:spcBef>
                <a:spcPts val="100"/>
              </a:spcBef>
            </a:pPr>
            <a:r>
              <a:rPr sz="2000" i="1" spc="-110" dirty="0">
                <a:solidFill>
                  <a:srgbClr val="1480A9"/>
                </a:solidFill>
                <a:latin typeface="Verdana"/>
                <a:cs typeface="Verdana"/>
              </a:rPr>
              <a:t>From </a:t>
            </a:r>
            <a:r>
              <a:rPr sz="2000" i="1" spc="-10" dirty="0">
                <a:solidFill>
                  <a:srgbClr val="1480A9"/>
                </a:solidFill>
                <a:latin typeface="Verdana"/>
                <a:cs typeface="Verdana"/>
              </a:rPr>
              <a:t>manufacturing </a:t>
            </a:r>
            <a:r>
              <a:rPr sz="2000" i="1" spc="-15" dirty="0">
                <a:solidFill>
                  <a:srgbClr val="1480A9"/>
                </a:solidFill>
                <a:latin typeface="Verdana"/>
                <a:cs typeface="Verdana"/>
              </a:rPr>
              <a:t>co-ordination</a:t>
            </a:r>
            <a:r>
              <a:rPr sz="2000" i="1" spc="-385" dirty="0">
                <a:solidFill>
                  <a:srgbClr val="1480A9"/>
                </a:solidFill>
                <a:latin typeface="Verdana"/>
                <a:cs typeface="Verdana"/>
              </a:rPr>
              <a:t> </a:t>
            </a:r>
            <a:r>
              <a:rPr sz="2000" i="1" dirty="0">
                <a:solidFill>
                  <a:srgbClr val="1480A9"/>
                </a:solidFill>
                <a:latin typeface="Verdana"/>
                <a:cs typeface="Verdana"/>
              </a:rPr>
              <a:t>to  </a:t>
            </a:r>
            <a:r>
              <a:rPr sz="2000" i="1" spc="-65" dirty="0">
                <a:solidFill>
                  <a:srgbClr val="1480A9"/>
                </a:solidFill>
                <a:latin typeface="Verdana"/>
                <a:cs typeface="Verdana"/>
              </a:rPr>
              <a:t>enterprise </a:t>
            </a:r>
            <a:r>
              <a:rPr sz="2000" i="1" spc="25" dirty="0">
                <a:solidFill>
                  <a:srgbClr val="1480A9"/>
                </a:solidFill>
                <a:latin typeface="Verdana"/>
                <a:cs typeface="Verdana"/>
              </a:rPr>
              <a:t>wide </a:t>
            </a:r>
            <a:r>
              <a:rPr sz="2000" i="1" spc="75" dirty="0">
                <a:solidFill>
                  <a:srgbClr val="1480A9"/>
                </a:solidFill>
                <a:latin typeface="Verdana"/>
                <a:cs typeface="Verdana"/>
              </a:rPr>
              <a:t>backend</a:t>
            </a:r>
            <a:r>
              <a:rPr sz="2000" i="1" spc="-420" dirty="0">
                <a:solidFill>
                  <a:srgbClr val="1480A9"/>
                </a:solidFill>
                <a:latin typeface="Verdana"/>
                <a:cs typeface="Verdana"/>
              </a:rPr>
              <a:t> </a:t>
            </a:r>
            <a:r>
              <a:rPr sz="2000" i="1" spc="-100" dirty="0">
                <a:solidFill>
                  <a:srgbClr val="1480A9"/>
                </a:solidFill>
                <a:latin typeface="Verdana"/>
                <a:cs typeface="Verdana"/>
              </a:rPr>
              <a:t>solutions.</a:t>
            </a:r>
            <a:endParaRPr sz="2000">
              <a:latin typeface="Verdana"/>
              <a:cs typeface="Verdana"/>
            </a:endParaRP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983739" y="642620"/>
            <a:ext cx="2894330"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280" dirty="0"/>
              <a:t> </a:t>
            </a:r>
            <a:r>
              <a:rPr spc="-380" dirty="0"/>
              <a:t>Evolution</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17</a:t>
            </a:r>
            <a:endParaRPr sz="1850">
              <a:latin typeface="Arial"/>
              <a:cs typeface="Arial"/>
            </a:endParaRPr>
          </a:p>
        </p:txBody>
      </p:sp>
      <p:sp>
        <p:nvSpPr>
          <p:cNvPr id="5" name="object 5"/>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526539" y="1985009"/>
            <a:ext cx="137160" cy="391160"/>
          </a:xfrm>
          <a:prstGeom prst="rect">
            <a:avLst/>
          </a:prstGeom>
        </p:spPr>
        <p:txBody>
          <a:bodyPr vert="horz" wrap="square" lIns="0" tIns="12700" rIns="0" bIns="0" rtlCol="0">
            <a:spAutoFit/>
          </a:bodyPr>
          <a:lstStyle/>
          <a:p>
            <a:pPr marL="12700">
              <a:lnSpc>
                <a:spcPct val="100000"/>
              </a:lnSpc>
              <a:spcBef>
                <a:spcPts val="100"/>
              </a:spcBef>
            </a:pPr>
            <a:r>
              <a:rPr sz="2400" spc="-1525" dirty="0">
                <a:solidFill>
                  <a:srgbClr val="343434"/>
                </a:solidFill>
                <a:latin typeface="UnDotum"/>
                <a:cs typeface="UnDotum"/>
              </a:rPr>
              <a:t></a:t>
            </a:r>
            <a:endParaRPr sz="2400">
              <a:latin typeface="UnDotum"/>
              <a:cs typeface="UnDotum"/>
            </a:endParaRPr>
          </a:p>
        </p:txBody>
      </p:sp>
      <p:sp>
        <p:nvSpPr>
          <p:cNvPr id="7" name="object 7"/>
          <p:cNvSpPr txBox="1"/>
          <p:nvPr/>
        </p:nvSpPr>
        <p:spPr>
          <a:xfrm>
            <a:off x="1869439" y="2010409"/>
            <a:ext cx="6414135" cy="665480"/>
          </a:xfrm>
          <a:prstGeom prst="rect">
            <a:avLst/>
          </a:prstGeom>
        </p:spPr>
        <p:txBody>
          <a:bodyPr vert="horz" wrap="square" lIns="0" tIns="12700" rIns="0" bIns="0" rtlCol="0">
            <a:spAutoFit/>
          </a:bodyPr>
          <a:lstStyle/>
          <a:p>
            <a:pPr marL="12700">
              <a:lnSpc>
                <a:spcPct val="100000"/>
              </a:lnSpc>
              <a:spcBef>
                <a:spcPts val="100"/>
              </a:spcBef>
            </a:pPr>
            <a:r>
              <a:rPr sz="2400" b="1" spc="-285" dirty="0">
                <a:solidFill>
                  <a:srgbClr val="3F3F3F"/>
                </a:solidFill>
                <a:latin typeface="Verdana"/>
                <a:cs typeface="Verdana"/>
              </a:rPr>
              <a:t>Inventory </a:t>
            </a:r>
            <a:r>
              <a:rPr sz="2400" b="1" spc="-160" dirty="0">
                <a:solidFill>
                  <a:srgbClr val="3F3F3F"/>
                </a:solidFill>
                <a:latin typeface="Verdana"/>
                <a:cs typeface="Verdana"/>
              </a:rPr>
              <a:t>Management </a:t>
            </a:r>
            <a:r>
              <a:rPr sz="2400" b="1" spc="-440" dirty="0">
                <a:solidFill>
                  <a:srgbClr val="3F3F3F"/>
                </a:solidFill>
                <a:latin typeface="Verdana"/>
                <a:cs typeface="Verdana"/>
              </a:rPr>
              <a:t>&amp;</a:t>
            </a:r>
            <a:r>
              <a:rPr sz="2400" b="1" spc="-420" dirty="0">
                <a:solidFill>
                  <a:srgbClr val="3F3F3F"/>
                </a:solidFill>
                <a:latin typeface="Verdana"/>
                <a:cs typeface="Verdana"/>
              </a:rPr>
              <a:t> </a:t>
            </a:r>
            <a:r>
              <a:rPr sz="2400" b="1" spc="-254" dirty="0">
                <a:solidFill>
                  <a:srgbClr val="3F3F3F"/>
                </a:solidFill>
                <a:latin typeface="Verdana"/>
                <a:cs typeface="Verdana"/>
              </a:rPr>
              <a:t>Control-1960’s</a:t>
            </a:r>
            <a:endParaRPr sz="2400">
              <a:latin typeface="Verdana"/>
              <a:cs typeface="Verdana"/>
            </a:endParaRPr>
          </a:p>
          <a:p>
            <a:pPr marL="12700">
              <a:lnSpc>
                <a:spcPct val="100000"/>
              </a:lnSpc>
            </a:pPr>
            <a:r>
              <a:rPr sz="1800" i="1" spc="-85" dirty="0">
                <a:solidFill>
                  <a:srgbClr val="3F3F3F"/>
                </a:solidFill>
                <a:latin typeface="Verdana"/>
                <a:cs typeface="Verdana"/>
              </a:rPr>
              <a:t>Inventory</a:t>
            </a:r>
            <a:r>
              <a:rPr sz="1800" i="1" spc="-130" dirty="0">
                <a:solidFill>
                  <a:srgbClr val="3F3F3F"/>
                </a:solidFill>
                <a:latin typeface="Verdana"/>
                <a:cs typeface="Verdana"/>
              </a:rPr>
              <a:t> </a:t>
            </a:r>
            <a:r>
              <a:rPr sz="1800" i="1" spc="40" dirty="0">
                <a:solidFill>
                  <a:srgbClr val="3F3F3F"/>
                </a:solidFill>
                <a:latin typeface="Verdana"/>
                <a:cs typeface="Verdana"/>
              </a:rPr>
              <a:t>Management</a:t>
            </a:r>
            <a:r>
              <a:rPr sz="1800" i="1" spc="-120" dirty="0">
                <a:solidFill>
                  <a:srgbClr val="3F3F3F"/>
                </a:solidFill>
                <a:latin typeface="Verdana"/>
                <a:cs typeface="Verdana"/>
              </a:rPr>
              <a:t> </a:t>
            </a:r>
            <a:r>
              <a:rPr sz="1800" i="1" spc="65" dirty="0">
                <a:solidFill>
                  <a:srgbClr val="3F3F3F"/>
                </a:solidFill>
                <a:latin typeface="Verdana"/>
                <a:cs typeface="Verdana"/>
              </a:rPr>
              <a:t>and</a:t>
            </a:r>
            <a:r>
              <a:rPr sz="1800" i="1" spc="-130" dirty="0">
                <a:solidFill>
                  <a:srgbClr val="3F3F3F"/>
                </a:solidFill>
                <a:latin typeface="Verdana"/>
                <a:cs typeface="Verdana"/>
              </a:rPr>
              <a:t> </a:t>
            </a:r>
            <a:r>
              <a:rPr sz="1800" i="1" spc="-20" dirty="0">
                <a:solidFill>
                  <a:srgbClr val="3F3F3F"/>
                </a:solidFill>
                <a:latin typeface="Verdana"/>
                <a:cs typeface="Verdana"/>
              </a:rPr>
              <a:t>control</a:t>
            </a:r>
            <a:r>
              <a:rPr sz="1800" i="1" spc="-135" dirty="0">
                <a:solidFill>
                  <a:srgbClr val="3F3F3F"/>
                </a:solidFill>
                <a:latin typeface="Verdana"/>
                <a:cs typeface="Verdana"/>
              </a:rPr>
              <a:t> </a:t>
            </a:r>
            <a:r>
              <a:rPr sz="1800" i="1" spc="-185" dirty="0">
                <a:solidFill>
                  <a:srgbClr val="3F3F3F"/>
                </a:solidFill>
                <a:latin typeface="Verdana"/>
                <a:cs typeface="Verdana"/>
              </a:rPr>
              <a:t>is</a:t>
            </a:r>
            <a:r>
              <a:rPr sz="1800" i="1" spc="-135" dirty="0">
                <a:solidFill>
                  <a:srgbClr val="3F3F3F"/>
                </a:solidFill>
                <a:latin typeface="Verdana"/>
                <a:cs typeface="Verdana"/>
              </a:rPr>
              <a:t> </a:t>
            </a:r>
            <a:r>
              <a:rPr sz="1800" i="1" spc="-15" dirty="0">
                <a:solidFill>
                  <a:srgbClr val="3F3F3F"/>
                </a:solidFill>
                <a:latin typeface="Verdana"/>
                <a:cs typeface="Verdana"/>
              </a:rPr>
              <a:t>the</a:t>
            </a:r>
            <a:r>
              <a:rPr sz="1800" i="1" spc="-140" dirty="0">
                <a:solidFill>
                  <a:srgbClr val="3F3F3F"/>
                </a:solidFill>
                <a:latin typeface="Verdana"/>
                <a:cs typeface="Verdana"/>
              </a:rPr>
              <a:t> </a:t>
            </a:r>
            <a:r>
              <a:rPr sz="1800" i="1" spc="10" dirty="0">
                <a:solidFill>
                  <a:srgbClr val="3F3F3F"/>
                </a:solidFill>
                <a:latin typeface="Verdana"/>
                <a:cs typeface="Verdana"/>
              </a:rPr>
              <a:t>combination</a:t>
            </a:r>
            <a:r>
              <a:rPr sz="1800" i="1" spc="-135" dirty="0">
                <a:solidFill>
                  <a:srgbClr val="3F3F3F"/>
                </a:solidFill>
                <a:latin typeface="Verdana"/>
                <a:cs typeface="Verdana"/>
              </a:rPr>
              <a:t> </a:t>
            </a:r>
            <a:r>
              <a:rPr sz="1800" i="1" spc="5" dirty="0">
                <a:solidFill>
                  <a:srgbClr val="3F3F3F"/>
                </a:solidFill>
                <a:latin typeface="Verdana"/>
                <a:cs typeface="Verdana"/>
              </a:rPr>
              <a:t>of</a:t>
            </a:r>
            <a:endParaRPr sz="1800">
              <a:latin typeface="Verdana"/>
              <a:cs typeface="Verdana"/>
            </a:endParaRPr>
          </a:p>
        </p:txBody>
      </p:sp>
      <p:sp>
        <p:nvSpPr>
          <p:cNvPr id="8" name="object 8"/>
          <p:cNvSpPr txBox="1"/>
          <p:nvPr/>
        </p:nvSpPr>
        <p:spPr>
          <a:xfrm>
            <a:off x="1869439" y="2649220"/>
            <a:ext cx="6525259" cy="1936750"/>
          </a:xfrm>
          <a:prstGeom prst="rect">
            <a:avLst/>
          </a:prstGeom>
        </p:spPr>
        <p:txBody>
          <a:bodyPr vert="horz" wrap="square" lIns="0" tIns="13970" rIns="0" bIns="0" rtlCol="0">
            <a:spAutoFit/>
          </a:bodyPr>
          <a:lstStyle/>
          <a:p>
            <a:pPr marL="12700" marR="5080">
              <a:lnSpc>
                <a:spcPct val="99500"/>
              </a:lnSpc>
              <a:spcBef>
                <a:spcPts val="110"/>
              </a:spcBef>
            </a:pPr>
            <a:r>
              <a:rPr sz="1800" i="1" spc="-45" dirty="0">
                <a:solidFill>
                  <a:srgbClr val="3F3F3F"/>
                </a:solidFill>
                <a:latin typeface="Verdana"/>
                <a:cs typeface="Verdana"/>
              </a:rPr>
              <a:t>information </a:t>
            </a:r>
            <a:r>
              <a:rPr sz="1800" i="1" spc="10" dirty="0">
                <a:solidFill>
                  <a:srgbClr val="3F3F3F"/>
                </a:solidFill>
                <a:latin typeface="Verdana"/>
                <a:cs typeface="Verdana"/>
              </a:rPr>
              <a:t>technology </a:t>
            </a:r>
            <a:r>
              <a:rPr sz="1800" i="1" spc="65" dirty="0">
                <a:solidFill>
                  <a:srgbClr val="3F3F3F"/>
                </a:solidFill>
                <a:latin typeface="Verdana"/>
                <a:cs typeface="Verdana"/>
              </a:rPr>
              <a:t>and </a:t>
            </a:r>
            <a:r>
              <a:rPr sz="1800" i="1" spc="-100" dirty="0">
                <a:solidFill>
                  <a:srgbClr val="3F3F3F"/>
                </a:solidFill>
                <a:latin typeface="Verdana"/>
                <a:cs typeface="Verdana"/>
              </a:rPr>
              <a:t>business </a:t>
            </a:r>
            <a:r>
              <a:rPr sz="1800" i="1" spc="-45" dirty="0">
                <a:solidFill>
                  <a:srgbClr val="3F3F3F"/>
                </a:solidFill>
                <a:latin typeface="Verdana"/>
                <a:cs typeface="Verdana"/>
              </a:rPr>
              <a:t>processes </a:t>
            </a:r>
            <a:r>
              <a:rPr sz="1800" i="1" spc="5" dirty="0">
                <a:solidFill>
                  <a:srgbClr val="3F3F3F"/>
                </a:solidFill>
                <a:latin typeface="Verdana"/>
                <a:cs typeface="Verdana"/>
              </a:rPr>
              <a:t>of  </a:t>
            </a:r>
            <a:r>
              <a:rPr sz="1800" i="1" spc="-30" dirty="0">
                <a:solidFill>
                  <a:srgbClr val="3F3F3F"/>
                </a:solidFill>
                <a:latin typeface="Verdana"/>
                <a:cs typeface="Verdana"/>
              </a:rPr>
              <a:t>maintaining</a:t>
            </a:r>
            <a:r>
              <a:rPr sz="1800" i="1" spc="-145" dirty="0">
                <a:solidFill>
                  <a:srgbClr val="3F3F3F"/>
                </a:solidFill>
                <a:latin typeface="Verdana"/>
                <a:cs typeface="Verdana"/>
              </a:rPr>
              <a:t> </a:t>
            </a:r>
            <a:r>
              <a:rPr sz="1800" i="1" spc="-15" dirty="0">
                <a:solidFill>
                  <a:srgbClr val="3F3F3F"/>
                </a:solidFill>
                <a:latin typeface="Verdana"/>
                <a:cs typeface="Verdana"/>
              </a:rPr>
              <a:t>the</a:t>
            </a:r>
            <a:r>
              <a:rPr sz="1800" i="1" spc="-140" dirty="0">
                <a:solidFill>
                  <a:srgbClr val="3F3F3F"/>
                </a:solidFill>
                <a:latin typeface="Verdana"/>
                <a:cs typeface="Verdana"/>
              </a:rPr>
              <a:t> </a:t>
            </a:r>
            <a:r>
              <a:rPr sz="1800" i="1" spc="5" dirty="0">
                <a:solidFill>
                  <a:srgbClr val="3F3F3F"/>
                </a:solidFill>
                <a:latin typeface="Verdana"/>
                <a:cs typeface="Verdana"/>
              </a:rPr>
              <a:t>appropriate</a:t>
            </a:r>
            <a:r>
              <a:rPr sz="1800" i="1" spc="-140" dirty="0">
                <a:solidFill>
                  <a:srgbClr val="3F3F3F"/>
                </a:solidFill>
                <a:latin typeface="Verdana"/>
                <a:cs typeface="Verdana"/>
              </a:rPr>
              <a:t> </a:t>
            </a:r>
            <a:r>
              <a:rPr sz="1800" i="1" spc="-35" dirty="0">
                <a:solidFill>
                  <a:srgbClr val="3F3F3F"/>
                </a:solidFill>
                <a:latin typeface="Verdana"/>
                <a:cs typeface="Verdana"/>
              </a:rPr>
              <a:t>level</a:t>
            </a:r>
            <a:r>
              <a:rPr sz="1800" i="1" spc="-135" dirty="0">
                <a:solidFill>
                  <a:srgbClr val="3F3F3F"/>
                </a:solidFill>
                <a:latin typeface="Verdana"/>
                <a:cs typeface="Verdana"/>
              </a:rPr>
              <a:t> </a:t>
            </a:r>
            <a:r>
              <a:rPr sz="1800" i="1" dirty="0">
                <a:solidFill>
                  <a:srgbClr val="3F3F3F"/>
                </a:solidFill>
                <a:latin typeface="Verdana"/>
                <a:cs typeface="Verdana"/>
              </a:rPr>
              <a:t>of</a:t>
            </a:r>
            <a:r>
              <a:rPr sz="1800" i="1" spc="-125" dirty="0">
                <a:solidFill>
                  <a:srgbClr val="3F3F3F"/>
                </a:solidFill>
                <a:latin typeface="Verdana"/>
                <a:cs typeface="Verdana"/>
              </a:rPr>
              <a:t> </a:t>
            </a:r>
            <a:r>
              <a:rPr sz="1800" i="1" spc="-40" dirty="0">
                <a:solidFill>
                  <a:srgbClr val="3F3F3F"/>
                </a:solidFill>
                <a:latin typeface="Verdana"/>
                <a:cs typeface="Verdana"/>
              </a:rPr>
              <a:t>stock</a:t>
            </a:r>
            <a:r>
              <a:rPr sz="1800" i="1" spc="-130" dirty="0">
                <a:solidFill>
                  <a:srgbClr val="3F3F3F"/>
                </a:solidFill>
                <a:latin typeface="Verdana"/>
                <a:cs typeface="Verdana"/>
              </a:rPr>
              <a:t> </a:t>
            </a:r>
            <a:r>
              <a:rPr sz="1800" i="1" spc="-85" dirty="0">
                <a:solidFill>
                  <a:srgbClr val="3F3F3F"/>
                </a:solidFill>
                <a:latin typeface="Verdana"/>
                <a:cs typeface="Verdana"/>
              </a:rPr>
              <a:t>in</a:t>
            </a:r>
            <a:r>
              <a:rPr sz="1800" i="1" spc="-150" dirty="0">
                <a:solidFill>
                  <a:srgbClr val="3F3F3F"/>
                </a:solidFill>
                <a:latin typeface="Verdana"/>
                <a:cs typeface="Verdana"/>
              </a:rPr>
              <a:t> </a:t>
            </a:r>
            <a:r>
              <a:rPr sz="1800" i="1" spc="145" dirty="0">
                <a:solidFill>
                  <a:srgbClr val="3F3F3F"/>
                </a:solidFill>
                <a:latin typeface="Verdana"/>
                <a:cs typeface="Verdana"/>
              </a:rPr>
              <a:t>a</a:t>
            </a:r>
            <a:r>
              <a:rPr sz="1800" i="1" spc="-135" dirty="0">
                <a:solidFill>
                  <a:srgbClr val="3F3F3F"/>
                </a:solidFill>
                <a:latin typeface="Verdana"/>
                <a:cs typeface="Verdana"/>
              </a:rPr>
              <a:t> </a:t>
            </a:r>
            <a:r>
              <a:rPr sz="1800" i="1" spc="-35" dirty="0">
                <a:solidFill>
                  <a:srgbClr val="3F3F3F"/>
                </a:solidFill>
                <a:latin typeface="Verdana"/>
                <a:cs typeface="Verdana"/>
              </a:rPr>
              <a:t>warehouse.  </a:t>
            </a:r>
            <a:r>
              <a:rPr sz="1800" i="1" spc="-95" dirty="0">
                <a:solidFill>
                  <a:srgbClr val="3F3F3F"/>
                </a:solidFill>
                <a:latin typeface="Verdana"/>
                <a:cs typeface="Verdana"/>
              </a:rPr>
              <a:t>The</a:t>
            </a:r>
            <a:r>
              <a:rPr sz="1800" i="1" spc="-135" dirty="0">
                <a:solidFill>
                  <a:srgbClr val="3F3F3F"/>
                </a:solidFill>
                <a:latin typeface="Verdana"/>
                <a:cs typeface="Verdana"/>
              </a:rPr>
              <a:t> </a:t>
            </a:r>
            <a:r>
              <a:rPr sz="1800" i="1" spc="-45" dirty="0">
                <a:solidFill>
                  <a:srgbClr val="3F3F3F"/>
                </a:solidFill>
                <a:latin typeface="Verdana"/>
                <a:cs typeface="Verdana"/>
              </a:rPr>
              <a:t>activities</a:t>
            </a:r>
            <a:r>
              <a:rPr sz="1800" i="1" spc="-130" dirty="0">
                <a:solidFill>
                  <a:srgbClr val="3F3F3F"/>
                </a:solidFill>
                <a:latin typeface="Verdana"/>
                <a:cs typeface="Verdana"/>
              </a:rPr>
              <a:t> </a:t>
            </a:r>
            <a:r>
              <a:rPr sz="1800" i="1" spc="5" dirty="0">
                <a:solidFill>
                  <a:srgbClr val="3F3F3F"/>
                </a:solidFill>
                <a:latin typeface="Verdana"/>
                <a:cs typeface="Verdana"/>
              </a:rPr>
              <a:t>of</a:t>
            </a:r>
            <a:r>
              <a:rPr sz="1800" i="1" spc="-114" dirty="0">
                <a:solidFill>
                  <a:srgbClr val="3F3F3F"/>
                </a:solidFill>
                <a:latin typeface="Verdana"/>
                <a:cs typeface="Verdana"/>
              </a:rPr>
              <a:t> </a:t>
            </a:r>
            <a:r>
              <a:rPr sz="1800" i="1" spc="-65" dirty="0">
                <a:solidFill>
                  <a:srgbClr val="3F3F3F"/>
                </a:solidFill>
                <a:latin typeface="Verdana"/>
                <a:cs typeface="Verdana"/>
              </a:rPr>
              <a:t>inventory</a:t>
            </a:r>
            <a:r>
              <a:rPr sz="1800" i="1" spc="-130" dirty="0">
                <a:solidFill>
                  <a:srgbClr val="3F3F3F"/>
                </a:solidFill>
                <a:latin typeface="Verdana"/>
                <a:cs typeface="Verdana"/>
              </a:rPr>
              <a:t> </a:t>
            </a:r>
            <a:r>
              <a:rPr sz="1800" i="1" spc="20" dirty="0">
                <a:solidFill>
                  <a:srgbClr val="3F3F3F"/>
                </a:solidFill>
                <a:latin typeface="Verdana"/>
                <a:cs typeface="Verdana"/>
              </a:rPr>
              <a:t>management</a:t>
            </a:r>
            <a:r>
              <a:rPr sz="1800" i="1" spc="-114" dirty="0">
                <a:solidFill>
                  <a:srgbClr val="3F3F3F"/>
                </a:solidFill>
                <a:latin typeface="Verdana"/>
                <a:cs typeface="Verdana"/>
              </a:rPr>
              <a:t> </a:t>
            </a:r>
            <a:r>
              <a:rPr sz="1800" i="1" spc="10" dirty="0">
                <a:solidFill>
                  <a:srgbClr val="3F3F3F"/>
                </a:solidFill>
                <a:latin typeface="Verdana"/>
                <a:cs typeface="Verdana"/>
              </a:rPr>
              <a:t>include</a:t>
            </a:r>
            <a:r>
              <a:rPr sz="1800" i="1" spc="-135" dirty="0">
                <a:solidFill>
                  <a:srgbClr val="3F3F3F"/>
                </a:solidFill>
                <a:latin typeface="Verdana"/>
                <a:cs typeface="Verdana"/>
              </a:rPr>
              <a:t> </a:t>
            </a:r>
            <a:r>
              <a:rPr sz="1800" i="1" spc="-40" dirty="0">
                <a:solidFill>
                  <a:srgbClr val="3F3F3F"/>
                </a:solidFill>
                <a:latin typeface="Verdana"/>
                <a:cs typeface="Verdana"/>
              </a:rPr>
              <a:t>identifying  </a:t>
            </a:r>
            <a:r>
              <a:rPr sz="1800" i="1" spc="-65" dirty="0">
                <a:solidFill>
                  <a:srgbClr val="3F3F3F"/>
                </a:solidFill>
                <a:latin typeface="Verdana"/>
                <a:cs typeface="Verdana"/>
              </a:rPr>
              <a:t>inventory </a:t>
            </a:r>
            <a:r>
              <a:rPr sz="1800" i="1" spc="-70" dirty="0">
                <a:solidFill>
                  <a:srgbClr val="3F3F3F"/>
                </a:solidFill>
                <a:latin typeface="Verdana"/>
                <a:cs typeface="Verdana"/>
              </a:rPr>
              <a:t>requirements, </a:t>
            </a:r>
            <a:r>
              <a:rPr sz="1800" i="1" spc="-65" dirty="0">
                <a:solidFill>
                  <a:srgbClr val="3F3F3F"/>
                </a:solidFill>
                <a:latin typeface="Verdana"/>
                <a:cs typeface="Verdana"/>
              </a:rPr>
              <a:t>setting targets, </a:t>
            </a:r>
            <a:r>
              <a:rPr sz="1800" i="1" spc="-25" dirty="0">
                <a:solidFill>
                  <a:srgbClr val="3F3F3F"/>
                </a:solidFill>
                <a:latin typeface="Verdana"/>
                <a:cs typeface="Verdana"/>
              </a:rPr>
              <a:t>providing  </a:t>
            </a:r>
            <a:r>
              <a:rPr sz="1800" i="1" spc="-55" dirty="0">
                <a:solidFill>
                  <a:srgbClr val="3F3F3F"/>
                </a:solidFill>
                <a:latin typeface="Verdana"/>
                <a:cs typeface="Verdana"/>
              </a:rPr>
              <a:t>replenishment </a:t>
            </a:r>
            <a:r>
              <a:rPr sz="1800" i="1" spc="-15" dirty="0">
                <a:solidFill>
                  <a:srgbClr val="3F3F3F"/>
                </a:solidFill>
                <a:latin typeface="Verdana"/>
                <a:cs typeface="Verdana"/>
              </a:rPr>
              <a:t>techniques </a:t>
            </a:r>
            <a:r>
              <a:rPr sz="1800" i="1" spc="65" dirty="0">
                <a:solidFill>
                  <a:srgbClr val="3F3F3F"/>
                </a:solidFill>
                <a:latin typeface="Verdana"/>
                <a:cs typeface="Verdana"/>
              </a:rPr>
              <a:t>and </a:t>
            </a:r>
            <a:r>
              <a:rPr sz="1800" i="1" spc="-55" dirty="0">
                <a:solidFill>
                  <a:srgbClr val="3F3F3F"/>
                </a:solidFill>
                <a:latin typeface="Verdana"/>
                <a:cs typeface="Verdana"/>
              </a:rPr>
              <a:t>options, </a:t>
            </a:r>
            <a:r>
              <a:rPr sz="1800" i="1" spc="-50" dirty="0">
                <a:solidFill>
                  <a:srgbClr val="3F3F3F"/>
                </a:solidFill>
                <a:latin typeface="Verdana"/>
                <a:cs typeface="Verdana"/>
              </a:rPr>
              <a:t>monitoring item  </a:t>
            </a:r>
            <a:r>
              <a:rPr sz="1800" i="1" spc="-60" dirty="0">
                <a:solidFill>
                  <a:srgbClr val="3F3F3F"/>
                </a:solidFill>
                <a:latin typeface="Verdana"/>
                <a:cs typeface="Verdana"/>
              </a:rPr>
              <a:t>usages, </a:t>
            </a:r>
            <a:r>
              <a:rPr sz="1800" i="1" spc="-5" dirty="0">
                <a:solidFill>
                  <a:srgbClr val="3F3F3F"/>
                </a:solidFill>
                <a:latin typeface="Verdana"/>
                <a:cs typeface="Verdana"/>
              </a:rPr>
              <a:t>reconciling </a:t>
            </a:r>
            <a:r>
              <a:rPr sz="1800" i="1" spc="-20" dirty="0">
                <a:solidFill>
                  <a:srgbClr val="3F3F3F"/>
                </a:solidFill>
                <a:latin typeface="Verdana"/>
                <a:cs typeface="Verdana"/>
              </a:rPr>
              <a:t>the </a:t>
            </a:r>
            <a:r>
              <a:rPr sz="1800" i="1" spc="-65" dirty="0">
                <a:solidFill>
                  <a:srgbClr val="3F3F3F"/>
                </a:solidFill>
                <a:latin typeface="Verdana"/>
                <a:cs typeface="Verdana"/>
              </a:rPr>
              <a:t>inventory </a:t>
            </a:r>
            <a:r>
              <a:rPr sz="1800" i="1" spc="10" dirty="0">
                <a:solidFill>
                  <a:srgbClr val="3F3F3F"/>
                </a:solidFill>
                <a:latin typeface="Verdana"/>
                <a:cs typeface="Verdana"/>
              </a:rPr>
              <a:t>balances, </a:t>
            </a:r>
            <a:r>
              <a:rPr sz="1800" i="1" spc="65" dirty="0">
                <a:solidFill>
                  <a:srgbClr val="3F3F3F"/>
                </a:solidFill>
                <a:latin typeface="Verdana"/>
                <a:cs typeface="Verdana"/>
              </a:rPr>
              <a:t>and </a:t>
            </a:r>
            <a:r>
              <a:rPr sz="1800" i="1" spc="-45" dirty="0">
                <a:solidFill>
                  <a:srgbClr val="3F3F3F"/>
                </a:solidFill>
                <a:latin typeface="Verdana"/>
                <a:cs typeface="Verdana"/>
              </a:rPr>
              <a:t>reporting  </a:t>
            </a:r>
            <a:r>
              <a:rPr sz="1800" i="1" spc="-65" dirty="0">
                <a:solidFill>
                  <a:srgbClr val="3F3F3F"/>
                </a:solidFill>
                <a:latin typeface="Verdana"/>
                <a:cs typeface="Verdana"/>
              </a:rPr>
              <a:t>inventory</a:t>
            </a:r>
            <a:r>
              <a:rPr sz="1800" i="1" spc="-130" dirty="0">
                <a:solidFill>
                  <a:srgbClr val="3F3F3F"/>
                </a:solidFill>
                <a:latin typeface="Verdana"/>
                <a:cs typeface="Verdana"/>
              </a:rPr>
              <a:t> </a:t>
            </a:r>
            <a:r>
              <a:rPr sz="1800" i="1" spc="-110" dirty="0">
                <a:solidFill>
                  <a:srgbClr val="3F3F3F"/>
                </a:solidFill>
                <a:latin typeface="Verdana"/>
                <a:cs typeface="Verdana"/>
              </a:rPr>
              <a:t>status.</a:t>
            </a:r>
            <a:endParaRPr sz="1800" dirty="0">
              <a:latin typeface="Verdana"/>
              <a:cs typeface="Verdana"/>
            </a:endParaRP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2894330"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285" dirty="0"/>
              <a:t> </a:t>
            </a:r>
            <a:r>
              <a:rPr spc="-380" dirty="0"/>
              <a:t>Evolution</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18</a:t>
            </a:r>
            <a:endParaRPr sz="1850">
              <a:latin typeface="Arial"/>
              <a:cs typeface="Arial"/>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907539" y="1985009"/>
            <a:ext cx="137160" cy="391160"/>
          </a:xfrm>
          <a:prstGeom prst="rect">
            <a:avLst/>
          </a:prstGeom>
        </p:spPr>
        <p:txBody>
          <a:bodyPr vert="horz" wrap="square" lIns="0" tIns="12700" rIns="0" bIns="0" rtlCol="0">
            <a:spAutoFit/>
          </a:bodyPr>
          <a:lstStyle/>
          <a:p>
            <a:pPr marL="12700">
              <a:lnSpc>
                <a:spcPct val="100000"/>
              </a:lnSpc>
              <a:spcBef>
                <a:spcPts val="100"/>
              </a:spcBef>
            </a:pPr>
            <a:r>
              <a:rPr sz="2400" spc="-1525" dirty="0">
                <a:solidFill>
                  <a:srgbClr val="343434"/>
                </a:solidFill>
                <a:latin typeface="UnDotum"/>
                <a:cs typeface="UnDotum"/>
              </a:rPr>
              <a:t></a:t>
            </a:r>
            <a:endParaRPr sz="2400">
              <a:latin typeface="UnDotum"/>
              <a:cs typeface="UnDotum"/>
            </a:endParaRPr>
          </a:p>
        </p:txBody>
      </p:sp>
      <p:sp>
        <p:nvSpPr>
          <p:cNvPr id="7" name="object 7"/>
          <p:cNvSpPr txBox="1"/>
          <p:nvPr/>
        </p:nvSpPr>
        <p:spPr>
          <a:xfrm>
            <a:off x="2250439" y="2010409"/>
            <a:ext cx="6511290" cy="665480"/>
          </a:xfrm>
          <a:prstGeom prst="rect">
            <a:avLst/>
          </a:prstGeom>
        </p:spPr>
        <p:txBody>
          <a:bodyPr vert="horz" wrap="square" lIns="0" tIns="12700" rIns="0" bIns="0" rtlCol="0">
            <a:spAutoFit/>
          </a:bodyPr>
          <a:lstStyle/>
          <a:p>
            <a:pPr marL="12700">
              <a:lnSpc>
                <a:spcPct val="100000"/>
              </a:lnSpc>
              <a:spcBef>
                <a:spcPts val="100"/>
              </a:spcBef>
            </a:pPr>
            <a:r>
              <a:rPr sz="2400" b="1" spc="-195" dirty="0">
                <a:solidFill>
                  <a:srgbClr val="3F3F3F"/>
                </a:solidFill>
                <a:latin typeface="Verdana"/>
                <a:cs typeface="Verdana"/>
              </a:rPr>
              <a:t>Material </a:t>
            </a:r>
            <a:r>
              <a:rPr sz="2400" b="1" spc="-245" dirty="0">
                <a:solidFill>
                  <a:srgbClr val="3F3F3F"/>
                </a:solidFill>
                <a:latin typeface="Verdana"/>
                <a:cs typeface="Verdana"/>
              </a:rPr>
              <a:t>Requirement </a:t>
            </a:r>
            <a:r>
              <a:rPr sz="2400" b="1" spc="-235" dirty="0">
                <a:solidFill>
                  <a:srgbClr val="3F3F3F"/>
                </a:solidFill>
                <a:latin typeface="Verdana"/>
                <a:cs typeface="Verdana"/>
              </a:rPr>
              <a:t>Planning</a:t>
            </a:r>
            <a:r>
              <a:rPr sz="2400" b="1" spc="-5" dirty="0">
                <a:solidFill>
                  <a:srgbClr val="3F3F3F"/>
                </a:solidFill>
                <a:latin typeface="Verdana"/>
                <a:cs typeface="Verdana"/>
              </a:rPr>
              <a:t> </a:t>
            </a:r>
            <a:r>
              <a:rPr sz="2400" b="1" spc="-330" dirty="0">
                <a:solidFill>
                  <a:srgbClr val="3F3F3F"/>
                </a:solidFill>
                <a:latin typeface="Verdana"/>
                <a:cs typeface="Verdana"/>
              </a:rPr>
              <a:t>(MRP)-1970’s</a:t>
            </a:r>
            <a:endParaRPr sz="2400">
              <a:latin typeface="Verdana"/>
              <a:cs typeface="Verdana"/>
            </a:endParaRPr>
          </a:p>
          <a:p>
            <a:pPr marL="12700">
              <a:lnSpc>
                <a:spcPct val="100000"/>
              </a:lnSpc>
            </a:pPr>
            <a:r>
              <a:rPr sz="1800" i="1" spc="-40" dirty="0">
                <a:solidFill>
                  <a:srgbClr val="3F3F3F"/>
                </a:solidFill>
                <a:latin typeface="Verdana"/>
                <a:cs typeface="Verdana"/>
              </a:rPr>
              <a:t>Materials Requirement </a:t>
            </a:r>
            <a:r>
              <a:rPr sz="1800" i="1" spc="-30" dirty="0">
                <a:solidFill>
                  <a:srgbClr val="3F3F3F"/>
                </a:solidFill>
                <a:latin typeface="Verdana"/>
                <a:cs typeface="Verdana"/>
              </a:rPr>
              <a:t>Planning </a:t>
            </a:r>
            <a:r>
              <a:rPr sz="1800" i="1" spc="-75" dirty="0">
                <a:solidFill>
                  <a:srgbClr val="3F3F3F"/>
                </a:solidFill>
                <a:latin typeface="Verdana"/>
                <a:cs typeface="Verdana"/>
              </a:rPr>
              <a:t>(MRP) </a:t>
            </a:r>
            <a:r>
              <a:rPr sz="1800" i="1" spc="-110" dirty="0">
                <a:solidFill>
                  <a:srgbClr val="3F3F3F"/>
                </a:solidFill>
                <a:latin typeface="Verdana"/>
                <a:cs typeface="Verdana"/>
              </a:rPr>
              <a:t>utilizes</a:t>
            </a:r>
            <a:r>
              <a:rPr sz="1800" i="1" spc="-470" dirty="0">
                <a:solidFill>
                  <a:srgbClr val="3F3F3F"/>
                </a:solidFill>
                <a:latin typeface="Verdana"/>
                <a:cs typeface="Verdana"/>
              </a:rPr>
              <a:t> </a:t>
            </a:r>
            <a:r>
              <a:rPr sz="1800" i="1" spc="-45" dirty="0">
                <a:solidFill>
                  <a:srgbClr val="3F3F3F"/>
                </a:solidFill>
                <a:latin typeface="Verdana"/>
                <a:cs typeface="Verdana"/>
              </a:rPr>
              <a:t>software</a:t>
            </a:r>
            <a:endParaRPr sz="1800">
              <a:latin typeface="Verdana"/>
              <a:cs typeface="Verdana"/>
            </a:endParaRPr>
          </a:p>
        </p:txBody>
      </p:sp>
      <p:sp>
        <p:nvSpPr>
          <p:cNvPr id="8" name="object 8"/>
          <p:cNvSpPr txBox="1"/>
          <p:nvPr/>
        </p:nvSpPr>
        <p:spPr>
          <a:xfrm>
            <a:off x="2250439" y="2649220"/>
            <a:ext cx="6451600" cy="1118870"/>
          </a:xfrm>
          <a:prstGeom prst="rect">
            <a:avLst/>
          </a:prstGeom>
        </p:spPr>
        <p:txBody>
          <a:bodyPr vert="horz" wrap="square" lIns="0" tIns="22860" rIns="0" bIns="0" rtlCol="0">
            <a:spAutoFit/>
          </a:bodyPr>
          <a:lstStyle/>
          <a:p>
            <a:pPr marL="12700" marR="5080">
              <a:lnSpc>
                <a:spcPts val="2150"/>
              </a:lnSpc>
              <a:spcBef>
                <a:spcPts val="180"/>
              </a:spcBef>
            </a:pPr>
            <a:r>
              <a:rPr sz="1800" i="1" dirty="0">
                <a:solidFill>
                  <a:srgbClr val="3F3F3F"/>
                </a:solidFill>
                <a:latin typeface="Verdana"/>
                <a:cs typeface="Verdana"/>
              </a:rPr>
              <a:t>applications </a:t>
            </a:r>
            <a:r>
              <a:rPr sz="1800" i="1" spc="-70" dirty="0">
                <a:solidFill>
                  <a:srgbClr val="3F3F3F"/>
                </a:solidFill>
                <a:latin typeface="Verdana"/>
                <a:cs typeface="Verdana"/>
              </a:rPr>
              <a:t>for </a:t>
            </a:r>
            <a:r>
              <a:rPr sz="1800" i="1" spc="-15" dirty="0">
                <a:solidFill>
                  <a:srgbClr val="3F3F3F"/>
                </a:solidFill>
                <a:latin typeface="Verdana"/>
                <a:cs typeface="Verdana"/>
              </a:rPr>
              <a:t>scheduling </a:t>
            </a:r>
            <a:r>
              <a:rPr sz="1800" i="1" spc="5" dirty="0">
                <a:solidFill>
                  <a:srgbClr val="3F3F3F"/>
                </a:solidFill>
                <a:latin typeface="Verdana"/>
                <a:cs typeface="Verdana"/>
              </a:rPr>
              <a:t>production </a:t>
            </a:r>
            <a:r>
              <a:rPr sz="1800" i="1" spc="-60" dirty="0">
                <a:solidFill>
                  <a:srgbClr val="3F3F3F"/>
                </a:solidFill>
                <a:latin typeface="Verdana"/>
                <a:cs typeface="Verdana"/>
              </a:rPr>
              <a:t>processes. </a:t>
            </a:r>
            <a:r>
              <a:rPr sz="1800" i="1" spc="-20" dirty="0">
                <a:solidFill>
                  <a:srgbClr val="3F3F3F"/>
                </a:solidFill>
                <a:latin typeface="Verdana"/>
                <a:cs typeface="Verdana"/>
              </a:rPr>
              <a:t>MRP  </a:t>
            </a:r>
            <a:r>
              <a:rPr sz="1800" i="1" spc="-15" dirty="0">
                <a:solidFill>
                  <a:srgbClr val="3F3F3F"/>
                </a:solidFill>
                <a:latin typeface="Verdana"/>
                <a:cs typeface="Verdana"/>
              </a:rPr>
              <a:t>generates </a:t>
            </a:r>
            <a:r>
              <a:rPr sz="1800" i="1" spc="-25" dirty="0">
                <a:solidFill>
                  <a:srgbClr val="3F3F3F"/>
                </a:solidFill>
                <a:latin typeface="Verdana"/>
                <a:cs typeface="Verdana"/>
              </a:rPr>
              <a:t>schedules </a:t>
            </a:r>
            <a:r>
              <a:rPr sz="1800" i="1" spc="-70" dirty="0">
                <a:solidFill>
                  <a:srgbClr val="3F3F3F"/>
                </a:solidFill>
                <a:latin typeface="Verdana"/>
                <a:cs typeface="Verdana"/>
              </a:rPr>
              <a:t>for </a:t>
            </a:r>
            <a:r>
              <a:rPr sz="1800" i="1" spc="-15" dirty="0">
                <a:solidFill>
                  <a:srgbClr val="3F3F3F"/>
                </a:solidFill>
                <a:latin typeface="Verdana"/>
                <a:cs typeface="Verdana"/>
              </a:rPr>
              <a:t>the </a:t>
            </a:r>
            <a:r>
              <a:rPr sz="1800" i="1" spc="-25" dirty="0">
                <a:solidFill>
                  <a:srgbClr val="3F3F3F"/>
                </a:solidFill>
                <a:latin typeface="Verdana"/>
                <a:cs typeface="Verdana"/>
              </a:rPr>
              <a:t>operations </a:t>
            </a:r>
            <a:r>
              <a:rPr sz="1800" i="1" spc="65" dirty="0">
                <a:solidFill>
                  <a:srgbClr val="3F3F3F"/>
                </a:solidFill>
                <a:latin typeface="Verdana"/>
                <a:cs typeface="Verdana"/>
              </a:rPr>
              <a:t>and </a:t>
            </a:r>
            <a:r>
              <a:rPr sz="1800" i="1" spc="-30" dirty="0">
                <a:solidFill>
                  <a:srgbClr val="3F3F3F"/>
                </a:solidFill>
                <a:latin typeface="Verdana"/>
                <a:cs typeface="Verdana"/>
              </a:rPr>
              <a:t>raw </a:t>
            </a:r>
            <a:r>
              <a:rPr sz="1800" i="1" spc="-35" dirty="0">
                <a:solidFill>
                  <a:srgbClr val="3F3F3F"/>
                </a:solidFill>
                <a:latin typeface="Verdana"/>
                <a:cs typeface="Verdana"/>
              </a:rPr>
              <a:t>material  </a:t>
            </a:r>
            <a:r>
              <a:rPr sz="1800" i="1" spc="-30" dirty="0">
                <a:solidFill>
                  <a:srgbClr val="3F3F3F"/>
                </a:solidFill>
                <a:latin typeface="Verdana"/>
                <a:cs typeface="Verdana"/>
              </a:rPr>
              <a:t>purchases </a:t>
            </a:r>
            <a:r>
              <a:rPr sz="1800" i="1" spc="35" dirty="0">
                <a:solidFill>
                  <a:srgbClr val="3F3F3F"/>
                </a:solidFill>
                <a:latin typeface="Verdana"/>
                <a:cs typeface="Verdana"/>
              </a:rPr>
              <a:t>based </a:t>
            </a:r>
            <a:r>
              <a:rPr sz="1800" i="1" spc="20" dirty="0">
                <a:solidFill>
                  <a:srgbClr val="3F3F3F"/>
                </a:solidFill>
                <a:latin typeface="Verdana"/>
                <a:cs typeface="Verdana"/>
              </a:rPr>
              <a:t>on </a:t>
            </a:r>
            <a:r>
              <a:rPr sz="1800" i="1" spc="-15" dirty="0">
                <a:solidFill>
                  <a:srgbClr val="3F3F3F"/>
                </a:solidFill>
                <a:latin typeface="Verdana"/>
                <a:cs typeface="Verdana"/>
              </a:rPr>
              <a:t>the </a:t>
            </a:r>
            <a:r>
              <a:rPr sz="1800" i="1" spc="5" dirty="0">
                <a:solidFill>
                  <a:srgbClr val="3F3F3F"/>
                </a:solidFill>
                <a:latin typeface="Verdana"/>
                <a:cs typeface="Verdana"/>
              </a:rPr>
              <a:t>production </a:t>
            </a:r>
            <a:r>
              <a:rPr sz="1800" i="1" spc="-60" dirty="0">
                <a:solidFill>
                  <a:srgbClr val="3F3F3F"/>
                </a:solidFill>
                <a:latin typeface="Verdana"/>
                <a:cs typeface="Verdana"/>
              </a:rPr>
              <a:t>requirements </a:t>
            </a:r>
            <a:r>
              <a:rPr sz="1800" i="1" spc="5" dirty="0">
                <a:solidFill>
                  <a:srgbClr val="3F3F3F"/>
                </a:solidFill>
                <a:latin typeface="Verdana"/>
                <a:cs typeface="Verdana"/>
              </a:rPr>
              <a:t>of  </a:t>
            </a:r>
            <a:r>
              <a:rPr sz="1800" i="1" spc="-60" dirty="0">
                <a:solidFill>
                  <a:srgbClr val="3F3F3F"/>
                </a:solidFill>
                <a:latin typeface="Verdana"/>
                <a:cs typeface="Verdana"/>
              </a:rPr>
              <a:t>finished</a:t>
            </a:r>
            <a:r>
              <a:rPr sz="1800" i="1" spc="-135" dirty="0">
                <a:solidFill>
                  <a:srgbClr val="3F3F3F"/>
                </a:solidFill>
                <a:latin typeface="Verdana"/>
                <a:cs typeface="Verdana"/>
              </a:rPr>
              <a:t> </a:t>
            </a:r>
            <a:r>
              <a:rPr sz="1800" i="1" spc="-10" dirty="0">
                <a:solidFill>
                  <a:srgbClr val="3F3F3F"/>
                </a:solidFill>
                <a:latin typeface="Verdana"/>
                <a:cs typeface="Verdana"/>
              </a:rPr>
              <a:t>goods,</a:t>
            </a:r>
            <a:r>
              <a:rPr sz="1800" i="1" spc="-105" dirty="0">
                <a:solidFill>
                  <a:srgbClr val="3F3F3F"/>
                </a:solidFill>
                <a:latin typeface="Verdana"/>
                <a:cs typeface="Verdana"/>
              </a:rPr>
              <a:t> </a:t>
            </a:r>
            <a:r>
              <a:rPr sz="1800" i="1" spc="-20" dirty="0">
                <a:solidFill>
                  <a:srgbClr val="3F3F3F"/>
                </a:solidFill>
                <a:latin typeface="Verdana"/>
                <a:cs typeface="Verdana"/>
              </a:rPr>
              <a:t>the</a:t>
            </a:r>
            <a:r>
              <a:rPr sz="1800" i="1" spc="-140" dirty="0">
                <a:solidFill>
                  <a:srgbClr val="3F3F3F"/>
                </a:solidFill>
                <a:latin typeface="Verdana"/>
                <a:cs typeface="Verdana"/>
              </a:rPr>
              <a:t> </a:t>
            </a:r>
            <a:r>
              <a:rPr sz="1800" i="1" spc="-75" dirty="0">
                <a:solidFill>
                  <a:srgbClr val="3F3F3F"/>
                </a:solidFill>
                <a:latin typeface="Verdana"/>
                <a:cs typeface="Verdana"/>
              </a:rPr>
              <a:t>structure</a:t>
            </a:r>
            <a:r>
              <a:rPr sz="1800" i="1" spc="-140" dirty="0">
                <a:solidFill>
                  <a:srgbClr val="3F3F3F"/>
                </a:solidFill>
                <a:latin typeface="Verdana"/>
                <a:cs typeface="Verdana"/>
              </a:rPr>
              <a:t> </a:t>
            </a:r>
            <a:r>
              <a:rPr sz="1800" i="1" spc="5" dirty="0">
                <a:solidFill>
                  <a:srgbClr val="3F3F3F"/>
                </a:solidFill>
                <a:latin typeface="Verdana"/>
                <a:cs typeface="Verdana"/>
              </a:rPr>
              <a:t>of</a:t>
            </a:r>
            <a:r>
              <a:rPr sz="1800" i="1" spc="-125" dirty="0">
                <a:solidFill>
                  <a:srgbClr val="3F3F3F"/>
                </a:solidFill>
                <a:latin typeface="Verdana"/>
                <a:cs typeface="Verdana"/>
              </a:rPr>
              <a:t> </a:t>
            </a:r>
            <a:r>
              <a:rPr sz="1800" i="1" spc="-20" dirty="0">
                <a:solidFill>
                  <a:srgbClr val="3F3F3F"/>
                </a:solidFill>
                <a:latin typeface="Verdana"/>
                <a:cs typeface="Verdana"/>
              </a:rPr>
              <a:t>the</a:t>
            </a:r>
            <a:r>
              <a:rPr sz="1800" i="1" spc="-140" dirty="0">
                <a:solidFill>
                  <a:srgbClr val="3F3F3F"/>
                </a:solidFill>
                <a:latin typeface="Verdana"/>
                <a:cs typeface="Verdana"/>
              </a:rPr>
              <a:t> </a:t>
            </a:r>
            <a:r>
              <a:rPr sz="1800" i="1" spc="5" dirty="0">
                <a:solidFill>
                  <a:srgbClr val="3F3F3F"/>
                </a:solidFill>
                <a:latin typeface="Verdana"/>
                <a:cs typeface="Verdana"/>
              </a:rPr>
              <a:t>production</a:t>
            </a:r>
            <a:r>
              <a:rPr sz="1800" i="1" spc="-145" dirty="0">
                <a:solidFill>
                  <a:srgbClr val="3F3F3F"/>
                </a:solidFill>
                <a:latin typeface="Verdana"/>
                <a:cs typeface="Verdana"/>
              </a:rPr>
              <a:t> </a:t>
            </a:r>
            <a:r>
              <a:rPr sz="1800" i="1" spc="-114" dirty="0">
                <a:solidFill>
                  <a:srgbClr val="3F3F3F"/>
                </a:solidFill>
                <a:latin typeface="Verdana"/>
                <a:cs typeface="Verdana"/>
              </a:rPr>
              <a:t>system,</a:t>
            </a:r>
            <a:r>
              <a:rPr sz="1800" i="1" spc="-110" dirty="0">
                <a:solidFill>
                  <a:srgbClr val="3F3F3F"/>
                </a:solidFill>
                <a:latin typeface="Verdana"/>
                <a:cs typeface="Verdana"/>
              </a:rPr>
              <a:t> </a:t>
            </a:r>
            <a:r>
              <a:rPr sz="1800" i="1" spc="-15" dirty="0">
                <a:solidFill>
                  <a:srgbClr val="3F3F3F"/>
                </a:solidFill>
                <a:latin typeface="Verdana"/>
                <a:cs typeface="Verdana"/>
              </a:rPr>
              <a:t>the</a:t>
            </a:r>
            <a:endParaRPr sz="1800">
              <a:latin typeface="Verdana"/>
              <a:cs typeface="Verdana"/>
            </a:endParaRPr>
          </a:p>
        </p:txBody>
      </p:sp>
      <p:sp>
        <p:nvSpPr>
          <p:cNvPr id="9" name="object 9"/>
          <p:cNvSpPr txBox="1"/>
          <p:nvPr/>
        </p:nvSpPr>
        <p:spPr>
          <a:xfrm>
            <a:off x="1907539" y="4390390"/>
            <a:ext cx="137160" cy="391160"/>
          </a:xfrm>
          <a:prstGeom prst="rect">
            <a:avLst/>
          </a:prstGeom>
        </p:spPr>
        <p:txBody>
          <a:bodyPr vert="horz" wrap="square" lIns="0" tIns="12700" rIns="0" bIns="0" rtlCol="0">
            <a:spAutoFit/>
          </a:bodyPr>
          <a:lstStyle/>
          <a:p>
            <a:pPr marL="12700">
              <a:lnSpc>
                <a:spcPct val="100000"/>
              </a:lnSpc>
              <a:spcBef>
                <a:spcPts val="100"/>
              </a:spcBef>
            </a:pPr>
            <a:r>
              <a:rPr sz="2400" spc="-1525" dirty="0">
                <a:solidFill>
                  <a:srgbClr val="343434"/>
                </a:solidFill>
                <a:latin typeface="UnDotum"/>
                <a:cs typeface="UnDotum"/>
              </a:rPr>
              <a:t></a:t>
            </a:r>
            <a:endParaRPr sz="2400">
              <a:latin typeface="UnDotum"/>
              <a:cs typeface="UnDotum"/>
            </a:endParaRPr>
          </a:p>
        </p:txBody>
      </p:sp>
      <p:sp>
        <p:nvSpPr>
          <p:cNvPr id="10" name="object 10"/>
          <p:cNvSpPr txBox="1"/>
          <p:nvPr/>
        </p:nvSpPr>
        <p:spPr>
          <a:xfrm>
            <a:off x="2250439" y="3741420"/>
            <a:ext cx="6493510" cy="1435100"/>
          </a:xfrm>
          <a:prstGeom prst="rect">
            <a:avLst/>
          </a:prstGeom>
        </p:spPr>
        <p:txBody>
          <a:bodyPr vert="horz" wrap="square" lIns="0" tIns="12700" rIns="0" bIns="0" rtlCol="0">
            <a:spAutoFit/>
          </a:bodyPr>
          <a:lstStyle/>
          <a:p>
            <a:pPr marL="12700" marR="260350">
              <a:lnSpc>
                <a:spcPct val="100000"/>
              </a:lnSpc>
              <a:spcBef>
                <a:spcPts val="100"/>
              </a:spcBef>
            </a:pPr>
            <a:r>
              <a:rPr sz="1800" i="1" spc="-55" dirty="0">
                <a:solidFill>
                  <a:srgbClr val="3F3F3F"/>
                </a:solidFill>
                <a:latin typeface="Verdana"/>
                <a:cs typeface="Verdana"/>
              </a:rPr>
              <a:t>current</a:t>
            </a:r>
            <a:r>
              <a:rPr sz="1800" i="1" spc="-114" dirty="0">
                <a:solidFill>
                  <a:srgbClr val="3F3F3F"/>
                </a:solidFill>
                <a:latin typeface="Verdana"/>
                <a:cs typeface="Verdana"/>
              </a:rPr>
              <a:t> </a:t>
            </a:r>
            <a:r>
              <a:rPr sz="1800" i="1" spc="-70" dirty="0">
                <a:solidFill>
                  <a:srgbClr val="3F3F3F"/>
                </a:solidFill>
                <a:latin typeface="Verdana"/>
                <a:cs typeface="Verdana"/>
              </a:rPr>
              <a:t>inventories</a:t>
            </a:r>
            <a:r>
              <a:rPr sz="1800" i="1" spc="-135" dirty="0">
                <a:solidFill>
                  <a:srgbClr val="3F3F3F"/>
                </a:solidFill>
                <a:latin typeface="Verdana"/>
                <a:cs typeface="Verdana"/>
              </a:rPr>
              <a:t> </a:t>
            </a:r>
            <a:r>
              <a:rPr sz="1800" i="1" spc="-70" dirty="0">
                <a:solidFill>
                  <a:srgbClr val="3F3F3F"/>
                </a:solidFill>
                <a:latin typeface="Verdana"/>
                <a:cs typeface="Verdana"/>
              </a:rPr>
              <a:t>levels</a:t>
            </a:r>
            <a:r>
              <a:rPr sz="1800" i="1" spc="-130" dirty="0">
                <a:solidFill>
                  <a:srgbClr val="3F3F3F"/>
                </a:solidFill>
                <a:latin typeface="Verdana"/>
                <a:cs typeface="Verdana"/>
              </a:rPr>
              <a:t> </a:t>
            </a:r>
            <a:r>
              <a:rPr sz="1800" i="1" spc="65" dirty="0">
                <a:solidFill>
                  <a:srgbClr val="3F3F3F"/>
                </a:solidFill>
                <a:latin typeface="Verdana"/>
                <a:cs typeface="Verdana"/>
              </a:rPr>
              <a:t>and</a:t>
            </a:r>
            <a:r>
              <a:rPr sz="1800" i="1" spc="-125" dirty="0">
                <a:solidFill>
                  <a:srgbClr val="3F3F3F"/>
                </a:solidFill>
                <a:latin typeface="Verdana"/>
                <a:cs typeface="Verdana"/>
              </a:rPr>
              <a:t> </a:t>
            </a:r>
            <a:r>
              <a:rPr sz="1800" i="1" spc="-20" dirty="0">
                <a:solidFill>
                  <a:srgbClr val="3F3F3F"/>
                </a:solidFill>
                <a:latin typeface="Verdana"/>
                <a:cs typeface="Verdana"/>
              </a:rPr>
              <a:t>the</a:t>
            </a:r>
            <a:r>
              <a:rPr sz="1800" i="1" spc="-135" dirty="0">
                <a:solidFill>
                  <a:srgbClr val="3F3F3F"/>
                </a:solidFill>
                <a:latin typeface="Verdana"/>
                <a:cs typeface="Verdana"/>
              </a:rPr>
              <a:t> </a:t>
            </a:r>
            <a:r>
              <a:rPr sz="1800" i="1" spc="-55" dirty="0">
                <a:solidFill>
                  <a:srgbClr val="3F3F3F"/>
                </a:solidFill>
                <a:latin typeface="Verdana"/>
                <a:cs typeface="Verdana"/>
              </a:rPr>
              <a:t>lot</a:t>
            </a:r>
            <a:r>
              <a:rPr sz="1800" i="1" spc="-114" dirty="0">
                <a:solidFill>
                  <a:srgbClr val="3F3F3F"/>
                </a:solidFill>
                <a:latin typeface="Verdana"/>
                <a:cs typeface="Verdana"/>
              </a:rPr>
              <a:t> </a:t>
            </a:r>
            <a:r>
              <a:rPr sz="1800" i="1" spc="-110" dirty="0">
                <a:solidFill>
                  <a:srgbClr val="3F3F3F"/>
                </a:solidFill>
                <a:latin typeface="Verdana"/>
                <a:cs typeface="Verdana"/>
              </a:rPr>
              <a:t>sizing</a:t>
            </a:r>
            <a:r>
              <a:rPr sz="1800" i="1" spc="-135" dirty="0">
                <a:solidFill>
                  <a:srgbClr val="3F3F3F"/>
                </a:solidFill>
                <a:latin typeface="Verdana"/>
                <a:cs typeface="Verdana"/>
              </a:rPr>
              <a:t> </a:t>
            </a:r>
            <a:r>
              <a:rPr sz="1800" i="1" spc="20" dirty="0">
                <a:solidFill>
                  <a:srgbClr val="3F3F3F"/>
                </a:solidFill>
                <a:latin typeface="Verdana"/>
                <a:cs typeface="Verdana"/>
              </a:rPr>
              <a:t>procedure</a:t>
            </a:r>
            <a:r>
              <a:rPr sz="1800" i="1" spc="-135" dirty="0">
                <a:solidFill>
                  <a:srgbClr val="3F3F3F"/>
                </a:solidFill>
                <a:latin typeface="Verdana"/>
                <a:cs typeface="Verdana"/>
              </a:rPr>
              <a:t> </a:t>
            </a:r>
            <a:r>
              <a:rPr sz="1800" i="1" spc="-70" dirty="0">
                <a:solidFill>
                  <a:srgbClr val="3F3F3F"/>
                </a:solidFill>
                <a:latin typeface="Verdana"/>
                <a:cs typeface="Verdana"/>
              </a:rPr>
              <a:t>for  </a:t>
            </a:r>
            <a:r>
              <a:rPr sz="1800" i="1" spc="100" dirty="0">
                <a:solidFill>
                  <a:srgbClr val="3F3F3F"/>
                </a:solidFill>
                <a:latin typeface="Verdana"/>
                <a:cs typeface="Verdana"/>
              </a:rPr>
              <a:t>each</a:t>
            </a:r>
            <a:r>
              <a:rPr sz="1800" i="1" spc="-150" dirty="0">
                <a:solidFill>
                  <a:srgbClr val="3F3F3F"/>
                </a:solidFill>
                <a:latin typeface="Verdana"/>
                <a:cs typeface="Verdana"/>
              </a:rPr>
              <a:t> </a:t>
            </a:r>
            <a:r>
              <a:rPr sz="1800" i="1" spc="-5" dirty="0">
                <a:solidFill>
                  <a:srgbClr val="3F3F3F"/>
                </a:solidFill>
                <a:latin typeface="Verdana"/>
                <a:cs typeface="Verdana"/>
              </a:rPr>
              <a:t>operation</a:t>
            </a:r>
            <a:endParaRPr sz="1800">
              <a:latin typeface="Verdana"/>
              <a:cs typeface="Verdana"/>
            </a:endParaRPr>
          </a:p>
          <a:p>
            <a:pPr marL="12700" marR="5080">
              <a:lnSpc>
                <a:spcPct val="100699"/>
              </a:lnSpc>
              <a:spcBef>
                <a:spcPts val="980"/>
              </a:spcBef>
            </a:pPr>
            <a:r>
              <a:rPr sz="2400" b="1" spc="-204" dirty="0">
                <a:solidFill>
                  <a:srgbClr val="3F3F3F"/>
                </a:solidFill>
                <a:latin typeface="Verdana"/>
                <a:cs typeface="Verdana"/>
              </a:rPr>
              <a:t>Manufacturing </a:t>
            </a:r>
            <a:r>
              <a:rPr sz="2400" b="1" spc="-254" dirty="0">
                <a:solidFill>
                  <a:srgbClr val="3F3F3F"/>
                </a:solidFill>
                <a:latin typeface="Verdana"/>
                <a:cs typeface="Verdana"/>
              </a:rPr>
              <a:t>Requirements </a:t>
            </a:r>
            <a:r>
              <a:rPr sz="2400" b="1" spc="-235" dirty="0">
                <a:solidFill>
                  <a:srgbClr val="3F3F3F"/>
                </a:solidFill>
                <a:latin typeface="Verdana"/>
                <a:cs typeface="Verdana"/>
              </a:rPr>
              <a:t>Planning </a:t>
            </a:r>
            <a:r>
              <a:rPr sz="2400" b="1" spc="-360" dirty="0">
                <a:solidFill>
                  <a:srgbClr val="3F3F3F"/>
                </a:solidFill>
                <a:latin typeface="Verdana"/>
                <a:cs typeface="Verdana"/>
              </a:rPr>
              <a:t>(MRP  </a:t>
            </a:r>
            <a:r>
              <a:rPr sz="2400" b="1" spc="-380" dirty="0">
                <a:solidFill>
                  <a:srgbClr val="3F3F3F"/>
                </a:solidFill>
                <a:latin typeface="Verdana"/>
                <a:cs typeface="Verdana"/>
              </a:rPr>
              <a:t>II)-1980’s </a:t>
            </a:r>
            <a:r>
              <a:rPr sz="1800" i="1" dirty="0">
                <a:solidFill>
                  <a:srgbClr val="3F3F3F"/>
                </a:solidFill>
                <a:latin typeface="Verdana"/>
                <a:cs typeface="Verdana"/>
              </a:rPr>
              <a:t>Manufacturing </a:t>
            </a:r>
            <a:r>
              <a:rPr sz="1800" i="1" spc="-55" dirty="0">
                <a:solidFill>
                  <a:srgbClr val="3F3F3F"/>
                </a:solidFill>
                <a:latin typeface="Verdana"/>
                <a:cs typeface="Verdana"/>
              </a:rPr>
              <a:t>Requirements </a:t>
            </a:r>
            <a:r>
              <a:rPr sz="1800" i="1" spc="-30" dirty="0">
                <a:solidFill>
                  <a:srgbClr val="3F3F3F"/>
                </a:solidFill>
                <a:latin typeface="Verdana"/>
                <a:cs typeface="Verdana"/>
              </a:rPr>
              <a:t>Planning </a:t>
            </a:r>
            <a:r>
              <a:rPr sz="1800" i="1" spc="-80" dirty="0">
                <a:solidFill>
                  <a:srgbClr val="3F3F3F"/>
                </a:solidFill>
                <a:latin typeface="Verdana"/>
                <a:cs typeface="Verdana"/>
              </a:rPr>
              <a:t>or</a:t>
            </a:r>
            <a:r>
              <a:rPr sz="1800" i="1" spc="-210" dirty="0">
                <a:solidFill>
                  <a:srgbClr val="3F3F3F"/>
                </a:solidFill>
                <a:latin typeface="Verdana"/>
                <a:cs typeface="Verdana"/>
              </a:rPr>
              <a:t> </a:t>
            </a:r>
            <a:r>
              <a:rPr sz="1800" i="1" spc="-25" dirty="0">
                <a:solidFill>
                  <a:srgbClr val="3F3F3F"/>
                </a:solidFill>
                <a:latin typeface="Verdana"/>
                <a:cs typeface="Verdana"/>
              </a:rPr>
              <a:t>MRP</a:t>
            </a:r>
            <a:endParaRPr sz="1800">
              <a:latin typeface="Verdana"/>
              <a:cs typeface="Verdana"/>
            </a:endParaRPr>
          </a:p>
        </p:txBody>
      </p:sp>
      <p:sp>
        <p:nvSpPr>
          <p:cNvPr id="11" name="object 11"/>
          <p:cNvSpPr txBox="1"/>
          <p:nvPr/>
        </p:nvSpPr>
        <p:spPr>
          <a:xfrm>
            <a:off x="2250439" y="5151120"/>
            <a:ext cx="6133465" cy="844550"/>
          </a:xfrm>
          <a:prstGeom prst="rect">
            <a:avLst/>
          </a:prstGeom>
        </p:spPr>
        <p:txBody>
          <a:bodyPr vert="horz" wrap="square" lIns="0" tIns="14604" rIns="0" bIns="0" rtlCol="0">
            <a:spAutoFit/>
          </a:bodyPr>
          <a:lstStyle/>
          <a:p>
            <a:pPr marL="12700" marR="5080">
              <a:lnSpc>
                <a:spcPct val="99300"/>
              </a:lnSpc>
              <a:spcBef>
                <a:spcPts val="114"/>
              </a:spcBef>
            </a:pPr>
            <a:r>
              <a:rPr sz="1800" i="1" spc="-110" dirty="0">
                <a:solidFill>
                  <a:srgbClr val="3F3F3F"/>
                </a:solidFill>
                <a:latin typeface="Verdana"/>
                <a:cs typeface="Verdana"/>
              </a:rPr>
              <a:t>utilizes </a:t>
            </a:r>
            <a:r>
              <a:rPr sz="1800" i="1" spc="-45" dirty="0">
                <a:solidFill>
                  <a:srgbClr val="3F3F3F"/>
                </a:solidFill>
                <a:latin typeface="Verdana"/>
                <a:cs typeface="Verdana"/>
              </a:rPr>
              <a:t>software </a:t>
            </a:r>
            <a:r>
              <a:rPr sz="1800" i="1" dirty="0">
                <a:solidFill>
                  <a:srgbClr val="3F3F3F"/>
                </a:solidFill>
                <a:latin typeface="Verdana"/>
                <a:cs typeface="Verdana"/>
              </a:rPr>
              <a:t>applications </a:t>
            </a:r>
            <a:r>
              <a:rPr sz="1800" i="1" spc="-70" dirty="0">
                <a:solidFill>
                  <a:srgbClr val="3F3F3F"/>
                </a:solidFill>
                <a:latin typeface="Verdana"/>
                <a:cs typeface="Verdana"/>
              </a:rPr>
              <a:t>for </a:t>
            </a:r>
            <a:r>
              <a:rPr sz="1800" i="1" dirty="0">
                <a:solidFill>
                  <a:srgbClr val="3F3F3F"/>
                </a:solidFill>
                <a:latin typeface="Verdana"/>
                <a:cs typeface="Verdana"/>
              </a:rPr>
              <a:t>coordinating  </a:t>
            </a:r>
            <a:r>
              <a:rPr sz="1800" i="1" spc="-15" dirty="0">
                <a:solidFill>
                  <a:srgbClr val="3F3F3F"/>
                </a:solidFill>
                <a:latin typeface="Verdana"/>
                <a:cs typeface="Verdana"/>
              </a:rPr>
              <a:t>manufacturing </a:t>
            </a:r>
            <a:r>
              <a:rPr sz="1800" i="1" spc="-60" dirty="0">
                <a:solidFill>
                  <a:srgbClr val="3F3F3F"/>
                </a:solidFill>
                <a:latin typeface="Verdana"/>
                <a:cs typeface="Verdana"/>
              </a:rPr>
              <a:t>processes, </a:t>
            </a:r>
            <a:r>
              <a:rPr sz="1800" i="1" spc="-70" dirty="0">
                <a:solidFill>
                  <a:srgbClr val="3F3F3F"/>
                </a:solidFill>
                <a:latin typeface="Verdana"/>
                <a:cs typeface="Verdana"/>
              </a:rPr>
              <a:t>from </a:t>
            </a:r>
            <a:r>
              <a:rPr sz="1800" i="1" spc="15" dirty="0">
                <a:solidFill>
                  <a:srgbClr val="3F3F3F"/>
                </a:solidFill>
                <a:latin typeface="Verdana"/>
                <a:cs typeface="Verdana"/>
              </a:rPr>
              <a:t>product </a:t>
            </a:r>
            <a:r>
              <a:rPr sz="1800" i="1" spc="-30" dirty="0">
                <a:solidFill>
                  <a:srgbClr val="3F3F3F"/>
                </a:solidFill>
                <a:latin typeface="Verdana"/>
                <a:cs typeface="Verdana"/>
              </a:rPr>
              <a:t>planning,</a:t>
            </a:r>
            <a:r>
              <a:rPr sz="1800" i="1" spc="-415" dirty="0">
                <a:solidFill>
                  <a:srgbClr val="3F3F3F"/>
                </a:solidFill>
                <a:latin typeface="Verdana"/>
                <a:cs typeface="Verdana"/>
              </a:rPr>
              <a:t> </a:t>
            </a:r>
            <a:r>
              <a:rPr sz="1800" i="1" spc="-65" dirty="0">
                <a:solidFill>
                  <a:srgbClr val="3F3F3F"/>
                </a:solidFill>
                <a:latin typeface="Verdana"/>
                <a:cs typeface="Verdana"/>
              </a:rPr>
              <a:t>parts  </a:t>
            </a:r>
            <a:r>
              <a:rPr sz="1800" i="1" spc="-35" dirty="0">
                <a:solidFill>
                  <a:srgbClr val="3F3F3F"/>
                </a:solidFill>
                <a:latin typeface="Verdana"/>
                <a:cs typeface="Verdana"/>
              </a:rPr>
              <a:t>purchasing, </a:t>
            </a:r>
            <a:r>
              <a:rPr sz="1800" i="1" spc="-65" dirty="0">
                <a:solidFill>
                  <a:srgbClr val="3F3F3F"/>
                </a:solidFill>
                <a:latin typeface="Verdana"/>
                <a:cs typeface="Verdana"/>
              </a:rPr>
              <a:t>inventory </a:t>
            </a:r>
            <a:r>
              <a:rPr sz="1800" i="1" spc="-20" dirty="0">
                <a:solidFill>
                  <a:srgbClr val="3F3F3F"/>
                </a:solidFill>
                <a:latin typeface="Verdana"/>
                <a:cs typeface="Verdana"/>
              </a:rPr>
              <a:t>control </a:t>
            </a:r>
            <a:r>
              <a:rPr sz="1800" i="1" dirty="0">
                <a:solidFill>
                  <a:srgbClr val="3F3F3F"/>
                </a:solidFill>
                <a:latin typeface="Verdana"/>
                <a:cs typeface="Verdana"/>
              </a:rPr>
              <a:t>to </a:t>
            </a:r>
            <a:r>
              <a:rPr sz="1800" i="1" spc="15" dirty="0">
                <a:solidFill>
                  <a:srgbClr val="3F3F3F"/>
                </a:solidFill>
                <a:latin typeface="Verdana"/>
                <a:cs typeface="Verdana"/>
              </a:rPr>
              <a:t>product</a:t>
            </a:r>
            <a:r>
              <a:rPr sz="1800" i="1" spc="-475" dirty="0">
                <a:solidFill>
                  <a:srgbClr val="3F3F3F"/>
                </a:solidFill>
                <a:latin typeface="Verdana"/>
                <a:cs typeface="Verdana"/>
              </a:rPr>
              <a:t> </a:t>
            </a:r>
            <a:r>
              <a:rPr sz="1800" i="1" spc="-80" dirty="0">
                <a:solidFill>
                  <a:srgbClr val="3F3F3F"/>
                </a:solidFill>
                <a:latin typeface="Verdana"/>
                <a:cs typeface="Verdana"/>
              </a:rPr>
              <a:t>distribution.</a:t>
            </a:r>
            <a:endParaRPr sz="1800">
              <a:latin typeface="Verdana"/>
              <a:cs typeface="Verdana"/>
            </a:endParaRP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2894330"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285" dirty="0"/>
              <a:t> </a:t>
            </a:r>
            <a:r>
              <a:rPr spc="-380" dirty="0"/>
              <a:t>Evolution</a:t>
            </a:r>
          </a:p>
        </p:txBody>
      </p:sp>
      <p:sp>
        <p:nvSpPr>
          <p:cNvPr id="4" name="object 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19</a:t>
            </a:r>
            <a:endParaRPr sz="1850">
              <a:latin typeface="Arial"/>
              <a:cs typeface="Arial"/>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907539" y="2146300"/>
            <a:ext cx="137160" cy="391160"/>
          </a:xfrm>
          <a:prstGeom prst="rect">
            <a:avLst/>
          </a:prstGeom>
        </p:spPr>
        <p:txBody>
          <a:bodyPr vert="horz" wrap="square" lIns="0" tIns="12700" rIns="0" bIns="0" rtlCol="0">
            <a:spAutoFit/>
          </a:bodyPr>
          <a:lstStyle/>
          <a:p>
            <a:pPr marL="12700">
              <a:lnSpc>
                <a:spcPct val="100000"/>
              </a:lnSpc>
              <a:spcBef>
                <a:spcPts val="100"/>
              </a:spcBef>
            </a:pPr>
            <a:r>
              <a:rPr sz="2400" spc="-1525" dirty="0">
                <a:solidFill>
                  <a:srgbClr val="343434"/>
                </a:solidFill>
                <a:latin typeface="UnDotum"/>
                <a:cs typeface="UnDotum"/>
              </a:rPr>
              <a:t></a:t>
            </a:r>
            <a:endParaRPr sz="2400">
              <a:latin typeface="UnDotum"/>
              <a:cs typeface="UnDotum"/>
            </a:endParaRPr>
          </a:p>
        </p:txBody>
      </p:sp>
      <p:sp>
        <p:nvSpPr>
          <p:cNvPr id="7" name="object 7"/>
          <p:cNvSpPr txBox="1"/>
          <p:nvPr/>
        </p:nvSpPr>
        <p:spPr>
          <a:xfrm>
            <a:off x="2250439" y="2172970"/>
            <a:ext cx="6111240" cy="391160"/>
          </a:xfrm>
          <a:prstGeom prst="rect">
            <a:avLst/>
          </a:prstGeom>
        </p:spPr>
        <p:txBody>
          <a:bodyPr vert="horz" wrap="square" lIns="0" tIns="12700" rIns="0" bIns="0" rtlCol="0">
            <a:spAutoFit/>
          </a:bodyPr>
          <a:lstStyle/>
          <a:p>
            <a:pPr marL="12700">
              <a:lnSpc>
                <a:spcPct val="100000"/>
              </a:lnSpc>
              <a:spcBef>
                <a:spcPts val="100"/>
              </a:spcBef>
            </a:pPr>
            <a:r>
              <a:rPr sz="2400" b="1" spc="-275" dirty="0">
                <a:solidFill>
                  <a:srgbClr val="3F3F3F"/>
                </a:solidFill>
                <a:latin typeface="Verdana"/>
                <a:cs typeface="Verdana"/>
              </a:rPr>
              <a:t>Enterprise </a:t>
            </a:r>
            <a:r>
              <a:rPr sz="2400" b="1" spc="-210" dirty="0">
                <a:solidFill>
                  <a:srgbClr val="3F3F3F"/>
                </a:solidFill>
                <a:latin typeface="Verdana"/>
                <a:cs typeface="Verdana"/>
              </a:rPr>
              <a:t>Resource </a:t>
            </a:r>
            <a:r>
              <a:rPr sz="2400" b="1" spc="-235" dirty="0">
                <a:solidFill>
                  <a:srgbClr val="3F3F3F"/>
                </a:solidFill>
                <a:latin typeface="Verdana"/>
                <a:cs typeface="Verdana"/>
              </a:rPr>
              <a:t>Planning</a:t>
            </a:r>
            <a:r>
              <a:rPr sz="2400" b="1" spc="30" dirty="0">
                <a:solidFill>
                  <a:srgbClr val="3F3F3F"/>
                </a:solidFill>
                <a:latin typeface="Verdana"/>
                <a:cs typeface="Verdana"/>
              </a:rPr>
              <a:t> </a:t>
            </a:r>
            <a:r>
              <a:rPr sz="2400" b="1" spc="-355" dirty="0">
                <a:solidFill>
                  <a:srgbClr val="3F3F3F"/>
                </a:solidFill>
                <a:latin typeface="Verdana"/>
                <a:cs typeface="Verdana"/>
              </a:rPr>
              <a:t>(ERP)-1990’s</a:t>
            </a:r>
            <a:endParaRPr sz="2400">
              <a:latin typeface="Verdana"/>
              <a:cs typeface="Verdana"/>
            </a:endParaRPr>
          </a:p>
        </p:txBody>
      </p:sp>
      <p:sp>
        <p:nvSpPr>
          <p:cNvPr id="8" name="object 8"/>
          <p:cNvSpPr txBox="1"/>
          <p:nvPr/>
        </p:nvSpPr>
        <p:spPr>
          <a:xfrm>
            <a:off x="2250439" y="2538729"/>
            <a:ext cx="6510655" cy="2482850"/>
          </a:xfrm>
          <a:prstGeom prst="rect">
            <a:avLst/>
          </a:prstGeom>
        </p:spPr>
        <p:txBody>
          <a:bodyPr vert="horz" wrap="square" lIns="0" tIns="13970" rIns="0" bIns="0" rtlCol="0">
            <a:spAutoFit/>
          </a:bodyPr>
          <a:lstStyle/>
          <a:p>
            <a:pPr marL="12700" marR="5080">
              <a:lnSpc>
                <a:spcPct val="99500"/>
              </a:lnSpc>
              <a:spcBef>
                <a:spcPts val="110"/>
              </a:spcBef>
            </a:pPr>
            <a:r>
              <a:rPr sz="1800" i="1" spc="-90" dirty="0">
                <a:solidFill>
                  <a:srgbClr val="3F3F3F"/>
                </a:solidFill>
                <a:latin typeface="Verdana"/>
                <a:cs typeface="Verdana"/>
              </a:rPr>
              <a:t>Enterprise </a:t>
            </a:r>
            <a:r>
              <a:rPr sz="1800" i="1" spc="-30" dirty="0">
                <a:solidFill>
                  <a:srgbClr val="3F3F3F"/>
                </a:solidFill>
                <a:latin typeface="Verdana"/>
                <a:cs typeface="Verdana"/>
              </a:rPr>
              <a:t>Resource Planning </a:t>
            </a:r>
            <a:r>
              <a:rPr sz="1800" i="1" spc="-75" dirty="0">
                <a:solidFill>
                  <a:srgbClr val="3F3F3F"/>
                </a:solidFill>
                <a:latin typeface="Verdana"/>
                <a:cs typeface="Verdana"/>
              </a:rPr>
              <a:t>or </a:t>
            </a:r>
            <a:r>
              <a:rPr sz="1800" i="1" spc="-120" dirty="0">
                <a:solidFill>
                  <a:srgbClr val="3F3F3F"/>
                </a:solidFill>
                <a:latin typeface="Verdana"/>
                <a:cs typeface="Verdana"/>
              </a:rPr>
              <a:t>ERP </a:t>
            </a:r>
            <a:r>
              <a:rPr sz="1800" i="1" spc="-114" dirty="0">
                <a:solidFill>
                  <a:srgbClr val="3F3F3F"/>
                </a:solidFill>
                <a:latin typeface="Verdana"/>
                <a:cs typeface="Verdana"/>
              </a:rPr>
              <a:t>uses </a:t>
            </a:r>
            <a:r>
              <a:rPr sz="1800" i="1" spc="-55" dirty="0">
                <a:solidFill>
                  <a:srgbClr val="3F3F3F"/>
                </a:solidFill>
                <a:latin typeface="Verdana"/>
                <a:cs typeface="Verdana"/>
              </a:rPr>
              <a:t>multi-module  </a:t>
            </a:r>
            <a:r>
              <a:rPr sz="1800" i="1" spc="20" dirty="0">
                <a:solidFill>
                  <a:srgbClr val="3F3F3F"/>
                </a:solidFill>
                <a:latin typeface="Verdana"/>
                <a:cs typeface="Verdana"/>
              </a:rPr>
              <a:t>application</a:t>
            </a:r>
            <a:r>
              <a:rPr sz="1800" i="1" spc="-145" dirty="0">
                <a:solidFill>
                  <a:srgbClr val="3F3F3F"/>
                </a:solidFill>
                <a:latin typeface="Verdana"/>
                <a:cs typeface="Verdana"/>
              </a:rPr>
              <a:t> </a:t>
            </a:r>
            <a:r>
              <a:rPr sz="1800" i="1" spc="-40" dirty="0">
                <a:solidFill>
                  <a:srgbClr val="3F3F3F"/>
                </a:solidFill>
                <a:latin typeface="Verdana"/>
                <a:cs typeface="Verdana"/>
              </a:rPr>
              <a:t>software</a:t>
            </a:r>
            <a:r>
              <a:rPr sz="1800" i="1" spc="-140" dirty="0">
                <a:solidFill>
                  <a:srgbClr val="3F3F3F"/>
                </a:solidFill>
                <a:latin typeface="Verdana"/>
                <a:cs typeface="Verdana"/>
              </a:rPr>
              <a:t> </a:t>
            </a:r>
            <a:r>
              <a:rPr sz="1800" i="1" spc="-70" dirty="0">
                <a:solidFill>
                  <a:srgbClr val="3F3F3F"/>
                </a:solidFill>
                <a:latin typeface="Verdana"/>
                <a:cs typeface="Verdana"/>
              </a:rPr>
              <a:t>for</a:t>
            </a:r>
            <a:r>
              <a:rPr sz="1800" i="1" spc="-125" dirty="0">
                <a:solidFill>
                  <a:srgbClr val="3F3F3F"/>
                </a:solidFill>
                <a:latin typeface="Verdana"/>
                <a:cs typeface="Verdana"/>
              </a:rPr>
              <a:t> </a:t>
            </a:r>
            <a:r>
              <a:rPr sz="1800" i="1" spc="-45" dirty="0">
                <a:solidFill>
                  <a:srgbClr val="3F3F3F"/>
                </a:solidFill>
                <a:latin typeface="Verdana"/>
                <a:cs typeface="Verdana"/>
              </a:rPr>
              <a:t>improving</a:t>
            </a:r>
            <a:r>
              <a:rPr sz="1800" i="1" spc="-135" dirty="0">
                <a:solidFill>
                  <a:srgbClr val="3F3F3F"/>
                </a:solidFill>
                <a:latin typeface="Verdana"/>
                <a:cs typeface="Verdana"/>
              </a:rPr>
              <a:t> </a:t>
            </a:r>
            <a:r>
              <a:rPr sz="1800" i="1" spc="-15" dirty="0">
                <a:solidFill>
                  <a:srgbClr val="3F3F3F"/>
                </a:solidFill>
                <a:latin typeface="Verdana"/>
                <a:cs typeface="Verdana"/>
              </a:rPr>
              <a:t>the</a:t>
            </a:r>
            <a:r>
              <a:rPr sz="1800" i="1" spc="-135" dirty="0">
                <a:solidFill>
                  <a:srgbClr val="3F3F3F"/>
                </a:solidFill>
                <a:latin typeface="Verdana"/>
                <a:cs typeface="Verdana"/>
              </a:rPr>
              <a:t> </a:t>
            </a:r>
            <a:r>
              <a:rPr sz="1800" i="1" spc="5" dirty="0">
                <a:solidFill>
                  <a:srgbClr val="3F3F3F"/>
                </a:solidFill>
                <a:latin typeface="Verdana"/>
                <a:cs typeface="Verdana"/>
              </a:rPr>
              <a:t>performance</a:t>
            </a:r>
            <a:r>
              <a:rPr sz="1800" i="1" spc="-140" dirty="0">
                <a:solidFill>
                  <a:srgbClr val="3F3F3F"/>
                </a:solidFill>
                <a:latin typeface="Verdana"/>
                <a:cs typeface="Verdana"/>
              </a:rPr>
              <a:t> </a:t>
            </a:r>
            <a:r>
              <a:rPr sz="1800" i="1" dirty="0">
                <a:solidFill>
                  <a:srgbClr val="3F3F3F"/>
                </a:solidFill>
                <a:latin typeface="Verdana"/>
                <a:cs typeface="Verdana"/>
              </a:rPr>
              <a:t>of</a:t>
            </a:r>
            <a:r>
              <a:rPr sz="1800" i="1" spc="-120" dirty="0">
                <a:solidFill>
                  <a:srgbClr val="3F3F3F"/>
                </a:solidFill>
                <a:latin typeface="Verdana"/>
                <a:cs typeface="Verdana"/>
              </a:rPr>
              <a:t> </a:t>
            </a:r>
            <a:r>
              <a:rPr sz="1800" i="1" spc="-15" dirty="0">
                <a:solidFill>
                  <a:srgbClr val="3F3F3F"/>
                </a:solidFill>
                <a:latin typeface="Verdana"/>
                <a:cs typeface="Verdana"/>
              </a:rPr>
              <a:t>the  </a:t>
            </a:r>
            <a:r>
              <a:rPr sz="1800" i="1" spc="-60" dirty="0">
                <a:solidFill>
                  <a:srgbClr val="3F3F3F"/>
                </a:solidFill>
                <a:latin typeface="Verdana"/>
                <a:cs typeface="Verdana"/>
              </a:rPr>
              <a:t>internal </a:t>
            </a:r>
            <a:r>
              <a:rPr sz="1800" i="1" spc="-100" dirty="0">
                <a:solidFill>
                  <a:srgbClr val="3F3F3F"/>
                </a:solidFill>
                <a:latin typeface="Verdana"/>
                <a:cs typeface="Verdana"/>
              </a:rPr>
              <a:t>business </a:t>
            </a:r>
            <a:r>
              <a:rPr sz="1800" i="1" spc="-60" dirty="0">
                <a:solidFill>
                  <a:srgbClr val="3F3F3F"/>
                </a:solidFill>
                <a:latin typeface="Verdana"/>
                <a:cs typeface="Verdana"/>
              </a:rPr>
              <a:t>processes. </a:t>
            </a:r>
            <a:r>
              <a:rPr sz="1800" i="1" spc="-125" dirty="0">
                <a:solidFill>
                  <a:srgbClr val="3F3F3F"/>
                </a:solidFill>
                <a:latin typeface="Verdana"/>
                <a:cs typeface="Verdana"/>
              </a:rPr>
              <a:t>ERP </a:t>
            </a:r>
            <a:r>
              <a:rPr sz="1800" i="1" spc="-130" dirty="0">
                <a:solidFill>
                  <a:srgbClr val="3F3F3F"/>
                </a:solidFill>
                <a:latin typeface="Verdana"/>
                <a:cs typeface="Verdana"/>
              </a:rPr>
              <a:t>systems </a:t>
            </a:r>
            <a:r>
              <a:rPr sz="1800" i="1" spc="-5" dirty="0">
                <a:solidFill>
                  <a:srgbClr val="3F3F3F"/>
                </a:solidFill>
                <a:latin typeface="Verdana"/>
                <a:cs typeface="Verdana"/>
              </a:rPr>
              <a:t>often </a:t>
            </a:r>
            <a:r>
              <a:rPr sz="1800" i="1" spc="-45" dirty="0">
                <a:solidFill>
                  <a:srgbClr val="3F3F3F"/>
                </a:solidFill>
                <a:latin typeface="Verdana"/>
                <a:cs typeface="Verdana"/>
              </a:rPr>
              <a:t>integrates  </a:t>
            </a:r>
            <a:r>
              <a:rPr sz="1800" i="1" spc="-100" dirty="0">
                <a:solidFill>
                  <a:srgbClr val="3F3F3F"/>
                </a:solidFill>
                <a:latin typeface="Verdana"/>
                <a:cs typeface="Verdana"/>
              </a:rPr>
              <a:t>business </a:t>
            </a:r>
            <a:r>
              <a:rPr sz="1800" i="1" spc="-45" dirty="0">
                <a:solidFill>
                  <a:srgbClr val="3F3F3F"/>
                </a:solidFill>
                <a:latin typeface="Verdana"/>
                <a:cs typeface="Verdana"/>
              </a:rPr>
              <a:t>activities across </a:t>
            </a:r>
            <a:r>
              <a:rPr sz="1800" i="1" spc="-15" dirty="0">
                <a:solidFill>
                  <a:srgbClr val="3F3F3F"/>
                </a:solidFill>
                <a:latin typeface="Verdana"/>
                <a:cs typeface="Verdana"/>
              </a:rPr>
              <a:t>functional </a:t>
            </a:r>
            <a:r>
              <a:rPr sz="1800" i="1" spc="-35" dirty="0">
                <a:solidFill>
                  <a:srgbClr val="3F3F3F"/>
                </a:solidFill>
                <a:latin typeface="Verdana"/>
                <a:cs typeface="Verdana"/>
              </a:rPr>
              <a:t>departments, </a:t>
            </a:r>
            <a:r>
              <a:rPr sz="1800" i="1" spc="-70" dirty="0">
                <a:solidFill>
                  <a:srgbClr val="3F3F3F"/>
                </a:solidFill>
                <a:latin typeface="Verdana"/>
                <a:cs typeface="Verdana"/>
              </a:rPr>
              <a:t>from  </a:t>
            </a:r>
            <a:r>
              <a:rPr sz="1800" i="1" spc="15" dirty="0">
                <a:solidFill>
                  <a:srgbClr val="3F3F3F"/>
                </a:solidFill>
                <a:latin typeface="Verdana"/>
                <a:cs typeface="Verdana"/>
              </a:rPr>
              <a:t>product </a:t>
            </a:r>
            <a:r>
              <a:rPr sz="1800" i="1" spc="-30" dirty="0">
                <a:solidFill>
                  <a:srgbClr val="3F3F3F"/>
                </a:solidFill>
                <a:latin typeface="Verdana"/>
                <a:cs typeface="Verdana"/>
              </a:rPr>
              <a:t>planning, </a:t>
            </a:r>
            <a:r>
              <a:rPr sz="1800" i="1" spc="-65" dirty="0">
                <a:solidFill>
                  <a:srgbClr val="3F3F3F"/>
                </a:solidFill>
                <a:latin typeface="Verdana"/>
                <a:cs typeface="Verdana"/>
              </a:rPr>
              <a:t>parts </a:t>
            </a:r>
            <a:r>
              <a:rPr sz="1800" i="1" spc="-35" dirty="0">
                <a:solidFill>
                  <a:srgbClr val="3F3F3F"/>
                </a:solidFill>
                <a:latin typeface="Verdana"/>
                <a:cs typeface="Verdana"/>
              </a:rPr>
              <a:t>purchasing, </a:t>
            </a:r>
            <a:r>
              <a:rPr sz="1800" i="1" spc="-65" dirty="0">
                <a:solidFill>
                  <a:srgbClr val="3F3F3F"/>
                </a:solidFill>
                <a:latin typeface="Verdana"/>
                <a:cs typeface="Verdana"/>
              </a:rPr>
              <a:t>inventory </a:t>
            </a:r>
            <a:r>
              <a:rPr sz="1800" i="1" spc="-40" dirty="0">
                <a:solidFill>
                  <a:srgbClr val="3F3F3F"/>
                </a:solidFill>
                <a:latin typeface="Verdana"/>
                <a:cs typeface="Verdana"/>
              </a:rPr>
              <a:t>control,  </a:t>
            </a:r>
            <a:r>
              <a:rPr sz="1800" i="1" spc="15" dirty="0">
                <a:solidFill>
                  <a:srgbClr val="3F3F3F"/>
                </a:solidFill>
                <a:latin typeface="Verdana"/>
                <a:cs typeface="Verdana"/>
              </a:rPr>
              <a:t>product </a:t>
            </a:r>
            <a:r>
              <a:rPr sz="1800" i="1" spc="-80" dirty="0">
                <a:solidFill>
                  <a:srgbClr val="3F3F3F"/>
                </a:solidFill>
                <a:latin typeface="Verdana"/>
                <a:cs typeface="Verdana"/>
              </a:rPr>
              <a:t>distribution, </a:t>
            </a:r>
            <a:r>
              <a:rPr sz="1800" i="1" spc="-85" dirty="0">
                <a:solidFill>
                  <a:srgbClr val="3F3F3F"/>
                </a:solidFill>
                <a:latin typeface="Verdana"/>
                <a:cs typeface="Verdana"/>
              </a:rPr>
              <a:t>fulfillment, </a:t>
            </a:r>
            <a:r>
              <a:rPr sz="1800" i="1" spc="-5" dirty="0">
                <a:solidFill>
                  <a:srgbClr val="3F3F3F"/>
                </a:solidFill>
                <a:latin typeface="Verdana"/>
                <a:cs typeface="Verdana"/>
              </a:rPr>
              <a:t>to </a:t>
            </a:r>
            <a:r>
              <a:rPr sz="1800" i="1" spc="-40" dirty="0">
                <a:solidFill>
                  <a:srgbClr val="3F3F3F"/>
                </a:solidFill>
                <a:latin typeface="Verdana"/>
                <a:cs typeface="Verdana"/>
              </a:rPr>
              <a:t>order </a:t>
            </a:r>
            <a:r>
              <a:rPr sz="1800" i="1" spc="-45" dirty="0">
                <a:solidFill>
                  <a:srgbClr val="3F3F3F"/>
                </a:solidFill>
                <a:latin typeface="Verdana"/>
                <a:cs typeface="Verdana"/>
              </a:rPr>
              <a:t>tracking. </a:t>
            </a:r>
            <a:r>
              <a:rPr sz="1800" i="1" spc="-125" dirty="0">
                <a:solidFill>
                  <a:srgbClr val="3F3F3F"/>
                </a:solidFill>
                <a:latin typeface="Verdana"/>
                <a:cs typeface="Verdana"/>
              </a:rPr>
              <a:t>ERP  </a:t>
            </a:r>
            <a:r>
              <a:rPr sz="1800" i="1" spc="-45" dirty="0">
                <a:solidFill>
                  <a:srgbClr val="3F3F3F"/>
                </a:solidFill>
                <a:latin typeface="Verdana"/>
                <a:cs typeface="Verdana"/>
              </a:rPr>
              <a:t>software </a:t>
            </a:r>
            <a:r>
              <a:rPr sz="1800" i="1" spc="-130" dirty="0">
                <a:solidFill>
                  <a:srgbClr val="3F3F3F"/>
                </a:solidFill>
                <a:latin typeface="Verdana"/>
                <a:cs typeface="Verdana"/>
              </a:rPr>
              <a:t>systems </a:t>
            </a:r>
            <a:r>
              <a:rPr sz="1800" i="1" spc="-5" dirty="0">
                <a:solidFill>
                  <a:srgbClr val="3F3F3F"/>
                </a:solidFill>
                <a:latin typeface="Verdana"/>
                <a:cs typeface="Verdana"/>
              </a:rPr>
              <a:t>may </a:t>
            </a:r>
            <a:r>
              <a:rPr sz="1800" i="1" spc="10" dirty="0">
                <a:solidFill>
                  <a:srgbClr val="3F3F3F"/>
                </a:solidFill>
                <a:latin typeface="Verdana"/>
                <a:cs typeface="Verdana"/>
              </a:rPr>
              <a:t>include </a:t>
            </a:r>
            <a:r>
              <a:rPr sz="1800" i="1" spc="20" dirty="0">
                <a:solidFill>
                  <a:srgbClr val="3F3F3F"/>
                </a:solidFill>
                <a:latin typeface="Verdana"/>
                <a:cs typeface="Verdana"/>
              </a:rPr>
              <a:t>application </a:t>
            </a:r>
            <a:r>
              <a:rPr sz="1800" i="1" spc="-30" dirty="0">
                <a:solidFill>
                  <a:srgbClr val="3F3F3F"/>
                </a:solidFill>
                <a:latin typeface="Verdana"/>
                <a:cs typeface="Verdana"/>
              </a:rPr>
              <a:t>modules </a:t>
            </a:r>
            <a:r>
              <a:rPr sz="1800" i="1" spc="-70" dirty="0">
                <a:solidFill>
                  <a:srgbClr val="3F3F3F"/>
                </a:solidFill>
                <a:latin typeface="Verdana"/>
                <a:cs typeface="Verdana"/>
              </a:rPr>
              <a:t>for  </a:t>
            </a:r>
            <a:r>
              <a:rPr sz="1800" i="1" spc="-45" dirty="0">
                <a:solidFill>
                  <a:srgbClr val="3F3F3F"/>
                </a:solidFill>
                <a:latin typeface="Verdana"/>
                <a:cs typeface="Verdana"/>
              </a:rPr>
              <a:t>supporting </a:t>
            </a:r>
            <a:r>
              <a:rPr sz="1800" i="1" spc="-55" dirty="0">
                <a:solidFill>
                  <a:srgbClr val="3F3F3F"/>
                </a:solidFill>
                <a:latin typeface="Verdana"/>
                <a:cs typeface="Verdana"/>
              </a:rPr>
              <a:t>marketing, </a:t>
            </a:r>
            <a:r>
              <a:rPr sz="1800" i="1" dirty="0">
                <a:solidFill>
                  <a:srgbClr val="3F3F3F"/>
                </a:solidFill>
                <a:latin typeface="Verdana"/>
                <a:cs typeface="Verdana"/>
              </a:rPr>
              <a:t>finance, </a:t>
            </a:r>
            <a:r>
              <a:rPr sz="1800" i="1" spc="35" dirty="0">
                <a:solidFill>
                  <a:srgbClr val="3F3F3F"/>
                </a:solidFill>
                <a:latin typeface="Verdana"/>
                <a:cs typeface="Verdana"/>
              </a:rPr>
              <a:t>accounting </a:t>
            </a:r>
            <a:r>
              <a:rPr sz="1800" i="1" spc="65" dirty="0">
                <a:solidFill>
                  <a:srgbClr val="3F3F3F"/>
                </a:solidFill>
                <a:latin typeface="Verdana"/>
                <a:cs typeface="Verdana"/>
              </a:rPr>
              <a:t>and </a:t>
            </a:r>
            <a:r>
              <a:rPr sz="1800" i="1" spc="-15" dirty="0">
                <a:solidFill>
                  <a:srgbClr val="3F3F3F"/>
                </a:solidFill>
                <a:latin typeface="Verdana"/>
                <a:cs typeface="Verdana"/>
              </a:rPr>
              <a:t>human  </a:t>
            </a:r>
            <a:r>
              <a:rPr sz="1800" i="1" spc="-70" dirty="0">
                <a:solidFill>
                  <a:srgbClr val="3F3F3F"/>
                </a:solidFill>
                <a:latin typeface="Verdana"/>
                <a:cs typeface="Verdana"/>
              </a:rPr>
              <a:t>resources.</a:t>
            </a:r>
            <a:endParaRPr sz="1800">
              <a:latin typeface="Verdana"/>
              <a:cs typeface="Verdana"/>
            </a:endParaRP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02739" y="613409"/>
            <a:ext cx="3025775" cy="635000"/>
          </a:xfrm>
          <a:prstGeom prst="rect">
            <a:avLst/>
          </a:prstGeom>
        </p:spPr>
        <p:txBody>
          <a:bodyPr vert="horz" wrap="square" lIns="0" tIns="12700" rIns="0" bIns="0" rtlCol="0">
            <a:spAutoFit/>
          </a:bodyPr>
          <a:lstStyle/>
          <a:p>
            <a:pPr marL="12700">
              <a:lnSpc>
                <a:spcPct val="100000"/>
              </a:lnSpc>
              <a:spcBef>
                <a:spcPts val="100"/>
              </a:spcBef>
            </a:pPr>
            <a:r>
              <a:rPr sz="4000" spc="-515" dirty="0"/>
              <a:t>What </a:t>
            </a:r>
            <a:r>
              <a:rPr sz="4000" spc="-509" dirty="0"/>
              <a:t>is</a:t>
            </a:r>
            <a:r>
              <a:rPr sz="4000" spc="-85" dirty="0"/>
              <a:t> </a:t>
            </a:r>
            <a:r>
              <a:rPr sz="4000" spc="-605" dirty="0"/>
              <a:t>ERP?</a:t>
            </a:r>
            <a:endParaRPr sz="4000"/>
          </a:p>
        </p:txBody>
      </p:sp>
      <p:sp>
        <p:nvSpPr>
          <p:cNvPr id="4" name="object 4"/>
          <p:cNvSpPr txBox="1"/>
          <p:nvPr/>
        </p:nvSpPr>
        <p:spPr>
          <a:xfrm>
            <a:off x="2059939" y="2735579"/>
            <a:ext cx="1377315" cy="391160"/>
          </a:xfrm>
          <a:prstGeom prst="rect">
            <a:avLst/>
          </a:prstGeom>
        </p:spPr>
        <p:txBody>
          <a:bodyPr vert="horz" wrap="square" lIns="0" tIns="12700" rIns="0" bIns="0" rtlCol="0">
            <a:spAutoFit/>
          </a:bodyPr>
          <a:lstStyle/>
          <a:p>
            <a:pPr marL="12700">
              <a:lnSpc>
                <a:spcPct val="100000"/>
              </a:lnSpc>
              <a:spcBef>
                <a:spcPts val="100"/>
              </a:spcBef>
            </a:pPr>
            <a:r>
              <a:rPr sz="2400" u="heavy" spc="-10" dirty="0">
                <a:solidFill>
                  <a:srgbClr val="3F3F3F"/>
                </a:solidFill>
                <a:uFill>
                  <a:solidFill>
                    <a:srgbClr val="3F3F3F"/>
                  </a:solidFill>
                </a:uFill>
                <a:latin typeface="Arial"/>
                <a:cs typeface="Arial"/>
              </a:rPr>
              <a:t>Definition:</a:t>
            </a:r>
            <a:endParaRPr sz="2400">
              <a:latin typeface="Arial"/>
              <a:cs typeface="Arial"/>
            </a:endParaRPr>
          </a:p>
        </p:txBody>
      </p:sp>
      <p:sp>
        <p:nvSpPr>
          <p:cNvPr id="5" name="object 5"/>
          <p:cNvSpPr txBox="1"/>
          <p:nvPr/>
        </p:nvSpPr>
        <p:spPr>
          <a:xfrm>
            <a:off x="2059939" y="320167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6" name="object 6"/>
          <p:cNvSpPr txBox="1"/>
          <p:nvPr/>
        </p:nvSpPr>
        <p:spPr>
          <a:xfrm>
            <a:off x="2401570" y="3228340"/>
            <a:ext cx="6454775" cy="6350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3F3F3F"/>
                </a:solidFill>
                <a:latin typeface="Arial"/>
                <a:cs typeface="Arial"/>
              </a:rPr>
              <a:t>ENTERPRISE RESOURCE PLANNING(ERP) </a:t>
            </a:r>
            <a:r>
              <a:rPr sz="2000" dirty="0">
                <a:solidFill>
                  <a:srgbClr val="3F3F3F"/>
                </a:solidFill>
                <a:latin typeface="Arial"/>
                <a:cs typeface="Arial"/>
              </a:rPr>
              <a:t>is a</a:t>
            </a:r>
            <a:r>
              <a:rPr sz="2000" spc="20" dirty="0">
                <a:solidFill>
                  <a:srgbClr val="3F3F3F"/>
                </a:solidFill>
                <a:latin typeface="Arial"/>
                <a:cs typeface="Arial"/>
              </a:rPr>
              <a:t> </a:t>
            </a:r>
            <a:r>
              <a:rPr sz="2000" dirty="0">
                <a:solidFill>
                  <a:srgbClr val="3F3F3F"/>
                </a:solidFill>
                <a:latin typeface="Arial"/>
                <a:cs typeface="Arial"/>
              </a:rPr>
              <a:t>cross-</a:t>
            </a:r>
            <a:endParaRPr sz="2000" dirty="0">
              <a:latin typeface="Arial"/>
              <a:cs typeface="Arial"/>
            </a:endParaRPr>
          </a:p>
          <a:p>
            <a:pPr marL="12700">
              <a:lnSpc>
                <a:spcPct val="100000"/>
              </a:lnSpc>
            </a:pPr>
            <a:r>
              <a:rPr sz="2000" spc="-5" dirty="0">
                <a:solidFill>
                  <a:srgbClr val="3F3F3F"/>
                </a:solidFill>
                <a:latin typeface="Arial"/>
                <a:cs typeface="Arial"/>
              </a:rPr>
              <a:t>functional </a:t>
            </a:r>
            <a:r>
              <a:rPr sz="2000" dirty="0">
                <a:solidFill>
                  <a:srgbClr val="3F3F3F"/>
                </a:solidFill>
                <a:latin typeface="Arial"/>
                <a:cs typeface="Arial"/>
              </a:rPr>
              <a:t>enterprise </a:t>
            </a:r>
            <a:r>
              <a:rPr sz="2000" spc="-5" dirty="0">
                <a:solidFill>
                  <a:srgbClr val="3F3F3F"/>
                </a:solidFill>
                <a:latin typeface="Arial"/>
                <a:cs typeface="Arial"/>
              </a:rPr>
              <a:t>system driven </a:t>
            </a:r>
            <a:r>
              <a:rPr sz="2000" dirty="0">
                <a:solidFill>
                  <a:srgbClr val="3F3F3F"/>
                </a:solidFill>
                <a:latin typeface="Arial"/>
                <a:cs typeface="Arial"/>
              </a:rPr>
              <a:t>by an </a:t>
            </a:r>
            <a:r>
              <a:rPr sz="2000" spc="-5" dirty="0">
                <a:solidFill>
                  <a:srgbClr val="3F3F3F"/>
                </a:solidFill>
                <a:latin typeface="Arial"/>
                <a:cs typeface="Arial"/>
              </a:rPr>
              <a:t>integrated</a:t>
            </a:r>
            <a:r>
              <a:rPr sz="2000" spc="25" dirty="0">
                <a:solidFill>
                  <a:srgbClr val="3F3F3F"/>
                </a:solidFill>
                <a:latin typeface="Arial"/>
                <a:cs typeface="Arial"/>
              </a:rPr>
              <a:t> </a:t>
            </a:r>
            <a:r>
              <a:rPr sz="2000" dirty="0">
                <a:solidFill>
                  <a:srgbClr val="3F3F3F"/>
                </a:solidFill>
                <a:latin typeface="Arial"/>
                <a:cs typeface="Arial"/>
              </a:rPr>
              <a:t>suite</a:t>
            </a:r>
            <a:endParaRPr sz="2000" dirty="0">
              <a:latin typeface="Arial"/>
              <a:cs typeface="Arial"/>
            </a:endParaRPr>
          </a:p>
        </p:txBody>
      </p:sp>
      <p:sp>
        <p:nvSpPr>
          <p:cNvPr id="7" name="object 7"/>
          <p:cNvSpPr txBox="1"/>
          <p:nvPr/>
        </p:nvSpPr>
        <p:spPr>
          <a:xfrm>
            <a:off x="2401570" y="3837940"/>
            <a:ext cx="5832475" cy="635000"/>
          </a:xfrm>
          <a:prstGeom prst="rect">
            <a:avLst/>
          </a:prstGeom>
        </p:spPr>
        <p:txBody>
          <a:bodyPr vert="horz" wrap="square" lIns="0" tIns="12700" rIns="0" bIns="0" rtlCol="0">
            <a:spAutoFit/>
          </a:bodyPr>
          <a:lstStyle/>
          <a:p>
            <a:pPr marL="12700" marR="5080">
              <a:lnSpc>
                <a:spcPct val="100000"/>
              </a:lnSpc>
              <a:spcBef>
                <a:spcPts val="100"/>
              </a:spcBef>
            </a:pPr>
            <a:r>
              <a:rPr sz="2000" dirty="0">
                <a:solidFill>
                  <a:srgbClr val="3F3F3F"/>
                </a:solidFill>
                <a:latin typeface="Arial"/>
                <a:cs typeface="Arial"/>
              </a:rPr>
              <a:t>of </a:t>
            </a:r>
            <a:r>
              <a:rPr sz="2000" spc="-5" dirty="0">
                <a:solidFill>
                  <a:srgbClr val="3F3F3F"/>
                </a:solidFill>
                <a:latin typeface="Arial"/>
                <a:cs typeface="Arial"/>
              </a:rPr>
              <a:t>software modules </a:t>
            </a:r>
            <a:r>
              <a:rPr sz="2000" dirty="0">
                <a:solidFill>
                  <a:srgbClr val="3F3F3F"/>
                </a:solidFill>
                <a:latin typeface="Arial"/>
                <a:cs typeface="Arial"/>
              </a:rPr>
              <a:t>that supports </a:t>
            </a:r>
            <a:r>
              <a:rPr sz="2000" spc="-5" dirty="0">
                <a:solidFill>
                  <a:srgbClr val="3F3F3F"/>
                </a:solidFill>
                <a:latin typeface="Arial"/>
                <a:cs typeface="Arial"/>
              </a:rPr>
              <a:t>the </a:t>
            </a:r>
            <a:r>
              <a:rPr sz="2000" dirty="0">
                <a:solidFill>
                  <a:srgbClr val="3F3F3F"/>
                </a:solidFill>
                <a:latin typeface="Arial"/>
                <a:cs typeface="Arial"/>
              </a:rPr>
              <a:t>basic </a:t>
            </a:r>
            <a:r>
              <a:rPr sz="2000" spc="-5" dirty="0">
                <a:solidFill>
                  <a:srgbClr val="3F3F3F"/>
                </a:solidFill>
                <a:latin typeface="Arial"/>
                <a:cs typeface="Arial"/>
              </a:rPr>
              <a:t>internal  </a:t>
            </a:r>
            <a:r>
              <a:rPr sz="2000" dirty="0">
                <a:solidFill>
                  <a:srgbClr val="3F3F3F"/>
                </a:solidFill>
                <a:latin typeface="Arial"/>
                <a:cs typeface="Arial"/>
              </a:rPr>
              <a:t>business processes of a</a:t>
            </a:r>
            <a:r>
              <a:rPr sz="2000" spc="-25" dirty="0">
                <a:solidFill>
                  <a:srgbClr val="3F3F3F"/>
                </a:solidFill>
                <a:latin typeface="Arial"/>
                <a:cs typeface="Arial"/>
              </a:rPr>
              <a:t> </a:t>
            </a:r>
            <a:r>
              <a:rPr sz="2000" dirty="0">
                <a:solidFill>
                  <a:srgbClr val="3F3F3F"/>
                </a:solidFill>
                <a:latin typeface="Arial"/>
                <a:cs typeface="Arial"/>
              </a:rPr>
              <a:t>company</a:t>
            </a:r>
            <a:endParaRPr sz="2000">
              <a:latin typeface="Arial"/>
              <a:cs typeface="Arial"/>
            </a:endParaRPr>
          </a:p>
        </p:txBody>
      </p:sp>
      <p:sp>
        <p:nvSpPr>
          <p:cNvPr id="8" name="object 8"/>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2</a:t>
            </a:r>
            <a:endParaRPr sz="1850">
              <a:latin typeface="Liberation Sans Narrow"/>
              <a:cs typeface="Liberation Sans Narrow"/>
            </a:endParaRPr>
          </a:p>
        </p:txBody>
      </p:sp>
      <p:sp>
        <p:nvSpPr>
          <p:cNvPr id="9" name="object 9"/>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21</a:t>
            </a:r>
            <a:endParaRPr sz="1850">
              <a:latin typeface="Arial"/>
              <a:cs typeface="Arial"/>
            </a:endParaRPr>
          </a:p>
        </p:txBody>
      </p:sp>
      <p:sp>
        <p:nvSpPr>
          <p:cNvPr id="3" name="object 3"/>
          <p:cNvSpPr txBox="1">
            <a:spLocks noGrp="1"/>
          </p:cNvSpPr>
          <p:nvPr>
            <p:ph type="title"/>
          </p:nvPr>
        </p:nvSpPr>
        <p:spPr>
          <a:xfrm>
            <a:off x="1620519" y="609600"/>
            <a:ext cx="2933700" cy="635000"/>
          </a:xfrm>
          <a:prstGeom prst="rect">
            <a:avLst/>
          </a:prstGeom>
        </p:spPr>
        <p:txBody>
          <a:bodyPr vert="horz" wrap="square" lIns="0" tIns="12700" rIns="0" bIns="0" rtlCol="0">
            <a:spAutoFit/>
          </a:bodyPr>
          <a:lstStyle/>
          <a:p>
            <a:pPr marL="12700">
              <a:lnSpc>
                <a:spcPct val="100000"/>
              </a:lnSpc>
              <a:spcBef>
                <a:spcPts val="100"/>
              </a:spcBef>
            </a:pPr>
            <a:r>
              <a:rPr sz="4000" spc="-370" dirty="0"/>
              <a:t>Costs </a:t>
            </a:r>
            <a:r>
              <a:rPr sz="4000" spc="-390" dirty="0"/>
              <a:t>of</a:t>
            </a:r>
            <a:r>
              <a:rPr sz="4000" spc="-215" dirty="0"/>
              <a:t> </a:t>
            </a:r>
            <a:r>
              <a:rPr sz="4000" spc="-730" dirty="0"/>
              <a:t>ERP</a:t>
            </a:r>
            <a:endParaRPr sz="4000"/>
          </a:p>
        </p:txBody>
      </p:sp>
      <p:grpSp>
        <p:nvGrpSpPr>
          <p:cNvPr id="4" name="object 4"/>
          <p:cNvGrpSpPr/>
          <p:nvPr/>
        </p:nvGrpSpPr>
        <p:grpSpPr>
          <a:xfrm>
            <a:off x="2933700" y="0"/>
            <a:ext cx="6210300" cy="5943600"/>
            <a:chOff x="2933700" y="0"/>
            <a:chExt cx="6210300" cy="5943600"/>
          </a:xfrm>
        </p:grpSpPr>
        <p:sp>
          <p:nvSpPr>
            <p:cNvPr id="5" name="object 5"/>
            <p:cNvSpPr/>
            <p:nvPr/>
          </p:nvSpPr>
          <p:spPr>
            <a:xfrm>
              <a:off x="7010400" y="0"/>
              <a:ext cx="213360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2933700" y="1905000"/>
              <a:ext cx="4076700" cy="4038600"/>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4602480" cy="574040"/>
          </a:xfrm>
          <a:prstGeom prst="rect">
            <a:avLst/>
          </a:prstGeom>
        </p:spPr>
        <p:txBody>
          <a:bodyPr vert="horz" wrap="square" lIns="0" tIns="12700" rIns="0" bIns="0" rtlCol="0">
            <a:spAutoFit/>
          </a:bodyPr>
          <a:lstStyle/>
          <a:p>
            <a:pPr marL="12700">
              <a:lnSpc>
                <a:spcPct val="100000"/>
              </a:lnSpc>
              <a:spcBef>
                <a:spcPts val="100"/>
              </a:spcBef>
            </a:pPr>
            <a:r>
              <a:rPr spc="-650" dirty="0"/>
              <a:t>ERP </a:t>
            </a:r>
            <a:r>
              <a:rPr spc="-350" dirty="0"/>
              <a:t>Project </a:t>
            </a:r>
            <a:r>
              <a:rPr spc="-200" dirty="0"/>
              <a:t>and</a:t>
            </a:r>
            <a:r>
              <a:rPr spc="-325" dirty="0"/>
              <a:t> </a:t>
            </a:r>
            <a:r>
              <a:rPr spc="-459" dirty="0"/>
              <a:t>Time</a:t>
            </a:r>
          </a:p>
        </p:txBody>
      </p:sp>
      <p:sp>
        <p:nvSpPr>
          <p:cNvPr id="4" name="object 4"/>
          <p:cNvSpPr txBox="1"/>
          <p:nvPr/>
        </p:nvSpPr>
        <p:spPr>
          <a:xfrm>
            <a:off x="1907539" y="215519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250439" y="2175509"/>
            <a:ext cx="5799455" cy="513080"/>
          </a:xfrm>
          <a:prstGeom prst="rect">
            <a:avLst/>
          </a:prstGeom>
        </p:spPr>
        <p:txBody>
          <a:bodyPr vert="horz" wrap="square" lIns="0" tIns="12700" rIns="0" bIns="0" rtlCol="0">
            <a:spAutoFit/>
          </a:bodyPr>
          <a:lstStyle/>
          <a:p>
            <a:pPr marL="12700" marR="5080">
              <a:lnSpc>
                <a:spcPct val="100000"/>
              </a:lnSpc>
              <a:spcBef>
                <a:spcPts val="100"/>
              </a:spcBef>
            </a:pPr>
            <a:r>
              <a:rPr sz="1600" spc="-10" dirty="0">
                <a:solidFill>
                  <a:srgbClr val="3F3F3F"/>
                </a:solidFill>
                <a:latin typeface="Arial"/>
                <a:cs typeface="Arial"/>
              </a:rPr>
              <a:t>Real </a:t>
            </a:r>
            <a:r>
              <a:rPr sz="1600" spc="-5" dirty="0">
                <a:solidFill>
                  <a:srgbClr val="3F3F3F"/>
                </a:solidFill>
                <a:latin typeface="Arial"/>
                <a:cs typeface="Arial"/>
              </a:rPr>
              <a:t>transformational ERP </a:t>
            </a:r>
            <a:r>
              <a:rPr sz="1600" spc="-10" dirty="0">
                <a:solidFill>
                  <a:srgbClr val="3F3F3F"/>
                </a:solidFill>
                <a:latin typeface="Arial"/>
                <a:cs typeface="Arial"/>
              </a:rPr>
              <a:t>efforts </a:t>
            </a:r>
            <a:r>
              <a:rPr sz="1600" spc="-5" dirty="0">
                <a:solidFill>
                  <a:srgbClr val="3F3F3F"/>
                </a:solidFill>
                <a:latin typeface="Arial"/>
                <a:cs typeface="Arial"/>
              </a:rPr>
              <a:t>will usually run </a:t>
            </a:r>
            <a:r>
              <a:rPr sz="1600" spc="-10" dirty="0">
                <a:solidFill>
                  <a:srgbClr val="3F3F3F"/>
                </a:solidFill>
                <a:latin typeface="Arial"/>
                <a:cs typeface="Arial"/>
              </a:rPr>
              <a:t>between </a:t>
            </a:r>
            <a:r>
              <a:rPr sz="1600" dirty="0">
                <a:solidFill>
                  <a:srgbClr val="3F3F3F"/>
                </a:solidFill>
                <a:latin typeface="Arial"/>
                <a:cs typeface="Arial"/>
              </a:rPr>
              <a:t>1 </a:t>
            </a:r>
            <a:r>
              <a:rPr sz="1600" spc="-5" dirty="0">
                <a:solidFill>
                  <a:srgbClr val="3F3F3F"/>
                </a:solidFill>
                <a:latin typeface="Arial"/>
                <a:cs typeface="Arial"/>
              </a:rPr>
              <a:t>to </a:t>
            </a:r>
            <a:r>
              <a:rPr sz="1600" dirty="0">
                <a:solidFill>
                  <a:srgbClr val="3F3F3F"/>
                </a:solidFill>
                <a:latin typeface="Arial"/>
                <a:cs typeface="Arial"/>
              </a:rPr>
              <a:t>3  </a:t>
            </a:r>
            <a:r>
              <a:rPr sz="1600" spc="-10" dirty="0">
                <a:solidFill>
                  <a:srgbClr val="3F3F3F"/>
                </a:solidFill>
                <a:latin typeface="Arial"/>
                <a:cs typeface="Arial"/>
              </a:rPr>
              <a:t>years, </a:t>
            </a:r>
            <a:r>
              <a:rPr sz="1600" spc="-5" dirty="0">
                <a:solidFill>
                  <a:srgbClr val="3F3F3F"/>
                </a:solidFill>
                <a:latin typeface="Arial"/>
                <a:cs typeface="Arial"/>
              </a:rPr>
              <a:t>on</a:t>
            </a:r>
            <a:r>
              <a:rPr sz="1600" dirty="0">
                <a:solidFill>
                  <a:srgbClr val="3F3F3F"/>
                </a:solidFill>
                <a:latin typeface="Arial"/>
                <a:cs typeface="Arial"/>
              </a:rPr>
              <a:t> </a:t>
            </a:r>
            <a:r>
              <a:rPr sz="1600" spc="-5" dirty="0">
                <a:solidFill>
                  <a:srgbClr val="3F3F3F"/>
                </a:solidFill>
                <a:latin typeface="Arial"/>
                <a:cs typeface="Arial"/>
              </a:rPr>
              <a:t>average.</a:t>
            </a:r>
            <a:endParaRPr sz="1600">
              <a:latin typeface="Arial"/>
              <a:cs typeface="Arial"/>
            </a:endParaRPr>
          </a:p>
        </p:txBody>
      </p:sp>
      <p:sp>
        <p:nvSpPr>
          <p:cNvPr id="6" name="object 6"/>
          <p:cNvSpPr txBox="1"/>
          <p:nvPr/>
        </p:nvSpPr>
        <p:spPr>
          <a:xfrm>
            <a:off x="1907539" y="276860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250439" y="2788920"/>
            <a:ext cx="352488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Short implementations </a:t>
            </a:r>
            <a:r>
              <a:rPr sz="1600" spc="-10" dirty="0">
                <a:solidFill>
                  <a:srgbClr val="3F3F3F"/>
                </a:solidFill>
                <a:latin typeface="Arial"/>
                <a:cs typeface="Arial"/>
              </a:rPr>
              <a:t>(3 </a:t>
            </a:r>
            <a:r>
              <a:rPr sz="1600" spc="-5" dirty="0">
                <a:solidFill>
                  <a:srgbClr val="3F3F3F"/>
                </a:solidFill>
                <a:latin typeface="Arial"/>
                <a:cs typeface="Arial"/>
              </a:rPr>
              <a:t>to </a:t>
            </a:r>
            <a:r>
              <a:rPr sz="1600" dirty="0">
                <a:solidFill>
                  <a:srgbClr val="3F3F3F"/>
                </a:solidFill>
                <a:latin typeface="Arial"/>
                <a:cs typeface="Arial"/>
              </a:rPr>
              <a:t>6</a:t>
            </a:r>
            <a:r>
              <a:rPr sz="1600" spc="-15" dirty="0">
                <a:solidFill>
                  <a:srgbClr val="3F3F3F"/>
                </a:solidFill>
                <a:latin typeface="Arial"/>
                <a:cs typeface="Arial"/>
              </a:rPr>
              <a:t> </a:t>
            </a:r>
            <a:r>
              <a:rPr sz="1600" spc="-5" dirty="0">
                <a:solidFill>
                  <a:srgbClr val="3F3F3F"/>
                </a:solidFill>
                <a:latin typeface="Arial"/>
                <a:cs typeface="Arial"/>
              </a:rPr>
              <a:t>months):</a:t>
            </a:r>
            <a:endParaRPr sz="1600">
              <a:latin typeface="Arial"/>
              <a:cs typeface="Arial"/>
            </a:endParaRPr>
          </a:p>
        </p:txBody>
      </p:sp>
      <p:sp>
        <p:nvSpPr>
          <p:cNvPr id="8" name="object 8"/>
          <p:cNvSpPr txBox="1"/>
          <p:nvPr/>
        </p:nvSpPr>
        <p:spPr>
          <a:xfrm>
            <a:off x="2364739" y="3011170"/>
            <a:ext cx="99695" cy="767080"/>
          </a:xfrm>
          <a:prstGeom prst="rect">
            <a:avLst/>
          </a:prstGeom>
        </p:spPr>
        <p:txBody>
          <a:bodyPr vert="horz" wrap="square" lIns="0" tIns="139700" rIns="0" bIns="0" rtlCol="0">
            <a:spAutoFit/>
          </a:bodyPr>
          <a:lstStyle/>
          <a:p>
            <a:pPr marL="12700">
              <a:lnSpc>
                <a:spcPct val="100000"/>
              </a:lnSpc>
              <a:spcBef>
                <a:spcPts val="11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9" name="object 9"/>
          <p:cNvSpPr txBox="1"/>
          <p:nvPr/>
        </p:nvSpPr>
        <p:spPr>
          <a:xfrm>
            <a:off x="2650489" y="3034029"/>
            <a:ext cx="5157470" cy="764540"/>
          </a:xfrm>
          <a:prstGeom prst="rect">
            <a:avLst/>
          </a:prstGeom>
        </p:spPr>
        <p:txBody>
          <a:bodyPr vert="horz" wrap="square" lIns="0" tIns="138430" rIns="0" bIns="0" rtlCol="0">
            <a:spAutoFit/>
          </a:bodyPr>
          <a:lstStyle/>
          <a:p>
            <a:pPr marL="12700">
              <a:lnSpc>
                <a:spcPct val="100000"/>
              </a:lnSpc>
              <a:spcBef>
                <a:spcPts val="1090"/>
              </a:spcBef>
            </a:pPr>
            <a:r>
              <a:rPr sz="1600" dirty="0">
                <a:solidFill>
                  <a:srgbClr val="3F3F3F"/>
                </a:solidFill>
                <a:latin typeface="Arial"/>
                <a:cs typeface="Arial"/>
              </a:rPr>
              <a:t>small </a:t>
            </a:r>
            <a:r>
              <a:rPr sz="1600" spc="-5" dirty="0">
                <a:solidFill>
                  <a:srgbClr val="3F3F3F"/>
                </a:solidFill>
                <a:latin typeface="Arial"/>
                <a:cs typeface="Arial"/>
              </a:rPr>
              <a:t>companies,</a:t>
            </a:r>
            <a:endParaRPr sz="1600">
              <a:latin typeface="Arial"/>
              <a:cs typeface="Arial"/>
            </a:endParaRPr>
          </a:p>
          <a:p>
            <a:pPr marL="12700">
              <a:lnSpc>
                <a:spcPct val="100000"/>
              </a:lnSpc>
              <a:spcBef>
                <a:spcPts val="990"/>
              </a:spcBef>
            </a:pPr>
            <a:r>
              <a:rPr sz="1600" spc="-5" dirty="0">
                <a:solidFill>
                  <a:srgbClr val="3F3F3F"/>
                </a:solidFill>
                <a:latin typeface="Arial"/>
                <a:cs typeface="Arial"/>
              </a:rPr>
              <a:t>implementation </a:t>
            </a:r>
            <a:r>
              <a:rPr sz="1600" dirty="0">
                <a:solidFill>
                  <a:srgbClr val="3F3F3F"/>
                </a:solidFill>
                <a:latin typeface="Arial"/>
                <a:cs typeface="Arial"/>
              </a:rPr>
              <a:t>limited </a:t>
            </a:r>
            <a:r>
              <a:rPr sz="1600" spc="-5" dirty="0">
                <a:solidFill>
                  <a:srgbClr val="3F3F3F"/>
                </a:solidFill>
                <a:latin typeface="Arial"/>
                <a:cs typeface="Arial"/>
              </a:rPr>
              <a:t>to </a:t>
            </a:r>
            <a:r>
              <a:rPr sz="1600" dirty="0">
                <a:solidFill>
                  <a:srgbClr val="3F3F3F"/>
                </a:solidFill>
                <a:latin typeface="Arial"/>
                <a:cs typeface="Arial"/>
              </a:rPr>
              <a:t>a small </a:t>
            </a:r>
            <a:r>
              <a:rPr sz="1600" spc="-5" dirty="0">
                <a:solidFill>
                  <a:srgbClr val="3F3F3F"/>
                </a:solidFill>
                <a:latin typeface="Arial"/>
                <a:cs typeface="Arial"/>
              </a:rPr>
              <a:t>area of the </a:t>
            </a:r>
            <a:r>
              <a:rPr sz="1600" spc="-20" dirty="0">
                <a:solidFill>
                  <a:srgbClr val="3F3F3F"/>
                </a:solidFill>
                <a:latin typeface="Arial"/>
                <a:cs typeface="Arial"/>
              </a:rPr>
              <a:t>company,</a:t>
            </a:r>
            <a:r>
              <a:rPr sz="1600" spc="-55" dirty="0">
                <a:solidFill>
                  <a:srgbClr val="3F3F3F"/>
                </a:solidFill>
                <a:latin typeface="Arial"/>
                <a:cs typeface="Arial"/>
              </a:rPr>
              <a:t> </a:t>
            </a:r>
            <a:r>
              <a:rPr sz="1600" spc="-5" dirty="0">
                <a:solidFill>
                  <a:srgbClr val="3F3F3F"/>
                </a:solidFill>
                <a:latin typeface="Arial"/>
                <a:cs typeface="Arial"/>
              </a:rPr>
              <a:t>or</a:t>
            </a:r>
            <a:endParaRPr sz="1600">
              <a:latin typeface="Arial"/>
              <a:cs typeface="Arial"/>
            </a:endParaRPr>
          </a:p>
        </p:txBody>
      </p:sp>
      <p:sp>
        <p:nvSpPr>
          <p:cNvPr id="10" name="object 10"/>
          <p:cNvSpPr txBox="1"/>
          <p:nvPr/>
        </p:nvSpPr>
        <p:spPr>
          <a:xfrm>
            <a:off x="2364739" y="3878579"/>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1" name="object 11"/>
          <p:cNvSpPr txBox="1"/>
          <p:nvPr/>
        </p:nvSpPr>
        <p:spPr>
          <a:xfrm>
            <a:off x="2650489" y="3900170"/>
            <a:ext cx="5681980"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the company only used the financial pieces of the ERP</a:t>
            </a:r>
            <a:r>
              <a:rPr sz="1600" spc="-60" dirty="0">
                <a:solidFill>
                  <a:srgbClr val="3F3F3F"/>
                </a:solidFill>
                <a:latin typeface="Arial"/>
                <a:cs typeface="Arial"/>
              </a:rPr>
              <a:t> </a:t>
            </a:r>
            <a:r>
              <a:rPr sz="1600" spc="-5" dirty="0">
                <a:solidFill>
                  <a:srgbClr val="3F3F3F"/>
                </a:solidFill>
                <a:latin typeface="Arial"/>
                <a:cs typeface="Arial"/>
              </a:rPr>
              <a:t>system.</a:t>
            </a:r>
            <a:endParaRPr sz="1600">
              <a:latin typeface="Arial"/>
              <a:cs typeface="Arial"/>
            </a:endParaRPr>
          </a:p>
        </p:txBody>
      </p:sp>
      <p:sp>
        <p:nvSpPr>
          <p:cNvPr id="12" name="object 12"/>
          <p:cNvSpPr txBox="1"/>
          <p:nvPr/>
        </p:nvSpPr>
        <p:spPr>
          <a:xfrm>
            <a:off x="1907539" y="424942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3" name="object 13"/>
          <p:cNvSpPr txBox="1"/>
          <p:nvPr/>
        </p:nvSpPr>
        <p:spPr>
          <a:xfrm>
            <a:off x="2250439" y="4269740"/>
            <a:ext cx="5895975" cy="755650"/>
          </a:xfrm>
          <a:prstGeom prst="rect">
            <a:avLst/>
          </a:prstGeom>
        </p:spPr>
        <p:txBody>
          <a:bodyPr vert="horz" wrap="square" lIns="0" tIns="12700" rIns="0" bIns="0" rtlCol="0">
            <a:spAutoFit/>
          </a:bodyPr>
          <a:lstStyle/>
          <a:p>
            <a:pPr marL="12700" marR="5080">
              <a:lnSpc>
                <a:spcPct val="100000"/>
              </a:lnSpc>
              <a:spcBef>
                <a:spcPts val="100"/>
              </a:spcBef>
            </a:pPr>
            <a:r>
              <a:rPr sz="1600" spc="-5" dirty="0">
                <a:solidFill>
                  <a:srgbClr val="3F3F3F"/>
                </a:solidFill>
                <a:latin typeface="Arial"/>
                <a:cs typeface="Arial"/>
              </a:rPr>
              <a:t>The important thing </a:t>
            </a:r>
            <a:r>
              <a:rPr sz="1600" dirty="0">
                <a:solidFill>
                  <a:srgbClr val="3F3F3F"/>
                </a:solidFill>
                <a:latin typeface="Arial"/>
                <a:cs typeface="Arial"/>
              </a:rPr>
              <a:t>is </a:t>
            </a:r>
            <a:r>
              <a:rPr sz="1600" spc="-5" dirty="0">
                <a:solidFill>
                  <a:srgbClr val="3F3F3F"/>
                </a:solidFill>
                <a:latin typeface="Arial"/>
                <a:cs typeface="Arial"/>
              </a:rPr>
              <a:t>not to focus on how long </a:t>
            </a:r>
            <a:r>
              <a:rPr sz="1600" dirty="0">
                <a:solidFill>
                  <a:srgbClr val="3F3F3F"/>
                </a:solidFill>
                <a:latin typeface="Arial"/>
                <a:cs typeface="Arial"/>
              </a:rPr>
              <a:t>it </a:t>
            </a:r>
            <a:r>
              <a:rPr sz="1600" spc="-5" dirty="0">
                <a:solidFill>
                  <a:srgbClr val="3F3F3F"/>
                </a:solidFill>
                <a:latin typeface="Arial"/>
                <a:cs typeface="Arial"/>
              </a:rPr>
              <a:t>will take but to  understand </a:t>
            </a:r>
            <a:r>
              <a:rPr sz="1600" spc="-10" dirty="0">
                <a:solidFill>
                  <a:srgbClr val="3F3F3F"/>
                </a:solidFill>
                <a:latin typeface="Arial"/>
                <a:cs typeface="Arial"/>
              </a:rPr>
              <a:t>why you </a:t>
            </a:r>
            <a:r>
              <a:rPr sz="1600" spc="-5" dirty="0">
                <a:solidFill>
                  <a:srgbClr val="3F3F3F"/>
                </a:solidFill>
                <a:latin typeface="Arial"/>
                <a:cs typeface="Arial"/>
              </a:rPr>
              <a:t>need ERP and how </a:t>
            </a:r>
            <a:r>
              <a:rPr sz="1600" spc="-15" dirty="0">
                <a:solidFill>
                  <a:srgbClr val="3F3F3F"/>
                </a:solidFill>
                <a:latin typeface="Arial"/>
                <a:cs typeface="Arial"/>
              </a:rPr>
              <a:t>you </a:t>
            </a:r>
            <a:r>
              <a:rPr sz="1600" spc="-5" dirty="0">
                <a:solidFill>
                  <a:srgbClr val="3F3F3F"/>
                </a:solidFill>
                <a:latin typeface="Arial"/>
                <a:cs typeface="Arial"/>
              </a:rPr>
              <a:t>will use </a:t>
            </a:r>
            <a:r>
              <a:rPr sz="1600" dirty="0">
                <a:solidFill>
                  <a:srgbClr val="3F3F3F"/>
                </a:solidFill>
                <a:latin typeface="Arial"/>
                <a:cs typeface="Arial"/>
              </a:rPr>
              <a:t>it to </a:t>
            </a:r>
            <a:r>
              <a:rPr sz="1600" spc="-5" dirty="0">
                <a:solidFill>
                  <a:srgbClr val="3F3F3F"/>
                </a:solidFill>
                <a:latin typeface="Arial"/>
                <a:cs typeface="Arial"/>
              </a:rPr>
              <a:t>improve  </a:t>
            </a:r>
            <a:r>
              <a:rPr sz="1600" spc="-10" dirty="0">
                <a:solidFill>
                  <a:srgbClr val="3F3F3F"/>
                </a:solidFill>
                <a:latin typeface="Arial"/>
                <a:cs typeface="Arial"/>
              </a:rPr>
              <a:t>your</a:t>
            </a:r>
            <a:r>
              <a:rPr sz="1600" spc="-15" dirty="0">
                <a:solidFill>
                  <a:srgbClr val="3F3F3F"/>
                </a:solidFill>
                <a:latin typeface="Arial"/>
                <a:cs typeface="Arial"/>
              </a:rPr>
              <a:t> </a:t>
            </a:r>
            <a:r>
              <a:rPr sz="1600" spc="-5" dirty="0">
                <a:solidFill>
                  <a:srgbClr val="3F3F3F"/>
                </a:solidFill>
                <a:latin typeface="Arial"/>
                <a:cs typeface="Arial"/>
              </a:rPr>
              <a:t>business.</a:t>
            </a:r>
            <a:endParaRPr sz="1600">
              <a:latin typeface="Arial"/>
              <a:cs typeface="Arial"/>
            </a:endParaRPr>
          </a:p>
        </p:txBody>
      </p:sp>
      <p:sp>
        <p:nvSpPr>
          <p:cNvPr id="14" name="object 14"/>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23</a:t>
            </a:r>
            <a:endParaRPr sz="1850">
              <a:latin typeface="Arial"/>
              <a:cs typeface="Arial"/>
            </a:endParaRPr>
          </a:p>
        </p:txBody>
      </p:sp>
      <p:sp>
        <p:nvSpPr>
          <p:cNvPr id="15" name="object 1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4365625" cy="574040"/>
          </a:xfrm>
          <a:prstGeom prst="rect">
            <a:avLst/>
          </a:prstGeom>
        </p:spPr>
        <p:txBody>
          <a:bodyPr vert="horz" wrap="square" lIns="0" tIns="12700" rIns="0" bIns="0" rtlCol="0">
            <a:spAutoFit/>
          </a:bodyPr>
          <a:lstStyle/>
          <a:p>
            <a:pPr marL="12700">
              <a:lnSpc>
                <a:spcPct val="100000"/>
              </a:lnSpc>
              <a:spcBef>
                <a:spcPts val="100"/>
              </a:spcBef>
            </a:pPr>
            <a:r>
              <a:rPr spc="-290" dirty="0"/>
              <a:t>Hidden </a:t>
            </a:r>
            <a:r>
              <a:rPr spc="-330" dirty="0"/>
              <a:t>Costs </a:t>
            </a:r>
            <a:r>
              <a:rPr spc="-345" dirty="0"/>
              <a:t>of</a:t>
            </a:r>
            <a:r>
              <a:rPr spc="-140" dirty="0"/>
              <a:t> </a:t>
            </a:r>
            <a:r>
              <a:rPr spc="-650" dirty="0"/>
              <a:t>ERP</a:t>
            </a:r>
          </a:p>
        </p:txBody>
      </p:sp>
      <p:sp>
        <p:nvSpPr>
          <p:cNvPr id="4" name="object 4"/>
          <p:cNvSpPr txBox="1"/>
          <p:nvPr/>
        </p:nvSpPr>
        <p:spPr>
          <a:xfrm>
            <a:off x="1831339" y="1866899"/>
            <a:ext cx="99695" cy="76454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174239" y="1885949"/>
            <a:ext cx="2032635" cy="767080"/>
          </a:xfrm>
          <a:prstGeom prst="rect">
            <a:avLst/>
          </a:prstGeom>
        </p:spPr>
        <p:txBody>
          <a:bodyPr vert="horz" wrap="square" lIns="0" tIns="139700" rIns="0" bIns="0" rtlCol="0">
            <a:spAutoFit/>
          </a:bodyPr>
          <a:lstStyle/>
          <a:p>
            <a:pPr marL="12700">
              <a:lnSpc>
                <a:spcPct val="100000"/>
              </a:lnSpc>
              <a:spcBef>
                <a:spcPts val="1100"/>
              </a:spcBef>
            </a:pPr>
            <a:r>
              <a:rPr sz="1600" spc="-15" dirty="0">
                <a:solidFill>
                  <a:srgbClr val="3F3F3F"/>
                </a:solidFill>
                <a:latin typeface="Arial"/>
                <a:cs typeface="Arial"/>
              </a:rPr>
              <a:t>Training</a:t>
            </a:r>
            <a:endParaRPr sz="1600">
              <a:latin typeface="Arial"/>
              <a:cs typeface="Arial"/>
            </a:endParaRPr>
          </a:p>
          <a:p>
            <a:pPr marL="12700">
              <a:lnSpc>
                <a:spcPct val="100000"/>
              </a:lnSpc>
              <a:spcBef>
                <a:spcPts val="1000"/>
              </a:spcBef>
            </a:pPr>
            <a:r>
              <a:rPr sz="1600" spc="-5" dirty="0">
                <a:solidFill>
                  <a:srgbClr val="3F3F3F"/>
                </a:solidFill>
                <a:latin typeface="Arial"/>
                <a:cs typeface="Arial"/>
              </a:rPr>
              <a:t>Integration and</a:t>
            </a:r>
            <a:r>
              <a:rPr sz="1600" spc="-75" dirty="0">
                <a:solidFill>
                  <a:srgbClr val="3F3F3F"/>
                </a:solidFill>
                <a:latin typeface="Arial"/>
                <a:cs typeface="Arial"/>
              </a:rPr>
              <a:t> </a:t>
            </a:r>
            <a:r>
              <a:rPr sz="1600" spc="-5" dirty="0">
                <a:solidFill>
                  <a:srgbClr val="3F3F3F"/>
                </a:solidFill>
                <a:latin typeface="Arial"/>
                <a:cs typeface="Arial"/>
              </a:rPr>
              <a:t>testing</a:t>
            </a:r>
            <a:endParaRPr sz="1600">
              <a:latin typeface="Arial"/>
              <a:cs typeface="Arial"/>
            </a:endParaRPr>
          </a:p>
        </p:txBody>
      </p:sp>
      <p:sp>
        <p:nvSpPr>
          <p:cNvPr id="6" name="object 6"/>
          <p:cNvSpPr txBox="1"/>
          <p:nvPr/>
        </p:nvSpPr>
        <p:spPr>
          <a:xfrm>
            <a:off x="1831339" y="2607310"/>
            <a:ext cx="99695" cy="113538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174239" y="2626359"/>
            <a:ext cx="1491615" cy="1136650"/>
          </a:xfrm>
          <a:prstGeom prst="rect">
            <a:avLst/>
          </a:prstGeom>
        </p:spPr>
        <p:txBody>
          <a:bodyPr vert="horz" wrap="square" lIns="0" tIns="13335" rIns="0" bIns="0" rtlCol="0">
            <a:spAutoFit/>
          </a:bodyPr>
          <a:lstStyle/>
          <a:p>
            <a:pPr marL="12700" marR="5080">
              <a:lnSpc>
                <a:spcPct val="151800"/>
              </a:lnSpc>
              <a:spcBef>
                <a:spcPts val="105"/>
              </a:spcBef>
            </a:pPr>
            <a:r>
              <a:rPr sz="1600" spc="-5" dirty="0">
                <a:solidFill>
                  <a:srgbClr val="3F3F3F"/>
                </a:solidFill>
                <a:latin typeface="Arial"/>
                <a:cs typeface="Arial"/>
              </a:rPr>
              <a:t>Data</a:t>
            </a:r>
            <a:r>
              <a:rPr sz="1600" spc="-75" dirty="0">
                <a:solidFill>
                  <a:srgbClr val="3F3F3F"/>
                </a:solidFill>
                <a:latin typeface="Arial"/>
                <a:cs typeface="Arial"/>
              </a:rPr>
              <a:t> </a:t>
            </a:r>
            <a:r>
              <a:rPr sz="1600" spc="-5" dirty="0">
                <a:solidFill>
                  <a:srgbClr val="3F3F3F"/>
                </a:solidFill>
                <a:latin typeface="Arial"/>
                <a:cs typeface="Arial"/>
              </a:rPr>
              <a:t>conversion  Data analysis  Consultants</a:t>
            </a:r>
            <a:endParaRPr sz="1600">
              <a:latin typeface="Arial"/>
              <a:cs typeface="Arial"/>
            </a:endParaRPr>
          </a:p>
        </p:txBody>
      </p:sp>
      <p:sp>
        <p:nvSpPr>
          <p:cNvPr id="8" name="object 8"/>
          <p:cNvSpPr txBox="1"/>
          <p:nvPr/>
        </p:nvSpPr>
        <p:spPr>
          <a:xfrm>
            <a:off x="1831339" y="3717290"/>
            <a:ext cx="99695" cy="113538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9" name="object 9"/>
          <p:cNvSpPr txBox="1"/>
          <p:nvPr/>
        </p:nvSpPr>
        <p:spPr>
          <a:xfrm>
            <a:off x="2174239" y="3738880"/>
            <a:ext cx="4932045" cy="1134110"/>
          </a:xfrm>
          <a:prstGeom prst="rect">
            <a:avLst/>
          </a:prstGeom>
        </p:spPr>
        <p:txBody>
          <a:bodyPr vert="horz" wrap="square" lIns="0" tIns="12700" rIns="0" bIns="0" rtlCol="0">
            <a:spAutoFit/>
          </a:bodyPr>
          <a:lstStyle/>
          <a:p>
            <a:pPr marL="12700" marR="5080">
              <a:lnSpc>
                <a:spcPct val="151600"/>
              </a:lnSpc>
              <a:spcBef>
                <a:spcPts val="100"/>
              </a:spcBef>
            </a:pPr>
            <a:r>
              <a:rPr sz="1600" spc="-5" dirty="0">
                <a:solidFill>
                  <a:srgbClr val="3F3F3F"/>
                </a:solidFill>
                <a:latin typeface="Arial"/>
                <a:cs typeface="Arial"/>
              </a:rPr>
              <a:t>Replacing best and brightest </a:t>
            </a:r>
            <a:r>
              <a:rPr sz="1600" spc="-10" dirty="0">
                <a:solidFill>
                  <a:srgbClr val="3F3F3F"/>
                </a:solidFill>
                <a:latin typeface="Arial"/>
                <a:cs typeface="Arial"/>
              </a:rPr>
              <a:t>staff </a:t>
            </a:r>
            <a:r>
              <a:rPr sz="1600" spc="-5" dirty="0">
                <a:solidFill>
                  <a:srgbClr val="3F3F3F"/>
                </a:solidFill>
                <a:latin typeface="Arial"/>
                <a:cs typeface="Arial"/>
              </a:rPr>
              <a:t>after implementation  Implementation teams </a:t>
            </a:r>
            <a:r>
              <a:rPr sz="1600" dirty="0">
                <a:solidFill>
                  <a:srgbClr val="3F3F3F"/>
                </a:solidFill>
                <a:latin typeface="Arial"/>
                <a:cs typeface="Arial"/>
              </a:rPr>
              <a:t>can </a:t>
            </a:r>
            <a:r>
              <a:rPr sz="1600" spc="-5" dirty="0">
                <a:solidFill>
                  <a:srgbClr val="3F3F3F"/>
                </a:solidFill>
                <a:latin typeface="Arial"/>
                <a:cs typeface="Arial"/>
              </a:rPr>
              <a:t>never</a:t>
            </a:r>
            <a:r>
              <a:rPr sz="1600" spc="-20" dirty="0">
                <a:solidFill>
                  <a:srgbClr val="3F3F3F"/>
                </a:solidFill>
                <a:latin typeface="Arial"/>
                <a:cs typeface="Arial"/>
              </a:rPr>
              <a:t> </a:t>
            </a:r>
            <a:r>
              <a:rPr sz="1600" spc="-5" dirty="0">
                <a:solidFill>
                  <a:srgbClr val="3F3F3F"/>
                </a:solidFill>
                <a:latin typeface="Arial"/>
                <a:cs typeface="Arial"/>
              </a:rPr>
              <a:t>stop</a:t>
            </a:r>
            <a:endParaRPr sz="1600">
              <a:latin typeface="Arial"/>
              <a:cs typeface="Arial"/>
            </a:endParaRPr>
          </a:p>
          <a:p>
            <a:pPr marL="12700">
              <a:lnSpc>
                <a:spcPct val="100000"/>
              </a:lnSpc>
              <a:spcBef>
                <a:spcPts val="990"/>
              </a:spcBef>
            </a:pPr>
            <a:r>
              <a:rPr sz="1600" spc="-10" dirty="0">
                <a:solidFill>
                  <a:srgbClr val="3F3F3F"/>
                </a:solidFill>
                <a:latin typeface="Arial"/>
                <a:cs typeface="Arial"/>
              </a:rPr>
              <a:t>Waiting </a:t>
            </a:r>
            <a:r>
              <a:rPr sz="1600" spc="-5" dirty="0">
                <a:solidFill>
                  <a:srgbClr val="3F3F3F"/>
                </a:solidFill>
                <a:latin typeface="Arial"/>
                <a:cs typeface="Arial"/>
              </a:rPr>
              <a:t>for</a:t>
            </a:r>
            <a:r>
              <a:rPr sz="1600" dirty="0">
                <a:solidFill>
                  <a:srgbClr val="3F3F3F"/>
                </a:solidFill>
                <a:latin typeface="Arial"/>
                <a:cs typeface="Arial"/>
              </a:rPr>
              <a:t> </a:t>
            </a:r>
            <a:r>
              <a:rPr sz="1600" spc="-5" dirty="0">
                <a:solidFill>
                  <a:srgbClr val="3F3F3F"/>
                </a:solidFill>
                <a:latin typeface="Arial"/>
                <a:cs typeface="Arial"/>
              </a:rPr>
              <a:t>ROI</a:t>
            </a:r>
            <a:endParaRPr sz="1600">
              <a:latin typeface="Arial"/>
              <a:cs typeface="Arial"/>
            </a:endParaRPr>
          </a:p>
        </p:txBody>
      </p:sp>
      <p:sp>
        <p:nvSpPr>
          <p:cNvPr id="10" name="object 10"/>
          <p:cNvSpPr txBox="1"/>
          <p:nvPr/>
        </p:nvSpPr>
        <p:spPr>
          <a:xfrm>
            <a:off x="1831339" y="495300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1" name="object 11"/>
          <p:cNvSpPr txBox="1"/>
          <p:nvPr/>
        </p:nvSpPr>
        <p:spPr>
          <a:xfrm>
            <a:off x="2174239" y="4974590"/>
            <a:ext cx="1962150"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Post-ERP</a:t>
            </a:r>
            <a:r>
              <a:rPr sz="1600" spc="-90" dirty="0">
                <a:solidFill>
                  <a:srgbClr val="3F3F3F"/>
                </a:solidFill>
                <a:latin typeface="Arial"/>
                <a:cs typeface="Arial"/>
              </a:rPr>
              <a:t> </a:t>
            </a:r>
            <a:r>
              <a:rPr sz="1600" spc="-5" dirty="0">
                <a:solidFill>
                  <a:srgbClr val="3F3F3F"/>
                </a:solidFill>
                <a:latin typeface="Arial"/>
                <a:cs typeface="Arial"/>
              </a:rPr>
              <a:t>depression</a:t>
            </a:r>
            <a:endParaRPr sz="1600" dirty="0">
              <a:latin typeface="Arial"/>
              <a:cs typeface="Arial"/>
            </a:endParaRPr>
          </a:p>
        </p:txBody>
      </p:sp>
      <p:sp>
        <p:nvSpPr>
          <p:cNvPr id="12" name="object 12"/>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24</a:t>
            </a:r>
            <a:endParaRPr sz="1850">
              <a:latin typeface="Arial"/>
              <a:cs typeface="Arial"/>
            </a:endParaRPr>
          </a:p>
        </p:txBody>
      </p:sp>
      <p:sp>
        <p:nvSpPr>
          <p:cNvPr id="13" name="object 13"/>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78939" y="642620"/>
            <a:ext cx="5049520" cy="574040"/>
          </a:xfrm>
          <a:prstGeom prst="rect">
            <a:avLst/>
          </a:prstGeom>
        </p:spPr>
        <p:txBody>
          <a:bodyPr vert="horz" wrap="square" lIns="0" tIns="12700" rIns="0" bIns="0" rtlCol="0">
            <a:spAutoFit/>
          </a:bodyPr>
          <a:lstStyle/>
          <a:p>
            <a:pPr marL="12700">
              <a:lnSpc>
                <a:spcPct val="100000"/>
              </a:lnSpc>
              <a:spcBef>
                <a:spcPts val="100"/>
              </a:spcBef>
            </a:pPr>
            <a:r>
              <a:rPr spc="-409" dirty="0"/>
              <a:t>Benefits </a:t>
            </a:r>
            <a:r>
              <a:rPr spc="-345" dirty="0"/>
              <a:t>of </a:t>
            </a:r>
            <a:r>
              <a:rPr spc="-650" dirty="0"/>
              <a:t>ERP</a:t>
            </a:r>
            <a:r>
              <a:rPr spc="-575" dirty="0"/>
              <a:t> </a:t>
            </a:r>
            <a:r>
              <a:rPr spc="-450" dirty="0"/>
              <a:t>Systems</a:t>
            </a:r>
          </a:p>
        </p:txBody>
      </p:sp>
      <p:sp>
        <p:nvSpPr>
          <p:cNvPr id="4" name="object 4"/>
          <p:cNvSpPr txBox="1"/>
          <p:nvPr/>
        </p:nvSpPr>
        <p:spPr>
          <a:xfrm>
            <a:off x="1907539" y="215519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250439" y="2175509"/>
            <a:ext cx="2801620"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Improving integration,</a:t>
            </a:r>
            <a:r>
              <a:rPr sz="1600" spc="-40" dirty="0">
                <a:solidFill>
                  <a:srgbClr val="3F3F3F"/>
                </a:solidFill>
                <a:latin typeface="Arial"/>
                <a:cs typeface="Arial"/>
              </a:rPr>
              <a:t> </a:t>
            </a:r>
            <a:r>
              <a:rPr sz="1600" spc="-5" dirty="0">
                <a:solidFill>
                  <a:srgbClr val="3F3F3F"/>
                </a:solidFill>
                <a:latin typeface="Arial"/>
                <a:cs typeface="Arial"/>
              </a:rPr>
              <a:t>flexibility</a:t>
            </a:r>
            <a:endParaRPr sz="1600">
              <a:latin typeface="Arial"/>
              <a:cs typeface="Arial"/>
            </a:endParaRPr>
          </a:p>
        </p:txBody>
      </p:sp>
      <p:sp>
        <p:nvSpPr>
          <p:cNvPr id="6" name="object 6"/>
          <p:cNvSpPr txBox="1"/>
          <p:nvPr/>
        </p:nvSpPr>
        <p:spPr>
          <a:xfrm>
            <a:off x="1907539" y="2399029"/>
            <a:ext cx="99695" cy="113538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250439" y="2418079"/>
            <a:ext cx="3340735" cy="1136650"/>
          </a:xfrm>
          <a:prstGeom prst="rect">
            <a:avLst/>
          </a:prstGeom>
        </p:spPr>
        <p:txBody>
          <a:bodyPr vert="horz" wrap="square" lIns="0" tIns="139700" rIns="0" bIns="0" rtlCol="0">
            <a:spAutoFit/>
          </a:bodyPr>
          <a:lstStyle/>
          <a:p>
            <a:pPr marL="12700">
              <a:lnSpc>
                <a:spcPct val="100000"/>
              </a:lnSpc>
              <a:spcBef>
                <a:spcPts val="1100"/>
              </a:spcBef>
            </a:pPr>
            <a:r>
              <a:rPr sz="1600" spc="-10" dirty="0">
                <a:solidFill>
                  <a:srgbClr val="3F3F3F"/>
                </a:solidFill>
                <a:latin typeface="Arial"/>
                <a:cs typeface="Arial"/>
              </a:rPr>
              <a:t>Fewer</a:t>
            </a:r>
            <a:r>
              <a:rPr sz="1600" spc="-5" dirty="0">
                <a:solidFill>
                  <a:srgbClr val="3F3F3F"/>
                </a:solidFill>
                <a:latin typeface="Arial"/>
                <a:cs typeface="Arial"/>
              </a:rPr>
              <a:t> errors</a:t>
            </a:r>
            <a:endParaRPr sz="1600">
              <a:latin typeface="Arial"/>
              <a:cs typeface="Arial"/>
            </a:endParaRPr>
          </a:p>
          <a:p>
            <a:pPr marL="12700">
              <a:lnSpc>
                <a:spcPct val="100000"/>
              </a:lnSpc>
              <a:spcBef>
                <a:spcPts val="1000"/>
              </a:spcBef>
            </a:pPr>
            <a:r>
              <a:rPr sz="1600" spc="-5" dirty="0">
                <a:solidFill>
                  <a:srgbClr val="3F3F3F"/>
                </a:solidFill>
                <a:latin typeface="Arial"/>
                <a:cs typeface="Arial"/>
              </a:rPr>
              <a:t>Improved speed and</a:t>
            </a:r>
            <a:r>
              <a:rPr sz="1600" spc="-20" dirty="0">
                <a:solidFill>
                  <a:srgbClr val="3F3F3F"/>
                </a:solidFill>
                <a:latin typeface="Arial"/>
                <a:cs typeface="Arial"/>
              </a:rPr>
              <a:t> </a:t>
            </a:r>
            <a:r>
              <a:rPr sz="1600" spc="-5" dirty="0">
                <a:solidFill>
                  <a:srgbClr val="3F3F3F"/>
                </a:solidFill>
                <a:latin typeface="Arial"/>
                <a:cs typeface="Arial"/>
              </a:rPr>
              <a:t>efficiency</a:t>
            </a:r>
            <a:endParaRPr sz="1600">
              <a:latin typeface="Arial"/>
              <a:cs typeface="Arial"/>
            </a:endParaRPr>
          </a:p>
          <a:p>
            <a:pPr marL="12700">
              <a:lnSpc>
                <a:spcPct val="100000"/>
              </a:lnSpc>
              <a:spcBef>
                <a:spcPts val="990"/>
              </a:spcBef>
            </a:pPr>
            <a:r>
              <a:rPr sz="1600" spc="-15" dirty="0">
                <a:solidFill>
                  <a:srgbClr val="3F3F3F"/>
                </a:solidFill>
                <a:latin typeface="Arial"/>
                <a:cs typeface="Arial"/>
              </a:rPr>
              <a:t>More </a:t>
            </a:r>
            <a:r>
              <a:rPr sz="1600" spc="-5" dirty="0">
                <a:solidFill>
                  <a:srgbClr val="3F3F3F"/>
                </a:solidFill>
                <a:latin typeface="Arial"/>
                <a:cs typeface="Arial"/>
              </a:rPr>
              <a:t>complete access to</a:t>
            </a:r>
            <a:r>
              <a:rPr sz="1600" spc="5" dirty="0">
                <a:solidFill>
                  <a:srgbClr val="3F3F3F"/>
                </a:solidFill>
                <a:latin typeface="Arial"/>
                <a:cs typeface="Arial"/>
              </a:rPr>
              <a:t> </a:t>
            </a:r>
            <a:r>
              <a:rPr sz="1600" spc="-5" dirty="0">
                <a:solidFill>
                  <a:srgbClr val="3F3F3F"/>
                </a:solidFill>
                <a:latin typeface="Arial"/>
                <a:cs typeface="Arial"/>
              </a:rPr>
              <a:t>information</a:t>
            </a:r>
            <a:endParaRPr sz="1600">
              <a:latin typeface="Arial"/>
              <a:cs typeface="Arial"/>
            </a:endParaRPr>
          </a:p>
        </p:txBody>
      </p:sp>
      <p:sp>
        <p:nvSpPr>
          <p:cNvPr id="8" name="object 8"/>
          <p:cNvSpPr txBox="1"/>
          <p:nvPr/>
        </p:nvSpPr>
        <p:spPr>
          <a:xfrm>
            <a:off x="1907539" y="3507740"/>
            <a:ext cx="99695" cy="1136650"/>
          </a:xfrm>
          <a:prstGeom prst="rect">
            <a:avLst/>
          </a:prstGeom>
        </p:spPr>
        <p:txBody>
          <a:bodyPr vert="horz" wrap="square" lIns="0" tIns="139700" rIns="0" bIns="0" rtlCol="0">
            <a:spAutoFit/>
          </a:bodyPr>
          <a:lstStyle/>
          <a:p>
            <a:pPr marL="12700">
              <a:lnSpc>
                <a:spcPct val="100000"/>
              </a:lnSpc>
              <a:spcBef>
                <a:spcPts val="11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p:txBody>
      </p:sp>
      <p:sp>
        <p:nvSpPr>
          <p:cNvPr id="9" name="object 9"/>
          <p:cNvSpPr txBox="1"/>
          <p:nvPr/>
        </p:nvSpPr>
        <p:spPr>
          <a:xfrm>
            <a:off x="2250439" y="3530600"/>
            <a:ext cx="5774690" cy="1134110"/>
          </a:xfrm>
          <a:prstGeom prst="rect">
            <a:avLst/>
          </a:prstGeom>
        </p:spPr>
        <p:txBody>
          <a:bodyPr vert="horz" wrap="square" lIns="0" tIns="12700" rIns="0" bIns="0" rtlCol="0">
            <a:spAutoFit/>
          </a:bodyPr>
          <a:lstStyle/>
          <a:p>
            <a:pPr marL="12700" marR="1616075">
              <a:lnSpc>
                <a:spcPct val="151600"/>
              </a:lnSpc>
              <a:spcBef>
                <a:spcPts val="100"/>
              </a:spcBef>
            </a:pPr>
            <a:r>
              <a:rPr sz="1600" spc="-10" dirty="0">
                <a:solidFill>
                  <a:srgbClr val="3F3F3F"/>
                </a:solidFill>
                <a:latin typeface="Arial"/>
                <a:cs typeface="Arial"/>
              </a:rPr>
              <a:t>Lower </a:t>
            </a:r>
            <a:r>
              <a:rPr sz="1600" spc="-5" dirty="0">
                <a:solidFill>
                  <a:srgbClr val="3F3F3F"/>
                </a:solidFill>
                <a:latin typeface="Arial"/>
                <a:cs typeface="Arial"/>
              </a:rPr>
              <a:t>total </a:t>
            </a:r>
            <a:r>
              <a:rPr sz="1600" dirty="0">
                <a:solidFill>
                  <a:srgbClr val="3F3F3F"/>
                </a:solidFill>
                <a:latin typeface="Arial"/>
                <a:cs typeface="Arial"/>
              </a:rPr>
              <a:t>costs in </a:t>
            </a:r>
            <a:r>
              <a:rPr sz="1600" spc="-5" dirty="0">
                <a:solidFill>
                  <a:srgbClr val="3F3F3F"/>
                </a:solidFill>
                <a:latin typeface="Arial"/>
                <a:cs typeface="Arial"/>
              </a:rPr>
              <a:t>the complete supply chain  Shorten throughput</a:t>
            </a:r>
            <a:r>
              <a:rPr sz="1600" spc="-10" dirty="0">
                <a:solidFill>
                  <a:srgbClr val="3F3F3F"/>
                </a:solidFill>
                <a:latin typeface="Arial"/>
                <a:cs typeface="Arial"/>
              </a:rPr>
              <a:t> </a:t>
            </a:r>
            <a:r>
              <a:rPr sz="1600" dirty="0">
                <a:solidFill>
                  <a:srgbClr val="3F3F3F"/>
                </a:solidFill>
                <a:latin typeface="Arial"/>
                <a:cs typeface="Arial"/>
              </a:rPr>
              <a:t>times</a:t>
            </a:r>
            <a:endParaRPr sz="1600">
              <a:latin typeface="Arial"/>
              <a:cs typeface="Arial"/>
            </a:endParaRPr>
          </a:p>
          <a:p>
            <a:pPr marL="12700">
              <a:lnSpc>
                <a:spcPct val="100000"/>
              </a:lnSpc>
              <a:spcBef>
                <a:spcPts val="990"/>
              </a:spcBef>
            </a:pPr>
            <a:r>
              <a:rPr sz="1600" spc="-5" dirty="0">
                <a:solidFill>
                  <a:srgbClr val="3F3F3F"/>
                </a:solidFill>
                <a:latin typeface="Arial"/>
                <a:cs typeface="Arial"/>
              </a:rPr>
              <a:t>Sustained involvement and </a:t>
            </a:r>
            <a:r>
              <a:rPr sz="1600" dirty="0">
                <a:solidFill>
                  <a:srgbClr val="3F3F3F"/>
                </a:solidFill>
                <a:latin typeface="Arial"/>
                <a:cs typeface="Arial"/>
              </a:rPr>
              <a:t>commitment </a:t>
            </a:r>
            <a:r>
              <a:rPr sz="1600" spc="-5" dirty="0">
                <a:solidFill>
                  <a:srgbClr val="3F3F3F"/>
                </a:solidFill>
                <a:latin typeface="Arial"/>
                <a:cs typeface="Arial"/>
              </a:rPr>
              <a:t>of the top</a:t>
            </a:r>
            <a:r>
              <a:rPr sz="1600" spc="5" dirty="0">
                <a:solidFill>
                  <a:srgbClr val="3F3F3F"/>
                </a:solidFill>
                <a:latin typeface="Arial"/>
                <a:cs typeface="Arial"/>
              </a:rPr>
              <a:t> </a:t>
            </a:r>
            <a:r>
              <a:rPr sz="1600" spc="-5" dirty="0">
                <a:solidFill>
                  <a:srgbClr val="3F3F3F"/>
                </a:solidFill>
                <a:latin typeface="Arial"/>
                <a:cs typeface="Arial"/>
              </a:rPr>
              <a:t>management</a:t>
            </a:r>
            <a:endParaRPr sz="1600">
              <a:latin typeface="Arial"/>
              <a:cs typeface="Arial"/>
            </a:endParaRPr>
          </a:p>
        </p:txBody>
      </p:sp>
      <p:sp>
        <p:nvSpPr>
          <p:cNvPr id="10" name="object 10"/>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25</a:t>
            </a:r>
            <a:endParaRPr sz="1850">
              <a:latin typeface="Arial"/>
              <a:cs typeface="Arial"/>
            </a:endParaRPr>
          </a:p>
        </p:txBody>
      </p:sp>
      <p:sp>
        <p:nvSpPr>
          <p:cNvPr id="11" name="object 11"/>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2021839" y="2146300"/>
            <a:ext cx="2875915" cy="269240"/>
          </a:xfrm>
          <a:prstGeom prst="rect">
            <a:avLst/>
          </a:prstGeom>
        </p:spPr>
        <p:txBody>
          <a:bodyPr vert="horz" wrap="square" lIns="0" tIns="12700" rIns="0" bIns="0" rtlCol="0">
            <a:spAutoFit/>
          </a:bodyPr>
          <a:lstStyle/>
          <a:p>
            <a:pPr marL="12700">
              <a:lnSpc>
                <a:spcPct val="100000"/>
              </a:lnSpc>
              <a:spcBef>
                <a:spcPts val="100"/>
              </a:spcBef>
              <a:tabLst>
                <a:tab pos="354965" algn="l"/>
              </a:tabLst>
            </a:pPr>
            <a:r>
              <a:rPr sz="2400" spc="-1530" baseline="3472" dirty="0">
                <a:solidFill>
                  <a:srgbClr val="343434"/>
                </a:solidFill>
                <a:latin typeface="UnDotum"/>
                <a:cs typeface="UnDotum"/>
              </a:rPr>
              <a:t>	</a:t>
            </a:r>
            <a:r>
              <a:rPr sz="1600" spc="-5" dirty="0">
                <a:solidFill>
                  <a:srgbClr val="3F3F3F"/>
                </a:solidFill>
                <a:latin typeface="Arial"/>
                <a:cs typeface="Arial"/>
              </a:rPr>
              <a:t>Reduce stock to </a:t>
            </a:r>
            <a:r>
              <a:rPr sz="1600" dirty="0">
                <a:solidFill>
                  <a:srgbClr val="3F3F3F"/>
                </a:solidFill>
                <a:latin typeface="Arial"/>
                <a:cs typeface="Arial"/>
              </a:rPr>
              <a:t>a</a:t>
            </a:r>
            <a:r>
              <a:rPr sz="1600" spc="-40" dirty="0">
                <a:solidFill>
                  <a:srgbClr val="3F3F3F"/>
                </a:solidFill>
                <a:latin typeface="Arial"/>
                <a:cs typeface="Arial"/>
              </a:rPr>
              <a:t> </a:t>
            </a:r>
            <a:r>
              <a:rPr sz="1600" spc="-5" dirty="0">
                <a:solidFill>
                  <a:srgbClr val="3F3F3F"/>
                </a:solidFill>
                <a:latin typeface="Arial"/>
                <a:cs typeface="Arial"/>
              </a:rPr>
              <a:t>minimum</a:t>
            </a:r>
            <a:endParaRPr sz="1600">
              <a:latin typeface="Arial"/>
              <a:cs typeface="Arial"/>
            </a:endParaRPr>
          </a:p>
        </p:txBody>
      </p:sp>
      <p:sp>
        <p:nvSpPr>
          <p:cNvPr id="4" name="object 4"/>
          <p:cNvSpPr txBox="1"/>
          <p:nvPr/>
        </p:nvSpPr>
        <p:spPr>
          <a:xfrm>
            <a:off x="2021839" y="2381249"/>
            <a:ext cx="99695" cy="1082040"/>
          </a:xfrm>
          <a:prstGeom prst="rect">
            <a:avLst/>
          </a:prstGeom>
        </p:spPr>
        <p:txBody>
          <a:bodyPr vert="horz" wrap="square" lIns="0" tIns="120650" rIns="0" bIns="0" rtlCol="0">
            <a:spAutoFit/>
          </a:bodyPr>
          <a:lstStyle/>
          <a:p>
            <a:pPr marL="12700">
              <a:lnSpc>
                <a:spcPct val="100000"/>
              </a:lnSpc>
              <a:spcBef>
                <a:spcPts val="95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85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86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364739" y="2388870"/>
            <a:ext cx="5528945" cy="1309370"/>
          </a:xfrm>
          <a:prstGeom prst="rect">
            <a:avLst/>
          </a:prstGeom>
        </p:spPr>
        <p:txBody>
          <a:bodyPr vert="horz" wrap="square" lIns="0" tIns="12700" rIns="0" bIns="0" rtlCol="0">
            <a:spAutoFit/>
          </a:bodyPr>
          <a:lstStyle/>
          <a:p>
            <a:pPr marL="12700" marR="3014980">
              <a:lnSpc>
                <a:spcPct val="144800"/>
              </a:lnSpc>
              <a:spcBef>
                <a:spcPts val="100"/>
              </a:spcBef>
            </a:pPr>
            <a:r>
              <a:rPr sz="1600" spc="-5" dirty="0">
                <a:solidFill>
                  <a:srgbClr val="3F3F3F"/>
                </a:solidFill>
                <a:latin typeface="Arial"/>
                <a:cs typeface="Arial"/>
              </a:rPr>
              <a:t>Enlarge </a:t>
            </a:r>
            <a:r>
              <a:rPr sz="1600" spc="-10" dirty="0">
                <a:solidFill>
                  <a:srgbClr val="3F3F3F"/>
                </a:solidFill>
                <a:latin typeface="Arial"/>
                <a:cs typeface="Arial"/>
              </a:rPr>
              <a:t>product </a:t>
            </a:r>
            <a:r>
              <a:rPr sz="1600" spc="-5" dirty="0">
                <a:solidFill>
                  <a:srgbClr val="3F3F3F"/>
                </a:solidFill>
                <a:latin typeface="Arial"/>
                <a:cs typeface="Arial"/>
              </a:rPr>
              <a:t>assortment  Improve product</a:t>
            </a:r>
            <a:r>
              <a:rPr sz="1600" spc="-20" dirty="0">
                <a:solidFill>
                  <a:srgbClr val="3F3F3F"/>
                </a:solidFill>
                <a:latin typeface="Arial"/>
                <a:cs typeface="Arial"/>
              </a:rPr>
              <a:t> </a:t>
            </a:r>
            <a:r>
              <a:rPr sz="1600" spc="-5" dirty="0">
                <a:solidFill>
                  <a:srgbClr val="3F3F3F"/>
                </a:solidFill>
                <a:latin typeface="Arial"/>
                <a:cs typeface="Arial"/>
              </a:rPr>
              <a:t>quality</a:t>
            </a:r>
            <a:endParaRPr sz="1600" dirty="0">
              <a:latin typeface="Arial"/>
              <a:cs typeface="Arial"/>
            </a:endParaRPr>
          </a:p>
          <a:p>
            <a:pPr marL="12700" marR="5080">
              <a:lnSpc>
                <a:spcPts val="1780"/>
              </a:lnSpc>
              <a:spcBef>
                <a:spcPts val="1025"/>
              </a:spcBef>
            </a:pPr>
            <a:r>
              <a:rPr sz="1600" spc="-5" dirty="0">
                <a:solidFill>
                  <a:srgbClr val="3F3F3F"/>
                </a:solidFill>
                <a:latin typeface="Arial"/>
                <a:cs typeface="Arial"/>
              </a:rPr>
              <a:t>Provide </a:t>
            </a:r>
            <a:r>
              <a:rPr sz="1600" dirty="0">
                <a:solidFill>
                  <a:srgbClr val="3F3F3F"/>
                </a:solidFill>
                <a:latin typeface="Arial"/>
                <a:cs typeface="Arial"/>
              </a:rPr>
              <a:t>more </a:t>
            </a:r>
            <a:r>
              <a:rPr sz="1600" spc="-5" dirty="0">
                <a:solidFill>
                  <a:srgbClr val="3F3F3F"/>
                </a:solidFill>
                <a:latin typeface="Arial"/>
                <a:cs typeface="Arial"/>
              </a:rPr>
              <a:t>reliable delivery dates and higher </a:t>
            </a:r>
            <a:r>
              <a:rPr sz="1600" dirty="0">
                <a:solidFill>
                  <a:srgbClr val="3F3F3F"/>
                </a:solidFill>
                <a:latin typeface="Arial"/>
                <a:cs typeface="Arial"/>
              </a:rPr>
              <a:t>service </a:t>
            </a:r>
            <a:r>
              <a:rPr sz="1600" spc="-5" dirty="0">
                <a:solidFill>
                  <a:srgbClr val="3F3F3F"/>
                </a:solidFill>
                <a:latin typeface="Arial"/>
                <a:cs typeface="Arial"/>
              </a:rPr>
              <a:t>to the  customer</a:t>
            </a:r>
            <a:endParaRPr sz="1600" dirty="0">
              <a:latin typeface="Arial"/>
              <a:cs typeface="Arial"/>
            </a:endParaRPr>
          </a:p>
        </p:txBody>
      </p:sp>
      <p:sp>
        <p:nvSpPr>
          <p:cNvPr id="6" name="object 6"/>
          <p:cNvSpPr txBox="1"/>
          <p:nvPr/>
        </p:nvSpPr>
        <p:spPr>
          <a:xfrm>
            <a:off x="2021839" y="377190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364739" y="3782059"/>
            <a:ext cx="53778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Efficiently coordinate global demand, supply and</a:t>
            </a:r>
            <a:r>
              <a:rPr sz="1600" spc="-65" dirty="0">
                <a:solidFill>
                  <a:srgbClr val="3F3F3F"/>
                </a:solidFill>
                <a:latin typeface="Arial"/>
                <a:cs typeface="Arial"/>
              </a:rPr>
              <a:t> </a:t>
            </a:r>
            <a:r>
              <a:rPr sz="1600" spc="-5" dirty="0">
                <a:solidFill>
                  <a:srgbClr val="3F3F3F"/>
                </a:solidFill>
                <a:latin typeface="Arial"/>
                <a:cs typeface="Arial"/>
              </a:rPr>
              <a:t>production</a:t>
            </a:r>
            <a:endParaRPr sz="1600">
              <a:latin typeface="Arial"/>
              <a:cs typeface="Arial"/>
            </a:endParaRPr>
          </a:p>
        </p:txBody>
      </p:sp>
      <p:sp>
        <p:nvSpPr>
          <p:cNvPr id="8" name="object 8"/>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2</a:t>
            </a:r>
            <a:r>
              <a:rPr sz="1750" spc="-165" dirty="0">
                <a:solidFill>
                  <a:srgbClr val="FDFFFF"/>
                </a:solidFill>
                <a:latin typeface="Arial"/>
                <a:cs typeface="Arial"/>
              </a:rPr>
              <a:t>6</a:t>
            </a:r>
            <a:endParaRPr sz="1750">
              <a:latin typeface="Arial"/>
              <a:cs typeface="Arial"/>
            </a:endParaRPr>
          </a:p>
        </p:txBody>
      </p:sp>
      <p:sp>
        <p:nvSpPr>
          <p:cNvPr id="9" name="object 9"/>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title"/>
          </p:nvPr>
        </p:nvSpPr>
        <p:spPr>
          <a:xfrm>
            <a:off x="1678939" y="642620"/>
            <a:ext cx="5049520" cy="574040"/>
          </a:xfrm>
          <a:prstGeom prst="rect">
            <a:avLst/>
          </a:prstGeom>
        </p:spPr>
        <p:txBody>
          <a:bodyPr vert="horz" wrap="square" lIns="0" tIns="12700" rIns="0" bIns="0" rtlCol="0">
            <a:spAutoFit/>
          </a:bodyPr>
          <a:lstStyle/>
          <a:p>
            <a:pPr marL="12700">
              <a:lnSpc>
                <a:spcPct val="100000"/>
              </a:lnSpc>
              <a:spcBef>
                <a:spcPts val="100"/>
              </a:spcBef>
            </a:pPr>
            <a:r>
              <a:rPr spc="-409" dirty="0"/>
              <a:t>Benefits </a:t>
            </a:r>
            <a:r>
              <a:rPr spc="-345" dirty="0"/>
              <a:t>of </a:t>
            </a:r>
            <a:r>
              <a:rPr spc="-650" dirty="0"/>
              <a:t>ERP</a:t>
            </a:r>
            <a:r>
              <a:rPr spc="-575" dirty="0"/>
              <a:t> </a:t>
            </a:r>
            <a:r>
              <a:rPr spc="-450" dirty="0"/>
              <a:t>Systems</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4420235" cy="574040"/>
          </a:xfrm>
          <a:prstGeom prst="rect">
            <a:avLst/>
          </a:prstGeom>
        </p:spPr>
        <p:txBody>
          <a:bodyPr vert="horz" wrap="square" lIns="0" tIns="12700" rIns="0" bIns="0" rtlCol="0">
            <a:spAutoFit/>
          </a:bodyPr>
          <a:lstStyle/>
          <a:p>
            <a:pPr marL="12700">
              <a:lnSpc>
                <a:spcPct val="100000"/>
              </a:lnSpc>
              <a:spcBef>
                <a:spcPts val="100"/>
              </a:spcBef>
            </a:pPr>
            <a:r>
              <a:rPr spc="-650" dirty="0"/>
              <a:t>ERP</a:t>
            </a:r>
            <a:r>
              <a:rPr spc="-315" dirty="0"/>
              <a:t> </a:t>
            </a:r>
            <a:r>
              <a:rPr spc="-360" dirty="0"/>
              <a:t>Implementation</a:t>
            </a:r>
          </a:p>
        </p:txBody>
      </p:sp>
      <p:sp>
        <p:nvSpPr>
          <p:cNvPr id="4" name="object 4"/>
          <p:cNvSpPr txBox="1"/>
          <p:nvPr/>
        </p:nvSpPr>
        <p:spPr>
          <a:xfrm>
            <a:off x="2061210" y="219329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404110" y="2213609"/>
            <a:ext cx="470598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Biggest </a:t>
            </a:r>
            <a:r>
              <a:rPr sz="1600" dirty="0">
                <a:solidFill>
                  <a:srgbClr val="3F3F3F"/>
                </a:solidFill>
                <a:latin typeface="Arial"/>
                <a:cs typeface="Arial"/>
              </a:rPr>
              <a:t>IT </a:t>
            </a:r>
            <a:r>
              <a:rPr sz="1600" spc="-5" dirty="0">
                <a:solidFill>
                  <a:srgbClr val="3F3F3F"/>
                </a:solidFill>
                <a:latin typeface="Arial"/>
                <a:cs typeface="Arial"/>
              </a:rPr>
              <a:t>project that </a:t>
            </a:r>
            <a:r>
              <a:rPr sz="1600" dirty="0">
                <a:solidFill>
                  <a:srgbClr val="3F3F3F"/>
                </a:solidFill>
                <a:latin typeface="Arial"/>
                <a:cs typeface="Arial"/>
              </a:rPr>
              <a:t>most </a:t>
            </a:r>
            <a:r>
              <a:rPr sz="1600" spc="-5" dirty="0">
                <a:solidFill>
                  <a:srgbClr val="3F3F3F"/>
                </a:solidFill>
                <a:latin typeface="Arial"/>
                <a:cs typeface="Arial"/>
              </a:rPr>
              <a:t>companies ever</a:t>
            </a:r>
            <a:r>
              <a:rPr sz="1600" spc="-70" dirty="0">
                <a:solidFill>
                  <a:srgbClr val="3F3F3F"/>
                </a:solidFill>
                <a:latin typeface="Arial"/>
                <a:cs typeface="Arial"/>
              </a:rPr>
              <a:t> </a:t>
            </a:r>
            <a:r>
              <a:rPr sz="1600" spc="-5" dirty="0">
                <a:solidFill>
                  <a:srgbClr val="3F3F3F"/>
                </a:solidFill>
                <a:latin typeface="Arial"/>
                <a:cs typeface="Arial"/>
              </a:rPr>
              <a:t>handle,</a:t>
            </a:r>
            <a:endParaRPr sz="1600">
              <a:latin typeface="Arial"/>
              <a:cs typeface="Arial"/>
            </a:endParaRPr>
          </a:p>
        </p:txBody>
      </p:sp>
      <p:sp>
        <p:nvSpPr>
          <p:cNvPr id="6" name="object 6"/>
          <p:cNvSpPr txBox="1"/>
          <p:nvPr/>
        </p:nvSpPr>
        <p:spPr>
          <a:xfrm>
            <a:off x="2061210" y="2437129"/>
            <a:ext cx="99695" cy="76454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061210" y="354584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8" name="object 8"/>
          <p:cNvSpPr txBox="1"/>
          <p:nvPr/>
        </p:nvSpPr>
        <p:spPr>
          <a:xfrm>
            <a:off x="2404110" y="2458719"/>
            <a:ext cx="5842000" cy="760465"/>
          </a:xfrm>
          <a:prstGeom prst="rect">
            <a:avLst/>
          </a:prstGeom>
        </p:spPr>
        <p:txBody>
          <a:bodyPr vert="horz" wrap="square" lIns="0" tIns="138430" rIns="0" bIns="0" rtlCol="0">
            <a:spAutoFit/>
          </a:bodyPr>
          <a:lstStyle/>
          <a:p>
            <a:pPr marL="12700">
              <a:lnSpc>
                <a:spcPct val="100000"/>
              </a:lnSpc>
              <a:spcBef>
                <a:spcPts val="1090"/>
              </a:spcBef>
            </a:pPr>
            <a:r>
              <a:rPr sz="1600" spc="-10" dirty="0">
                <a:solidFill>
                  <a:srgbClr val="3F3F3F"/>
                </a:solidFill>
                <a:latin typeface="Arial"/>
                <a:cs typeface="Arial"/>
              </a:rPr>
              <a:t>Changes </a:t>
            </a:r>
            <a:r>
              <a:rPr sz="1600" spc="-5" dirty="0">
                <a:solidFill>
                  <a:srgbClr val="3F3F3F"/>
                </a:solidFill>
                <a:latin typeface="Arial"/>
                <a:cs typeface="Arial"/>
              </a:rPr>
              <a:t>the entire </a:t>
            </a:r>
            <a:r>
              <a:rPr sz="1600" spc="-20" dirty="0">
                <a:solidFill>
                  <a:srgbClr val="3F3F3F"/>
                </a:solidFill>
                <a:latin typeface="Arial"/>
                <a:cs typeface="Arial"/>
              </a:rPr>
              <a:t>company,</a:t>
            </a:r>
            <a:r>
              <a:rPr sz="1600" dirty="0">
                <a:solidFill>
                  <a:srgbClr val="3F3F3F"/>
                </a:solidFill>
                <a:latin typeface="Arial"/>
                <a:cs typeface="Arial"/>
              </a:rPr>
              <a:t> </a:t>
            </a:r>
            <a:r>
              <a:rPr sz="1600" spc="-5" dirty="0" smtClean="0">
                <a:solidFill>
                  <a:srgbClr val="3F3F3F"/>
                </a:solidFill>
                <a:latin typeface="Arial"/>
                <a:cs typeface="Arial"/>
              </a:rPr>
              <a:t>and.</a:t>
            </a:r>
            <a:endParaRPr sz="1600" dirty="0">
              <a:latin typeface="Arial"/>
              <a:cs typeface="Arial"/>
            </a:endParaRPr>
          </a:p>
          <a:p>
            <a:pPr marL="12700">
              <a:lnSpc>
                <a:spcPct val="100000"/>
              </a:lnSpc>
              <a:spcBef>
                <a:spcPts val="990"/>
              </a:spcBef>
            </a:pPr>
            <a:r>
              <a:rPr sz="1600" spc="-5" dirty="0">
                <a:solidFill>
                  <a:srgbClr val="3F3F3F"/>
                </a:solidFill>
                <a:latin typeface="Arial"/>
                <a:cs typeface="Arial"/>
              </a:rPr>
              <a:t>It </a:t>
            </a:r>
            <a:r>
              <a:rPr sz="1600" dirty="0">
                <a:solidFill>
                  <a:srgbClr val="3F3F3F"/>
                </a:solidFill>
                <a:latin typeface="Arial"/>
                <a:cs typeface="Arial"/>
              </a:rPr>
              <a:t>is </a:t>
            </a:r>
            <a:r>
              <a:rPr sz="1600" spc="-5" dirty="0">
                <a:solidFill>
                  <a:srgbClr val="3F3F3F"/>
                </a:solidFill>
                <a:latin typeface="Arial"/>
                <a:cs typeface="Arial"/>
              </a:rPr>
              <a:t>essential that all the key </a:t>
            </a:r>
            <a:r>
              <a:rPr sz="1600" spc="-10" dirty="0">
                <a:solidFill>
                  <a:srgbClr val="3F3F3F"/>
                </a:solidFill>
                <a:latin typeface="Arial"/>
                <a:cs typeface="Arial"/>
              </a:rPr>
              <a:t>players </a:t>
            </a:r>
            <a:r>
              <a:rPr sz="1600" spc="-5" dirty="0">
                <a:solidFill>
                  <a:srgbClr val="3F3F3F"/>
                </a:solidFill>
                <a:latin typeface="Arial"/>
                <a:cs typeface="Arial"/>
              </a:rPr>
              <a:t>understand the </a:t>
            </a:r>
            <a:r>
              <a:rPr sz="1600" dirty="0">
                <a:solidFill>
                  <a:srgbClr val="3F3F3F"/>
                </a:solidFill>
                <a:latin typeface="Arial"/>
                <a:cs typeface="Arial"/>
              </a:rPr>
              <a:t>scope </a:t>
            </a:r>
            <a:r>
              <a:rPr sz="1600" spc="-5" dirty="0">
                <a:solidFill>
                  <a:srgbClr val="3F3F3F"/>
                </a:solidFill>
                <a:latin typeface="Arial"/>
                <a:cs typeface="Arial"/>
              </a:rPr>
              <a:t>of the</a:t>
            </a:r>
            <a:endParaRPr sz="1600" dirty="0">
              <a:latin typeface="Arial"/>
              <a:cs typeface="Arial"/>
            </a:endParaRPr>
          </a:p>
        </p:txBody>
      </p:sp>
      <p:sp>
        <p:nvSpPr>
          <p:cNvPr id="9" name="object 9"/>
          <p:cNvSpPr txBox="1"/>
          <p:nvPr/>
        </p:nvSpPr>
        <p:spPr>
          <a:xfrm>
            <a:off x="2061210" y="416052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0" name="object 10"/>
          <p:cNvSpPr txBox="1"/>
          <p:nvPr/>
        </p:nvSpPr>
        <p:spPr>
          <a:xfrm>
            <a:off x="2404110" y="3685540"/>
            <a:ext cx="2664460" cy="764540"/>
          </a:xfrm>
          <a:prstGeom prst="rect">
            <a:avLst/>
          </a:prstGeom>
        </p:spPr>
        <p:txBody>
          <a:bodyPr vert="horz" wrap="square" lIns="0" tIns="138430" rIns="0" bIns="0" rtlCol="0">
            <a:spAutoFit/>
          </a:bodyPr>
          <a:lstStyle/>
          <a:p>
            <a:pPr marL="12700">
              <a:lnSpc>
                <a:spcPct val="100000"/>
              </a:lnSpc>
              <a:spcBef>
                <a:spcPts val="1090"/>
              </a:spcBef>
            </a:pPr>
            <a:r>
              <a:rPr sz="1600" spc="-5" dirty="0">
                <a:solidFill>
                  <a:srgbClr val="3F3F3F"/>
                </a:solidFill>
                <a:latin typeface="Arial"/>
                <a:cs typeface="Arial"/>
              </a:rPr>
              <a:t>project.</a:t>
            </a:r>
            <a:endParaRPr sz="1600">
              <a:latin typeface="Arial"/>
              <a:cs typeface="Arial"/>
            </a:endParaRPr>
          </a:p>
          <a:p>
            <a:pPr marL="12700">
              <a:lnSpc>
                <a:spcPct val="100000"/>
              </a:lnSpc>
              <a:spcBef>
                <a:spcPts val="990"/>
              </a:spcBef>
            </a:pPr>
            <a:r>
              <a:rPr sz="1600" spc="-5" dirty="0">
                <a:solidFill>
                  <a:srgbClr val="3F3F3F"/>
                </a:solidFill>
                <a:latin typeface="Arial"/>
                <a:cs typeface="Arial"/>
              </a:rPr>
              <a:t>This </a:t>
            </a:r>
            <a:r>
              <a:rPr sz="1600" dirty="0">
                <a:solidFill>
                  <a:srgbClr val="3F3F3F"/>
                </a:solidFill>
                <a:latin typeface="Arial"/>
                <a:cs typeface="Arial"/>
              </a:rPr>
              <a:t>is </a:t>
            </a:r>
            <a:r>
              <a:rPr sz="1600" spc="-5" dirty="0">
                <a:solidFill>
                  <a:srgbClr val="3F3F3F"/>
                </a:solidFill>
                <a:latin typeface="Arial"/>
                <a:cs typeface="Arial"/>
              </a:rPr>
              <a:t>an </a:t>
            </a:r>
            <a:r>
              <a:rPr sz="1600" b="1" u="sng" spc="-15" dirty="0">
                <a:solidFill>
                  <a:srgbClr val="3F3F3F"/>
                </a:solidFill>
                <a:uFill>
                  <a:solidFill>
                    <a:srgbClr val="3F3F3F"/>
                  </a:solidFill>
                </a:uFill>
                <a:latin typeface="Arial"/>
                <a:cs typeface="Arial"/>
              </a:rPr>
              <a:t>IT-Related</a:t>
            </a:r>
            <a:r>
              <a:rPr sz="1600" b="1" spc="-45" dirty="0">
                <a:solidFill>
                  <a:srgbClr val="3F3F3F"/>
                </a:solidFill>
                <a:latin typeface="Arial"/>
                <a:cs typeface="Arial"/>
              </a:rPr>
              <a:t> </a:t>
            </a:r>
            <a:r>
              <a:rPr sz="1600" spc="-5" dirty="0">
                <a:solidFill>
                  <a:srgbClr val="3F3F3F"/>
                </a:solidFill>
                <a:latin typeface="Arial"/>
                <a:cs typeface="Arial"/>
              </a:rPr>
              <a:t>Project.</a:t>
            </a:r>
            <a:endParaRPr sz="1600">
              <a:latin typeface="Arial"/>
              <a:cs typeface="Arial"/>
            </a:endParaRPr>
          </a:p>
        </p:txBody>
      </p:sp>
      <p:sp>
        <p:nvSpPr>
          <p:cNvPr id="11" name="object 11"/>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27</a:t>
            </a:r>
            <a:endParaRPr sz="1850">
              <a:latin typeface="Arial"/>
              <a:cs typeface="Arial"/>
            </a:endParaRPr>
          </a:p>
        </p:txBody>
      </p:sp>
      <p:sp>
        <p:nvSpPr>
          <p:cNvPr id="12" name="object 12"/>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2136139" y="2302509"/>
            <a:ext cx="186055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3F3F3F"/>
                </a:solidFill>
                <a:latin typeface="Arial"/>
                <a:cs typeface="Arial"/>
              </a:rPr>
              <a:t>4 </a:t>
            </a:r>
            <a:r>
              <a:rPr sz="2000" spc="-10" dirty="0">
                <a:solidFill>
                  <a:srgbClr val="3F3F3F"/>
                </a:solidFill>
                <a:latin typeface="Arial"/>
                <a:cs typeface="Arial"/>
              </a:rPr>
              <a:t>Major</a:t>
            </a:r>
            <a:r>
              <a:rPr sz="2000" spc="-75" dirty="0">
                <a:solidFill>
                  <a:srgbClr val="3F3F3F"/>
                </a:solidFill>
                <a:latin typeface="Arial"/>
                <a:cs typeface="Arial"/>
              </a:rPr>
              <a:t> </a:t>
            </a:r>
            <a:r>
              <a:rPr sz="2000" dirty="0">
                <a:solidFill>
                  <a:srgbClr val="3F3F3F"/>
                </a:solidFill>
                <a:latin typeface="Arial"/>
                <a:cs typeface="Arial"/>
              </a:rPr>
              <a:t>Phases:</a:t>
            </a:r>
            <a:endParaRPr sz="2000">
              <a:latin typeface="Arial"/>
              <a:cs typeface="Arial"/>
            </a:endParaRPr>
          </a:p>
        </p:txBody>
      </p:sp>
      <p:sp>
        <p:nvSpPr>
          <p:cNvPr id="4" name="object 4"/>
          <p:cNvSpPr txBox="1"/>
          <p:nvPr/>
        </p:nvSpPr>
        <p:spPr>
          <a:xfrm>
            <a:off x="2136139" y="2584450"/>
            <a:ext cx="109220" cy="1229360"/>
          </a:xfrm>
          <a:prstGeom prst="rect">
            <a:avLst/>
          </a:prstGeom>
        </p:spPr>
        <p:txBody>
          <a:bodyPr vert="horz" wrap="square" lIns="0" tIns="139700" rIns="0" bIns="0" rtlCol="0">
            <a:spAutoFit/>
          </a:bodyPr>
          <a:lstStyle/>
          <a:p>
            <a:pPr marL="12700">
              <a:lnSpc>
                <a:spcPct val="100000"/>
              </a:lnSpc>
              <a:spcBef>
                <a:spcPts val="1100"/>
              </a:spcBef>
            </a:pPr>
            <a:r>
              <a:rPr sz="1800" spc="-1145" dirty="0">
                <a:solidFill>
                  <a:srgbClr val="343434"/>
                </a:solidFill>
                <a:latin typeface="UnDotum"/>
                <a:cs typeface="UnDotum"/>
              </a:rPr>
              <a:t></a:t>
            </a:r>
            <a:endParaRPr sz="1800">
              <a:latin typeface="UnDotum"/>
              <a:cs typeface="UnDotum"/>
            </a:endParaRPr>
          </a:p>
          <a:p>
            <a:pPr marL="12700">
              <a:lnSpc>
                <a:spcPct val="100000"/>
              </a:lnSpc>
              <a:spcBef>
                <a:spcPts val="1000"/>
              </a:spcBef>
            </a:pPr>
            <a:r>
              <a:rPr sz="1800" spc="-1145" dirty="0">
                <a:solidFill>
                  <a:srgbClr val="343434"/>
                </a:solidFill>
                <a:latin typeface="UnDotum"/>
                <a:cs typeface="UnDotum"/>
              </a:rPr>
              <a:t></a:t>
            </a:r>
            <a:endParaRPr sz="1800">
              <a:latin typeface="UnDotum"/>
              <a:cs typeface="UnDotum"/>
            </a:endParaRPr>
          </a:p>
          <a:p>
            <a:pPr marL="12700">
              <a:lnSpc>
                <a:spcPct val="100000"/>
              </a:lnSpc>
              <a:spcBef>
                <a:spcPts val="1000"/>
              </a:spcBef>
            </a:pPr>
            <a:r>
              <a:rPr sz="1800" spc="-1145" dirty="0">
                <a:solidFill>
                  <a:srgbClr val="343434"/>
                </a:solidFill>
                <a:latin typeface="UnDotum"/>
                <a:cs typeface="UnDotum"/>
              </a:rPr>
              <a:t></a:t>
            </a:r>
            <a:endParaRPr sz="1800">
              <a:latin typeface="UnDotum"/>
              <a:cs typeface="UnDotum"/>
            </a:endParaRPr>
          </a:p>
        </p:txBody>
      </p:sp>
      <p:sp>
        <p:nvSpPr>
          <p:cNvPr id="5" name="object 5"/>
          <p:cNvSpPr txBox="1"/>
          <p:nvPr/>
        </p:nvSpPr>
        <p:spPr>
          <a:xfrm>
            <a:off x="2479039" y="2607309"/>
            <a:ext cx="1772920" cy="1229360"/>
          </a:xfrm>
          <a:prstGeom prst="rect">
            <a:avLst/>
          </a:prstGeom>
        </p:spPr>
        <p:txBody>
          <a:bodyPr vert="horz" wrap="square" lIns="0" tIns="12700" rIns="0" bIns="0" rtlCol="0">
            <a:spAutoFit/>
          </a:bodyPr>
          <a:lstStyle/>
          <a:p>
            <a:pPr marL="12700" marR="5080">
              <a:lnSpc>
                <a:spcPct val="146300"/>
              </a:lnSpc>
              <a:spcBef>
                <a:spcPts val="100"/>
              </a:spcBef>
            </a:pPr>
            <a:r>
              <a:rPr sz="1800" spc="-10" dirty="0">
                <a:solidFill>
                  <a:srgbClr val="3F3F3F"/>
                </a:solidFill>
                <a:latin typeface="Arial"/>
                <a:cs typeface="Arial"/>
              </a:rPr>
              <a:t>C</a:t>
            </a:r>
            <a:r>
              <a:rPr sz="1800" spc="-5" dirty="0">
                <a:solidFill>
                  <a:srgbClr val="3F3F3F"/>
                </a:solidFill>
                <a:latin typeface="Arial"/>
                <a:cs typeface="Arial"/>
              </a:rPr>
              <a:t>o</a:t>
            </a:r>
            <a:r>
              <a:rPr sz="1800" spc="-15" dirty="0">
                <a:solidFill>
                  <a:srgbClr val="3F3F3F"/>
                </a:solidFill>
                <a:latin typeface="Arial"/>
                <a:cs typeface="Arial"/>
              </a:rPr>
              <a:t>n</a:t>
            </a:r>
            <a:r>
              <a:rPr sz="1800" dirty="0">
                <a:solidFill>
                  <a:srgbClr val="3F3F3F"/>
                </a:solidFill>
                <a:latin typeface="Arial"/>
                <a:cs typeface="Arial"/>
              </a:rPr>
              <a:t>cept/in</a:t>
            </a:r>
            <a:r>
              <a:rPr sz="1800" spc="-10" dirty="0">
                <a:solidFill>
                  <a:srgbClr val="3F3F3F"/>
                </a:solidFill>
                <a:latin typeface="Arial"/>
                <a:cs typeface="Arial"/>
              </a:rPr>
              <a:t>i</a:t>
            </a:r>
            <a:r>
              <a:rPr sz="1800" spc="-5" dirty="0">
                <a:solidFill>
                  <a:srgbClr val="3F3F3F"/>
                </a:solidFill>
                <a:latin typeface="Arial"/>
                <a:cs typeface="Arial"/>
              </a:rPr>
              <a:t>tiati</a:t>
            </a:r>
            <a:r>
              <a:rPr sz="1800" spc="-15" dirty="0">
                <a:solidFill>
                  <a:srgbClr val="3F3F3F"/>
                </a:solidFill>
                <a:latin typeface="Arial"/>
                <a:cs typeface="Arial"/>
              </a:rPr>
              <a:t>o</a:t>
            </a:r>
            <a:r>
              <a:rPr sz="1800" dirty="0">
                <a:solidFill>
                  <a:srgbClr val="3F3F3F"/>
                </a:solidFill>
                <a:latin typeface="Arial"/>
                <a:cs typeface="Arial"/>
              </a:rPr>
              <a:t>n  </a:t>
            </a:r>
            <a:r>
              <a:rPr sz="1800" spc="-10" dirty="0">
                <a:solidFill>
                  <a:srgbClr val="3F3F3F"/>
                </a:solidFill>
                <a:latin typeface="Arial"/>
                <a:cs typeface="Arial"/>
              </a:rPr>
              <a:t>Development  Implementation</a:t>
            </a:r>
            <a:endParaRPr sz="1800" dirty="0">
              <a:latin typeface="Arial"/>
              <a:cs typeface="Arial"/>
            </a:endParaRPr>
          </a:p>
        </p:txBody>
      </p:sp>
      <p:sp>
        <p:nvSpPr>
          <p:cNvPr id="6" name="object 6"/>
          <p:cNvSpPr txBox="1"/>
          <p:nvPr/>
        </p:nvSpPr>
        <p:spPr>
          <a:xfrm>
            <a:off x="2136139" y="3914140"/>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7" name="object 7"/>
          <p:cNvSpPr txBox="1"/>
          <p:nvPr/>
        </p:nvSpPr>
        <p:spPr>
          <a:xfrm>
            <a:off x="2479039" y="3937000"/>
            <a:ext cx="3801110"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3F3F3F"/>
                </a:solidFill>
                <a:latin typeface="Arial"/>
                <a:cs typeface="Arial"/>
              </a:rPr>
              <a:t>Closeout/Operation and</a:t>
            </a:r>
            <a:r>
              <a:rPr sz="1800" spc="-5" dirty="0">
                <a:solidFill>
                  <a:srgbClr val="3F3F3F"/>
                </a:solidFill>
                <a:latin typeface="Arial"/>
                <a:cs typeface="Arial"/>
              </a:rPr>
              <a:t> maintenance</a:t>
            </a:r>
            <a:endParaRPr sz="1800">
              <a:latin typeface="Arial"/>
              <a:cs typeface="Arial"/>
            </a:endParaRPr>
          </a:p>
        </p:txBody>
      </p:sp>
      <p:sp>
        <p:nvSpPr>
          <p:cNvPr id="8" name="object 8"/>
          <p:cNvSpPr txBox="1">
            <a:spLocks noGrp="1"/>
          </p:cNvSpPr>
          <p:nvPr>
            <p:ph type="title"/>
          </p:nvPr>
        </p:nvSpPr>
        <p:spPr>
          <a:xfrm>
            <a:off x="774700" y="591820"/>
            <a:ext cx="6037580" cy="1122680"/>
          </a:xfrm>
          <a:prstGeom prst="rect">
            <a:avLst/>
          </a:prstGeom>
        </p:spPr>
        <p:txBody>
          <a:bodyPr vert="horz" wrap="square" lIns="0" tIns="12700" rIns="0" bIns="0" rtlCol="0">
            <a:spAutoFit/>
          </a:bodyPr>
          <a:lstStyle/>
          <a:p>
            <a:pPr marL="12700">
              <a:lnSpc>
                <a:spcPct val="100000"/>
              </a:lnSpc>
              <a:spcBef>
                <a:spcPts val="100"/>
              </a:spcBef>
              <a:tabLst>
                <a:tab pos="840105" algn="l"/>
              </a:tabLst>
            </a:pPr>
            <a:r>
              <a:rPr sz="2775" b="0" spc="-262" baseline="1501" dirty="0">
                <a:solidFill>
                  <a:srgbClr val="FDFFFF"/>
                </a:solidFill>
                <a:latin typeface="Arial"/>
                <a:cs typeface="Arial"/>
              </a:rPr>
              <a:t>28	</a:t>
            </a:r>
            <a:r>
              <a:rPr sz="3600" spc="-650" dirty="0"/>
              <a:t>ERP</a:t>
            </a:r>
            <a:r>
              <a:rPr sz="3600" spc="-245" dirty="0"/>
              <a:t> </a:t>
            </a:r>
            <a:r>
              <a:rPr sz="3600" spc="-360" dirty="0"/>
              <a:t>Implementation</a:t>
            </a:r>
            <a:endParaRPr sz="3600">
              <a:latin typeface="Arial"/>
              <a:cs typeface="Arial"/>
            </a:endParaRPr>
          </a:p>
          <a:p>
            <a:pPr marL="4498340">
              <a:lnSpc>
                <a:spcPct val="100000"/>
              </a:lnSpc>
            </a:pPr>
            <a:r>
              <a:rPr spc="-635" dirty="0"/>
              <a:t>P</a:t>
            </a:r>
            <a:r>
              <a:rPr spc="-275" dirty="0"/>
              <a:t>has</a:t>
            </a:r>
            <a:r>
              <a:rPr spc="-270" dirty="0"/>
              <a:t>e</a:t>
            </a:r>
            <a:r>
              <a:rPr spc="-555" dirty="0"/>
              <a:t>s</a:t>
            </a:r>
          </a:p>
        </p:txBody>
      </p:sp>
      <p:sp>
        <p:nvSpPr>
          <p:cNvPr id="9" name="object 9"/>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588769" y="613409"/>
            <a:ext cx="5363845" cy="1122680"/>
          </a:xfrm>
          <a:prstGeom prst="rect">
            <a:avLst/>
          </a:prstGeom>
        </p:spPr>
        <p:txBody>
          <a:bodyPr vert="horz" wrap="square" lIns="0" tIns="12700" rIns="0" bIns="0" rtlCol="0">
            <a:spAutoFit/>
          </a:bodyPr>
          <a:lstStyle/>
          <a:p>
            <a:pPr marL="12700">
              <a:lnSpc>
                <a:spcPct val="100000"/>
              </a:lnSpc>
              <a:spcBef>
                <a:spcPts val="100"/>
              </a:spcBef>
            </a:pPr>
            <a:r>
              <a:rPr spc="-509" dirty="0"/>
              <a:t>Risks </a:t>
            </a:r>
            <a:r>
              <a:rPr spc="-500" dirty="0"/>
              <a:t>with</a:t>
            </a:r>
            <a:r>
              <a:rPr spc="-675" dirty="0"/>
              <a:t> </a:t>
            </a:r>
            <a:r>
              <a:rPr spc="-655" dirty="0"/>
              <a:t>ERP</a:t>
            </a:r>
          </a:p>
          <a:p>
            <a:pPr marL="1841500">
              <a:lnSpc>
                <a:spcPct val="100000"/>
              </a:lnSpc>
            </a:pPr>
            <a:r>
              <a:rPr spc="-960" dirty="0"/>
              <a:t>I</a:t>
            </a:r>
            <a:r>
              <a:rPr spc="-265" dirty="0"/>
              <a:t>mpl</a:t>
            </a:r>
            <a:r>
              <a:rPr spc="-254" dirty="0"/>
              <a:t>e</a:t>
            </a:r>
            <a:r>
              <a:rPr spc="-430" dirty="0"/>
              <a:t>m</a:t>
            </a:r>
            <a:r>
              <a:rPr spc="-95" dirty="0"/>
              <a:t>e</a:t>
            </a:r>
            <a:r>
              <a:rPr spc="-340" dirty="0"/>
              <a:t>ntati</a:t>
            </a:r>
            <a:r>
              <a:rPr spc="-434" dirty="0"/>
              <a:t>o</a:t>
            </a:r>
            <a:r>
              <a:rPr spc="-405" dirty="0"/>
              <a:t>n</a:t>
            </a:r>
          </a:p>
        </p:txBody>
      </p:sp>
      <p:sp>
        <p:nvSpPr>
          <p:cNvPr id="4" name="object 4"/>
          <p:cNvSpPr txBox="1"/>
          <p:nvPr/>
        </p:nvSpPr>
        <p:spPr>
          <a:xfrm>
            <a:off x="2021839" y="2399029"/>
            <a:ext cx="99695" cy="1136650"/>
          </a:xfrm>
          <a:prstGeom prst="rect">
            <a:avLst/>
          </a:prstGeom>
        </p:spPr>
        <p:txBody>
          <a:bodyPr vert="horz" wrap="square" lIns="0" tIns="139700" rIns="0" bIns="0" rtlCol="0">
            <a:spAutoFit/>
          </a:bodyPr>
          <a:lstStyle/>
          <a:p>
            <a:pPr marL="12700">
              <a:lnSpc>
                <a:spcPct val="100000"/>
              </a:lnSpc>
              <a:spcBef>
                <a:spcPts val="11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364739" y="2421889"/>
            <a:ext cx="5240655" cy="1134110"/>
          </a:xfrm>
          <a:prstGeom prst="rect">
            <a:avLst/>
          </a:prstGeom>
        </p:spPr>
        <p:txBody>
          <a:bodyPr vert="horz" wrap="square" lIns="0" tIns="12700" rIns="0" bIns="0" rtlCol="0">
            <a:spAutoFit/>
          </a:bodyPr>
          <a:lstStyle/>
          <a:p>
            <a:pPr marL="12700" marR="5080">
              <a:lnSpc>
                <a:spcPct val="151600"/>
              </a:lnSpc>
              <a:spcBef>
                <a:spcPts val="100"/>
              </a:spcBef>
            </a:pPr>
            <a:r>
              <a:rPr sz="1600" spc="-5" dirty="0">
                <a:solidFill>
                  <a:srgbClr val="3F3F3F"/>
                </a:solidFill>
                <a:latin typeface="Arial"/>
                <a:cs typeface="Arial"/>
              </a:rPr>
              <a:t>Expensive (can costs 100 thousands </a:t>
            </a:r>
            <a:r>
              <a:rPr sz="1600" dirty="0">
                <a:solidFill>
                  <a:srgbClr val="3F3F3F"/>
                </a:solidFill>
                <a:latin typeface="Arial"/>
                <a:cs typeface="Arial"/>
              </a:rPr>
              <a:t>to </a:t>
            </a:r>
            <a:r>
              <a:rPr sz="1600" spc="-5" dirty="0">
                <a:solidFill>
                  <a:srgbClr val="3F3F3F"/>
                </a:solidFill>
                <a:latin typeface="Arial"/>
                <a:cs typeface="Arial"/>
              </a:rPr>
              <a:t>millions of dollars)  Time-consuming (can take months </a:t>
            </a:r>
            <a:r>
              <a:rPr sz="1600" dirty="0">
                <a:solidFill>
                  <a:srgbClr val="3F3F3F"/>
                </a:solidFill>
                <a:latin typeface="Arial"/>
                <a:cs typeface="Arial"/>
              </a:rPr>
              <a:t>to</a:t>
            </a:r>
            <a:r>
              <a:rPr sz="1600" spc="-15" dirty="0">
                <a:solidFill>
                  <a:srgbClr val="3F3F3F"/>
                </a:solidFill>
                <a:latin typeface="Arial"/>
                <a:cs typeface="Arial"/>
              </a:rPr>
              <a:t> </a:t>
            </a:r>
            <a:r>
              <a:rPr sz="1600" spc="-10" dirty="0">
                <a:solidFill>
                  <a:srgbClr val="3F3F3F"/>
                </a:solidFill>
                <a:latin typeface="Arial"/>
                <a:cs typeface="Arial"/>
              </a:rPr>
              <a:t>years)</a:t>
            </a:r>
            <a:endParaRPr sz="1600">
              <a:latin typeface="Arial"/>
              <a:cs typeface="Arial"/>
            </a:endParaRPr>
          </a:p>
          <a:p>
            <a:pPr marL="12700">
              <a:lnSpc>
                <a:spcPct val="100000"/>
              </a:lnSpc>
              <a:spcBef>
                <a:spcPts val="990"/>
              </a:spcBef>
            </a:pPr>
            <a:r>
              <a:rPr sz="1600" spc="-10" dirty="0">
                <a:solidFill>
                  <a:srgbClr val="3F3F3F"/>
                </a:solidFill>
                <a:latin typeface="Arial"/>
                <a:cs typeface="Arial"/>
              </a:rPr>
              <a:t>Great </a:t>
            </a:r>
            <a:r>
              <a:rPr sz="1600" dirty="0">
                <a:solidFill>
                  <a:srgbClr val="3F3F3F"/>
                </a:solidFill>
                <a:latin typeface="Arial"/>
                <a:cs typeface="Arial"/>
              </a:rPr>
              <a:t>risk </a:t>
            </a:r>
            <a:r>
              <a:rPr sz="1600" spc="-5" dirty="0">
                <a:solidFill>
                  <a:srgbClr val="3F3F3F"/>
                </a:solidFill>
                <a:latin typeface="Arial"/>
                <a:cs typeface="Arial"/>
              </a:rPr>
              <a:t>for the</a:t>
            </a:r>
            <a:r>
              <a:rPr sz="1600" spc="-20" dirty="0">
                <a:solidFill>
                  <a:srgbClr val="3F3F3F"/>
                </a:solidFill>
                <a:latin typeface="Arial"/>
                <a:cs typeface="Arial"/>
              </a:rPr>
              <a:t> </a:t>
            </a:r>
            <a:r>
              <a:rPr sz="1600" spc="-5" dirty="0">
                <a:solidFill>
                  <a:srgbClr val="3F3F3F"/>
                </a:solidFill>
                <a:latin typeface="Arial"/>
                <a:cs typeface="Arial"/>
              </a:rPr>
              <a:t>organization</a:t>
            </a:r>
            <a:endParaRPr sz="1600">
              <a:latin typeface="Arial"/>
              <a:cs typeface="Arial"/>
            </a:endParaRPr>
          </a:p>
        </p:txBody>
      </p:sp>
      <p:sp>
        <p:nvSpPr>
          <p:cNvPr id="6" name="object 6"/>
          <p:cNvSpPr txBox="1"/>
          <p:nvPr/>
        </p:nvSpPr>
        <p:spPr>
          <a:xfrm>
            <a:off x="2021839" y="3509010"/>
            <a:ext cx="99695" cy="767080"/>
          </a:xfrm>
          <a:prstGeom prst="rect">
            <a:avLst/>
          </a:prstGeom>
        </p:spPr>
        <p:txBody>
          <a:bodyPr vert="horz" wrap="square" lIns="0" tIns="139700" rIns="0" bIns="0" rtlCol="0">
            <a:spAutoFit/>
          </a:bodyPr>
          <a:lstStyle/>
          <a:p>
            <a:pPr marL="12700">
              <a:lnSpc>
                <a:spcPct val="100000"/>
              </a:lnSpc>
              <a:spcBef>
                <a:spcPts val="110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364739" y="3531870"/>
            <a:ext cx="2722880" cy="764540"/>
          </a:xfrm>
          <a:prstGeom prst="rect">
            <a:avLst/>
          </a:prstGeom>
        </p:spPr>
        <p:txBody>
          <a:bodyPr vert="horz" wrap="square" lIns="0" tIns="12700" rIns="0" bIns="0" rtlCol="0">
            <a:spAutoFit/>
          </a:bodyPr>
          <a:lstStyle/>
          <a:p>
            <a:pPr marL="12700" marR="5080">
              <a:lnSpc>
                <a:spcPct val="151600"/>
              </a:lnSpc>
              <a:spcBef>
                <a:spcPts val="100"/>
              </a:spcBef>
            </a:pPr>
            <a:r>
              <a:rPr sz="1600" spc="-15" dirty="0">
                <a:solidFill>
                  <a:srgbClr val="3F3F3F"/>
                </a:solidFill>
                <a:latin typeface="Arial"/>
                <a:cs typeface="Arial"/>
              </a:rPr>
              <a:t>Transfer </a:t>
            </a:r>
            <a:r>
              <a:rPr sz="1600" spc="-5" dirty="0">
                <a:solidFill>
                  <a:srgbClr val="3F3F3F"/>
                </a:solidFill>
                <a:latin typeface="Arial"/>
                <a:cs typeface="Arial"/>
              </a:rPr>
              <a:t>of </a:t>
            </a:r>
            <a:r>
              <a:rPr sz="1600" spc="-10" dirty="0">
                <a:solidFill>
                  <a:srgbClr val="3F3F3F"/>
                </a:solidFill>
                <a:latin typeface="Arial"/>
                <a:cs typeface="Arial"/>
              </a:rPr>
              <a:t>Knowledge  </a:t>
            </a:r>
            <a:r>
              <a:rPr sz="1600" spc="-5" dirty="0">
                <a:solidFill>
                  <a:srgbClr val="3F3F3F"/>
                </a:solidFill>
                <a:latin typeface="Arial"/>
                <a:cs typeface="Arial"/>
              </a:rPr>
              <a:t>Acceptance with the</a:t>
            </a:r>
            <a:r>
              <a:rPr sz="1600" spc="-45" dirty="0">
                <a:solidFill>
                  <a:srgbClr val="3F3F3F"/>
                </a:solidFill>
                <a:latin typeface="Arial"/>
                <a:cs typeface="Arial"/>
              </a:rPr>
              <a:t> </a:t>
            </a:r>
            <a:r>
              <a:rPr sz="1600" spc="-5" dirty="0">
                <a:solidFill>
                  <a:srgbClr val="3F3F3F"/>
                </a:solidFill>
                <a:latin typeface="Arial"/>
                <a:cs typeface="Arial"/>
              </a:rPr>
              <a:t>company</a:t>
            </a:r>
            <a:endParaRPr sz="1600">
              <a:latin typeface="Arial"/>
              <a:cs typeface="Arial"/>
            </a:endParaRPr>
          </a:p>
        </p:txBody>
      </p:sp>
      <p:sp>
        <p:nvSpPr>
          <p:cNvPr id="8" name="object 8"/>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29</a:t>
            </a:r>
            <a:endParaRPr sz="1850">
              <a:latin typeface="Arial"/>
              <a:cs typeface="Arial"/>
            </a:endParaRPr>
          </a:p>
        </p:txBody>
      </p:sp>
      <p:sp>
        <p:nvSpPr>
          <p:cNvPr id="9" name="object 9"/>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02739" y="613409"/>
            <a:ext cx="4868545" cy="574040"/>
          </a:xfrm>
          <a:prstGeom prst="rect">
            <a:avLst/>
          </a:prstGeom>
        </p:spPr>
        <p:txBody>
          <a:bodyPr vert="horz" wrap="square" lIns="0" tIns="12700" rIns="0" bIns="0" rtlCol="0">
            <a:spAutoFit/>
          </a:bodyPr>
          <a:lstStyle/>
          <a:p>
            <a:pPr marL="12700">
              <a:lnSpc>
                <a:spcPct val="100000"/>
              </a:lnSpc>
              <a:spcBef>
                <a:spcPts val="100"/>
              </a:spcBef>
            </a:pPr>
            <a:r>
              <a:rPr spc="-240" dirty="0"/>
              <a:t>Causes </a:t>
            </a:r>
            <a:r>
              <a:rPr spc="-345" dirty="0"/>
              <a:t>of </a:t>
            </a:r>
            <a:r>
              <a:rPr spc="-650" dirty="0"/>
              <a:t>ERP</a:t>
            </a:r>
            <a:r>
              <a:rPr spc="-150" dirty="0"/>
              <a:t> </a:t>
            </a:r>
            <a:r>
              <a:rPr spc="-390" dirty="0"/>
              <a:t>Failures</a:t>
            </a:r>
          </a:p>
        </p:txBody>
      </p:sp>
      <p:sp>
        <p:nvSpPr>
          <p:cNvPr id="4" name="object 4"/>
          <p:cNvSpPr txBox="1"/>
          <p:nvPr/>
        </p:nvSpPr>
        <p:spPr>
          <a:xfrm>
            <a:off x="1691639" y="2466340"/>
            <a:ext cx="6374765" cy="2214880"/>
          </a:xfrm>
          <a:prstGeom prst="rect">
            <a:avLst/>
          </a:prstGeom>
        </p:spPr>
        <p:txBody>
          <a:bodyPr vert="horz" wrap="square" lIns="0" tIns="55879" rIns="0" bIns="0" rtlCol="0">
            <a:spAutoFit/>
          </a:bodyPr>
          <a:lstStyle/>
          <a:p>
            <a:pPr marL="76200" marR="239395">
              <a:lnSpc>
                <a:spcPct val="79800"/>
              </a:lnSpc>
              <a:spcBef>
                <a:spcPts val="439"/>
              </a:spcBef>
            </a:pPr>
            <a:r>
              <a:rPr sz="2100" spc="-157" baseline="5952" dirty="0">
                <a:solidFill>
                  <a:srgbClr val="343434"/>
                </a:solidFill>
                <a:latin typeface="UnDotum"/>
                <a:cs typeface="UnDotum"/>
              </a:rPr>
              <a:t></a:t>
            </a:r>
            <a:r>
              <a:rPr sz="1400" spc="-105" dirty="0">
                <a:solidFill>
                  <a:srgbClr val="3F3F3F"/>
                </a:solidFill>
                <a:latin typeface="Arial"/>
                <a:cs typeface="Arial"/>
              </a:rPr>
              <a:t>Business </a:t>
            </a:r>
            <a:r>
              <a:rPr sz="1400" spc="-5" dirty="0">
                <a:solidFill>
                  <a:srgbClr val="3F3F3F"/>
                </a:solidFill>
                <a:latin typeface="Arial"/>
                <a:cs typeface="Arial"/>
              </a:rPr>
              <a:t>mangers and </a:t>
            </a:r>
            <a:r>
              <a:rPr sz="1400" spc="5" dirty="0">
                <a:solidFill>
                  <a:srgbClr val="3F3F3F"/>
                </a:solidFill>
                <a:latin typeface="Arial"/>
                <a:cs typeface="Arial"/>
              </a:rPr>
              <a:t>IT </a:t>
            </a:r>
            <a:r>
              <a:rPr sz="1400" spc="-5" dirty="0">
                <a:solidFill>
                  <a:srgbClr val="3F3F3F"/>
                </a:solidFill>
                <a:latin typeface="Arial"/>
                <a:cs typeface="Arial"/>
              </a:rPr>
              <a:t>professionals underestimate </a:t>
            </a:r>
            <a:r>
              <a:rPr sz="1400" dirty="0">
                <a:solidFill>
                  <a:srgbClr val="3F3F3F"/>
                </a:solidFill>
                <a:latin typeface="Arial"/>
                <a:cs typeface="Arial"/>
              </a:rPr>
              <a:t>the </a:t>
            </a:r>
            <a:r>
              <a:rPr sz="1400" spc="-5" dirty="0">
                <a:solidFill>
                  <a:srgbClr val="3F3F3F"/>
                </a:solidFill>
                <a:latin typeface="Arial"/>
                <a:cs typeface="Arial"/>
              </a:rPr>
              <a:t>complexity of </a:t>
            </a:r>
            <a:r>
              <a:rPr sz="1400" dirty="0">
                <a:solidFill>
                  <a:srgbClr val="3F3F3F"/>
                </a:solidFill>
                <a:latin typeface="Arial"/>
                <a:cs typeface="Arial"/>
              </a:rPr>
              <a:t>the  </a:t>
            </a:r>
            <a:r>
              <a:rPr sz="1400" spc="-5" dirty="0">
                <a:solidFill>
                  <a:srgbClr val="3F3F3F"/>
                </a:solidFill>
                <a:latin typeface="Arial"/>
                <a:cs typeface="Arial"/>
              </a:rPr>
              <a:t>planning, development, and training</a:t>
            </a:r>
            <a:r>
              <a:rPr sz="1400" spc="50" dirty="0">
                <a:solidFill>
                  <a:srgbClr val="3F3F3F"/>
                </a:solidFill>
                <a:latin typeface="Arial"/>
                <a:cs typeface="Arial"/>
              </a:rPr>
              <a:t> </a:t>
            </a:r>
            <a:r>
              <a:rPr sz="1400" spc="-10" dirty="0">
                <a:solidFill>
                  <a:srgbClr val="3F3F3F"/>
                </a:solidFill>
                <a:latin typeface="Arial"/>
                <a:cs typeface="Arial"/>
              </a:rPr>
              <a:t>needed</a:t>
            </a:r>
            <a:endParaRPr sz="1400">
              <a:latin typeface="Arial"/>
              <a:cs typeface="Arial"/>
            </a:endParaRPr>
          </a:p>
          <a:p>
            <a:pPr>
              <a:lnSpc>
                <a:spcPct val="100000"/>
              </a:lnSpc>
            </a:pPr>
            <a:endParaRPr sz="1500">
              <a:latin typeface="Arial"/>
              <a:cs typeface="Arial"/>
            </a:endParaRPr>
          </a:p>
          <a:p>
            <a:pPr marL="76200">
              <a:lnSpc>
                <a:spcPct val="100000"/>
              </a:lnSpc>
              <a:spcBef>
                <a:spcPts val="1335"/>
              </a:spcBef>
            </a:pPr>
            <a:r>
              <a:rPr sz="2100" spc="-179" baseline="5952" dirty="0">
                <a:solidFill>
                  <a:srgbClr val="343434"/>
                </a:solidFill>
                <a:latin typeface="UnDotum"/>
                <a:cs typeface="UnDotum"/>
              </a:rPr>
              <a:t></a:t>
            </a:r>
            <a:r>
              <a:rPr sz="1400" spc="-120" dirty="0">
                <a:solidFill>
                  <a:srgbClr val="3F3F3F"/>
                </a:solidFill>
                <a:latin typeface="Arial"/>
                <a:cs typeface="Arial"/>
              </a:rPr>
              <a:t>Failure </a:t>
            </a:r>
            <a:r>
              <a:rPr sz="1400" spc="5" dirty="0">
                <a:solidFill>
                  <a:srgbClr val="3F3F3F"/>
                </a:solidFill>
                <a:latin typeface="Arial"/>
                <a:cs typeface="Arial"/>
              </a:rPr>
              <a:t>to </a:t>
            </a:r>
            <a:r>
              <a:rPr sz="1400" spc="-10" dirty="0">
                <a:solidFill>
                  <a:srgbClr val="3F3F3F"/>
                </a:solidFill>
                <a:latin typeface="Arial"/>
                <a:cs typeface="Arial"/>
              </a:rPr>
              <a:t>involve </a:t>
            </a:r>
            <a:r>
              <a:rPr sz="1400" spc="-5" dirty="0">
                <a:solidFill>
                  <a:srgbClr val="3F3F3F"/>
                </a:solidFill>
                <a:latin typeface="Arial"/>
                <a:cs typeface="Arial"/>
              </a:rPr>
              <a:t>affected employees in </a:t>
            </a:r>
            <a:r>
              <a:rPr sz="1400" dirty="0">
                <a:solidFill>
                  <a:srgbClr val="3F3F3F"/>
                </a:solidFill>
                <a:latin typeface="Arial"/>
                <a:cs typeface="Arial"/>
              </a:rPr>
              <a:t>the </a:t>
            </a:r>
            <a:r>
              <a:rPr sz="1400" spc="-5" dirty="0">
                <a:solidFill>
                  <a:srgbClr val="3F3F3F"/>
                </a:solidFill>
                <a:latin typeface="Arial"/>
                <a:cs typeface="Arial"/>
              </a:rPr>
              <a:t>planning </a:t>
            </a:r>
            <a:r>
              <a:rPr sz="1400" dirty="0">
                <a:solidFill>
                  <a:srgbClr val="3F3F3F"/>
                </a:solidFill>
                <a:latin typeface="Arial"/>
                <a:cs typeface="Arial"/>
              </a:rPr>
              <a:t>and </a:t>
            </a:r>
            <a:r>
              <a:rPr sz="1400" spc="-5" dirty="0">
                <a:solidFill>
                  <a:srgbClr val="3F3F3F"/>
                </a:solidFill>
                <a:latin typeface="Arial"/>
                <a:cs typeface="Arial"/>
              </a:rPr>
              <a:t>development</a:t>
            </a:r>
            <a:r>
              <a:rPr sz="1400" spc="-95" dirty="0">
                <a:solidFill>
                  <a:srgbClr val="3F3F3F"/>
                </a:solidFill>
                <a:latin typeface="Arial"/>
                <a:cs typeface="Arial"/>
              </a:rPr>
              <a:t> </a:t>
            </a:r>
            <a:r>
              <a:rPr sz="1400" spc="-5" dirty="0">
                <a:solidFill>
                  <a:srgbClr val="3F3F3F"/>
                </a:solidFill>
                <a:latin typeface="Arial"/>
                <a:cs typeface="Arial"/>
              </a:rPr>
              <a:t>phases</a:t>
            </a:r>
            <a:endParaRPr sz="1400">
              <a:latin typeface="Arial"/>
              <a:cs typeface="Arial"/>
            </a:endParaRPr>
          </a:p>
          <a:p>
            <a:pPr>
              <a:lnSpc>
                <a:spcPct val="100000"/>
              </a:lnSpc>
            </a:pPr>
            <a:endParaRPr sz="1700">
              <a:latin typeface="Arial"/>
              <a:cs typeface="Arial"/>
            </a:endParaRPr>
          </a:p>
          <a:p>
            <a:pPr marL="76200">
              <a:lnSpc>
                <a:spcPct val="100000"/>
              </a:lnSpc>
              <a:spcBef>
                <a:spcPts val="1105"/>
              </a:spcBef>
            </a:pPr>
            <a:r>
              <a:rPr sz="2100" spc="-209" baseline="5952" dirty="0">
                <a:solidFill>
                  <a:srgbClr val="343434"/>
                </a:solidFill>
                <a:latin typeface="UnDotum"/>
                <a:cs typeface="UnDotum"/>
              </a:rPr>
              <a:t></a:t>
            </a:r>
            <a:r>
              <a:rPr sz="1400" spc="-140" dirty="0">
                <a:solidFill>
                  <a:srgbClr val="3F3F3F"/>
                </a:solidFill>
                <a:latin typeface="Arial"/>
                <a:cs typeface="Arial"/>
              </a:rPr>
              <a:t>Trying </a:t>
            </a:r>
            <a:r>
              <a:rPr sz="1400" spc="5" dirty="0">
                <a:solidFill>
                  <a:srgbClr val="3F3F3F"/>
                </a:solidFill>
                <a:latin typeface="Arial"/>
                <a:cs typeface="Arial"/>
              </a:rPr>
              <a:t>to </a:t>
            </a:r>
            <a:r>
              <a:rPr sz="1400" spc="-5" dirty="0">
                <a:solidFill>
                  <a:srgbClr val="3F3F3F"/>
                </a:solidFill>
                <a:latin typeface="Arial"/>
                <a:cs typeface="Arial"/>
              </a:rPr>
              <a:t>do </a:t>
            </a:r>
            <a:r>
              <a:rPr sz="1400" dirty="0">
                <a:solidFill>
                  <a:srgbClr val="3F3F3F"/>
                </a:solidFill>
                <a:latin typeface="Arial"/>
                <a:cs typeface="Arial"/>
              </a:rPr>
              <a:t>too much too fast in the </a:t>
            </a:r>
            <a:r>
              <a:rPr sz="1400" spc="-5" dirty="0">
                <a:solidFill>
                  <a:srgbClr val="3F3F3F"/>
                </a:solidFill>
                <a:latin typeface="Arial"/>
                <a:cs typeface="Arial"/>
              </a:rPr>
              <a:t>conversion</a:t>
            </a:r>
            <a:r>
              <a:rPr sz="1400" spc="-114" dirty="0">
                <a:solidFill>
                  <a:srgbClr val="3F3F3F"/>
                </a:solidFill>
                <a:latin typeface="Arial"/>
                <a:cs typeface="Arial"/>
              </a:rPr>
              <a:t> </a:t>
            </a:r>
            <a:r>
              <a:rPr sz="1400" spc="-5" dirty="0">
                <a:solidFill>
                  <a:srgbClr val="3F3F3F"/>
                </a:solidFill>
                <a:latin typeface="Arial"/>
                <a:cs typeface="Arial"/>
              </a:rPr>
              <a:t>process</a:t>
            </a:r>
            <a:endParaRPr sz="1400">
              <a:latin typeface="Arial"/>
              <a:cs typeface="Arial"/>
            </a:endParaRPr>
          </a:p>
          <a:p>
            <a:pPr>
              <a:lnSpc>
                <a:spcPct val="100000"/>
              </a:lnSpc>
            </a:pPr>
            <a:endParaRPr sz="1700">
              <a:latin typeface="Arial"/>
              <a:cs typeface="Arial"/>
            </a:endParaRPr>
          </a:p>
          <a:p>
            <a:pPr marL="76200">
              <a:lnSpc>
                <a:spcPct val="100000"/>
              </a:lnSpc>
              <a:spcBef>
                <a:spcPts val="1105"/>
              </a:spcBef>
            </a:pPr>
            <a:r>
              <a:rPr sz="2100" spc="-179" baseline="5952" dirty="0">
                <a:solidFill>
                  <a:srgbClr val="343434"/>
                </a:solidFill>
                <a:latin typeface="UnDotum"/>
                <a:cs typeface="UnDotum"/>
              </a:rPr>
              <a:t></a:t>
            </a:r>
            <a:r>
              <a:rPr sz="1400" spc="-120" dirty="0">
                <a:solidFill>
                  <a:srgbClr val="3F3F3F"/>
                </a:solidFill>
                <a:latin typeface="Arial"/>
                <a:cs typeface="Arial"/>
              </a:rPr>
              <a:t>Failure </a:t>
            </a:r>
            <a:r>
              <a:rPr sz="1400" spc="5" dirty="0">
                <a:solidFill>
                  <a:srgbClr val="3F3F3F"/>
                </a:solidFill>
                <a:latin typeface="Arial"/>
                <a:cs typeface="Arial"/>
              </a:rPr>
              <a:t>to </a:t>
            </a:r>
            <a:r>
              <a:rPr sz="1400" spc="-5" dirty="0">
                <a:solidFill>
                  <a:srgbClr val="3F3F3F"/>
                </a:solidFill>
                <a:latin typeface="Arial"/>
                <a:cs typeface="Arial"/>
              </a:rPr>
              <a:t>do enough </a:t>
            </a:r>
            <a:r>
              <a:rPr sz="1400" dirty="0">
                <a:solidFill>
                  <a:srgbClr val="3F3F3F"/>
                </a:solidFill>
                <a:latin typeface="Arial"/>
                <a:cs typeface="Arial"/>
              </a:rPr>
              <a:t>data </a:t>
            </a:r>
            <a:r>
              <a:rPr sz="1400" spc="-5" dirty="0">
                <a:solidFill>
                  <a:srgbClr val="3F3F3F"/>
                </a:solidFill>
                <a:latin typeface="Arial"/>
                <a:cs typeface="Arial"/>
              </a:rPr>
              <a:t>conversion and</a:t>
            </a:r>
            <a:r>
              <a:rPr sz="1400" spc="-135" dirty="0">
                <a:solidFill>
                  <a:srgbClr val="3F3F3F"/>
                </a:solidFill>
                <a:latin typeface="Arial"/>
                <a:cs typeface="Arial"/>
              </a:rPr>
              <a:t> </a:t>
            </a:r>
            <a:r>
              <a:rPr sz="1400" spc="-5" dirty="0">
                <a:solidFill>
                  <a:srgbClr val="3F3F3F"/>
                </a:solidFill>
                <a:latin typeface="Arial"/>
                <a:cs typeface="Arial"/>
              </a:rPr>
              <a:t>testing</a:t>
            </a:r>
            <a:endParaRPr sz="1400">
              <a:latin typeface="Arial"/>
              <a:cs typeface="Arial"/>
            </a:endParaRPr>
          </a:p>
        </p:txBody>
      </p:sp>
      <p:sp>
        <p:nvSpPr>
          <p:cNvPr id="5" name="object 5"/>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30</a:t>
            </a:r>
            <a:endParaRPr sz="1850">
              <a:latin typeface="Arial"/>
              <a:cs typeface="Arial"/>
            </a:endParaRPr>
          </a:p>
        </p:txBody>
      </p:sp>
      <p:sp>
        <p:nvSpPr>
          <p:cNvPr id="6" name="object 6"/>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2023110" y="656590"/>
            <a:ext cx="2502535" cy="574040"/>
          </a:xfrm>
          <a:prstGeom prst="rect">
            <a:avLst/>
          </a:prstGeom>
        </p:spPr>
        <p:txBody>
          <a:bodyPr vert="horz" wrap="square" lIns="0" tIns="12700" rIns="0" bIns="0" rtlCol="0">
            <a:spAutoFit/>
          </a:bodyPr>
          <a:lstStyle/>
          <a:p>
            <a:pPr marL="12700">
              <a:lnSpc>
                <a:spcPct val="100000"/>
              </a:lnSpc>
              <a:spcBef>
                <a:spcPts val="100"/>
              </a:spcBef>
            </a:pPr>
            <a:r>
              <a:rPr spc="-250" dirty="0"/>
              <a:t>Conclusion</a:t>
            </a:r>
          </a:p>
        </p:txBody>
      </p:sp>
      <p:sp>
        <p:nvSpPr>
          <p:cNvPr id="4" name="object 4"/>
          <p:cNvSpPr txBox="1"/>
          <p:nvPr/>
        </p:nvSpPr>
        <p:spPr>
          <a:xfrm>
            <a:off x="2037079" y="2518409"/>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5" name="object 5"/>
          <p:cNvSpPr txBox="1"/>
          <p:nvPr/>
        </p:nvSpPr>
        <p:spPr>
          <a:xfrm>
            <a:off x="2379979" y="2538729"/>
            <a:ext cx="5920105" cy="513080"/>
          </a:xfrm>
          <a:prstGeom prst="rect">
            <a:avLst/>
          </a:prstGeom>
        </p:spPr>
        <p:txBody>
          <a:bodyPr vert="horz" wrap="square" lIns="0" tIns="12700" rIns="0" bIns="0" rtlCol="0">
            <a:spAutoFit/>
          </a:bodyPr>
          <a:lstStyle/>
          <a:p>
            <a:pPr marL="12700" marR="5080">
              <a:lnSpc>
                <a:spcPct val="100000"/>
              </a:lnSpc>
              <a:spcBef>
                <a:spcPts val="100"/>
              </a:spcBef>
            </a:pPr>
            <a:r>
              <a:rPr sz="1600" spc="-5" dirty="0">
                <a:solidFill>
                  <a:srgbClr val="3F3F3F"/>
                </a:solidFill>
                <a:latin typeface="Arial"/>
                <a:cs typeface="Arial"/>
              </a:rPr>
              <a:t>The benefits of </a:t>
            </a:r>
            <a:r>
              <a:rPr sz="1600" dirty="0">
                <a:solidFill>
                  <a:srgbClr val="3F3F3F"/>
                </a:solidFill>
                <a:latin typeface="Arial"/>
                <a:cs typeface="Arial"/>
              </a:rPr>
              <a:t>a </a:t>
            </a:r>
            <a:r>
              <a:rPr sz="1600" spc="-5" dirty="0">
                <a:solidFill>
                  <a:srgbClr val="3F3F3F"/>
                </a:solidFill>
                <a:latin typeface="Arial"/>
                <a:cs typeface="Arial"/>
              </a:rPr>
              <a:t>properly selected and implemented ERP system  can be</a:t>
            </a:r>
            <a:r>
              <a:rPr sz="1600" dirty="0">
                <a:solidFill>
                  <a:srgbClr val="3F3F3F"/>
                </a:solidFill>
                <a:latin typeface="Arial"/>
                <a:cs typeface="Arial"/>
              </a:rPr>
              <a:t> </a:t>
            </a:r>
            <a:r>
              <a:rPr sz="1600" spc="-5" dirty="0">
                <a:solidFill>
                  <a:srgbClr val="3F3F3F"/>
                </a:solidFill>
                <a:latin typeface="Arial"/>
                <a:cs typeface="Arial"/>
              </a:rPr>
              <a:t>significant.</a:t>
            </a:r>
            <a:endParaRPr sz="1600">
              <a:latin typeface="Arial"/>
              <a:cs typeface="Arial"/>
            </a:endParaRPr>
          </a:p>
        </p:txBody>
      </p:sp>
      <p:sp>
        <p:nvSpPr>
          <p:cNvPr id="6" name="object 6"/>
          <p:cNvSpPr txBox="1"/>
          <p:nvPr/>
        </p:nvSpPr>
        <p:spPr>
          <a:xfrm>
            <a:off x="2494279" y="309372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780029" y="3114040"/>
            <a:ext cx="5187950" cy="513080"/>
          </a:xfrm>
          <a:prstGeom prst="rect">
            <a:avLst/>
          </a:prstGeom>
        </p:spPr>
        <p:txBody>
          <a:bodyPr vert="horz" wrap="square" lIns="0" tIns="12700" rIns="0" bIns="0" rtlCol="0">
            <a:spAutoFit/>
          </a:bodyPr>
          <a:lstStyle/>
          <a:p>
            <a:pPr marL="12700" marR="5080">
              <a:lnSpc>
                <a:spcPct val="100000"/>
              </a:lnSpc>
              <a:spcBef>
                <a:spcPts val="100"/>
              </a:spcBef>
            </a:pPr>
            <a:r>
              <a:rPr sz="1600" dirty="0">
                <a:solidFill>
                  <a:srgbClr val="3F3F3F"/>
                </a:solidFill>
                <a:latin typeface="Arial"/>
                <a:cs typeface="Arial"/>
              </a:rPr>
              <a:t>An </a:t>
            </a:r>
            <a:r>
              <a:rPr sz="1600" spc="-5" dirty="0">
                <a:solidFill>
                  <a:srgbClr val="3F3F3F"/>
                </a:solidFill>
                <a:latin typeface="Arial"/>
                <a:cs typeface="Arial"/>
              </a:rPr>
              <a:t>average, 25 </a:t>
            </a:r>
            <a:r>
              <a:rPr sz="1600" dirty="0">
                <a:solidFill>
                  <a:srgbClr val="3F3F3F"/>
                </a:solidFill>
                <a:latin typeface="Arial"/>
                <a:cs typeface="Arial"/>
              </a:rPr>
              <a:t>to </a:t>
            </a:r>
            <a:r>
              <a:rPr sz="1600" spc="-5" dirty="0">
                <a:solidFill>
                  <a:srgbClr val="3F3F3F"/>
                </a:solidFill>
                <a:latin typeface="Arial"/>
                <a:cs typeface="Arial"/>
              </a:rPr>
              <a:t>30% reduction on inventory </a:t>
            </a:r>
            <a:r>
              <a:rPr sz="1600" dirty="0">
                <a:solidFill>
                  <a:srgbClr val="3F3F3F"/>
                </a:solidFill>
                <a:latin typeface="Arial"/>
                <a:cs typeface="Arial"/>
              </a:rPr>
              <a:t>costs; </a:t>
            </a:r>
            <a:r>
              <a:rPr sz="1600" spc="-5" dirty="0">
                <a:solidFill>
                  <a:srgbClr val="3F3F3F"/>
                </a:solidFill>
                <a:latin typeface="Arial"/>
                <a:cs typeface="Arial"/>
              </a:rPr>
              <a:t>25%  reduction on raw material</a:t>
            </a:r>
            <a:r>
              <a:rPr sz="1600" spc="-30" dirty="0">
                <a:solidFill>
                  <a:srgbClr val="3F3F3F"/>
                </a:solidFill>
                <a:latin typeface="Arial"/>
                <a:cs typeface="Arial"/>
              </a:rPr>
              <a:t> </a:t>
            </a:r>
            <a:r>
              <a:rPr sz="1600" spc="-5" dirty="0">
                <a:solidFill>
                  <a:srgbClr val="3F3F3F"/>
                </a:solidFill>
                <a:latin typeface="Arial"/>
                <a:cs typeface="Arial"/>
              </a:rPr>
              <a:t>costs.</a:t>
            </a:r>
            <a:endParaRPr sz="1600">
              <a:latin typeface="Arial"/>
              <a:cs typeface="Arial"/>
            </a:endParaRPr>
          </a:p>
        </p:txBody>
      </p:sp>
      <p:sp>
        <p:nvSpPr>
          <p:cNvPr id="8" name="object 8"/>
          <p:cNvSpPr txBox="1"/>
          <p:nvPr/>
        </p:nvSpPr>
        <p:spPr>
          <a:xfrm>
            <a:off x="2494279" y="3669029"/>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9" name="object 9"/>
          <p:cNvSpPr txBox="1"/>
          <p:nvPr/>
        </p:nvSpPr>
        <p:spPr>
          <a:xfrm>
            <a:off x="2780029" y="3689350"/>
            <a:ext cx="5170805" cy="513080"/>
          </a:xfrm>
          <a:prstGeom prst="rect">
            <a:avLst/>
          </a:prstGeom>
        </p:spPr>
        <p:txBody>
          <a:bodyPr vert="horz" wrap="square" lIns="0" tIns="12700" rIns="0" bIns="0" rtlCol="0">
            <a:spAutoFit/>
          </a:bodyPr>
          <a:lstStyle/>
          <a:p>
            <a:pPr marL="12700" marR="5080">
              <a:lnSpc>
                <a:spcPct val="100000"/>
              </a:lnSpc>
              <a:spcBef>
                <a:spcPts val="100"/>
              </a:spcBef>
            </a:pPr>
            <a:r>
              <a:rPr sz="1600" spc="-5" dirty="0">
                <a:solidFill>
                  <a:srgbClr val="3F3F3F"/>
                </a:solidFill>
                <a:latin typeface="Arial"/>
                <a:cs typeface="Arial"/>
              </a:rPr>
              <a:t>Lead-time for customers, production </a:t>
            </a:r>
            <a:r>
              <a:rPr sz="1600" dirty="0">
                <a:solidFill>
                  <a:srgbClr val="3F3F3F"/>
                </a:solidFill>
                <a:latin typeface="Arial"/>
                <a:cs typeface="Arial"/>
              </a:rPr>
              <a:t>time, </a:t>
            </a:r>
            <a:r>
              <a:rPr sz="1600" spc="-5" dirty="0">
                <a:solidFill>
                  <a:srgbClr val="3F3F3F"/>
                </a:solidFill>
                <a:latin typeface="Arial"/>
                <a:cs typeface="Arial"/>
              </a:rPr>
              <a:t>and production  costs </a:t>
            </a:r>
            <a:r>
              <a:rPr sz="1600" dirty="0">
                <a:solidFill>
                  <a:srgbClr val="3F3F3F"/>
                </a:solidFill>
                <a:latin typeface="Arial"/>
                <a:cs typeface="Arial"/>
              </a:rPr>
              <a:t>can </a:t>
            </a:r>
            <a:r>
              <a:rPr sz="1600" spc="-5" dirty="0">
                <a:solidFill>
                  <a:srgbClr val="3F3F3F"/>
                </a:solidFill>
                <a:latin typeface="Arial"/>
                <a:cs typeface="Arial"/>
              </a:rPr>
              <a:t>be</a:t>
            </a:r>
            <a:r>
              <a:rPr sz="1600" spc="-10" dirty="0">
                <a:solidFill>
                  <a:srgbClr val="3F3F3F"/>
                </a:solidFill>
                <a:latin typeface="Arial"/>
                <a:cs typeface="Arial"/>
              </a:rPr>
              <a:t> </a:t>
            </a:r>
            <a:r>
              <a:rPr sz="1600" spc="-5" dirty="0">
                <a:solidFill>
                  <a:srgbClr val="3F3F3F"/>
                </a:solidFill>
                <a:latin typeface="Arial"/>
                <a:cs typeface="Arial"/>
              </a:rPr>
              <a:t>reduced.</a:t>
            </a:r>
            <a:endParaRPr sz="1600">
              <a:latin typeface="Arial"/>
              <a:cs typeface="Arial"/>
            </a:endParaRPr>
          </a:p>
        </p:txBody>
      </p:sp>
      <p:sp>
        <p:nvSpPr>
          <p:cNvPr id="10" name="object 10"/>
          <p:cNvSpPr txBox="1"/>
          <p:nvPr/>
        </p:nvSpPr>
        <p:spPr>
          <a:xfrm>
            <a:off x="2037079" y="424434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1" name="object 11"/>
          <p:cNvSpPr txBox="1"/>
          <p:nvPr/>
        </p:nvSpPr>
        <p:spPr>
          <a:xfrm>
            <a:off x="2379979" y="4264659"/>
            <a:ext cx="5744210"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3F3F3F"/>
                </a:solidFill>
                <a:latin typeface="Arial"/>
                <a:cs typeface="Arial"/>
              </a:rPr>
              <a:t>BUT cost of implementing </a:t>
            </a:r>
            <a:r>
              <a:rPr sz="1600" dirty="0">
                <a:solidFill>
                  <a:srgbClr val="3F3F3F"/>
                </a:solidFill>
                <a:latin typeface="Arial"/>
                <a:cs typeface="Arial"/>
              </a:rPr>
              <a:t>can </a:t>
            </a:r>
            <a:r>
              <a:rPr sz="1600" spc="-5" dirty="0">
                <a:solidFill>
                  <a:srgbClr val="3F3F3F"/>
                </a:solidFill>
                <a:latin typeface="Arial"/>
                <a:cs typeface="Arial"/>
              </a:rPr>
              <a:t>be quite high and </a:t>
            </a:r>
            <a:r>
              <a:rPr sz="1600" dirty="0">
                <a:solidFill>
                  <a:srgbClr val="3F3F3F"/>
                </a:solidFill>
                <a:latin typeface="Arial"/>
                <a:cs typeface="Arial"/>
              </a:rPr>
              <a:t>risks </a:t>
            </a:r>
            <a:r>
              <a:rPr sz="1600" spc="-5" dirty="0">
                <a:solidFill>
                  <a:srgbClr val="3F3F3F"/>
                </a:solidFill>
                <a:latin typeface="Arial"/>
                <a:cs typeface="Arial"/>
              </a:rPr>
              <a:t>are</a:t>
            </a:r>
            <a:r>
              <a:rPr sz="1600" spc="-35" dirty="0">
                <a:solidFill>
                  <a:srgbClr val="3F3F3F"/>
                </a:solidFill>
                <a:latin typeface="Arial"/>
                <a:cs typeface="Arial"/>
              </a:rPr>
              <a:t> </a:t>
            </a:r>
            <a:r>
              <a:rPr sz="1600" spc="-5" dirty="0">
                <a:solidFill>
                  <a:srgbClr val="3F3F3F"/>
                </a:solidFill>
                <a:latin typeface="Arial"/>
                <a:cs typeface="Arial"/>
              </a:rPr>
              <a:t>great.</a:t>
            </a:r>
            <a:endParaRPr sz="1600">
              <a:latin typeface="Arial"/>
              <a:cs typeface="Arial"/>
            </a:endParaRPr>
          </a:p>
        </p:txBody>
      </p:sp>
      <p:sp>
        <p:nvSpPr>
          <p:cNvPr id="12" name="object 12"/>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1</a:t>
            </a:r>
            <a:endParaRPr sz="1750">
              <a:latin typeface="Arial"/>
              <a:cs typeface="Arial"/>
            </a:endParaRPr>
          </a:p>
        </p:txBody>
      </p:sp>
      <p:sp>
        <p:nvSpPr>
          <p:cNvPr id="13" name="object 13"/>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2021839" y="216789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4" name="object 4"/>
          <p:cNvSpPr txBox="1"/>
          <p:nvPr/>
        </p:nvSpPr>
        <p:spPr>
          <a:xfrm>
            <a:off x="2364739" y="2180590"/>
            <a:ext cx="4996815"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3F3F3F"/>
                </a:solidFill>
                <a:latin typeface="Arial"/>
                <a:cs typeface="Arial"/>
              </a:rPr>
              <a:t>The practice of consolidating </a:t>
            </a:r>
            <a:r>
              <a:rPr sz="2000" dirty="0">
                <a:solidFill>
                  <a:srgbClr val="3F3F3F"/>
                </a:solidFill>
                <a:latin typeface="Arial"/>
                <a:cs typeface="Arial"/>
              </a:rPr>
              <a:t>an</a:t>
            </a:r>
            <a:r>
              <a:rPr sz="2000" spc="35" dirty="0">
                <a:solidFill>
                  <a:srgbClr val="3F3F3F"/>
                </a:solidFill>
                <a:latin typeface="Arial"/>
                <a:cs typeface="Arial"/>
              </a:rPr>
              <a:t> </a:t>
            </a:r>
            <a:r>
              <a:rPr sz="2000" spc="-5" dirty="0">
                <a:solidFill>
                  <a:srgbClr val="3F3F3F"/>
                </a:solidFill>
                <a:latin typeface="Arial"/>
                <a:cs typeface="Arial"/>
              </a:rPr>
              <a:t>enterprise’s</a:t>
            </a:r>
            <a:endParaRPr sz="2000" dirty="0">
              <a:latin typeface="Arial"/>
              <a:cs typeface="Arial"/>
            </a:endParaRPr>
          </a:p>
        </p:txBody>
      </p:sp>
      <p:sp>
        <p:nvSpPr>
          <p:cNvPr id="5" name="object 5"/>
          <p:cNvSpPr txBox="1"/>
          <p:nvPr/>
        </p:nvSpPr>
        <p:spPr>
          <a:xfrm>
            <a:off x="2364739" y="2435859"/>
            <a:ext cx="5927090" cy="584200"/>
          </a:xfrm>
          <a:prstGeom prst="rect">
            <a:avLst/>
          </a:prstGeom>
        </p:spPr>
        <p:txBody>
          <a:bodyPr vert="horz" wrap="square" lIns="0" tIns="63500" rIns="0" bIns="0" rtlCol="0">
            <a:spAutoFit/>
          </a:bodyPr>
          <a:lstStyle/>
          <a:p>
            <a:pPr marL="12700" marR="5080">
              <a:lnSpc>
                <a:spcPts val="2000"/>
              </a:lnSpc>
              <a:spcBef>
                <a:spcPts val="500"/>
              </a:spcBef>
            </a:pPr>
            <a:r>
              <a:rPr sz="2000" spc="-5" dirty="0">
                <a:solidFill>
                  <a:srgbClr val="3F3F3F"/>
                </a:solidFill>
                <a:latin typeface="Arial"/>
                <a:cs typeface="Arial"/>
              </a:rPr>
              <a:t>planning, manufacturing, </a:t>
            </a:r>
            <a:r>
              <a:rPr sz="2000" dirty="0">
                <a:solidFill>
                  <a:srgbClr val="3F3F3F"/>
                </a:solidFill>
                <a:latin typeface="Arial"/>
                <a:cs typeface="Arial"/>
              </a:rPr>
              <a:t>sales and </a:t>
            </a:r>
            <a:r>
              <a:rPr sz="2000" spc="-5" dirty="0">
                <a:solidFill>
                  <a:srgbClr val="3F3F3F"/>
                </a:solidFill>
                <a:latin typeface="Arial"/>
                <a:cs typeface="Arial"/>
              </a:rPr>
              <a:t>marketing </a:t>
            </a:r>
            <a:r>
              <a:rPr sz="2000" spc="-10" dirty="0">
                <a:solidFill>
                  <a:srgbClr val="3F3F3F"/>
                </a:solidFill>
                <a:latin typeface="Arial"/>
                <a:cs typeface="Arial"/>
              </a:rPr>
              <a:t>efforts  </a:t>
            </a:r>
            <a:r>
              <a:rPr sz="2000" spc="-5" dirty="0">
                <a:solidFill>
                  <a:srgbClr val="3F3F3F"/>
                </a:solidFill>
                <a:latin typeface="Arial"/>
                <a:cs typeface="Arial"/>
              </a:rPr>
              <a:t>into </a:t>
            </a:r>
            <a:r>
              <a:rPr sz="2000" dirty="0">
                <a:solidFill>
                  <a:srgbClr val="3F3F3F"/>
                </a:solidFill>
                <a:latin typeface="Arial"/>
                <a:cs typeface="Arial"/>
              </a:rPr>
              <a:t>one </a:t>
            </a:r>
            <a:r>
              <a:rPr sz="2000" spc="-5" dirty="0">
                <a:solidFill>
                  <a:srgbClr val="3F3F3F"/>
                </a:solidFill>
                <a:latin typeface="Arial"/>
                <a:cs typeface="Arial"/>
              </a:rPr>
              <a:t>management system.</a:t>
            </a:r>
            <a:endParaRPr sz="2000">
              <a:latin typeface="Arial"/>
              <a:cs typeface="Arial"/>
            </a:endParaRPr>
          </a:p>
        </p:txBody>
      </p:sp>
      <p:sp>
        <p:nvSpPr>
          <p:cNvPr id="6" name="object 6"/>
          <p:cNvSpPr txBox="1"/>
          <p:nvPr/>
        </p:nvSpPr>
        <p:spPr>
          <a:xfrm>
            <a:off x="2021839" y="337820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2364739" y="3389629"/>
            <a:ext cx="573786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3F3F3F"/>
                </a:solidFill>
                <a:latin typeface="Arial"/>
                <a:cs typeface="Arial"/>
              </a:rPr>
              <a:t>Combines </a:t>
            </a:r>
            <a:r>
              <a:rPr sz="2000" dirty="0">
                <a:solidFill>
                  <a:srgbClr val="3F3F3F"/>
                </a:solidFill>
                <a:latin typeface="Arial"/>
                <a:cs typeface="Arial"/>
              </a:rPr>
              <a:t>all databases across </a:t>
            </a:r>
            <a:r>
              <a:rPr sz="2000" spc="-5" dirty="0">
                <a:solidFill>
                  <a:srgbClr val="3F3F3F"/>
                </a:solidFill>
                <a:latin typeface="Arial"/>
                <a:cs typeface="Arial"/>
              </a:rPr>
              <a:t>departments into</a:t>
            </a:r>
            <a:r>
              <a:rPr sz="2000" spc="5" dirty="0">
                <a:solidFill>
                  <a:srgbClr val="3F3F3F"/>
                </a:solidFill>
                <a:latin typeface="Arial"/>
                <a:cs typeface="Arial"/>
              </a:rPr>
              <a:t> </a:t>
            </a:r>
            <a:r>
              <a:rPr sz="2000" dirty="0">
                <a:solidFill>
                  <a:srgbClr val="3F3F3F"/>
                </a:solidFill>
                <a:latin typeface="Arial"/>
                <a:cs typeface="Arial"/>
              </a:rPr>
              <a:t>a</a:t>
            </a:r>
            <a:endParaRPr sz="2000">
              <a:latin typeface="Arial"/>
              <a:cs typeface="Arial"/>
            </a:endParaRPr>
          </a:p>
        </p:txBody>
      </p:sp>
      <p:sp>
        <p:nvSpPr>
          <p:cNvPr id="8" name="object 8"/>
          <p:cNvSpPr txBox="1"/>
          <p:nvPr/>
        </p:nvSpPr>
        <p:spPr>
          <a:xfrm>
            <a:off x="2364739" y="3644900"/>
            <a:ext cx="4946015" cy="585470"/>
          </a:xfrm>
          <a:prstGeom prst="rect">
            <a:avLst/>
          </a:prstGeom>
        </p:spPr>
        <p:txBody>
          <a:bodyPr vert="horz" wrap="square" lIns="0" tIns="62230" rIns="0" bIns="0" rtlCol="0">
            <a:spAutoFit/>
          </a:bodyPr>
          <a:lstStyle/>
          <a:p>
            <a:pPr marL="12700" marR="5080">
              <a:lnSpc>
                <a:spcPts val="2010"/>
              </a:lnSpc>
              <a:spcBef>
                <a:spcPts val="490"/>
              </a:spcBef>
            </a:pPr>
            <a:r>
              <a:rPr sz="2000" spc="-5" dirty="0">
                <a:solidFill>
                  <a:srgbClr val="3F3F3F"/>
                </a:solidFill>
                <a:latin typeface="Arial"/>
                <a:cs typeface="Arial"/>
              </a:rPr>
              <a:t>single </a:t>
            </a:r>
            <a:r>
              <a:rPr sz="2000" dirty="0">
                <a:solidFill>
                  <a:srgbClr val="3F3F3F"/>
                </a:solidFill>
                <a:latin typeface="Arial"/>
                <a:cs typeface="Arial"/>
              </a:rPr>
              <a:t>database </a:t>
            </a:r>
            <a:r>
              <a:rPr sz="2000" spc="-5" dirty="0">
                <a:solidFill>
                  <a:srgbClr val="3F3F3F"/>
                </a:solidFill>
                <a:latin typeface="Arial"/>
                <a:cs typeface="Arial"/>
              </a:rPr>
              <a:t>that </a:t>
            </a:r>
            <a:r>
              <a:rPr sz="2000" dirty="0">
                <a:solidFill>
                  <a:srgbClr val="3F3F3F"/>
                </a:solidFill>
                <a:latin typeface="Arial"/>
                <a:cs typeface="Arial"/>
              </a:rPr>
              <a:t>can be accessed by </a:t>
            </a:r>
            <a:r>
              <a:rPr sz="2000" spc="-5" dirty="0">
                <a:solidFill>
                  <a:srgbClr val="3F3F3F"/>
                </a:solidFill>
                <a:latin typeface="Arial"/>
                <a:cs typeface="Arial"/>
              </a:rPr>
              <a:t>all  </a:t>
            </a:r>
            <a:r>
              <a:rPr sz="2000" dirty="0">
                <a:solidFill>
                  <a:srgbClr val="3F3F3F"/>
                </a:solidFill>
                <a:latin typeface="Arial"/>
                <a:cs typeface="Arial"/>
              </a:rPr>
              <a:t>employees.</a:t>
            </a:r>
            <a:endParaRPr sz="2000">
              <a:latin typeface="Arial"/>
              <a:cs typeface="Arial"/>
            </a:endParaRPr>
          </a:p>
        </p:txBody>
      </p:sp>
      <p:sp>
        <p:nvSpPr>
          <p:cNvPr id="9" name="object 9"/>
          <p:cNvSpPr txBox="1"/>
          <p:nvPr/>
        </p:nvSpPr>
        <p:spPr>
          <a:xfrm>
            <a:off x="2021839" y="465074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0" name="object 10"/>
          <p:cNvSpPr txBox="1"/>
          <p:nvPr/>
        </p:nvSpPr>
        <p:spPr>
          <a:xfrm>
            <a:off x="2364739" y="4663440"/>
            <a:ext cx="565658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3F3F3F"/>
                </a:solidFill>
                <a:latin typeface="Arial"/>
                <a:cs typeface="Arial"/>
              </a:rPr>
              <a:t>ERP automates the tasks involved in performing</a:t>
            </a:r>
            <a:r>
              <a:rPr sz="2000" spc="35" dirty="0">
                <a:solidFill>
                  <a:srgbClr val="3F3F3F"/>
                </a:solidFill>
                <a:latin typeface="Arial"/>
                <a:cs typeface="Arial"/>
              </a:rPr>
              <a:t> </a:t>
            </a:r>
            <a:r>
              <a:rPr sz="2000" dirty="0">
                <a:solidFill>
                  <a:srgbClr val="3F3F3F"/>
                </a:solidFill>
                <a:latin typeface="Arial"/>
                <a:cs typeface="Arial"/>
              </a:rPr>
              <a:t>a</a:t>
            </a:r>
            <a:endParaRPr sz="2000">
              <a:latin typeface="Arial"/>
              <a:cs typeface="Arial"/>
            </a:endParaRPr>
          </a:p>
        </p:txBody>
      </p:sp>
      <p:sp>
        <p:nvSpPr>
          <p:cNvPr id="11" name="object 11"/>
          <p:cNvSpPr txBox="1"/>
          <p:nvPr/>
        </p:nvSpPr>
        <p:spPr>
          <a:xfrm>
            <a:off x="2364739" y="4917440"/>
            <a:ext cx="2065655"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3F3F3F"/>
                </a:solidFill>
                <a:latin typeface="Arial"/>
                <a:cs typeface="Arial"/>
              </a:rPr>
              <a:t>business</a:t>
            </a:r>
            <a:r>
              <a:rPr sz="2000" spc="-65" dirty="0">
                <a:solidFill>
                  <a:srgbClr val="3F3F3F"/>
                </a:solidFill>
                <a:latin typeface="Arial"/>
                <a:cs typeface="Arial"/>
              </a:rPr>
              <a:t> </a:t>
            </a:r>
            <a:r>
              <a:rPr sz="2000" dirty="0">
                <a:solidFill>
                  <a:srgbClr val="3F3F3F"/>
                </a:solidFill>
                <a:latin typeface="Arial"/>
                <a:cs typeface="Arial"/>
              </a:rPr>
              <a:t>process.</a:t>
            </a:r>
            <a:endParaRPr sz="2000">
              <a:latin typeface="Arial"/>
              <a:cs typeface="Arial"/>
            </a:endParaRPr>
          </a:p>
        </p:txBody>
      </p:sp>
      <p:sp>
        <p:nvSpPr>
          <p:cNvPr id="12" name="object 12"/>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3</a:t>
            </a:r>
            <a:endParaRPr sz="1850">
              <a:latin typeface="Liberation Sans Narrow"/>
              <a:cs typeface="Liberation Sans Narrow"/>
            </a:endParaRPr>
          </a:p>
        </p:txBody>
      </p:sp>
      <p:sp>
        <p:nvSpPr>
          <p:cNvPr id="13" name="object 13"/>
          <p:cNvSpPr txBox="1">
            <a:spLocks noGrp="1"/>
          </p:cNvSpPr>
          <p:nvPr>
            <p:ph type="title"/>
          </p:nvPr>
        </p:nvSpPr>
        <p:spPr>
          <a:xfrm>
            <a:off x="1620519" y="648970"/>
            <a:ext cx="3027045" cy="635000"/>
          </a:xfrm>
          <a:prstGeom prst="rect">
            <a:avLst/>
          </a:prstGeom>
        </p:spPr>
        <p:txBody>
          <a:bodyPr vert="horz" wrap="square" lIns="0" tIns="12700" rIns="0" bIns="0" rtlCol="0">
            <a:spAutoFit/>
          </a:bodyPr>
          <a:lstStyle/>
          <a:p>
            <a:pPr marL="12700">
              <a:lnSpc>
                <a:spcPct val="100000"/>
              </a:lnSpc>
              <a:spcBef>
                <a:spcPts val="100"/>
              </a:spcBef>
            </a:pPr>
            <a:r>
              <a:rPr sz="4000" spc="-515" dirty="0"/>
              <a:t>What is</a:t>
            </a:r>
            <a:r>
              <a:rPr sz="4000" spc="-90" dirty="0"/>
              <a:t> </a:t>
            </a:r>
            <a:r>
              <a:rPr sz="4000" spc="-600" dirty="0"/>
              <a:t>ERP?</a:t>
            </a:r>
            <a:endParaRPr sz="4000"/>
          </a:p>
        </p:txBody>
      </p:sp>
      <p:sp>
        <p:nvSpPr>
          <p:cNvPr id="14" name="object 14"/>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marR="5080">
              <a:lnSpc>
                <a:spcPct val="100000"/>
              </a:lnSpc>
              <a:spcBef>
                <a:spcPts val="100"/>
              </a:spcBef>
            </a:pPr>
            <a:r>
              <a:rPr spc="-470" dirty="0"/>
              <a:t>Best </a:t>
            </a:r>
            <a:r>
              <a:rPr spc="-280" dirty="0"/>
              <a:t>Practices </a:t>
            </a:r>
            <a:r>
              <a:rPr spc="-345" dirty="0"/>
              <a:t>of </a:t>
            </a:r>
            <a:r>
              <a:rPr spc="-650" dirty="0"/>
              <a:t>ERP  </a:t>
            </a:r>
            <a:r>
              <a:rPr spc="-360" dirty="0"/>
              <a:t>Implementation</a:t>
            </a:r>
          </a:p>
        </p:txBody>
      </p:sp>
      <p:sp>
        <p:nvSpPr>
          <p:cNvPr id="4" name="object 4"/>
          <p:cNvSpPr txBox="1"/>
          <p:nvPr/>
        </p:nvSpPr>
        <p:spPr>
          <a:xfrm>
            <a:off x="1971039" y="2039620"/>
            <a:ext cx="6287770" cy="2665730"/>
          </a:xfrm>
          <a:prstGeom prst="rect">
            <a:avLst/>
          </a:prstGeom>
        </p:spPr>
        <p:txBody>
          <a:bodyPr vert="horz" wrap="square" lIns="0" tIns="139700" rIns="0" bIns="0" rtlCol="0">
            <a:spAutoFit/>
          </a:bodyPr>
          <a:lstStyle/>
          <a:p>
            <a:pPr marL="406400" indent="-342900">
              <a:lnSpc>
                <a:spcPct val="100000"/>
              </a:lnSpc>
              <a:spcBef>
                <a:spcPts val="1100"/>
              </a:spcBef>
              <a:buClr>
                <a:srgbClr val="343434"/>
              </a:buClr>
              <a:buFont typeface="UnDotum"/>
              <a:buChar char=""/>
              <a:tabLst>
                <a:tab pos="405765" algn="l"/>
                <a:tab pos="406400" algn="l"/>
              </a:tabLst>
            </a:pPr>
            <a:r>
              <a:rPr sz="2800" i="1" spc="110" dirty="0">
                <a:solidFill>
                  <a:srgbClr val="3F3F3F"/>
                </a:solidFill>
                <a:latin typeface="Verdana"/>
                <a:cs typeface="Verdana"/>
              </a:rPr>
              <a:t>Change</a:t>
            </a:r>
            <a:r>
              <a:rPr sz="2800" i="1" spc="-220" dirty="0">
                <a:solidFill>
                  <a:srgbClr val="3F3F3F"/>
                </a:solidFill>
                <a:latin typeface="Verdana"/>
                <a:cs typeface="Verdana"/>
              </a:rPr>
              <a:t> </a:t>
            </a:r>
            <a:r>
              <a:rPr sz="2800" i="1" spc="65" dirty="0">
                <a:solidFill>
                  <a:srgbClr val="3F3F3F"/>
                </a:solidFill>
                <a:latin typeface="Verdana"/>
                <a:cs typeface="Verdana"/>
              </a:rPr>
              <a:t>Management</a:t>
            </a:r>
            <a:endParaRPr sz="2800">
              <a:latin typeface="Verdana"/>
              <a:cs typeface="Verdana"/>
            </a:endParaRPr>
          </a:p>
          <a:p>
            <a:pPr marL="406400" indent="-342900">
              <a:lnSpc>
                <a:spcPct val="100000"/>
              </a:lnSpc>
              <a:spcBef>
                <a:spcPts val="1000"/>
              </a:spcBef>
              <a:buClr>
                <a:srgbClr val="343434"/>
              </a:buClr>
              <a:buFont typeface="UnDotum"/>
              <a:buChar char=""/>
              <a:tabLst>
                <a:tab pos="405765" algn="l"/>
                <a:tab pos="406400" algn="l"/>
              </a:tabLst>
            </a:pPr>
            <a:r>
              <a:rPr sz="2800" i="1" spc="-135" dirty="0">
                <a:solidFill>
                  <a:srgbClr val="3F3F3F"/>
                </a:solidFill>
                <a:latin typeface="Verdana"/>
                <a:cs typeface="Verdana"/>
              </a:rPr>
              <a:t>Extensive </a:t>
            </a:r>
            <a:r>
              <a:rPr sz="2800" i="1" spc="10" dirty="0">
                <a:solidFill>
                  <a:srgbClr val="3F3F3F"/>
                </a:solidFill>
                <a:latin typeface="Verdana"/>
                <a:cs typeface="Verdana"/>
              </a:rPr>
              <a:t>Education </a:t>
            </a:r>
            <a:r>
              <a:rPr sz="2800" i="1" spc="105" dirty="0">
                <a:solidFill>
                  <a:srgbClr val="3F3F3F"/>
                </a:solidFill>
                <a:latin typeface="Verdana"/>
                <a:cs typeface="Verdana"/>
              </a:rPr>
              <a:t>and</a:t>
            </a:r>
            <a:r>
              <a:rPr sz="2800" i="1" spc="-535" dirty="0">
                <a:solidFill>
                  <a:srgbClr val="3F3F3F"/>
                </a:solidFill>
                <a:latin typeface="Verdana"/>
                <a:cs typeface="Verdana"/>
              </a:rPr>
              <a:t> </a:t>
            </a:r>
            <a:r>
              <a:rPr sz="2800" i="1" spc="-135" dirty="0">
                <a:solidFill>
                  <a:srgbClr val="3F3F3F"/>
                </a:solidFill>
                <a:latin typeface="Verdana"/>
                <a:cs typeface="Verdana"/>
              </a:rPr>
              <a:t>Training</a:t>
            </a:r>
            <a:endParaRPr sz="2800">
              <a:latin typeface="Verdana"/>
              <a:cs typeface="Verdana"/>
            </a:endParaRPr>
          </a:p>
          <a:p>
            <a:pPr marL="406400" indent="-342900">
              <a:lnSpc>
                <a:spcPct val="100000"/>
              </a:lnSpc>
              <a:spcBef>
                <a:spcPts val="990"/>
              </a:spcBef>
              <a:buClr>
                <a:srgbClr val="343434"/>
              </a:buClr>
              <a:buFont typeface="UnDotum"/>
              <a:buChar char=""/>
              <a:tabLst>
                <a:tab pos="405765" algn="l"/>
                <a:tab pos="406400" algn="l"/>
              </a:tabLst>
            </a:pPr>
            <a:r>
              <a:rPr sz="2800" i="1" spc="55" dirty="0">
                <a:solidFill>
                  <a:srgbClr val="3F3F3F"/>
                </a:solidFill>
                <a:latin typeface="Verdana"/>
                <a:cs typeface="Verdana"/>
              </a:rPr>
              <a:t>Data</a:t>
            </a:r>
            <a:r>
              <a:rPr sz="2800" i="1" spc="-229" dirty="0">
                <a:solidFill>
                  <a:srgbClr val="3F3F3F"/>
                </a:solidFill>
                <a:latin typeface="Verdana"/>
                <a:cs typeface="Verdana"/>
              </a:rPr>
              <a:t> </a:t>
            </a:r>
            <a:r>
              <a:rPr sz="2800" i="1" spc="75" dirty="0">
                <a:solidFill>
                  <a:srgbClr val="3F3F3F"/>
                </a:solidFill>
                <a:latin typeface="Verdana"/>
                <a:cs typeface="Verdana"/>
              </a:rPr>
              <a:t>Clean</a:t>
            </a:r>
            <a:r>
              <a:rPr sz="2800" i="1" spc="-225" dirty="0">
                <a:solidFill>
                  <a:srgbClr val="3F3F3F"/>
                </a:solidFill>
                <a:latin typeface="Verdana"/>
                <a:cs typeface="Verdana"/>
              </a:rPr>
              <a:t> </a:t>
            </a:r>
            <a:r>
              <a:rPr sz="2800" i="1" spc="50" dirty="0">
                <a:solidFill>
                  <a:srgbClr val="3F3F3F"/>
                </a:solidFill>
                <a:latin typeface="Verdana"/>
                <a:cs typeface="Verdana"/>
              </a:rPr>
              <a:t>up</a:t>
            </a:r>
            <a:r>
              <a:rPr sz="2800" i="1" spc="-225" dirty="0">
                <a:solidFill>
                  <a:srgbClr val="3F3F3F"/>
                </a:solidFill>
                <a:latin typeface="Verdana"/>
                <a:cs typeface="Verdana"/>
              </a:rPr>
              <a:t> </a:t>
            </a:r>
            <a:r>
              <a:rPr sz="2800" i="1" spc="110" dirty="0">
                <a:solidFill>
                  <a:srgbClr val="3F3F3F"/>
                </a:solidFill>
                <a:latin typeface="Verdana"/>
                <a:cs typeface="Verdana"/>
              </a:rPr>
              <a:t>and</a:t>
            </a:r>
            <a:r>
              <a:rPr sz="2800" i="1" spc="-220" dirty="0">
                <a:solidFill>
                  <a:srgbClr val="3F3F3F"/>
                </a:solidFill>
                <a:latin typeface="Verdana"/>
                <a:cs typeface="Verdana"/>
              </a:rPr>
              <a:t> </a:t>
            </a:r>
            <a:r>
              <a:rPr sz="2800" i="1" spc="55" dirty="0">
                <a:solidFill>
                  <a:srgbClr val="3F3F3F"/>
                </a:solidFill>
                <a:latin typeface="Verdana"/>
                <a:cs typeface="Verdana"/>
              </a:rPr>
              <a:t>Data</a:t>
            </a:r>
            <a:r>
              <a:rPr sz="2800" i="1" spc="-229" dirty="0">
                <a:solidFill>
                  <a:srgbClr val="3F3F3F"/>
                </a:solidFill>
                <a:latin typeface="Verdana"/>
                <a:cs typeface="Verdana"/>
              </a:rPr>
              <a:t> </a:t>
            </a:r>
            <a:r>
              <a:rPr sz="2800" i="1" spc="-150" dirty="0">
                <a:solidFill>
                  <a:srgbClr val="3F3F3F"/>
                </a:solidFill>
                <a:latin typeface="Verdana"/>
                <a:cs typeface="Verdana"/>
              </a:rPr>
              <a:t>Integrity</a:t>
            </a:r>
            <a:endParaRPr sz="2800">
              <a:latin typeface="Verdana"/>
              <a:cs typeface="Verdana"/>
            </a:endParaRPr>
          </a:p>
          <a:p>
            <a:pPr marL="406400" marR="420370" indent="-342900">
              <a:lnSpc>
                <a:spcPct val="100000"/>
              </a:lnSpc>
              <a:spcBef>
                <a:spcPts val="1000"/>
              </a:spcBef>
              <a:buClr>
                <a:srgbClr val="343434"/>
              </a:buClr>
              <a:buFont typeface="UnDotum"/>
              <a:buChar char=""/>
              <a:tabLst>
                <a:tab pos="405765" algn="l"/>
                <a:tab pos="406400" algn="l"/>
              </a:tabLst>
            </a:pPr>
            <a:r>
              <a:rPr sz="2800" i="1" spc="-60" dirty="0">
                <a:solidFill>
                  <a:srgbClr val="3F3F3F"/>
                </a:solidFill>
                <a:latin typeface="Verdana"/>
                <a:cs typeface="Verdana"/>
              </a:rPr>
              <a:t>Implementation </a:t>
            </a:r>
            <a:r>
              <a:rPr sz="2800" i="1" spc="-290" dirty="0">
                <a:solidFill>
                  <a:srgbClr val="3F3F3F"/>
                </a:solidFill>
                <a:latin typeface="Verdana"/>
                <a:cs typeface="Verdana"/>
              </a:rPr>
              <a:t>is </a:t>
            </a:r>
            <a:r>
              <a:rPr sz="2800" i="1" spc="30" dirty="0">
                <a:solidFill>
                  <a:srgbClr val="3F3F3F"/>
                </a:solidFill>
                <a:latin typeface="Verdana"/>
                <a:cs typeface="Verdana"/>
              </a:rPr>
              <a:t>viewed </a:t>
            </a:r>
            <a:r>
              <a:rPr sz="2800" i="1" spc="-75" dirty="0">
                <a:solidFill>
                  <a:srgbClr val="3F3F3F"/>
                </a:solidFill>
                <a:latin typeface="Verdana"/>
                <a:cs typeface="Verdana"/>
              </a:rPr>
              <a:t>as</a:t>
            </a:r>
            <a:r>
              <a:rPr sz="2800" i="1" spc="-615" dirty="0">
                <a:solidFill>
                  <a:srgbClr val="3F3F3F"/>
                </a:solidFill>
                <a:latin typeface="Verdana"/>
                <a:cs typeface="Verdana"/>
              </a:rPr>
              <a:t> </a:t>
            </a:r>
            <a:r>
              <a:rPr sz="2800" i="1" spc="75" dirty="0">
                <a:solidFill>
                  <a:srgbClr val="3F3F3F"/>
                </a:solidFill>
                <a:latin typeface="Verdana"/>
                <a:cs typeface="Verdana"/>
              </a:rPr>
              <a:t>an  </a:t>
            </a:r>
            <a:r>
              <a:rPr sz="2800" i="1" spc="25" dirty="0">
                <a:solidFill>
                  <a:srgbClr val="3F3F3F"/>
                </a:solidFill>
                <a:latin typeface="Verdana"/>
                <a:cs typeface="Verdana"/>
              </a:rPr>
              <a:t>ongoing</a:t>
            </a:r>
            <a:r>
              <a:rPr sz="2800" i="1" spc="-220" dirty="0">
                <a:solidFill>
                  <a:srgbClr val="3F3F3F"/>
                </a:solidFill>
                <a:latin typeface="Verdana"/>
                <a:cs typeface="Verdana"/>
              </a:rPr>
              <a:t> </a:t>
            </a:r>
            <a:r>
              <a:rPr sz="2800" i="1" spc="-50" dirty="0">
                <a:solidFill>
                  <a:srgbClr val="3F3F3F"/>
                </a:solidFill>
                <a:latin typeface="Verdana"/>
                <a:cs typeface="Verdana"/>
              </a:rPr>
              <a:t>process</a:t>
            </a:r>
            <a:endParaRPr sz="2800">
              <a:latin typeface="Verdana"/>
              <a:cs typeface="Verdana"/>
            </a:endParaRPr>
          </a:p>
        </p:txBody>
      </p:sp>
      <p:sp>
        <p:nvSpPr>
          <p:cNvPr id="5" name="object 5"/>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2</a:t>
            </a:r>
            <a:endParaRPr sz="1750">
              <a:latin typeface="Arial"/>
              <a:cs typeface="Arial"/>
            </a:endParaRPr>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88900" marR="5080">
              <a:lnSpc>
                <a:spcPct val="100000"/>
              </a:lnSpc>
              <a:spcBef>
                <a:spcPts val="100"/>
              </a:spcBef>
            </a:pPr>
            <a:r>
              <a:rPr spc="-470" dirty="0"/>
              <a:t>Best </a:t>
            </a:r>
            <a:r>
              <a:rPr spc="-280" dirty="0"/>
              <a:t>Practices </a:t>
            </a:r>
            <a:r>
              <a:rPr spc="-345" dirty="0"/>
              <a:t>of </a:t>
            </a:r>
            <a:r>
              <a:rPr spc="-650" dirty="0"/>
              <a:t>ERP  </a:t>
            </a:r>
            <a:r>
              <a:rPr spc="-360" dirty="0"/>
              <a:t>Implementation</a:t>
            </a:r>
          </a:p>
        </p:txBody>
      </p:sp>
      <p:sp>
        <p:nvSpPr>
          <p:cNvPr id="4" name="object 4"/>
          <p:cNvSpPr txBox="1"/>
          <p:nvPr/>
        </p:nvSpPr>
        <p:spPr>
          <a:xfrm>
            <a:off x="2021839" y="2123440"/>
            <a:ext cx="95250" cy="254000"/>
          </a:xfrm>
          <a:prstGeom prst="rect">
            <a:avLst/>
          </a:prstGeom>
        </p:spPr>
        <p:txBody>
          <a:bodyPr vert="horz" wrap="square" lIns="0" tIns="12700" rIns="0" bIns="0" rtlCol="0">
            <a:spAutoFit/>
          </a:bodyPr>
          <a:lstStyle/>
          <a:p>
            <a:pPr marL="12700">
              <a:lnSpc>
                <a:spcPct val="100000"/>
              </a:lnSpc>
              <a:spcBef>
                <a:spcPts val="100"/>
              </a:spcBef>
            </a:pPr>
            <a:r>
              <a:rPr sz="1500" spc="-955" dirty="0">
                <a:solidFill>
                  <a:srgbClr val="343434"/>
                </a:solidFill>
                <a:latin typeface="UnDotum"/>
                <a:cs typeface="UnDotum"/>
              </a:rPr>
              <a:t></a:t>
            </a:r>
            <a:endParaRPr sz="1500">
              <a:latin typeface="UnDotum"/>
              <a:cs typeface="UnDotum"/>
            </a:endParaRPr>
          </a:p>
        </p:txBody>
      </p:sp>
      <p:sp>
        <p:nvSpPr>
          <p:cNvPr id="5" name="object 5"/>
          <p:cNvSpPr txBox="1"/>
          <p:nvPr/>
        </p:nvSpPr>
        <p:spPr>
          <a:xfrm>
            <a:off x="2364739" y="2143759"/>
            <a:ext cx="2129155" cy="254000"/>
          </a:xfrm>
          <a:prstGeom prst="rect">
            <a:avLst/>
          </a:prstGeom>
        </p:spPr>
        <p:txBody>
          <a:bodyPr vert="horz" wrap="square" lIns="0" tIns="12700" rIns="0" bIns="0" rtlCol="0">
            <a:spAutoFit/>
          </a:bodyPr>
          <a:lstStyle/>
          <a:p>
            <a:pPr marL="12700">
              <a:lnSpc>
                <a:spcPct val="100000"/>
              </a:lnSpc>
              <a:spcBef>
                <a:spcPts val="100"/>
              </a:spcBef>
            </a:pPr>
            <a:r>
              <a:rPr sz="1500" i="1" spc="60" dirty="0">
                <a:solidFill>
                  <a:srgbClr val="3F3F3F"/>
                </a:solidFill>
                <a:latin typeface="Verdana"/>
                <a:cs typeface="Verdana"/>
              </a:rPr>
              <a:t>Change</a:t>
            </a:r>
            <a:r>
              <a:rPr sz="1500" i="1" spc="-185" dirty="0">
                <a:solidFill>
                  <a:srgbClr val="3F3F3F"/>
                </a:solidFill>
                <a:latin typeface="Verdana"/>
                <a:cs typeface="Verdana"/>
              </a:rPr>
              <a:t> </a:t>
            </a:r>
            <a:r>
              <a:rPr sz="1500" i="1" spc="35" dirty="0">
                <a:solidFill>
                  <a:srgbClr val="3F3F3F"/>
                </a:solidFill>
                <a:latin typeface="Verdana"/>
                <a:cs typeface="Verdana"/>
              </a:rPr>
              <a:t>Management</a:t>
            </a:r>
            <a:endParaRPr sz="1500">
              <a:latin typeface="Verdana"/>
              <a:cs typeface="Verdana"/>
            </a:endParaRPr>
          </a:p>
        </p:txBody>
      </p:sp>
      <p:sp>
        <p:nvSpPr>
          <p:cNvPr id="6" name="object 6"/>
          <p:cNvSpPr txBox="1"/>
          <p:nvPr/>
        </p:nvSpPr>
        <p:spPr>
          <a:xfrm>
            <a:off x="2479039" y="24422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2479039" y="339217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8" name="object 8"/>
          <p:cNvSpPr txBox="1"/>
          <p:nvPr/>
        </p:nvSpPr>
        <p:spPr>
          <a:xfrm>
            <a:off x="2739389" y="2467609"/>
            <a:ext cx="5551170" cy="1280160"/>
          </a:xfrm>
          <a:prstGeom prst="rect">
            <a:avLst/>
          </a:prstGeom>
        </p:spPr>
        <p:txBody>
          <a:bodyPr vert="horz" wrap="square" lIns="0" tIns="46990" rIns="0" bIns="0" rtlCol="0">
            <a:spAutoFit/>
          </a:bodyPr>
          <a:lstStyle/>
          <a:p>
            <a:pPr marL="38100" marR="1477645">
              <a:lnSpc>
                <a:spcPts val="2160"/>
              </a:lnSpc>
              <a:spcBef>
                <a:spcPts val="370"/>
              </a:spcBef>
            </a:pPr>
            <a:r>
              <a:rPr sz="2000" i="1" spc="30" dirty="0">
                <a:solidFill>
                  <a:srgbClr val="3F3F3F"/>
                </a:solidFill>
                <a:latin typeface="Verdana"/>
                <a:cs typeface="Verdana"/>
              </a:rPr>
              <a:t>Changes </a:t>
            </a:r>
            <a:r>
              <a:rPr sz="2000" i="1" spc="-95" dirty="0">
                <a:solidFill>
                  <a:srgbClr val="3F3F3F"/>
                </a:solidFill>
                <a:latin typeface="Verdana"/>
                <a:cs typeface="Verdana"/>
              </a:rPr>
              <a:t>in </a:t>
            </a:r>
            <a:r>
              <a:rPr sz="2000" i="1" spc="-100" dirty="0">
                <a:solidFill>
                  <a:srgbClr val="3F3F3F"/>
                </a:solidFill>
                <a:latin typeface="Verdana"/>
                <a:cs typeface="Verdana"/>
              </a:rPr>
              <a:t>business</a:t>
            </a:r>
            <a:r>
              <a:rPr sz="2000" i="1" spc="-450" dirty="0">
                <a:solidFill>
                  <a:srgbClr val="3F3F3F"/>
                </a:solidFill>
                <a:latin typeface="Verdana"/>
                <a:cs typeface="Verdana"/>
              </a:rPr>
              <a:t> </a:t>
            </a:r>
            <a:r>
              <a:rPr sz="2000" i="1" spc="-20" dirty="0">
                <a:solidFill>
                  <a:srgbClr val="3F3F3F"/>
                </a:solidFill>
                <a:latin typeface="Verdana"/>
                <a:cs typeface="Verdana"/>
              </a:rPr>
              <a:t>procedures,  </a:t>
            </a:r>
            <a:r>
              <a:rPr sz="2000" i="1" spc="-95" dirty="0">
                <a:solidFill>
                  <a:srgbClr val="3F3F3F"/>
                </a:solidFill>
                <a:latin typeface="Verdana"/>
                <a:cs typeface="Verdana"/>
              </a:rPr>
              <a:t>responsibilities,</a:t>
            </a:r>
            <a:endParaRPr sz="2000">
              <a:latin typeface="Verdana"/>
              <a:cs typeface="Verdana"/>
            </a:endParaRPr>
          </a:p>
          <a:p>
            <a:pPr marL="38100">
              <a:lnSpc>
                <a:spcPts val="2130"/>
              </a:lnSpc>
            </a:pPr>
            <a:r>
              <a:rPr sz="2000" i="1" spc="-80" dirty="0">
                <a:solidFill>
                  <a:srgbClr val="3F3F3F"/>
                </a:solidFill>
                <a:latin typeface="Verdana"/>
                <a:cs typeface="Verdana"/>
              </a:rPr>
              <a:t>work</a:t>
            </a:r>
            <a:r>
              <a:rPr sz="2000" i="1" spc="-155" dirty="0">
                <a:solidFill>
                  <a:srgbClr val="3F3F3F"/>
                </a:solidFill>
                <a:latin typeface="Verdana"/>
                <a:cs typeface="Verdana"/>
              </a:rPr>
              <a:t> </a:t>
            </a:r>
            <a:r>
              <a:rPr sz="2000" i="1" spc="-50" dirty="0">
                <a:solidFill>
                  <a:srgbClr val="3F3F3F"/>
                </a:solidFill>
                <a:latin typeface="Verdana"/>
                <a:cs typeface="Verdana"/>
              </a:rPr>
              <a:t>load.</a:t>
            </a:r>
            <a:r>
              <a:rPr sz="1725" i="1" spc="-75" baseline="28985" dirty="0">
                <a:solidFill>
                  <a:srgbClr val="3F3F3F"/>
                </a:solidFill>
                <a:latin typeface="Verdana"/>
                <a:cs typeface="Verdana"/>
              </a:rPr>
              <a:t>1</a:t>
            </a:r>
            <a:endParaRPr sz="1725" baseline="28985">
              <a:latin typeface="Verdana"/>
              <a:cs typeface="Verdana"/>
            </a:endParaRPr>
          </a:p>
          <a:p>
            <a:pPr marL="38100">
              <a:lnSpc>
                <a:spcPct val="100000"/>
              </a:lnSpc>
              <a:spcBef>
                <a:spcPts val="760"/>
              </a:spcBef>
            </a:pPr>
            <a:r>
              <a:rPr sz="2000" i="1" spc="-80" dirty="0">
                <a:solidFill>
                  <a:srgbClr val="3F3F3F"/>
                </a:solidFill>
                <a:latin typeface="Verdana"/>
                <a:cs typeface="Verdana"/>
              </a:rPr>
              <a:t>As</a:t>
            </a:r>
            <a:r>
              <a:rPr sz="2000" i="1" spc="-150" dirty="0">
                <a:solidFill>
                  <a:srgbClr val="3F3F3F"/>
                </a:solidFill>
                <a:latin typeface="Verdana"/>
                <a:cs typeface="Verdana"/>
              </a:rPr>
              <a:t> </a:t>
            </a:r>
            <a:r>
              <a:rPr sz="2000" i="1" spc="165" dirty="0">
                <a:solidFill>
                  <a:srgbClr val="3F3F3F"/>
                </a:solidFill>
                <a:latin typeface="Verdana"/>
                <a:cs typeface="Verdana"/>
              </a:rPr>
              <a:t>a</a:t>
            </a:r>
            <a:r>
              <a:rPr sz="2000" i="1" spc="-160" dirty="0">
                <a:solidFill>
                  <a:srgbClr val="3F3F3F"/>
                </a:solidFill>
                <a:latin typeface="Verdana"/>
                <a:cs typeface="Verdana"/>
              </a:rPr>
              <a:t> </a:t>
            </a:r>
            <a:r>
              <a:rPr sz="2000" i="1" spc="-125" dirty="0">
                <a:solidFill>
                  <a:srgbClr val="3F3F3F"/>
                </a:solidFill>
                <a:latin typeface="Verdana"/>
                <a:cs typeface="Verdana"/>
              </a:rPr>
              <a:t>result,</a:t>
            </a:r>
            <a:r>
              <a:rPr sz="2000" i="1" spc="-135" dirty="0">
                <a:solidFill>
                  <a:srgbClr val="3F3F3F"/>
                </a:solidFill>
                <a:latin typeface="Verdana"/>
                <a:cs typeface="Verdana"/>
              </a:rPr>
              <a:t> ERP</a:t>
            </a:r>
            <a:r>
              <a:rPr sz="2000" i="1" spc="-155" dirty="0">
                <a:solidFill>
                  <a:srgbClr val="3F3F3F"/>
                </a:solidFill>
                <a:latin typeface="Verdana"/>
                <a:cs typeface="Verdana"/>
              </a:rPr>
              <a:t> </a:t>
            </a:r>
            <a:r>
              <a:rPr sz="2000" i="1" spc="-35" dirty="0">
                <a:solidFill>
                  <a:srgbClr val="3F3F3F"/>
                </a:solidFill>
                <a:latin typeface="Verdana"/>
                <a:cs typeface="Verdana"/>
              </a:rPr>
              <a:t>implementations</a:t>
            </a:r>
            <a:r>
              <a:rPr sz="2000" i="1" spc="-160" dirty="0">
                <a:solidFill>
                  <a:srgbClr val="3F3F3F"/>
                </a:solidFill>
                <a:latin typeface="Verdana"/>
                <a:cs typeface="Verdana"/>
              </a:rPr>
              <a:t> </a:t>
            </a:r>
            <a:r>
              <a:rPr sz="2000" i="1" spc="5" dirty="0">
                <a:solidFill>
                  <a:srgbClr val="3F3F3F"/>
                </a:solidFill>
                <a:latin typeface="Verdana"/>
                <a:cs typeface="Verdana"/>
              </a:rPr>
              <a:t>are</a:t>
            </a:r>
            <a:r>
              <a:rPr sz="2000" i="1" spc="-150" dirty="0">
                <a:solidFill>
                  <a:srgbClr val="3F3F3F"/>
                </a:solidFill>
                <a:latin typeface="Verdana"/>
                <a:cs typeface="Verdana"/>
              </a:rPr>
              <a:t> </a:t>
            </a:r>
            <a:r>
              <a:rPr sz="2000" i="1" spc="-90" dirty="0">
                <a:solidFill>
                  <a:srgbClr val="3F3F3F"/>
                </a:solidFill>
                <a:latin typeface="Verdana"/>
                <a:cs typeface="Verdana"/>
              </a:rPr>
              <a:t>times</a:t>
            </a:r>
            <a:r>
              <a:rPr sz="2000" i="1" spc="-160" dirty="0">
                <a:solidFill>
                  <a:srgbClr val="3F3F3F"/>
                </a:solidFill>
                <a:latin typeface="Verdana"/>
                <a:cs typeface="Verdana"/>
              </a:rPr>
              <a:t> </a:t>
            </a:r>
            <a:r>
              <a:rPr sz="2000" i="1" spc="5" dirty="0">
                <a:solidFill>
                  <a:srgbClr val="3F3F3F"/>
                </a:solidFill>
                <a:latin typeface="Verdana"/>
                <a:cs typeface="Verdana"/>
              </a:rPr>
              <a:t>of</a:t>
            </a:r>
            <a:endParaRPr sz="2000">
              <a:latin typeface="Verdana"/>
              <a:cs typeface="Verdana"/>
            </a:endParaRPr>
          </a:p>
        </p:txBody>
      </p:sp>
      <p:sp>
        <p:nvSpPr>
          <p:cNvPr id="9" name="object 9"/>
          <p:cNvSpPr txBox="1"/>
          <p:nvPr/>
        </p:nvSpPr>
        <p:spPr>
          <a:xfrm>
            <a:off x="2479039" y="40678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0" name="object 10"/>
          <p:cNvSpPr txBox="1"/>
          <p:nvPr/>
        </p:nvSpPr>
        <p:spPr>
          <a:xfrm>
            <a:off x="2739389" y="3595369"/>
            <a:ext cx="5353685" cy="1187450"/>
          </a:xfrm>
          <a:prstGeom prst="rect">
            <a:avLst/>
          </a:prstGeom>
        </p:spPr>
        <p:txBody>
          <a:bodyPr vert="horz" wrap="square" lIns="0" tIns="12700" rIns="0" bIns="0" rtlCol="0">
            <a:spAutoFit/>
          </a:bodyPr>
          <a:lstStyle/>
          <a:p>
            <a:pPr marL="38100" marR="414020">
              <a:lnSpc>
                <a:spcPct val="131700"/>
              </a:lnSpc>
              <a:spcBef>
                <a:spcPts val="100"/>
              </a:spcBef>
            </a:pPr>
            <a:r>
              <a:rPr sz="2000" i="1" spc="-40" dirty="0">
                <a:solidFill>
                  <a:srgbClr val="3F3F3F"/>
                </a:solidFill>
                <a:latin typeface="Verdana"/>
                <a:cs typeface="Verdana"/>
              </a:rPr>
              <a:t>high </a:t>
            </a:r>
            <a:r>
              <a:rPr sz="2000" i="1" spc="-175" dirty="0">
                <a:solidFill>
                  <a:srgbClr val="3F3F3F"/>
                </a:solidFill>
                <a:latin typeface="Verdana"/>
                <a:cs typeface="Verdana"/>
              </a:rPr>
              <a:t>stress, </a:t>
            </a:r>
            <a:r>
              <a:rPr sz="2000" i="1" spc="-5" dirty="0">
                <a:solidFill>
                  <a:srgbClr val="3F3F3F"/>
                </a:solidFill>
                <a:latin typeface="Verdana"/>
                <a:cs typeface="Verdana"/>
              </a:rPr>
              <a:t>long </a:t>
            </a:r>
            <a:r>
              <a:rPr sz="2000" i="1" spc="-120" dirty="0">
                <a:solidFill>
                  <a:srgbClr val="3F3F3F"/>
                </a:solidFill>
                <a:latin typeface="Verdana"/>
                <a:cs typeface="Verdana"/>
              </a:rPr>
              <a:t>hours, </a:t>
            </a:r>
            <a:r>
              <a:rPr sz="2000" i="1" spc="75" dirty="0">
                <a:solidFill>
                  <a:srgbClr val="3F3F3F"/>
                </a:solidFill>
                <a:latin typeface="Verdana"/>
                <a:cs typeface="Verdana"/>
              </a:rPr>
              <a:t>and</a:t>
            </a:r>
            <a:r>
              <a:rPr sz="2000" i="1" spc="-365" dirty="0">
                <a:solidFill>
                  <a:srgbClr val="3F3F3F"/>
                </a:solidFill>
                <a:latin typeface="Verdana"/>
                <a:cs typeface="Verdana"/>
              </a:rPr>
              <a:t> </a:t>
            </a:r>
            <a:r>
              <a:rPr sz="2000" i="1" spc="-60" dirty="0">
                <a:solidFill>
                  <a:srgbClr val="3F3F3F"/>
                </a:solidFill>
                <a:latin typeface="Verdana"/>
                <a:cs typeface="Verdana"/>
              </a:rPr>
              <a:t>uncertainty.</a:t>
            </a:r>
            <a:r>
              <a:rPr sz="1725" i="1" spc="-89" baseline="28985" dirty="0">
                <a:solidFill>
                  <a:srgbClr val="3F3F3F"/>
                </a:solidFill>
                <a:latin typeface="Verdana"/>
                <a:cs typeface="Verdana"/>
              </a:rPr>
              <a:t>1  </a:t>
            </a:r>
            <a:r>
              <a:rPr sz="2000" i="1" spc="-35" dirty="0">
                <a:solidFill>
                  <a:srgbClr val="3F3F3F"/>
                </a:solidFill>
                <a:latin typeface="Verdana"/>
                <a:cs typeface="Verdana"/>
              </a:rPr>
              <a:t>Mid-level </a:t>
            </a:r>
            <a:r>
              <a:rPr sz="2000" i="1" spc="-15" dirty="0">
                <a:solidFill>
                  <a:srgbClr val="3F3F3F"/>
                </a:solidFill>
                <a:latin typeface="Verdana"/>
                <a:cs typeface="Verdana"/>
              </a:rPr>
              <a:t>managers</a:t>
            </a:r>
            <a:r>
              <a:rPr sz="2000" i="1" spc="-265" dirty="0">
                <a:solidFill>
                  <a:srgbClr val="3F3F3F"/>
                </a:solidFill>
                <a:latin typeface="Verdana"/>
                <a:cs typeface="Verdana"/>
              </a:rPr>
              <a:t> </a:t>
            </a:r>
            <a:r>
              <a:rPr sz="2000" i="1" spc="-160" dirty="0">
                <a:solidFill>
                  <a:srgbClr val="3F3F3F"/>
                </a:solidFill>
                <a:latin typeface="Verdana"/>
                <a:cs typeface="Verdana"/>
              </a:rPr>
              <a:t>must</a:t>
            </a:r>
            <a:r>
              <a:rPr sz="1725" i="1" spc="-240" baseline="28985" dirty="0">
                <a:solidFill>
                  <a:srgbClr val="3F3F3F"/>
                </a:solidFill>
                <a:latin typeface="Verdana"/>
                <a:cs typeface="Verdana"/>
              </a:rPr>
              <a:t>2</a:t>
            </a:r>
            <a:endParaRPr sz="1725" baseline="28985">
              <a:latin typeface="Verdana"/>
              <a:cs typeface="Verdana"/>
            </a:endParaRPr>
          </a:p>
          <a:p>
            <a:pPr marL="209550">
              <a:lnSpc>
                <a:spcPct val="100000"/>
              </a:lnSpc>
              <a:spcBef>
                <a:spcPts val="790"/>
              </a:spcBef>
              <a:tabLst>
                <a:tab pos="437515" algn="l"/>
              </a:tabLst>
            </a:pPr>
            <a:r>
              <a:rPr sz="2550" spc="-1620" baseline="4901" dirty="0">
                <a:solidFill>
                  <a:srgbClr val="343434"/>
                </a:solidFill>
                <a:latin typeface="UnDotum"/>
                <a:cs typeface="UnDotum"/>
              </a:rPr>
              <a:t>	</a:t>
            </a:r>
            <a:r>
              <a:rPr sz="1700" i="1" spc="-5" dirty="0">
                <a:solidFill>
                  <a:srgbClr val="3F3F3F"/>
                </a:solidFill>
                <a:latin typeface="Verdana"/>
                <a:cs typeface="Verdana"/>
              </a:rPr>
              <a:t>facilitate</a:t>
            </a:r>
            <a:r>
              <a:rPr sz="1700" i="1" spc="-135" dirty="0">
                <a:solidFill>
                  <a:srgbClr val="3F3F3F"/>
                </a:solidFill>
                <a:latin typeface="Verdana"/>
                <a:cs typeface="Verdana"/>
              </a:rPr>
              <a:t> </a:t>
            </a:r>
            <a:r>
              <a:rPr sz="1700" i="1" dirty="0">
                <a:solidFill>
                  <a:srgbClr val="3F3F3F"/>
                </a:solidFill>
                <a:latin typeface="Verdana"/>
                <a:cs typeface="Verdana"/>
              </a:rPr>
              <a:t>continual</a:t>
            </a:r>
            <a:r>
              <a:rPr sz="1700" i="1" spc="-135" dirty="0">
                <a:solidFill>
                  <a:srgbClr val="3F3F3F"/>
                </a:solidFill>
                <a:latin typeface="Verdana"/>
                <a:cs typeface="Verdana"/>
              </a:rPr>
              <a:t> </a:t>
            </a:r>
            <a:r>
              <a:rPr sz="1700" i="1" spc="65" dirty="0">
                <a:solidFill>
                  <a:srgbClr val="3F3F3F"/>
                </a:solidFill>
                <a:latin typeface="Verdana"/>
                <a:cs typeface="Verdana"/>
              </a:rPr>
              <a:t>feedback</a:t>
            </a:r>
            <a:r>
              <a:rPr sz="1700" i="1" spc="-140" dirty="0">
                <a:solidFill>
                  <a:srgbClr val="3F3F3F"/>
                </a:solidFill>
                <a:latin typeface="Verdana"/>
                <a:cs typeface="Verdana"/>
              </a:rPr>
              <a:t> </a:t>
            </a:r>
            <a:r>
              <a:rPr sz="1700" i="1" spc="-65" dirty="0">
                <a:solidFill>
                  <a:srgbClr val="3F3F3F"/>
                </a:solidFill>
                <a:latin typeface="Verdana"/>
                <a:cs typeface="Verdana"/>
              </a:rPr>
              <a:t>from</a:t>
            </a:r>
            <a:r>
              <a:rPr sz="1700" i="1" spc="-155" dirty="0">
                <a:solidFill>
                  <a:srgbClr val="3F3F3F"/>
                </a:solidFill>
                <a:latin typeface="Verdana"/>
                <a:cs typeface="Verdana"/>
              </a:rPr>
              <a:t> </a:t>
            </a:r>
            <a:r>
              <a:rPr sz="1700" i="1" spc="-30" dirty="0">
                <a:solidFill>
                  <a:srgbClr val="3F3F3F"/>
                </a:solidFill>
                <a:latin typeface="Verdana"/>
                <a:cs typeface="Verdana"/>
              </a:rPr>
              <a:t>employees,</a:t>
            </a:r>
            <a:endParaRPr sz="1700">
              <a:latin typeface="Verdana"/>
              <a:cs typeface="Verdana"/>
            </a:endParaRPr>
          </a:p>
        </p:txBody>
      </p:sp>
      <p:sp>
        <p:nvSpPr>
          <p:cNvPr id="11" name="object 11"/>
          <p:cNvSpPr txBox="1"/>
          <p:nvPr/>
        </p:nvSpPr>
        <p:spPr>
          <a:xfrm>
            <a:off x="2910839" y="4758690"/>
            <a:ext cx="5148580" cy="744220"/>
          </a:xfrm>
          <a:prstGeom prst="rect">
            <a:avLst/>
          </a:prstGeom>
        </p:spPr>
        <p:txBody>
          <a:bodyPr vert="horz" wrap="square" lIns="0" tIns="113030" rIns="0" bIns="0" rtlCol="0">
            <a:spAutoFit/>
          </a:bodyPr>
          <a:lstStyle/>
          <a:p>
            <a:pPr marL="266700" indent="-228600">
              <a:lnSpc>
                <a:spcPct val="100000"/>
              </a:lnSpc>
              <a:spcBef>
                <a:spcPts val="890"/>
              </a:spcBef>
              <a:buClr>
                <a:srgbClr val="343434"/>
              </a:buClr>
              <a:buFont typeface="UnDotum"/>
              <a:buChar char=""/>
              <a:tabLst>
                <a:tab pos="266065" algn="l"/>
                <a:tab pos="266700" algn="l"/>
              </a:tabLst>
            </a:pPr>
            <a:r>
              <a:rPr sz="1700" i="1" spc="-5" dirty="0">
                <a:solidFill>
                  <a:srgbClr val="3F3F3F"/>
                </a:solidFill>
                <a:latin typeface="Verdana"/>
                <a:cs typeface="Verdana"/>
              </a:rPr>
              <a:t>provide</a:t>
            </a:r>
            <a:r>
              <a:rPr sz="1700" i="1" spc="-135" dirty="0">
                <a:solidFill>
                  <a:srgbClr val="3F3F3F"/>
                </a:solidFill>
                <a:latin typeface="Verdana"/>
                <a:cs typeface="Verdana"/>
              </a:rPr>
              <a:t> </a:t>
            </a:r>
            <a:r>
              <a:rPr sz="1700" i="1" spc="-40" dirty="0">
                <a:solidFill>
                  <a:srgbClr val="3F3F3F"/>
                </a:solidFill>
                <a:latin typeface="Verdana"/>
                <a:cs typeface="Verdana"/>
              </a:rPr>
              <a:t>honest</a:t>
            </a:r>
            <a:r>
              <a:rPr sz="1700" i="1" spc="-130" dirty="0">
                <a:solidFill>
                  <a:srgbClr val="3F3F3F"/>
                </a:solidFill>
                <a:latin typeface="Verdana"/>
                <a:cs typeface="Verdana"/>
              </a:rPr>
              <a:t> </a:t>
            </a:r>
            <a:r>
              <a:rPr sz="1700" i="1" spc="-70" dirty="0">
                <a:solidFill>
                  <a:srgbClr val="3F3F3F"/>
                </a:solidFill>
                <a:latin typeface="Verdana"/>
                <a:cs typeface="Verdana"/>
              </a:rPr>
              <a:t>answers</a:t>
            </a:r>
            <a:r>
              <a:rPr sz="1700" i="1" spc="-125" dirty="0">
                <a:solidFill>
                  <a:srgbClr val="3F3F3F"/>
                </a:solidFill>
                <a:latin typeface="Verdana"/>
                <a:cs typeface="Verdana"/>
              </a:rPr>
              <a:t> </a:t>
            </a:r>
            <a:r>
              <a:rPr sz="1700" i="1" spc="-5" dirty="0">
                <a:solidFill>
                  <a:srgbClr val="3F3F3F"/>
                </a:solidFill>
                <a:latin typeface="Verdana"/>
                <a:cs typeface="Verdana"/>
              </a:rPr>
              <a:t>to</a:t>
            </a:r>
            <a:r>
              <a:rPr sz="1700" i="1" spc="-135" dirty="0">
                <a:solidFill>
                  <a:srgbClr val="3F3F3F"/>
                </a:solidFill>
                <a:latin typeface="Verdana"/>
                <a:cs typeface="Verdana"/>
              </a:rPr>
              <a:t> </a:t>
            </a:r>
            <a:r>
              <a:rPr sz="1700" i="1" spc="-75" dirty="0">
                <a:solidFill>
                  <a:srgbClr val="3F3F3F"/>
                </a:solidFill>
                <a:latin typeface="Verdana"/>
                <a:cs typeface="Verdana"/>
              </a:rPr>
              <a:t>their</a:t>
            </a:r>
            <a:r>
              <a:rPr sz="1700" i="1" spc="-135" dirty="0">
                <a:solidFill>
                  <a:srgbClr val="3F3F3F"/>
                </a:solidFill>
                <a:latin typeface="Verdana"/>
                <a:cs typeface="Verdana"/>
              </a:rPr>
              <a:t> </a:t>
            </a:r>
            <a:r>
              <a:rPr sz="1700" i="1" spc="-65" dirty="0">
                <a:solidFill>
                  <a:srgbClr val="3F3F3F"/>
                </a:solidFill>
                <a:latin typeface="Verdana"/>
                <a:cs typeface="Verdana"/>
              </a:rPr>
              <a:t>questions,</a:t>
            </a:r>
            <a:r>
              <a:rPr sz="1700" i="1" spc="-110" dirty="0">
                <a:solidFill>
                  <a:srgbClr val="3F3F3F"/>
                </a:solidFill>
                <a:latin typeface="Verdana"/>
                <a:cs typeface="Verdana"/>
              </a:rPr>
              <a:t> </a:t>
            </a:r>
            <a:r>
              <a:rPr sz="1700" i="1" spc="70" dirty="0">
                <a:solidFill>
                  <a:srgbClr val="3F3F3F"/>
                </a:solidFill>
                <a:latin typeface="Verdana"/>
                <a:cs typeface="Verdana"/>
              </a:rPr>
              <a:t>and</a:t>
            </a:r>
            <a:endParaRPr sz="1700">
              <a:latin typeface="Verdana"/>
              <a:cs typeface="Verdana"/>
            </a:endParaRPr>
          </a:p>
          <a:p>
            <a:pPr marL="266700" indent="-228600">
              <a:lnSpc>
                <a:spcPct val="100000"/>
              </a:lnSpc>
              <a:spcBef>
                <a:spcPts val="790"/>
              </a:spcBef>
              <a:buClr>
                <a:srgbClr val="343434"/>
              </a:buClr>
              <a:buFont typeface="UnDotum"/>
              <a:buChar char=""/>
              <a:tabLst>
                <a:tab pos="266065" algn="l"/>
                <a:tab pos="266700" algn="l"/>
              </a:tabLst>
            </a:pPr>
            <a:r>
              <a:rPr sz="1700" i="1" dirty="0">
                <a:solidFill>
                  <a:srgbClr val="3F3F3F"/>
                </a:solidFill>
                <a:latin typeface="Verdana"/>
                <a:cs typeface="Verdana"/>
              </a:rPr>
              <a:t>help </a:t>
            </a:r>
            <a:r>
              <a:rPr sz="1700" i="1" spc="-55" dirty="0">
                <a:solidFill>
                  <a:srgbClr val="3F3F3F"/>
                </a:solidFill>
                <a:latin typeface="Verdana"/>
                <a:cs typeface="Verdana"/>
              </a:rPr>
              <a:t>resolve </a:t>
            </a:r>
            <a:r>
              <a:rPr sz="1700" i="1" spc="-75" dirty="0">
                <a:solidFill>
                  <a:srgbClr val="3F3F3F"/>
                </a:solidFill>
                <a:latin typeface="Verdana"/>
                <a:cs typeface="Verdana"/>
              </a:rPr>
              <a:t>their</a:t>
            </a:r>
            <a:r>
              <a:rPr sz="1700" i="1" spc="-335" dirty="0">
                <a:solidFill>
                  <a:srgbClr val="3F3F3F"/>
                </a:solidFill>
                <a:latin typeface="Verdana"/>
                <a:cs typeface="Verdana"/>
              </a:rPr>
              <a:t> </a:t>
            </a:r>
            <a:r>
              <a:rPr sz="1700" i="1" spc="-50" dirty="0">
                <a:solidFill>
                  <a:srgbClr val="3F3F3F"/>
                </a:solidFill>
                <a:latin typeface="Verdana"/>
                <a:cs typeface="Verdana"/>
              </a:rPr>
              <a:t>problems.</a:t>
            </a:r>
            <a:endParaRPr sz="1700">
              <a:latin typeface="Verdana"/>
              <a:cs typeface="Verdana"/>
            </a:endParaRPr>
          </a:p>
        </p:txBody>
      </p:sp>
      <p:sp>
        <p:nvSpPr>
          <p:cNvPr id="12" name="object 12"/>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3</a:t>
            </a:r>
            <a:endParaRPr sz="1750">
              <a:latin typeface="Arial"/>
              <a:cs typeface="Arial"/>
            </a:endParaRPr>
          </a:p>
        </p:txBody>
      </p:sp>
      <p:sp>
        <p:nvSpPr>
          <p:cNvPr id="13" name="object 13"/>
          <p:cNvSpPr txBox="1"/>
          <p:nvPr/>
        </p:nvSpPr>
        <p:spPr>
          <a:xfrm>
            <a:off x="458469" y="5976620"/>
            <a:ext cx="7007859" cy="756920"/>
          </a:xfrm>
          <a:prstGeom prst="rect">
            <a:avLst/>
          </a:prstGeom>
        </p:spPr>
        <p:txBody>
          <a:bodyPr vert="horz" wrap="square" lIns="0" tIns="12700" rIns="0" bIns="0" rtlCol="0">
            <a:spAutoFit/>
          </a:bodyPr>
          <a:lstStyle/>
          <a:p>
            <a:pPr marL="12700">
              <a:lnSpc>
                <a:spcPct val="100000"/>
              </a:lnSpc>
              <a:spcBef>
                <a:spcPts val="100"/>
              </a:spcBef>
            </a:pPr>
            <a:r>
              <a:rPr sz="1200" b="1" spc="30" dirty="0">
                <a:latin typeface="Arial"/>
                <a:cs typeface="Arial"/>
              </a:rPr>
              <a:t>Sources:</a:t>
            </a:r>
            <a:endParaRPr sz="1200">
              <a:latin typeface="Arial"/>
              <a:cs typeface="Arial"/>
            </a:endParaRPr>
          </a:p>
          <a:p>
            <a:pPr marL="12700" marR="5080">
              <a:lnSpc>
                <a:spcPct val="100000"/>
              </a:lnSpc>
              <a:buAutoNum type="arabicPeriod"/>
              <a:tabLst>
                <a:tab pos="182880" algn="l"/>
              </a:tabLst>
            </a:pPr>
            <a:r>
              <a:rPr sz="1200" dirty="0">
                <a:latin typeface="Arial"/>
                <a:cs typeface="Arial"/>
              </a:rPr>
              <a:t>Yakovlev, </a:t>
            </a:r>
            <a:r>
              <a:rPr sz="1200" spc="-5" dirty="0">
                <a:latin typeface="Arial"/>
                <a:cs typeface="Arial"/>
              </a:rPr>
              <a:t>I.V., </a:t>
            </a:r>
            <a:r>
              <a:rPr sz="1200" dirty="0">
                <a:latin typeface="Arial"/>
                <a:cs typeface="Arial"/>
              </a:rPr>
              <a:t>“An </a:t>
            </a:r>
            <a:r>
              <a:rPr sz="1200" spc="-5" dirty="0">
                <a:latin typeface="Arial"/>
                <a:cs typeface="Arial"/>
              </a:rPr>
              <a:t>ERP Implementation </a:t>
            </a:r>
            <a:r>
              <a:rPr sz="1200" dirty="0">
                <a:latin typeface="Arial"/>
                <a:cs typeface="Arial"/>
              </a:rPr>
              <a:t>and </a:t>
            </a:r>
            <a:r>
              <a:rPr sz="1200" spc="-5" dirty="0">
                <a:latin typeface="Arial"/>
                <a:cs typeface="Arial"/>
              </a:rPr>
              <a:t>Business Process Reengineering </a:t>
            </a:r>
            <a:r>
              <a:rPr sz="1200" dirty="0">
                <a:latin typeface="Arial"/>
                <a:cs typeface="Arial"/>
              </a:rPr>
              <a:t>at a </a:t>
            </a:r>
            <a:r>
              <a:rPr sz="1200" spc="-5" dirty="0">
                <a:latin typeface="Arial"/>
                <a:cs typeface="Arial"/>
              </a:rPr>
              <a:t>Small University”,  </a:t>
            </a:r>
            <a:r>
              <a:rPr sz="1200" dirty="0">
                <a:latin typeface="Arial"/>
                <a:cs typeface="Arial"/>
              </a:rPr>
              <a:t>Educause </a:t>
            </a:r>
            <a:r>
              <a:rPr sz="1200" spc="-5" dirty="0">
                <a:latin typeface="Arial"/>
                <a:cs typeface="Arial"/>
              </a:rPr>
              <a:t>Quarterly, </a:t>
            </a:r>
            <a:r>
              <a:rPr sz="1200" dirty="0">
                <a:latin typeface="Arial"/>
                <a:cs typeface="Arial"/>
              </a:rPr>
              <a:t>Number 2,</a:t>
            </a:r>
            <a:r>
              <a:rPr sz="1200" spc="10" dirty="0">
                <a:latin typeface="Arial"/>
                <a:cs typeface="Arial"/>
              </a:rPr>
              <a:t> </a:t>
            </a:r>
            <a:r>
              <a:rPr sz="1200" dirty="0">
                <a:latin typeface="Arial"/>
                <a:cs typeface="Arial"/>
              </a:rPr>
              <a:t>2002;</a:t>
            </a:r>
            <a:endParaRPr sz="1200">
              <a:latin typeface="Arial"/>
              <a:cs typeface="Arial"/>
            </a:endParaRPr>
          </a:p>
          <a:p>
            <a:pPr marL="182245" indent="-170180">
              <a:lnSpc>
                <a:spcPct val="100000"/>
              </a:lnSpc>
              <a:buAutoNum type="arabicPeriod"/>
              <a:tabLst>
                <a:tab pos="182880" algn="l"/>
              </a:tabLst>
            </a:pPr>
            <a:r>
              <a:rPr sz="1200" spc="-5" dirty="0">
                <a:latin typeface="Arial"/>
                <a:cs typeface="Arial"/>
              </a:rPr>
              <a:t>Umble, </a:t>
            </a:r>
            <a:r>
              <a:rPr sz="1200" dirty="0">
                <a:latin typeface="Arial"/>
                <a:cs typeface="Arial"/>
              </a:rPr>
              <a:t>M. </a:t>
            </a:r>
            <a:r>
              <a:rPr sz="1200" spc="-5" dirty="0">
                <a:latin typeface="Arial"/>
                <a:cs typeface="Arial"/>
              </a:rPr>
              <a:t>Michael, </a:t>
            </a:r>
            <a:r>
              <a:rPr sz="1200" dirty="0">
                <a:latin typeface="Arial"/>
                <a:cs typeface="Arial"/>
              </a:rPr>
              <a:t>“Avoiding </a:t>
            </a:r>
            <a:r>
              <a:rPr sz="1200" spc="-5" dirty="0">
                <a:latin typeface="Arial"/>
                <a:cs typeface="Arial"/>
              </a:rPr>
              <a:t>ERP Implementation Failure”, </a:t>
            </a:r>
            <a:r>
              <a:rPr sz="1200" dirty="0">
                <a:latin typeface="Arial"/>
                <a:cs typeface="Arial"/>
              </a:rPr>
              <a:t>Industrial Management, Jan/Feb</a:t>
            </a:r>
            <a:r>
              <a:rPr sz="1200" spc="80" dirty="0">
                <a:latin typeface="Arial"/>
                <a:cs typeface="Arial"/>
              </a:rPr>
              <a:t> </a:t>
            </a:r>
            <a:r>
              <a:rPr sz="1200" dirty="0">
                <a:latin typeface="Arial"/>
                <a:cs typeface="Arial"/>
              </a:rPr>
              <a:t>2002.</a:t>
            </a:r>
            <a:endParaRPr sz="1200">
              <a:latin typeface="Arial"/>
              <a:cs typeface="Arial"/>
            </a:endParaRP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88900" marR="5080">
              <a:lnSpc>
                <a:spcPct val="100000"/>
              </a:lnSpc>
              <a:spcBef>
                <a:spcPts val="100"/>
              </a:spcBef>
            </a:pPr>
            <a:r>
              <a:rPr spc="-470" dirty="0"/>
              <a:t>Best </a:t>
            </a:r>
            <a:r>
              <a:rPr spc="-280" dirty="0"/>
              <a:t>Practices </a:t>
            </a:r>
            <a:r>
              <a:rPr spc="-345" dirty="0"/>
              <a:t>of </a:t>
            </a:r>
            <a:r>
              <a:rPr spc="-650" dirty="0"/>
              <a:t>ERP  </a:t>
            </a:r>
            <a:r>
              <a:rPr spc="-360" dirty="0"/>
              <a:t>Implementation</a:t>
            </a:r>
          </a:p>
        </p:txBody>
      </p:sp>
      <p:sp>
        <p:nvSpPr>
          <p:cNvPr id="4" name="object 4"/>
          <p:cNvSpPr txBox="1"/>
          <p:nvPr/>
        </p:nvSpPr>
        <p:spPr>
          <a:xfrm>
            <a:off x="2021839" y="2092959"/>
            <a:ext cx="104775" cy="284480"/>
          </a:xfrm>
          <a:prstGeom prst="rect">
            <a:avLst/>
          </a:prstGeom>
        </p:spPr>
        <p:txBody>
          <a:bodyPr vert="horz" wrap="square" lIns="0" tIns="12700" rIns="0" bIns="0" rtlCol="0">
            <a:spAutoFit/>
          </a:bodyPr>
          <a:lstStyle/>
          <a:p>
            <a:pPr marL="12700">
              <a:lnSpc>
                <a:spcPct val="100000"/>
              </a:lnSpc>
              <a:spcBef>
                <a:spcPts val="100"/>
              </a:spcBef>
            </a:pPr>
            <a:r>
              <a:rPr sz="1700" spc="-1080" dirty="0">
                <a:solidFill>
                  <a:srgbClr val="343434"/>
                </a:solidFill>
                <a:latin typeface="UnDotum"/>
                <a:cs typeface="UnDotum"/>
              </a:rPr>
              <a:t></a:t>
            </a:r>
            <a:endParaRPr sz="1700">
              <a:latin typeface="UnDotum"/>
              <a:cs typeface="UnDotum"/>
            </a:endParaRPr>
          </a:p>
        </p:txBody>
      </p:sp>
      <p:sp>
        <p:nvSpPr>
          <p:cNvPr id="5" name="object 5"/>
          <p:cNvSpPr txBox="1"/>
          <p:nvPr/>
        </p:nvSpPr>
        <p:spPr>
          <a:xfrm>
            <a:off x="2339339" y="2068425"/>
            <a:ext cx="6057900" cy="725805"/>
          </a:xfrm>
          <a:prstGeom prst="rect">
            <a:avLst/>
          </a:prstGeom>
        </p:spPr>
        <p:txBody>
          <a:bodyPr vert="horz" wrap="square" lIns="0" tIns="58419" rIns="0" bIns="0" rtlCol="0">
            <a:spAutoFit/>
          </a:bodyPr>
          <a:lstStyle/>
          <a:p>
            <a:pPr marL="38100">
              <a:lnSpc>
                <a:spcPct val="100000"/>
              </a:lnSpc>
              <a:spcBef>
                <a:spcPts val="459"/>
              </a:spcBef>
            </a:pPr>
            <a:r>
              <a:rPr sz="1700" i="1" spc="-80" dirty="0">
                <a:solidFill>
                  <a:srgbClr val="3F3F3F"/>
                </a:solidFill>
                <a:latin typeface="Verdana"/>
                <a:cs typeface="Verdana"/>
              </a:rPr>
              <a:t>Extensive </a:t>
            </a:r>
            <a:r>
              <a:rPr sz="1700" i="1" spc="5" dirty="0">
                <a:solidFill>
                  <a:srgbClr val="3F3F3F"/>
                </a:solidFill>
                <a:latin typeface="Verdana"/>
                <a:cs typeface="Verdana"/>
              </a:rPr>
              <a:t>Education </a:t>
            </a:r>
            <a:r>
              <a:rPr sz="1700" i="1" spc="70" dirty="0">
                <a:solidFill>
                  <a:srgbClr val="3F3F3F"/>
                </a:solidFill>
                <a:latin typeface="Verdana"/>
                <a:cs typeface="Verdana"/>
              </a:rPr>
              <a:t>and</a:t>
            </a:r>
            <a:r>
              <a:rPr sz="1700" i="1" spc="-325" dirty="0">
                <a:solidFill>
                  <a:srgbClr val="3F3F3F"/>
                </a:solidFill>
                <a:latin typeface="Verdana"/>
                <a:cs typeface="Verdana"/>
              </a:rPr>
              <a:t> </a:t>
            </a:r>
            <a:r>
              <a:rPr sz="1700" i="1" spc="-80" dirty="0">
                <a:solidFill>
                  <a:srgbClr val="3F3F3F"/>
                </a:solidFill>
                <a:latin typeface="Verdana"/>
                <a:cs typeface="Verdana"/>
              </a:rPr>
              <a:t>Training</a:t>
            </a:r>
            <a:endParaRPr sz="1700">
              <a:latin typeface="Verdana"/>
              <a:cs typeface="Verdana"/>
            </a:endParaRPr>
          </a:p>
          <a:p>
            <a:pPr marL="152400">
              <a:lnSpc>
                <a:spcPct val="100000"/>
              </a:lnSpc>
              <a:spcBef>
                <a:spcPts val="470"/>
              </a:spcBef>
              <a:tabLst>
                <a:tab pos="437515" algn="l"/>
              </a:tabLst>
            </a:pPr>
            <a:r>
              <a:rPr sz="3300" spc="-2100" baseline="6313" dirty="0">
                <a:solidFill>
                  <a:srgbClr val="343434"/>
                </a:solidFill>
                <a:latin typeface="UnDotum"/>
                <a:cs typeface="UnDotum"/>
              </a:rPr>
              <a:t>	</a:t>
            </a:r>
            <a:r>
              <a:rPr sz="2200" i="1" spc="15" dirty="0">
                <a:solidFill>
                  <a:srgbClr val="3F3F3F"/>
                </a:solidFill>
                <a:latin typeface="Verdana"/>
                <a:cs typeface="Verdana"/>
              </a:rPr>
              <a:t>General</a:t>
            </a:r>
            <a:r>
              <a:rPr sz="2200" i="1" spc="-175" dirty="0">
                <a:solidFill>
                  <a:srgbClr val="3F3F3F"/>
                </a:solidFill>
                <a:latin typeface="Verdana"/>
                <a:cs typeface="Verdana"/>
              </a:rPr>
              <a:t> </a:t>
            </a:r>
            <a:r>
              <a:rPr sz="2200" i="1" spc="45" dirty="0">
                <a:solidFill>
                  <a:srgbClr val="3F3F3F"/>
                </a:solidFill>
                <a:latin typeface="Verdana"/>
                <a:cs typeface="Verdana"/>
              </a:rPr>
              <a:t>education</a:t>
            </a:r>
            <a:r>
              <a:rPr sz="2200" i="1" spc="-165" dirty="0">
                <a:solidFill>
                  <a:srgbClr val="3F3F3F"/>
                </a:solidFill>
                <a:latin typeface="Verdana"/>
                <a:cs typeface="Verdana"/>
              </a:rPr>
              <a:t> </a:t>
            </a:r>
            <a:r>
              <a:rPr sz="2200" i="1" spc="40" dirty="0">
                <a:solidFill>
                  <a:srgbClr val="3F3F3F"/>
                </a:solidFill>
                <a:latin typeface="Verdana"/>
                <a:cs typeface="Verdana"/>
              </a:rPr>
              <a:t>about</a:t>
            </a:r>
            <a:r>
              <a:rPr sz="2200" i="1" spc="-150" dirty="0">
                <a:solidFill>
                  <a:srgbClr val="3F3F3F"/>
                </a:solidFill>
                <a:latin typeface="Verdana"/>
                <a:cs typeface="Verdana"/>
              </a:rPr>
              <a:t> </a:t>
            </a:r>
            <a:r>
              <a:rPr sz="2200" i="1" spc="-15" dirty="0">
                <a:solidFill>
                  <a:srgbClr val="3F3F3F"/>
                </a:solidFill>
                <a:latin typeface="Verdana"/>
                <a:cs typeface="Verdana"/>
              </a:rPr>
              <a:t>the</a:t>
            </a:r>
            <a:r>
              <a:rPr sz="2200" i="1" spc="-175" dirty="0">
                <a:solidFill>
                  <a:srgbClr val="3F3F3F"/>
                </a:solidFill>
                <a:latin typeface="Verdana"/>
                <a:cs typeface="Verdana"/>
              </a:rPr>
              <a:t> </a:t>
            </a:r>
            <a:r>
              <a:rPr sz="2200" i="1" spc="-150" dirty="0">
                <a:solidFill>
                  <a:srgbClr val="3F3F3F"/>
                </a:solidFill>
                <a:latin typeface="Verdana"/>
                <a:cs typeface="Verdana"/>
              </a:rPr>
              <a:t>ERP</a:t>
            </a:r>
            <a:r>
              <a:rPr sz="2200" i="1" spc="-175" dirty="0">
                <a:solidFill>
                  <a:srgbClr val="3F3F3F"/>
                </a:solidFill>
                <a:latin typeface="Verdana"/>
                <a:cs typeface="Verdana"/>
              </a:rPr>
              <a:t> </a:t>
            </a:r>
            <a:r>
              <a:rPr sz="2200" i="1" spc="-135" dirty="0">
                <a:solidFill>
                  <a:srgbClr val="3F3F3F"/>
                </a:solidFill>
                <a:latin typeface="Verdana"/>
                <a:cs typeface="Verdana"/>
              </a:rPr>
              <a:t>system</a:t>
            </a:r>
            <a:endParaRPr sz="2200">
              <a:latin typeface="Verdana"/>
              <a:cs typeface="Verdana"/>
            </a:endParaRPr>
          </a:p>
        </p:txBody>
      </p:sp>
      <p:sp>
        <p:nvSpPr>
          <p:cNvPr id="6" name="object 6"/>
          <p:cNvSpPr txBox="1"/>
          <p:nvPr/>
        </p:nvSpPr>
        <p:spPr>
          <a:xfrm>
            <a:off x="2453639" y="2642870"/>
            <a:ext cx="5347335" cy="1080770"/>
          </a:xfrm>
          <a:prstGeom prst="rect">
            <a:avLst/>
          </a:prstGeom>
        </p:spPr>
        <p:txBody>
          <a:bodyPr vert="horz" wrap="square" lIns="0" tIns="71120" rIns="0" bIns="0" rtlCol="0">
            <a:spAutoFit/>
          </a:bodyPr>
          <a:lstStyle/>
          <a:p>
            <a:pPr marL="323850">
              <a:lnSpc>
                <a:spcPct val="100000"/>
              </a:lnSpc>
              <a:spcBef>
                <a:spcPts val="560"/>
              </a:spcBef>
            </a:pPr>
            <a:r>
              <a:rPr sz="2200" i="1" spc="-85" dirty="0">
                <a:solidFill>
                  <a:srgbClr val="3F3F3F"/>
                </a:solidFill>
                <a:latin typeface="Verdana"/>
                <a:cs typeface="Verdana"/>
              </a:rPr>
              <a:t>for</a:t>
            </a:r>
            <a:r>
              <a:rPr sz="2200" i="1" spc="-175" dirty="0">
                <a:solidFill>
                  <a:srgbClr val="3F3F3F"/>
                </a:solidFill>
                <a:latin typeface="Verdana"/>
                <a:cs typeface="Verdana"/>
              </a:rPr>
              <a:t> </a:t>
            </a:r>
            <a:r>
              <a:rPr sz="2200" i="1" spc="-35" dirty="0">
                <a:solidFill>
                  <a:srgbClr val="3F3F3F"/>
                </a:solidFill>
                <a:latin typeface="Verdana"/>
                <a:cs typeface="Verdana"/>
              </a:rPr>
              <a:t>everyone.</a:t>
            </a:r>
            <a:endParaRPr sz="2200">
              <a:latin typeface="Verdana"/>
              <a:cs typeface="Verdana"/>
            </a:endParaRPr>
          </a:p>
          <a:p>
            <a:pPr marL="323850" marR="30480" indent="-285750">
              <a:lnSpc>
                <a:spcPct val="79900"/>
              </a:lnSpc>
              <a:spcBef>
                <a:spcPts val="990"/>
              </a:spcBef>
              <a:tabLst>
                <a:tab pos="323215" algn="l"/>
              </a:tabLst>
            </a:pPr>
            <a:r>
              <a:rPr sz="3300" spc="-2100" baseline="5050" dirty="0">
                <a:solidFill>
                  <a:srgbClr val="343434"/>
                </a:solidFill>
                <a:latin typeface="UnDotum"/>
                <a:cs typeface="UnDotum"/>
              </a:rPr>
              <a:t>	</a:t>
            </a:r>
            <a:r>
              <a:rPr sz="2200" i="1" spc="-60" dirty="0">
                <a:solidFill>
                  <a:srgbClr val="3F3F3F"/>
                </a:solidFill>
                <a:latin typeface="Verdana"/>
                <a:cs typeface="Verdana"/>
              </a:rPr>
              <a:t>Massive</a:t>
            </a:r>
            <a:r>
              <a:rPr sz="2200" i="1" spc="-185" dirty="0">
                <a:solidFill>
                  <a:srgbClr val="3F3F3F"/>
                </a:solidFill>
                <a:latin typeface="Verdana"/>
                <a:cs typeface="Verdana"/>
              </a:rPr>
              <a:t> </a:t>
            </a:r>
            <a:r>
              <a:rPr sz="2200" i="1" spc="-10" dirty="0">
                <a:solidFill>
                  <a:srgbClr val="3F3F3F"/>
                </a:solidFill>
                <a:latin typeface="Verdana"/>
                <a:cs typeface="Verdana"/>
              </a:rPr>
              <a:t>amount</a:t>
            </a:r>
            <a:r>
              <a:rPr sz="2200" i="1" spc="-155" dirty="0">
                <a:solidFill>
                  <a:srgbClr val="3F3F3F"/>
                </a:solidFill>
                <a:latin typeface="Verdana"/>
                <a:cs typeface="Verdana"/>
              </a:rPr>
              <a:t> </a:t>
            </a:r>
            <a:r>
              <a:rPr sz="2200" i="1" spc="5" dirty="0">
                <a:solidFill>
                  <a:srgbClr val="3F3F3F"/>
                </a:solidFill>
                <a:latin typeface="Verdana"/>
                <a:cs typeface="Verdana"/>
              </a:rPr>
              <a:t>of</a:t>
            </a:r>
            <a:r>
              <a:rPr sz="2200" i="1" spc="-160" dirty="0">
                <a:solidFill>
                  <a:srgbClr val="3F3F3F"/>
                </a:solidFill>
                <a:latin typeface="Verdana"/>
                <a:cs typeface="Verdana"/>
              </a:rPr>
              <a:t> </a:t>
            </a:r>
            <a:r>
              <a:rPr sz="2200" i="1" spc="65" dirty="0">
                <a:solidFill>
                  <a:srgbClr val="3F3F3F"/>
                </a:solidFill>
                <a:latin typeface="Verdana"/>
                <a:cs typeface="Verdana"/>
              </a:rPr>
              <a:t>end</a:t>
            </a:r>
            <a:r>
              <a:rPr sz="2200" i="1" spc="-185" dirty="0">
                <a:solidFill>
                  <a:srgbClr val="3F3F3F"/>
                </a:solidFill>
                <a:latin typeface="Verdana"/>
                <a:cs typeface="Verdana"/>
              </a:rPr>
              <a:t> </a:t>
            </a:r>
            <a:r>
              <a:rPr sz="2200" i="1" spc="-165" dirty="0">
                <a:solidFill>
                  <a:srgbClr val="3F3F3F"/>
                </a:solidFill>
                <a:latin typeface="Verdana"/>
                <a:cs typeface="Verdana"/>
              </a:rPr>
              <a:t>users</a:t>
            </a:r>
            <a:r>
              <a:rPr sz="2200" i="1" spc="-175" dirty="0">
                <a:solidFill>
                  <a:srgbClr val="3F3F3F"/>
                </a:solidFill>
                <a:latin typeface="Verdana"/>
                <a:cs typeface="Verdana"/>
              </a:rPr>
              <a:t> </a:t>
            </a:r>
            <a:r>
              <a:rPr sz="2200" i="1" spc="-70" dirty="0">
                <a:solidFill>
                  <a:srgbClr val="3F3F3F"/>
                </a:solidFill>
                <a:latin typeface="Verdana"/>
                <a:cs typeface="Verdana"/>
              </a:rPr>
              <a:t>training  </a:t>
            </a:r>
            <a:r>
              <a:rPr sz="2200" i="1" spc="15" dirty="0">
                <a:solidFill>
                  <a:srgbClr val="3F3F3F"/>
                </a:solidFill>
                <a:latin typeface="Verdana"/>
                <a:cs typeface="Verdana"/>
              </a:rPr>
              <a:t>before </a:t>
            </a:r>
            <a:r>
              <a:rPr sz="2200" i="1" spc="85" dirty="0">
                <a:solidFill>
                  <a:srgbClr val="3F3F3F"/>
                </a:solidFill>
                <a:latin typeface="Verdana"/>
                <a:cs typeface="Verdana"/>
              </a:rPr>
              <a:t>and</a:t>
            </a:r>
            <a:r>
              <a:rPr sz="2200" i="1" spc="-500" dirty="0">
                <a:solidFill>
                  <a:srgbClr val="3F3F3F"/>
                </a:solidFill>
                <a:latin typeface="Verdana"/>
                <a:cs typeface="Verdana"/>
              </a:rPr>
              <a:t> </a:t>
            </a:r>
            <a:r>
              <a:rPr sz="2200" i="1" spc="-55" dirty="0">
                <a:solidFill>
                  <a:srgbClr val="3F3F3F"/>
                </a:solidFill>
                <a:latin typeface="Verdana"/>
                <a:cs typeface="Verdana"/>
              </a:rPr>
              <a:t>during </a:t>
            </a:r>
            <a:r>
              <a:rPr sz="2200" i="1" spc="-40" dirty="0">
                <a:solidFill>
                  <a:srgbClr val="3F3F3F"/>
                </a:solidFill>
                <a:latin typeface="Verdana"/>
                <a:cs typeface="Verdana"/>
              </a:rPr>
              <a:t>implementation.</a:t>
            </a:r>
            <a:endParaRPr sz="2200">
              <a:latin typeface="Verdana"/>
              <a:cs typeface="Verdana"/>
            </a:endParaRPr>
          </a:p>
        </p:txBody>
      </p:sp>
      <p:sp>
        <p:nvSpPr>
          <p:cNvPr id="7" name="object 7"/>
          <p:cNvSpPr txBox="1"/>
          <p:nvPr/>
        </p:nvSpPr>
        <p:spPr>
          <a:xfrm>
            <a:off x="2440939" y="3757929"/>
            <a:ext cx="5492115" cy="1826260"/>
          </a:xfrm>
          <a:prstGeom prst="rect">
            <a:avLst/>
          </a:prstGeom>
        </p:spPr>
        <p:txBody>
          <a:bodyPr vert="horz" wrap="square" lIns="0" tIns="80010" rIns="0" bIns="0" rtlCol="0">
            <a:spAutoFit/>
          </a:bodyPr>
          <a:lstStyle/>
          <a:p>
            <a:pPr marL="336550" marR="1516380" indent="-285750">
              <a:lnSpc>
                <a:spcPct val="79900"/>
              </a:lnSpc>
              <a:spcBef>
                <a:spcPts val="630"/>
              </a:spcBef>
              <a:buClr>
                <a:srgbClr val="343434"/>
              </a:buClr>
              <a:buFont typeface="UnDotum"/>
              <a:buChar char=""/>
              <a:tabLst>
                <a:tab pos="335915" algn="l"/>
                <a:tab pos="336550" algn="l"/>
              </a:tabLst>
            </a:pPr>
            <a:r>
              <a:rPr sz="2200" i="1" spc="-60" dirty="0">
                <a:solidFill>
                  <a:srgbClr val="3F3F3F"/>
                </a:solidFill>
                <a:latin typeface="Verdana"/>
                <a:cs typeface="Verdana"/>
              </a:rPr>
              <a:t>Follow-up </a:t>
            </a:r>
            <a:r>
              <a:rPr sz="2200" i="1" spc="-70" dirty="0">
                <a:solidFill>
                  <a:srgbClr val="3F3F3F"/>
                </a:solidFill>
                <a:latin typeface="Verdana"/>
                <a:cs typeface="Verdana"/>
              </a:rPr>
              <a:t>training </a:t>
            </a:r>
            <a:r>
              <a:rPr sz="2200" i="1" spc="-35" dirty="0">
                <a:solidFill>
                  <a:srgbClr val="3F3F3F"/>
                </a:solidFill>
                <a:latin typeface="Verdana"/>
                <a:cs typeface="Verdana"/>
              </a:rPr>
              <a:t>after</a:t>
            </a:r>
            <a:r>
              <a:rPr sz="2200" i="1" spc="-420" dirty="0">
                <a:solidFill>
                  <a:srgbClr val="3F3F3F"/>
                </a:solidFill>
                <a:latin typeface="Verdana"/>
                <a:cs typeface="Verdana"/>
              </a:rPr>
              <a:t> </a:t>
            </a:r>
            <a:r>
              <a:rPr sz="2200" i="1" spc="-15" dirty="0">
                <a:solidFill>
                  <a:srgbClr val="3F3F3F"/>
                </a:solidFill>
                <a:latin typeface="Verdana"/>
                <a:cs typeface="Verdana"/>
              </a:rPr>
              <a:t>the  </a:t>
            </a:r>
            <a:r>
              <a:rPr sz="2200" i="1" spc="-40" dirty="0">
                <a:solidFill>
                  <a:srgbClr val="3F3F3F"/>
                </a:solidFill>
                <a:latin typeface="Verdana"/>
                <a:cs typeface="Verdana"/>
              </a:rPr>
              <a:t>implementation.</a:t>
            </a:r>
            <a:endParaRPr sz="2200" dirty="0">
              <a:latin typeface="Verdana"/>
              <a:cs typeface="Verdana"/>
            </a:endParaRPr>
          </a:p>
          <a:p>
            <a:pPr marL="336550" marR="43180" indent="-285750">
              <a:lnSpc>
                <a:spcPct val="79800"/>
              </a:lnSpc>
              <a:spcBef>
                <a:spcPts val="1000"/>
              </a:spcBef>
              <a:buClr>
                <a:srgbClr val="343434"/>
              </a:buClr>
              <a:buFont typeface="UnDotum"/>
              <a:buChar char=""/>
              <a:tabLst>
                <a:tab pos="335915" algn="l"/>
                <a:tab pos="336550" algn="l"/>
              </a:tabLst>
            </a:pPr>
            <a:r>
              <a:rPr sz="2200" i="1" spc="-185" dirty="0">
                <a:solidFill>
                  <a:srgbClr val="3F3F3F"/>
                </a:solidFill>
                <a:latin typeface="Verdana"/>
                <a:cs typeface="Verdana"/>
              </a:rPr>
              <a:t>10 </a:t>
            </a:r>
            <a:r>
              <a:rPr sz="2200" i="1" dirty="0">
                <a:solidFill>
                  <a:srgbClr val="3F3F3F"/>
                </a:solidFill>
                <a:latin typeface="Verdana"/>
                <a:cs typeface="Verdana"/>
              </a:rPr>
              <a:t>to </a:t>
            </a:r>
            <a:r>
              <a:rPr sz="2200" i="1" spc="-350" dirty="0">
                <a:solidFill>
                  <a:srgbClr val="3F3F3F"/>
                </a:solidFill>
                <a:latin typeface="Verdana"/>
                <a:cs typeface="Verdana"/>
              </a:rPr>
              <a:t>15% </a:t>
            </a:r>
            <a:r>
              <a:rPr sz="2200" i="1" spc="5" dirty="0">
                <a:solidFill>
                  <a:srgbClr val="3F3F3F"/>
                </a:solidFill>
                <a:latin typeface="Verdana"/>
                <a:cs typeface="Verdana"/>
              </a:rPr>
              <a:t>of </a:t>
            </a:r>
            <a:r>
              <a:rPr sz="2200" i="1" spc="-20" dirty="0">
                <a:solidFill>
                  <a:srgbClr val="3F3F3F"/>
                </a:solidFill>
                <a:latin typeface="Verdana"/>
                <a:cs typeface="Verdana"/>
              </a:rPr>
              <a:t>total </a:t>
            </a:r>
            <a:r>
              <a:rPr sz="2200" i="1" spc="-150" dirty="0">
                <a:solidFill>
                  <a:srgbClr val="3F3F3F"/>
                </a:solidFill>
                <a:latin typeface="Verdana"/>
                <a:cs typeface="Verdana"/>
              </a:rPr>
              <a:t>ERP</a:t>
            </a:r>
            <a:r>
              <a:rPr sz="2200" i="1" spc="-480" dirty="0">
                <a:solidFill>
                  <a:srgbClr val="3F3F3F"/>
                </a:solidFill>
                <a:latin typeface="Verdana"/>
                <a:cs typeface="Verdana"/>
              </a:rPr>
              <a:t> </a:t>
            </a:r>
            <a:r>
              <a:rPr sz="2200" i="1" spc="-30" dirty="0">
                <a:solidFill>
                  <a:srgbClr val="3F3F3F"/>
                </a:solidFill>
                <a:latin typeface="Verdana"/>
                <a:cs typeface="Verdana"/>
              </a:rPr>
              <a:t>implementation  </a:t>
            </a:r>
            <a:r>
              <a:rPr sz="2200" i="1" spc="45" dirty="0">
                <a:solidFill>
                  <a:srgbClr val="3F3F3F"/>
                </a:solidFill>
                <a:latin typeface="Verdana"/>
                <a:cs typeface="Verdana"/>
              </a:rPr>
              <a:t>budget </a:t>
            </a:r>
            <a:r>
              <a:rPr sz="2200" i="1" spc="-85" dirty="0">
                <a:solidFill>
                  <a:srgbClr val="3F3F3F"/>
                </a:solidFill>
                <a:latin typeface="Verdana"/>
                <a:cs typeface="Verdana"/>
              </a:rPr>
              <a:t>for </a:t>
            </a:r>
            <a:r>
              <a:rPr sz="2200" i="1" spc="-70" dirty="0">
                <a:solidFill>
                  <a:srgbClr val="3F3F3F"/>
                </a:solidFill>
                <a:latin typeface="Verdana"/>
                <a:cs typeface="Verdana"/>
              </a:rPr>
              <a:t>training </a:t>
            </a:r>
            <a:r>
              <a:rPr sz="2200" i="1" spc="-120" dirty="0">
                <a:solidFill>
                  <a:srgbClr val="3F3F3F"/>
                </a:solidFill>
                <a:latin typeface="Verdana"/>
                <a:cs typeface="Verdana"/>
              </a:rPr>
              <a:t>will </a:t>
            </a:r>
            <a:r>
              <a:rPr sz="2200" i="1" spc="-10" dirty="0">
                <a:solidFill>
                  <a:srgbClr val="3F3F3F"/>
                </a:solidFill>
                <a:latin typeface="Verdana"/>
                <a:cs typeface="Verdana"/>
              </a:rPr>
              <a:t>give </a:t>
            </a:r>
            <a:r>
              <a:rPr sz="2200" i="1" spc="60" dirty="0">
                <a:solidFill>
                  <a:srgbClr val="3F3F3F"/>
                </a:solidFill>
                <a:latin typeface="Verdana"/>
                <a:cs typeface="Verdana"/>
              </a:rPr>
              <a:t>an  </a:t>
            </a:r>
            <a:r>
              <a:rPr sz="2200" i="1" spc="-35" dirty="0">
                <a:solidFill>
                  <a:srgbClr val="3F3F3F"/>
                </a:solidFill>
                <a:latin typeface="Verdana"/>
                <a:cs typeface="Verdana"/>
              </a:rPr>
              <a:t>organization </a:t>
            </a:r>
            <a:r>
              <a:rPr sz="2200" i="1" spc="65" dirty="0">
                <a:solidFill>
                  <a:srgbClr val="3F3F3F"/>
                </a:solidFill>
                <a:latin typeface="Verdana"/>
                <a:cs typeface="Verdana"/>
              </a:rPr>
              <a:t>an </a:t>
            </a:r>
            <a:r>
              <a:rPr sz="2200" i="1" spc="-350" dirty="0">
                <a:solidFill>
                  <a:srgbClr val="3F3F3F"/>
                </a:solidFill>
                <a:latin typeface="Verdana"/>
                <a:cs typeface="Verdana"/>
              </a:rPr>
              <a:t>80% </a:t>
            </a:r>
            <a:r>
              <a:rPr sz="2200" i="1" spc="120" dirty="0">
                <a:solidFill>
                  <a:srgbClr val="3F3F3F"/>
                </a:solidFill>
                <a:latin typeface="Verdana"/>
                <a:cs typeface="Verdana"/>
              </a:rPr>
              <a:t>chance </a:t>
            </a:r>
            <a:r>
              <a:rPr sz="2200" i="1" spc="5" dirty="0">
                <a:solidFill>
                  <a:srgbClr val="3F3F3F"/>
                </a:solidFill>
                <a:latin typeface="Verdana"/>
                <a:cs typeface="Verdana"/>
              </a:rPr>
              <a:t>of </a:t>
            </a:r>
            <a:r>
              <a:rPr sz="2200" i="1" spc="180" dirty="0">
                <a:solidFill>
                  <a:srgbClr val="3F3F3F"/>
                </a:solidFill>
                <a:latin typeface="Verdana"/>
                <a:cs typeface="Verdana"/>
              </a:rPr>
              <a:t>a  </a:t>
            </a:r>
            <a:r>
              <a:rPr sz="2200" i="1" spc="-65" dirty="0">
                <a:solidFill>
                  <a:srgbClr val="3F3F3F"/>
                </a:solidFill>
                <a:latin typeface="Verdana"/>
                <a:cs typeface="Verdana"/>
              </a:rPr>
              <a:t>successful</a:t>
            </a:r>
            <a:r>
              <a:rPr sz="2200" i="1" spc="-165" dirty="0">
                <a:solidFill>
                  <a:srgbClr val="3F3F3F"/>
                </a:solidFill>
                <a:latin typeface="Verdana"/>
                <a:cs typeface="Verdana"/>
              </a:rPr>
              <a:t> </a:t>
            </a:r>
            <a:r>
              <a:rPr sz="2200" i="1" spc="-40" dirty="0">
                <a:solidFill>
                  <a:srgbClr val="3F3F3F"/>
                </a:solidFill>
                <a:latin typeface="Verdana"/>
                <a:cs typeface="Verdana"/>
              </a:rPr>
              <a:t>implementation.</a:t>
            </a:r>
            <a:endParaRPr sz="2200" dirty="0">
              <a:latin typeface="Verdana"/>
              <a:cs typeface="Verdana"/>
            </a:endParaRPr>
          </a:p>
        </p:txBody>
      </p:sp>
      <p:sp>
        <p:nvSpPr>
          <p:cNvPr id="8" name="object 8"/>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4</a:t>
            </a:r>
            <a:endParaRPr sz="1750">
              <a:latin typeface="Arial"/>
              <a:cs typeface="Arial"/>
            </a:endParaRPr>
          </a:p>
        </p:txBody>
      </p:sp>
      <p:sp>
        <p:nvSpPr>
          <p:cNvPr id="9" name="object 9"/>
          <p:cNvSpPr txBox="1"/>
          <p:nvPr/>
        </p:nvSpPr>
        <p:spPr>
          <a:xfrm>
            <a:off x="344170" y="6271259"/>
            <a:ext cx="7378065" cy="208279"/>
          </a:xfrm>
          <a:prstGeom prst="rect">
            <a:avLst/>
          </a:prstGeom>
        </p:spPr>
        <p:txBody>
          <a:bodyPr vert="horz" wrap="square" lIns="0" tIns="12700" rIns="0" bIns="0" rtlCol="0">
            <a:spAutoFit/>
          </a:bodyPr>
          <a:lstStyle/>
          <a:p>
            <a:pPr marL="12700">
              <a:lnSpc>
                <a:spcPct val="100000"/>
              </a:lnSpc>
              <a:spcBef>
                <a:spcPts val="100"/>
              </a:spcBef>
            </a:pPr>
            <a:r>
              <a:rPr sz="1200" b="1" spc="30" dirty="0">
                <a:latin typeface="Arial"/>
                <a:cs typeface="Arial"/>
              </a:rPr>
              <a:t>Source: </a:t>
            </a:r>
            <a:r>
              <a:rPr sz="1200" spc="-5" dirty="0">
                <a:latin typeface="Arial"/>
                <a:cs typeface="Arial"/>
              </a:rPr>
              <a:t>Umble, </a:t>
            </a:r>
            <a:r>
              <a:rPr sz="1200" dirty="0">
                <a:latin typeface="Arial"/>
                <a:cs typeface="Arial"/>
              </a:rPr>
              <a:t>M. </a:t>
            </a:r>
            <a:r>
              <a:rPr sz="1200" spc="-5" dirty="0">
                <a:latin typeface="Arial"/>
                <a:cs typeface="Arial"/>
              </a:rPr>
              <a:t>Michael, </a:t>
            </a:r>
            <a:r>
              <a:rPr sz="1200" dirty="0">
                <a:latin typeface="Arial"/>
                <a:cs typeface="Arial"/>
              </a:rPr>
              <a:t>“Avoiding </a:t>
            </a:r>
            <a:r>
              <a:rPr sz="1200" spc="-5" dirty="0">
                <a:latin typeface="Arial"/>
                <a:cs typeface="Arial"/>
              </a:rPr>
              <a:t>ERP Implementation Failure”, </a:t>
            </a:r>
            <a:r>
              <a:rPr sz="1200" dirty="0">
                <a:latin typeface="Arial"/>
                <a:cs typeface="Arial"/>
              </a:rPr>
              <a:t>Industrial Management, Jan/Feb</a:t>
            </a:r>
            <a:r>
              <a:rPr sz="1200" spc="-80" dirty="0">
                <a:latin typeface="Arial"/>
                <a:cs typeface="Arial"/>
              </a:rPr>
              <a:t> </a:t>
            </a:r>
            <a:r>
              <a:rPr sz="1200" dirty="0">
                <a:latin typeface="Arial"/>
                <a:cs typeface="Arial"/>
              </a:rPr>
              <a:t>2002.</a:t>
            </a:r>
            <a:endParaRPr sz="1200">
              <a:latin typeface="Arial"/>
              <a:cs typeface="Arial"/>
            </a:endParaRP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88900" marR="5080">
              <a:lnSpc>
                <a:spcPct val="100000"/>
              </a:lnSpc>
              <a:spcBef>
                <a:spcPts val="100"/>
              </a:spcBef>
            </a:pPr>
            <a:r>
              <a:rPr spc="-470" dirty="0"/>
              <a:t>Best </a:t>
            </a:r>
            <a:r>
              <a:rPr spc="-280" dirty="0"/>
              <a:t>Practices </a:t>
            </a:r>
            <a:r>
              <a:rPr spc="-345" dirty="0"/>
              <a:t>of </a:t>
            </a:r>
            <a:r>
              <a:rPr spc="-650" dirty="0"/>
              <a:t>ERP  </a:t>
            </a:r>
            <a:r>
              <a:rPr spc="-360" dirty="0"/>
              <a:t>Implementation</a:t>
            </a:r>
          </a:p>
        </p:txBody>
      </p:sp>
      <p:sp>
        <p:nvSpPr>
          <p:cNvPr id="4" name="object 4"/>
          <p:cNvSpPr txBox="1"/>
          <p:nvPr/>
        </p:nvSpPr>
        <p:spPr>
          <a:xfrm>
            <a:off x="2021839" y="2143759"/>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5" name="object 5"/>
          <p:cNvSpPr txBox="1"/>
          <p:nvPr/>
        </p:nvSpPr>
        <p:spPr>
          <a:xfrm>
            <a:off x="2364739" y="2166620"/>
            <a:ext cx="3774440" cy="299720"/>
          </a:xfrm>
          <a:prstGeom prst="rect">
            <a:avLst/>
          </a:prstGeom>
        </p:spPr>
        <p:txBody>
          <a:bodyPr vert="horz" wrap="square" lIns="0" tIns="12700" rIns="0" bIns="0" rtlCol="0">
            <a:spAutoFit/>
          </a:bodyPr>
          <a:lstStyle/>
          <a:p>
            <a:pPr marL="12700">
              <a:lnSpc>
                <a:spcPct val="100000"/>
              </a:lnSpc>
              <a:spcBef>
                <a:spcPts val="100"/>
              </a:spcBef>
            </a:pPr>
            <a:r>
              <a:rPr sz="1800" i="1" spc="35" dirty="0">
                <a:solidFill>
                  <a:srgbClr val="3F3F3F"/>
                </a:solidFill>
                <a:latin typeface="Verdana"/>
                <a:cs typeface="Verdana"/>
              </a:rPr>
              <a:t>Data</a:t>
            </a:r>
            <a:r>
              <a:rPr sz="1800" i="1" spc="-145" dirty="0">
                <a:solidFill>
                  <a:srgbClr val="3F3F3F"/>
                </a:solidFill>
                <a:latin typeface="Verdana"/>
                <a:cs typeface="Verdana"/>
              </a:rPr>
              <a:t> </a:t>
            </a:r>
            <a:r>
              <a:rPr sz="1800" i="1" spc="50" dirty="0">
                <a:solidFill>
                  <a:srgbClr val="3F3F3F"/>
                </a:solidFill>
                <a:latin typeface="Verdana"/>
                <a:cs typeface="Verdana"/>
              </a:rPr>
              <a:t>Clean</a:t>
            </a:r>
            <a:r>
              <a:rPr sz="1800" i="1" spc="-140" dirty="0">
                <a:solidFill>
                  <a:srgbClr val="3F3F3F"/>
                </a:solidFill>
                <a:latin typeface="Verdana"/>
                <a:cs typeface="Verdana"/>
              </a:rPr>
              <a:t> </a:t>
            </a:r>
            <a:r>
              <a:rPr sz="1800" i="1" spc="25" dirty="0">
                <a:solidFill>
                  <a:srgbClr val="3F3F3F"/>
                </a:solidFill>
                <a:latin typeface="Verdana"/>
                <a:cs typeface="Verdana"/>
              </a:rPr>
              <a:t>up</a:t>
            </a:r>
            <a:r>
              <a:rPr sz="1800" i="1" spc="-155" dirty="0">
                <a:solidFill>
                  <a:srgbClr val="3F3F3F"/>
                </a:solidFill>
                <a:latin typeface="Verdana"/>
                <a:cs typeface="Verdana"/>
              </a:rPr>
              <a:t> </a:t>
            </a:r>
            <a:r>
              <a:rPr sz="1800" i="1" spc="65" dirty="0">
                <a:solidFill>
                  <a:srgbClr val="3F3F3F"/>
                </a:solidFill>
                <a:latin typeface="Verdana"/>
                <a:cs typeface="Verdana"/>
              </a:rPr>
              <a:t>and</a:t>
            </a:r>
            <a:r>
              <a:rPr sz="1800" i="1" spc="-135" dirty="0">
                <a:solidFill>
                  <a:srgbClr val="3F3F3F"/>
                </a:solidFill>
                <a:latin typeface="Verdana"/>
                <a:cs typeface="Verdana"/>
              </a:rPr>
              <a:t> </a:t>
            </a:r>
            <a:r>
              <a:rPr sz="1800" i="1" spc="35" dirty="0">
                <a:solidFill>
                  <a:srgbClr val="3F3F3F"/>
                </a:solidFill>
                <a:latin typeface="Verdana"/>
                <a:cs typeface="Verdana"/>
              </a:rPr>
              <a:t>Data</a:t>
            </a:r>
            <a:r>
              <a:rPr sz="1800" i="1" spc="-145" dirty="0">
                <a:solidFill>
                  <a:srgbClr val="3F3F3F"/>
                </a:solidFill>
                <a:latin typeface="Verdana"/>
                <a:cs typeface="Verdana"/>
              </a:rPr>
              <a:t> </a:t>
            </a:r>
            <a:r>
              <a:rPr sz="1800" i="1" spc="-95" dirty="0">
                <a:solidFill>
                  <a:srgbClr val="3F3F3F"/>
                </a:solidFill>
                <a:latin typeface="Verdana"/>
                <a:cs typeface="Verdana"/>
              </a:rPr>
              <a:t>Integrity</a:t>
            </a:r>
            <a:endParaRPr sz="1800">
              <a:latin typeface="Verdana"/>
              <a:cs typeface="Verdana"/>
            </a:endParaRPr>
          </a:p>
        </p:txBody>
      </p:sp>
      <p:sp>
        <p:nvSpPr>
          <p:cNvPr id="6" name="object 6"/>
          <p:cNvSpPr txBox="1"/>
          <p:nvPr/>
        </p:nvSpPr>
        <p:spPr>
          <a:xfrm>
            <a:off x="2479039" y="2420619"/>
            <a:ext cx="99695" cy="1135380"/>
          </a:xfrm>
          <a:prstGeom prst="rect">
            <a:avLst/>
          </a:prstGeom>
        </p:spPr>
        <p:txBody>
          <a:bodyPr vert="horz" wrap="square" lIns="0" tIns="138430" rIns="0" bIns="0" rtlCol="0">
            <a:spAutoFit/>
          </a:bodyPr>
          <a:lstStyle/>
          <a:p>
            <a:pPr marL="12700">
              <a:lnSpc>
                <a:spcPct val="100000"/>
              </a:lnSpc>
              <a:spcBef>
                <a:spcPts val="10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990"/>
              </a:spcBef>
            </a:pPr>
            <a:r>
              <a:rPr sz="1600" spc="-1019" dirty="0">
                <a:solidFill>
                  <a:srgbClr val="343434"/>
                </a:solidFill>
                <a:latin typeface="UnDotum"/>
                <a:cs typeface="UnDotum"/>
              </a:rPr>
              <a:t></a:t>
            </a:r>
            <a:endParaRPr sz="1600">
              <a:latin typeface="UnDotum"/>
              <a:cs typeface="UnDotum"/>
            </a:endParaRPr>
          </a:p>
          <a:p>
            <a:pPr marL="12700">
              <a:lnSpc>
                <a:spcPct val="100000"/>
              </a:lnSpc>
              <a:spcBef>
                <a:spcPts val="10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739389" y="2439670"/>
            <a:ext cx="5006340" cy="1380490"/>
          </a:xfrm>
          <a:prstGeom prst="rect">
            <a:avLst/>
          </a:prstGeom>
        </p:spPr>
        <p:txBody>
          <a:bodyPr vert="horz" wrap="square" lIns="0" tIns="139700" rIns="0" bIns="0" rtlCol="0">
            <a:spAutoFit/>
          </a:bodyPr>
          <a:lstStyle/>
          <a:p>
            <a:pPr marL="38100">
              <a:lnSpc>
                <a:spcPct val="100000"/>
              </a:lnSpc>
              <a:spcBef>
                <a:spcPts val="1100"/>
              </a:spcBef>
            </a:pPr>
            <a:r>
              <a:rPr sz="1600" i="1" spc="5" dirty="0">
                <a:solidFill>
                  <a:srgbClr val="3F3F3F"/>
                </a:solidFill>
                <a:latin typeface="Verdana"/>
                <a:cs typeface="Verdana"/>
              </a:rPr>
              <a:t>Clean-up </a:t>
            </a:r>
            <a:r>
              <a:rPr sz="1600" i="1" spc="65" dirty="0">
                <a:solidFill>
                  <a:srgbClr val="3F3F3F"/>
                </a:solidFill>
                <a:latin typeface="Verdana"/>
                <a:cs typeface="Verdana"/>
              </a:rPr>
              <a:t>data</a:t>
            </a:r>
            <a:r>
              <a:rPr sz="1600" i="1" spc="-380" dirty="0">
                <a:solidFill>
                  <a:srgbClr val="3F3F3F"/>
                </a:solidFill>
                <a:latin typeface="Verdana"/>
                <a:cs typeface="Verdana"/>
              </a:rPr>
              <a:t> </a:t>
            </a:r>
            <a:r>
              <a:rPr sz="1600" i="1" spc="5" dirty="0">
                <a:solidFill>
                  <a:srgbClr val="3F3F3F"/>
                </a:solidFill>
                <a:latin typeface="Verdana"/>
                <a:cs typeface="Verdana"/>
              </a:rPr>
              <a:t>before </a:t>
            </a:r>
            <a:r>
              <a:rPr sz="1600" i="1" spc="-65" dirty="0">
                <a:solidFill>
                  <a:srgbClr val="3F3F3F"/>
                </a:solidFill>
                <a:latin typeface="Verdana"/>
                <a:cs typeface="Verdana"/>
              </a:rPr>
              <a:t>cut-over.</a:t>
            </a:r>
            <a:r>
              <a:rPr sz="1350" i="1" spc="-97" baseline="27777" dirty="0">
                <a:solidFill>
                  <a:srgbClr val="3F3F3F"/>
                </a:solidFill>
                <a:latin typeface="Verdana"/>
                <a:cs typeface="Verdana"/>
              </a:rPr>
              <a:t>1</a:t>
            </a:r>
            <a:endParaRPr sz="1350" baseline="27777">
              <a:latin typeface="Verdana"/>
              <a:cs typeface="Verdana"/>
            </a:endParaRPr>
          </a:p>
          <a:p>
            <a:pPr marL="38100">
              <a:lnSpc>
                <a:spcPct val="100000"/>
              </a:lnSpc>
              <a:spcBef>
                <a:spcPts val="1000"/>
              </a:spcBef>
            </a:pPr>
            <a:r>
              <a:rPr sz="1600" i="1" spc="5" dirty="0">
                <a:solidFill>
                  <a:srgbClr val="3F3F3F"/>
                </a:solidFill>
                <a:latin typeface="Verdana"/>
                <a:cs typeface="Verdana"/>
              </a:rPr>
              <a:t>“Near</a:t>
            </a:r>
            <a:r>
              <a:rPr sz="1600" i="1" spc="-120" dirty="0">
                <a:solidFill>
                  <a:srgbClr val="3F3F3F"/>
                </a:solidFill>
                <a:latin typeface="Verdana"/>
                <a:cs typeface="Verdana"/>
              </a:rPr>
              <a:t> </a:t>
            </a:r>
            <a:r>
              <a:rPr sz="1600" i="1" spc="10" dirty="0">
                <a:solidFill>
                  <a:srgbClr val="3F3F3F"/>
                </a:solidFill>
                <a:latin typeface="Verdana"/>
                <a:cs typeface="Verdana"/>
              </a:rPr>
              <a:t>enough</a:t>
            </a:r>
            <a:r>
              <a:rPr sz="1600" i="1" spc="-120" dirty="0">
                <a:solidFill>
                  <a:srgbClr val="3F3F3F"/>
                </a:solidFill>
                <a:latin typeface="Verdana"/>
                <a:cs typeface="Verdana"/>
              </a:rPr>
              <a:t> </a:t>
            </a:r>
            <a:r>
              <a:rPr sz="1600" i="1" spc="-170" dirty="0">
                <a:solidFill>
                  <a:srgbClr val="3F3F3F"/>
                </a:solidFill>
                <a:latin typeface="Verdana"/>
                <a:cs typeface="Verdana"/>
              </a:rPr>
              <a:t>is</a:t>
            </a:r>
            <a:r>
              <a:rPr sz="1600" i="1" spc="-114" dirty="0">
                <a:solidFill>
                  <a:srgbClr val="3F3F3F"/>
                </a:solidFill>
                <a:latin typeface="Verdana"/>
                <a:cs typeface="Verdana"/>
              </a:rPr>
              <a:t> </a:t>
            </a:r>
            <a:r>
              <a:rPr sz="1600" i="1" spc="10" dirty="0">
                <a:solidFill>
                  <a:srgbClr val="3F3F3F"/>
                </a:solidFill>
                <a:latin typeface="Verdana"/>
                <a:cs typeface="Verdana"/>
              </a:rPr>
              <a:t>no</a:t>
            </a:r>
            <a:r>
              <a:rPr sz="1600" i="1" spc="-125" dirty="0">
                <a:solidFill>
                  <a:srgbClr val="3F3F3F"/>
                </a:solidFill>
                <a:latin typeface="Verdana"/>
                <a:cs typeface="Verdana"/>
              </a:rPr>
              <a:t> </a:t>
            </a:r>
            <a:r>
              <a:rPr sz="1600" i="1" spc="-25" dirty="0">
                <a:solidFill>
                  <a:srgbClr val="3F3F3F"/>
                </a:solidFill>
                <a:latin typeface="Verdana"/>
                <a:cs typeface="Verdana"/>
              </a:rPr>
              <a:t>longer</a:t>
            </a:r>
            <a:r>
              <a:rPr sz="1600" i="1" spc="-120" dirty="0">
                <a:solidFill>
                  <a:srgbClr val="3F3F3F"/>
                </a:solidFill>
                <a:latin typeface="Verdana"/>
                <a:cs typeface="Verdana"/>
              </a:rPr>
              <a:t> </a:t>
            </a:r>
            <a:r>
              <a:rPr sz="1600" i="1" spc="75" dirty="0">
                <a:solidFill>
                  <a:srgbClr val="3F3F3F"/>
                </a:solidFill>
                <a:latin typeface="Verdana"/>
                <a:cs typeface="Verdana"/>
              </a:rPr>
              <a:t>good</a:t>
            </a:r>
            <a:r>
              <a:rPr sz="1600" i="1" spc="-125" dirty="0">
                <a:solidFill>
                  <a:srgbClr val="3F3F3F"/>
                </a:solidFill>
                <a:latin typeface="Verdana"/>
                <a:cs typeface="Verdana"/>
              </a:rPr>
              <a:t> </a:t>
            </a:r>
            <a:r>
              <a:rPr sz="1600" i="1" spc="-35" dirty="0">
                <a:solidFill>
                  <a:srgbClr val="3F3F3F"/>
                </a:solidFill>
                <a:latin typeface="Verdana"/>
                <a:cs typeface="Verdana"/>
              </a:rPr>
              <a:t>enough.”</a:t>
            </a:r>
            <a:r>
              <a:rPr sz="1350" i="1" spc="-52" baseline="30864" dirty="0">
                <a:solidFill>
                  <a:srgbClr val="3F3F3F"/>
                </a:solidFill>
                <a:latin typeface="Verdana"/>
                <a:cs typeface="Verdana"/>
              </a:rPr>
              <a:t>2</a:t>
            </a:r>
            <a:endParaRPr sz="1350" baseline="30864">
              <a:latin typeface="Verdana"/>
              <a:cs typeface="Verdana"/>
            </a:endParaRPr>
          </a:p>
          <a:p>
            <a:pPr marL="38100" marR="30480">
              <a:lnSpc>
                <a:spcPct val="100000"/>
              </a:lnSpc>
              <a:spcBef>
                <a:spcPts val="990"/>
              </a:spcBef>
            </a:pPr>
            <a:r>
              <a:rPr sz="1600" i="1" spc="-120" dirty="0">
                <a:solidFill>
                  <a:srgbClr val="3F3F3F"/>
                </a:solidFill>
                <a:latin typeface="Verdana"/>
                <a:cs typeface="Verdana"/>
              </a:rPr>
              <a:t>To</a:t>
            </a:r>
            <a:r>
              <a:rPr sz="1600" i="1" spc="-125" dirty="0">
                <a:solidFill>
                  <a:srgbClr val="3F3F3F"/>
                </a:solidFill>
                <a:latin typeface="Verdana"/>
                <a:cs typeface="Verdana"/>
              </a:rPr>
              <a:t> </a:t>
            </a:r>
            <a:r>
              <a:rPr sz="1600" i="1" spc="50" dirty="0">
                <a:solidFill>
                  <a:srgbClr val="3F3F3F"/>
                </a:solidFill>
                <a:latin typeface="Verdana"/>
                <a:cs typeface="Verdana"/>
              </a:rPr>
              <a:t>command</a:t>
            </a:r>
            <a:r>
              <a:rPr sz="1600" i="1" spc="-120" dirty="0">
                <a:solidFill>
                  <a:srgbClr val="3F3F3F"/>
                </a:solidFill>
                <a:latin typeface="Verdana"/>
                <a:cs typeface="Verdana"/>
              </a:rPr>
              <a:t> </a:t>
            </a:r>
            <a:r>
              <a:rPr sz="1600" i="1" spc="-130" dirty="0">
                <a:solidFill>
                  <a:srgbClr val="3F3F3F"/>
                </a:solidFill>
                <a:latin typeface="Verdana"/>
                <a:cs typeface="Verdana"/>
              </a:rPr>
              <a:t>trust,</a:t>
            </a:r>
            <a:r>
              <a:rPr sz="1600" i="1" spc="-100" dirty="0">
                <a:solidFill>
                  <a:srgbClr val="3F3F3F"/>
                </a:solidFill>
                <a:latin typeface="Verdana"/>
                <a:cs typeface="Verdana"/>
              </a:rPr>
              <a:t> </a:t>
            </a:r>
            <a:r>
              <a:rPr sz="1600" i="1" spc="-15" dirty="0">
                <a:solidFill>
                  <a:srgbClr val="3F3F3F"/>
                </a:solidFill>
                <a:latin typeface="Verdana"/>
                <a:cs typeface="Verdana"/>
              </a:rPr>
              <a:t>the</a:t>
            </a:r>
            <a:r>
              <a:rPr sz="1600" i="1" spc="-135" dirty="0">
                <a:solidFill>
                  <a:srgbClr val="3F3F3F"/>
                </a:solidFill>
                <a:latin typeface="Verdana"/>
                <a:cs typeface="Verdana"/>
              </a:rPr>
              <a:t> </a:t>
            </a:r>
            <a:r>
              <a:rPr sz="1600" i="1" spc="65" dirty="0">
                <a:solidFill>
                  <a:srgbClr val="3F3F3F"/>
                </a:solidFill>
                <a:latin typeface="Verdana"/>
                <a:cs typeface="Verdana"/>
              </a:rPr>
              <a:t>data</a:t>
            </a:r>
            <a:r>
              <a:rPr sz="1600" i="1" spc="-130" dirty="0">
                <a:solidFill>
                  <a:srgbClr val="3F3F3F"/>
                </a:solidFill>
                <a:latin typeface="Verdana"/>
                <a:cs typeface="Verdana"/>
              </a:rPr>
              <a:t> </a:t>
            </a:r>
            <a:r>
              <a:rPr sz="1600" i="1" spc="-80" dirty="0">
                <a:solidFill>
                  <a:srgbClr val="3F3F3F"/>
                </a:solidFill>
                <a:latin typeface="Verdana"/>
                <a:cs typeface="Verdana"/>
              </a:rPr>
              <a:t>in</a:t>
            </a:r>
            <a:r>
              <a:rPr sz="1600" i="1" spc="-130" dirty="0">
                <a:solidFill>
                  <a:srgbClr val="3F3F3F"/>
                </a:solidFill>
                <a:latin typeface="Verdana"/>
                <a:cs typeface="Verdana"/>
              </a:rPr>
              <a:t> </a:t>
            </a:r>
            <a:r>
              <a:rPr sz="1600" i="1" spc="-15" dirty="0">
                <a:solidFill>
                  <a:srgbClr val="3F3F3F"/>
                </a:solidFill>
                <a:latin typeface="Verdana"/>
                <a:cs typeface="Verdana"/>
              </a:rPr>
              <a:t>the</a:t>
            </a:r>
            <a:r>
              <a:rPr sz="1600" i="1" spc="-135" dirty="0">
                <a:solidFill>
                  <a:srgbClr val="3F3F3F"/>
                </a:solidFill>
                <a:latin typeface="Verdana"/>
                <a:cs typeface="Verdana"/>
              </a:rPr>
              <a:t> </a:t>
            </a:r>
            <a:r>
              <a:rPr sz="1600" i="1" spc="-100" dirty="0">
                <a:solidFill>
                  <a:srgbClr val="3F3F3F"/>
                </a:solidFill>
                <a:latin typeface="Verdana"/>
                <a:cs typeface="Verdana"/>
              </a:rPr>
              <a:t>system</a:t>
            </a:r>
            <a:r>
              <a:rPr sz="1600" i="1" spc="-114" dirty="0">
                <a:solidFill>
                  <a:srgbClr val="3F3F3F"/>
                </a:solidFill>
                <a:latin typeface="Verdana"/>
                <a:cs typeface="Verdana"/>
              </a:rPr>
              <a:t> </a:t>
            </a:r>
            <a:r>
              <a:rPr sz="1600" i="1" spc="-100" dirty="0">
                <a:solidFill>
                  <a:srgbClr val="3F3F3F"/>
                </a:solidFill>
                <a:latin typeface="Verdana"/>
                <a:cs typeface="Verdana"/>
              </a:rPr>
              <a:t>must</a:t>
            </a:r>
            <a:r>
              <a:rPr sz="1600" i="1" spc="-110" dirty="0">
                <a:solidFill>
                  <a:srgbClr val="3F3F3F"/>
                </a:solidFill>
                <a:latin typeface="Verdana"/>
                <a:cs typeface="Verdana"/>
              </a:rPr>
              <a:t> </a:t>
            </a:r>
            <a:r>
              <a:rPr sz="1600" i="1" spc="85" dirty="0">
                <a:solidFill>
                  <a:srgbClr val="3F3F3F"/>
                </a:solidFill>
                <a:latin typeface="Verdana"/>
                <a:cs typeface="Verdana"/>
              </a:rPr>
              <a:t>be  </a:t>
            </a:r>
            <a:r>
              <a:rPr sz="1600" i="1" spc="-60" dirty="0">
                <a:solidFill>
                  <a:srgbClr val="3F3F3F"/>
                </a:solidFill>
                <a:latin typeface="Verdana"/>
                <a:cs typeface="Verdana"/>
              </a:rPr>
              <a:t>sufficiently </a:t>
            </a:r>
            <a:r>
              <a:rPr sz="1600" i="1" spc="15" dirty="0">
                <a:solidFill>
                  <a:srgbClr val="3F3F3F"/>
                </a:solidFill>
                <a:latin typeface="Verdana"/>
                <a:cs typeface="Verdana"/>
              </a:rPr>
              <a:t>available </a:t>
            </a:r>
            <a:r>
              <a:rPr sz="1600" i="1" spc="55" dirty="0">
                <a:solidFill>
                  <a:srgbClr val="3F3F3F"/>
                </a:solidFill>
                <a:latin typeface="Verdana"/>
                <a:cs typeface="Verdana"/>
              </a:rPr>
              <a:t>and</a:t>
            </a:r>
            <a:r>
              <a:rPr sz="1600" i="1" spc="-340" dirty="0">
                <a:solidFill>
                  <a:srgbClr val="3F3F3F"/>
                </a:solidFill>
                <a:latin typeface="Verdana"/>
                <a:cs typeface="Verdana"/>
              </a:rPr>
              <a:t> </a:t>
            </a:r>
            <a:r>
              <a:rPr sz="1600" i="1" dirty="0">
                <a:solidFill>
                  <a:srgbClr val="3F3F3F"/>
                </a:solidFill>
                <a:latin typeface="Verdana"/>
                <a:cs typeface="Verdana"/>
              </a:rPr>
              <a:t>accurate.</a:t>
            </a:r>
            <a:r>
              <a:rPr sz="1350" i="1" baseline="30864" dirty="0">
                <a:solidFill>
                  <a:srgbClr val="3F3F3F"/>
                </a:solidFill>
                <a:latin typeface="Verdana"/>
                <a:cs typeface="Verdana"/>
              </a:rPr>
              <a:t>3</a:t>
            </a:r>
            <a:endParaRPr sz="1350" baseline="30864">
              <a:latin typeface="Verdana"/>
              <a:cs typeface="Verdana"/>
            </a:endParaRPr>
          </a:p>
        </p:txBody>
      </p:sp>
      <p:sp>
        <p:nvSpPr>
          <p:cNvPr id="8" name="object 8"/>
          <p:cNvSpPr txBox="1"/>
          <p:nvPr/>
        </p:nvSpPr>
        <p:spPr>
          <a:xfrm>
            <a:off x="2479039" y="390017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9" name="object 9"/>
          <p:cNvSpPr txBox="1"/>
          <p:nvPr/>
        </p:nvSpPr>
        <p:spPr>
          <a:xfrm>
            <a:off x="2739389" y="3920490"/>
            <a:ext cx="5541010" cy="269240"/>
          </a:xfrm>
          <a:prstGeom prst="rect">
            <a:avLst/>
          </a:prstGeom>
        </p:spPr>
        <p:txBody>
          <a:bodyPr vert="horz" wrap="square" lIns="0" tIns="12700" rIns="0" bIns="0" rtlCol="0">
            <a:spAutoFit/>
          </a:bodyPr>
          <a:lstStyle/>
          <a:p>
            <a:pPr marL="38100">
              <a:lnSpc>
                <a:spcPct val="100000"/>
              </a:lnSpc>
              <a:spcBef>
                <a:spcPts val="100"/>
              </a:spcBef>
            </a:pPr>
            <a:r>
              <a:rPr sz="1600" i="1" spc="-55" dirty="0">
                <a:solidFill>
                  <a:srgbClr val="3F3F3F"/>
                </a:solidFill>
                <a:latin typeface="Verdana"/>
                <a:cs typeface="Verdana"/>
              </a:rPr>
              <a:t>Eliminate</a:t>
            </a:r>
            <a:r>
              <a:rPr sz="1600" i="1" spc="-130" dirty="0">
                <a:solidFill>
                  <a:srgbClr val="3F3F3F"/>
                </a:solidFill>
                <a:latin typeface="Verdana"/>
                <a:cs typeface="Verdana"/>
              </a:rPr>
              <a:t> </a:t>
            </a:r>
            <a:r>
              <a:rPr sz="1600" i="1" spc="-15" dirty="0">
                <a:solidFill>
                  <a:srgbClr val="3F3F3F"/>
                </a:solidFill>
                <a:latin typeface="Verdana"/>
                <a:cs typeface="Verdana"/>
              </a:rPr>
              <a:t>the</a:t>
            </a:r>
            <a:r>
              <a:rPr sz="1600" i="1" spc="-120" dirty="0">
                <a:solidFill>
                  <a:srgbClr val="3F3F3F"/>
                </a:solidFill>
                <a:latin typeface="Verdana"/>
                <a:cs typeface="Verdana"/>
              </a:rPr>
              <a:t> </a:t>
            </a:r>
            <a:r>
              <a:rPr sz="1600" i="1" spc="10" dirty="0">
                <a:solidFill>
                  <a:srgbClr val="3F3F3F"/>
                </a:solidFill>
                <a:latin typeface="Verdana"/>
                <a:cs typeface="Verdana"/>
              </a:rPr>
              <a:t>old</a:t>
            </a:r>
            <a:r>
              <a:rPr sz="1600" i="1" spc="-114" dirty="0">
                <a:solidFill>
                  <a:srgbClr val="3F3F3F"/>
                </a:solidFill>
                <a:latin typeface="Verdana"/>
                <a:cs typeface="Verdana"/>
              </a:rPr>
              <a:t> </a:t>
            </a:r>
            <a:r>
              <a:rPr sz="1600" i="1" spc="-120" dirty="0">
                <a:solidFill>
                  <a:srgbClr val="3F3F3F"/>
                </a:solidFill>
                <a:latin typeface="Verdana"/>
                <a:cs typeface="Verdana"/>
              </a:rPr>
              <a:t>systems,</a:t>
            </a:r>
            <a:r>
              <a:rPr sz="1600" i="1" spc="-95" dirty="0">
                <a:solidFill>
                  <a:srgbClr val="3F3F3F"/>
                </a:solidFill>
                <a:latin typeface="Verdana"/>
                <a:cs typeface="Verdana"/>
              </a:rPr>
              <a:t> </a:t>
            </a:r>
            <a:r>
              <a:rPr sz="1600" i="1" spc="-15" dirty="0">
                <a:solidFill>
                  <a:srgbClr val="3F3F3F"/>
                </a:solidFill>
                <a:latin typeface="Verdana"/>
                <a:cs typeface="Verdana"/>
              </a:rPr>
              <a:t>including</a:t>
            </a:r>
            <a:r>
              <a:rPr sz="1600" i="1" spc="-125" dirty="0">
                <a:solidFill>
                  <a:srgbClr val="3F3F3F"/>
                </a:solidFill>
                <a:latin typeface="Verdana"/>
                <a:cs typeface="Verdana"/>
              </a:rPr>
              <a:t> </a:t>
            </a:r>
            <a:r>
              <a:rPr sz="1600" i="1" spc="-40" dirty="0">
                <a:solidFill>
                  <a:srgbClr val="3F3F3F"/>
                </a:solidFill>
                <a:latin typeface="Verdana"/>
                <a:cs typeface="Verdana"/>
              </a:rPr>
              <a:t>all</a:t>
            </a:r>
            <a:r>
              <a:rPr sz="1600" i="1" spc="-114" dirty="0">
                <a:solidFill>
                  <a:srgbClr val="3F3F3F"/>
                </a:solidFill>
                <a:latin typeface="Verdana"/>
                <a:cs typeface="Verdana"/>
              </a:rPr>
              <a:t> </a:t>
            </a:r>
            <a:r>
              <a:rPr sz="1600" i="1" spc="-50" dirty="0">
                <a:solidFill>
                  <a:srgbClr val="3F3F3F"/>
                </a:solidFill>
                <a:latin typeface="Verdana"/>
                <a:cs typeface="Verdana"/>
              </a:rPr>
              <a:t>informal</a:t>
            </a:r>
            <a:r>
              <a:rPr sz="1600" i="1" spc="-120" dirty="0">
                <a:solidFill>
                  <a:srgbClr val="3F3F3F"/>
                </a:solidFill>
                <a:latin typeface="Verdana"/>
                <a:cs typeface="Verdana"/>
              </a:rPr>
              <a:t> </a:t>
            </a:r>
            <a:r>
              <a:rPr sz="1600" i="1" spc="-135" dirty="0">
                <a:solidFill>
                  <a:srgbClr val="3F3F3F"/>
                </a:solidFill>
                <a:latin typeface="Verdana"/>
                <a:cs typeface="Verdana"/>
              </a:rPr>
              <a:t>systems.</a:t>
            </a:r>
            <a:r>
              <a:rPr sz="1350" i="1" spc="-202" baseline="30864" dirty="0">
                <a:solidFill>
                  <a:srgbClr val="3F3F3F"/>
                </a:solidFill>
                <a:latin typeface="Verdana"/>
                <a:cs typeface="Verdana"/>
              </a:rPr>
              <a:t>3</a:t>
            </a:r>
            <a:endParaRPr sz="1350" baseline="30864">
              <a:latin typeface="Verdana"/>
              <a:cs typeface="Verdana"/>
            </a:endParaRPr>
          </a:p>
        </p:txBody>
      </p:sp>
      <p:sp>
        <p:nvSpPr>
          <p:cNvPr id="10" name="object 10"/>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5</a:t>
            </a:r>
            <a:endParaRPr sz="1750">
              <a:latin typeface="Arial"/>
              <a:cs typeface="Arial"/>
            </a:endParaRPr>
          </a:p>
        </p:txBody>
      </p:sp>
      <p:sp>
        <p:nvSpPr>
          <p:cNvPr id="11" name="object 11"/>
          <p:cNvSpPr txBox="1"/>
          <p:nvPr/>
        </p:nvSpPr>
        <p:spPr>
          <a:xfrm>
            <a:off x="458469" y="5976620"/>
            <a:ext cx="6847840" cy="801370"/>
          </a:xfrm>
          <a:prstGeom prst="rect">
            <a:avLst/>
          </a:prstGeom>
        </p:spPr>
        <p:txBody>
          <a:bodyPr vert="horz" wrap="square" lIns="0" tIns="12700" rIns="0" bIns="0" rtlCol="0">
            <a:spAutoFit/>
          </a:bodyPr>
          <a:lstStyle/>
          <a:p>
            <a:pPr marL="12700">
              <a:lnSpc>
                <a:spcPct val="100000"/>
              </a:lnSpc>
              <a:spcBef>
                <a:spcPts val="100"/>
              </a:spcBef>
            </a:pPr>
            <a:r>
              <a:rPr sz="1200" b="1" spc="30" dirty="0">
                <a:latin typeface="Arial"/>
                <a:cs typeface="Arial"/>
              </a:rPr>
              <a:t>Sources:</a:t>
            </a:r>
            <a:endParaRPr sz="1200">
              <a:latin typeface="Arial"/>
              <a:cs typeface="Arial"/>
            </a:endParaRPr>
          </a:p>
          <a:p>
            <a:pPr marL="182880" indent="-170180">
              <a:lnSpc>
                <a:spcPct val="100000"/>
              </a:lnSpc>
              <a:buClr>
                <a:srgbClr val="000000"/>
              </a:buClr>
              <a:buAutoNum type="arabicPeriod"/>
              <a:tabLst>
                <a:tab pos="182880" algn="l"/>
              </a:tabLst>
            </a:pPr>
            <a:r>
              <a:rPr sz="1200" dirty="0">
                <a:solidFill>
                  <a:srgbClr val="2C9FF0"/>
                </a:solidFill>
                <a:latin typeface="Arial"/>
                <a:cs typeface="Arial"/>
                <a:hlinkClick r:id="rId2"/>
              </a:rPr>
              <a:t>http://www.bpic.co.uk/checklst.htm</a:t>
            </a:r>
            <a:r>
              <a:rPr sz="1200" dirty="0">
                <a:latin typeface="Arial"/>
                <a:cs typeface="Arial"/>
              </a:rPr>
              <a:t>, </a:t>
            </a:r>
            <a:r>
              <a:rPr sz="1200" spc="-5" dirty="0">
                <a:latin typeface="Arial"/>
                <a:cs typeface="Arial"/>
              </a:rPr>
              <a:t>viewed </a:t>
            </a:r>
            <a:r>
              <a:rPr sz="1200" dirty="0">
                <a:latin typeface="Arial"/>
                <a:cs typeface="Arial"/>
              </a:rPr>
              <a:t>November 5, 2002;</a:t>
            </a:r>
            <a:endParaRPr sz="1200">
              <a:latin typeface="Arial"/>
              <a:cs typeface="Arial"/>
            </a:endParaRPr>
          </a:p>
          <a:p>
            <a:pPr marL="182880" indent="-170180">
              <a:lnSpc>
                <a:spcPct val="100000"/>
              </a:lnSpc>
              <a:spcBef>
                <a:spcPts val="170"/>
              </a:spcBef>
              <a:buClr>
                <a:srgbClr val="000000"/>
              </a:buClr>
              <a:buAutoNum type="arabicPeriod"/>
              <a:tabLst>
                <a:tab pos="182880" algn="l"/>
              </a:tabLst>
            </a:pPr>
            <a:r>
              <a:rPr sz="1200" spc="-5" dirty="0">
                <a:solidFill>
                  <a:srgbClr val="2C9FF0"/>
                </a:solidFill>
                <a:latin typeface="Arial"/>
                <a:cs typeface="Arial"/>
                <a:hlinkClick r:id="rId3"/>
              </a:rPr>
              <a:t>http://www.projectperfect.com.au/info_erp_imp.htm</a:t>
            </a:r>
            <a:r>
              <a:rPr sz="1200" spc="-5" dirty="0">
                <a:latin typeface="Arial"/>
                <a:cs typeface="Arial"/>
              </a:rPr>
              <a:t>, viewed </a:t>
            </a:r>
            <a:r>
              <a:rPr sz="1200" dirty="0">
                <a:latin typeface="Arial"/>
                <a:cs typeface="Arial"/>
              </a:rPr>
              <a:t>November 5,</a:t>
            </a:r>
            <a:r>
              <a:rPr sz="1200" spc="15" dirty="0">
                <a:latin typeface="Arial"/>
                <a:cs typeface="Arial"/>
              </a:rPr>
              <a:t> </a:t>
            </a:r>
            <a:r>
              <a:rPr sz="1200" dirty="0">
                <a:latin typeface="Arial"/>
                <a:cs typeface="Arial"/>
              </a:rPr>
              <a:t>2002;</a:t>
            </a:r>
            <a:endParaRPr sz="1200">
              <a:latin typeface="Arial"/>
              <a:cs typeface="Arial"/>
            </a:endParaRPr>
          </a:p>
          <a:p>
            <a:pPr marL="182245" indent="-170180">
              <a:lnSpc>
                <a:spcPct val="100000"/>
              </a:lnSpc>
              <a:spcBef>
                <a:spcPts val="120"/>
              </a:spcBef>
              <a:buAutoNum type="arabicPeriod"/>
              <a:tabLst>
                <a:tab pos="182880" algn="l"/>
              </a:tabLst>
            </a:pPr>
            <a:r>
              <a:rPr sz="1200" dirty="0">
                <a:latin typeface="Arial"/>
                <a:cs typeface="Arial"/>
              </a:rPr>
              <a:t>M. Michael </a:t>
            </a:r>
            <a:r>
              <a:rPr sz="1200" spc="-5" dirty="0">
                <a:latin typeface="Arial"/>
                <a:cs typeface="Arial"/>
              </a:rPr>
              <a:t>Umble, “Avoiding ERP Implementation Failure”, </a:t>
            </a:r>
            <a:r>
              <a:rPr sz="1250" i="1" spc="-25" dirty="0">
                <a:latin typeface="Arial"/>
                <a:cs typeface="Arial"/>
              </a:rPr>
              <a:t>Industrial Management</a:t>
            </a:r>
            <a:r>
              <a:rPr sz="1200" spc="-25" dirty="0">
                <a:latin typeface="Arial"/>
                <a:cs typeface="Arial"/>
              </a:rPr>
              <a:t>, </a:t>
            </a:r>
            <a:r>
              <a:rPr sz="1200" dirty="0">
                <a:latin typeface="Arial"/>
                <a:cs typeface="Arial"/>
              </a:rPr>
              <a:t>Jan/Feb</a:t>
            </a:r>
            <a:r>
              <a:rPr sz="1200" spc="215" dirty="0">
                <a:latin typeface="Arial"/>
                <a:cs typeface="Arial"/>
              </a:rPr>
              <a:t> </a:t>
            </a:r>
            <a:r>
              <a:rPr sz="1200" dirty="0">
                <a:latin typeface="Arial"/>
                <a:cs typeface="Arial"/>
              </a:rPr>
              <a:t>2002.</a:t>
            </a:r>
            <a:endParaRPr sz="1200">
              <a:latin typeface="Arial"/>
              <a:cs typeface="Arial"/>
            </a:endParaRPr>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88900" marR="5080">
              <a:lnSpc>
                <a:spcPct val="100000"/>
              </a:lnSpc>
              <a:spcBef>
                <a:spcPts val="100"/>
              </a:spcBef>
            </a:pPr>
            <a:r>
              <a:rPr spc="-470" dirty="0"/>
              <a:t>Best </a:t>
            </a:r>
            <a:r>
              <a:rPr spc="-280" dirty="0"/>
              <a:t>Practices </a:t>
            </a:r>
            <a:r>
              <a:rPr spc="-345" dirty="0"/>
              <a:t>of </a:t>
            </a:r>
            <a:r>
              <a:rPr spc="-650" dirty="0"/>
              <a:t>ERP  </a:t>
            </a:r>
            <a:r>
              <a:rPr spc="-360" dirty="0"/>
              <a:t>Implementation</a:t>
            </a:r>
          </a:p>
        </p:txBody>
      </p:sp>
      <p:sp>
        <p:nvSpPr>
          <p:cNvPr id="4" name="object 4"/>
          <p:cNvSpPr txBox="1"/>
          <p:nvPr/>
        </p:nvSpPr>
        <p:spPr>
          <a:xfrm>
            <a:off x="2021839" y="2143759"/>
            <a:ext cx="109220" cy="299720"/>
          </a:xfrm>
          <a:prstGeom prst="rect">
            <a:avLst/>
          </a:prstGeom>
        </p:spPr>
        <p:txBody>
          <a:bodyPr vert="horz" wrap="square" lIns="0" tIns="12700" rIns="0" bIns="0" rtlCol="0">
            <a:spAutoFit/>
          </a:bodyPr>
          <a:lstStyle/>
          <a:p>
            <a:pPr marL="12700">
              <a:lnSpc>
                <a:spcPct val="100000"/>
              </a:lnSpc>
              <a:spcBef>
                <a:spcPts val="100"/>
              </a:spcBef>
            </a:pPr>
            <a:r>
              <a:rPr sz="1800" spc="-1145" dirty="0">
                <a:solidFill>
                  <a:srgbClr val="343434"/>
                </a:solidFill>
                <a:latin typeface="UnDotum"/>
                <a:cs typeface="UnDotum"/>
              </a:rPr>
              <a:t></a:t>
            </a:r>
            <a:endParaRPr sz="1800">
              <a:latin typeface="UnDotum"/>
              <a:cs typeface="UnDotum"/>
            </a:endParaRPr>
          </a:p>
        </p:txBody>
      </p:sp>
      <p:sp>
        <p:nvSpPr>
          <p:cNvPr id="5" name="object 5"/>
          <p:cNvSpPr txBox="1"/>
          <p:nvPr/>
        </p:nvSpPr>
        <p:spPr>
          <a:xfrm>
            <a:off x="2364739" y="2166620"/>
            <a:ext cx="5438775" cy="299720"/>
          </a:xfrm>
          <a:prstGeom prst="rect">
            <a:avLst/>
          </a:prstGeom>
        </p:spPr>
        <p:txBody>
          <a:bodyPr vert="horz" wrap="square" lIns="0" tIns="12700" rIns="0" bIns="0" rtlCol="0">
            <a:spAutoFit/>
          </a:bodyPr>
          <a:lstStyle/>
          <a:p>
            <a:pPr marL="12700">
              <a:lnSpc>
                <a:spcPct val="100000"/>
              </a:lnSpc>
              <a:spcBef>
                <a:spcPts val="100"/>
              </a:spcBef>
            </a:pPr>
            <a:r>
              <a:rPr sz="1800" i="1" spc="-35" dirty="0">
                <a:solidFill>
                  <a:srgbClr val="3F3F3F"/>
                </a:solidFill>
                <a:latin typeface="Verdana"/>
                <a:cs typeface="Verdana"/>
              </a:rPr>
              <a:t>Implementation</a:t>
            </a:r>
            <a:r>
              <a:rPr sz="1800" i="1" spc="-145" dirty="0">
                <a:solidFill>
                  <a:srgbClr val="3F3F3F"/>
                </a:solidFill>
                <a:latin typeface="Verdana"/>
                <a:cs typeface="Verdana"/>
              </a:rPr>
              <a:t> </a:t>
            </a:r>
            <a:r>
              <a:rPr sz="1800" i="1" spc="-185" dirty="0">
                <a:solidFill>
                  <a:srgbClr val="3F3F3F"/>
                </a:solidFill>
                <a:latin typeface="Verdana"/>
                <a:cs typeface="Verdana"/>
              </a:rPr>
              <a:t>is</a:t>
            </a:r>
            <a:r>
              <a:rPr sz="1800" i="1" spc="-140" dirty="0">
                <a:solidFill>
                  <a:srgbClr val="3F3F3F"/>
                </a:solidFill>
                <a:latin typeface="Verdana"/>
                <a:cs typeface="Verdana"/>
              </a:rPr>
              <a:t> </a:t>
            </a:r>
            <a:r>
              <a:rPr sz="1800" i="1" spc="10" dirty="0">
                <a:solidFill>
                  <a:srgbClr val="3F3F3F"/>
                </a:solidFill>
                <a:latin typeface="Verdana"/>
                <a:cs typeface="Verdana"/>
              </a:rPr>
              <a:t>viewed</a:t>
            </a:r>
            <a:r>
              <a:rPr sz="1800" i="1" spc="-140" dirty="0">
                <a:solidFill>
                  <a:srgbClr val="3F3F3F"/>
                </a:solidFill>
                <a:latin typeface="Verdana"/>
                <a:cs typeface="Verdana"/>
              </a:rPr>
              <a:t> </a:t>
            </a:r>
            <a:r>
              <a:rPr sz="1800" i="1" spc="-55" dirty="0">
                <a:solidFill>
                  <a:srgbClr val="3F3F3F"/>
                </a:solidFill>
                <a:latin typeface="Verdana"/>
                <a:cs typeface="Verdana"/>
              </a:rPr>
              <a:t>as</a:t>
            </a:r>
            <a:r>
              <a:rPr sz="1800" i="1" spc="-140" dirty="0">
                <a:solidFill>
                  <a:srgbClr val="3F3F3F"/>
                </a:solidFill>
                <a:latin typeface="Verdana"/>
                <a:cs typeface="Verdana"/>
              </a:rPr>
              <a:t> </a:t>
            </a:r>
            <a:r>
              <a:rPr sz="1800" i="1" spc="50" dirty="0">
                <a:solidFill>
                  <a:srgbClr val="3F3F3F"/>
                </a:solidFill>
                <a:latin typeface="Verdana"/>
                <a:cs typeface="Verdana"/>
              </a:rPr>
              <a:t>an</a:t>
            </a:r>
            <a:r>
              <a:rPr sz="1800" i="1" spc="-145" dirty="0">
                <a:solidFill>
                  <a:srgbClr val="3F3F3F"/>
                </a:solidFill>
                <a:latin typeface="Verdana"/>
                <a:cs typeface="Verdana"/>
              </a:rPr>
              <a:t> </a:t>
            </a:r>
            <a:r>
              <a:rPr sz="1800" i="1" spc="15" dirty="0">
                <a:solidFill>
                  <a:srgbClr val="3F3F3F"/>
                </a:solidFill>
                <a:latin typeface="Verdana"/>
                <a:cs typeface="Verdana"/>
              </a:rPr>
              <a:t>ongoing</a:t>
            </a:r>
            <a:r>
              <a:rPr sz="1800" i="1" spc="-140" dirty="0">
                <a:solidFill>
                  <a:srgbClr val="3F3F3F"/>
                </a:solidFill>
                <a:latin typeface="Verdana"/>
                <a:cs typeface="Verdana"/>
              </a:rPr>
              <a:t> </a:t>
            </a:r>
            <a:r>
              <a:rPr sz="1800" i="1" spc="-35" dirty="0">
                <a:solidFill>
                  <a:srgbClr val="3F3F3F"/>
                </a:solidFill>
                <a:latin typeface="Verdana"/>
                <a:cs typeface="Verdana"/>
              </a:rPr>
              <a:t>process</a:t>
            </a:r>
            <a:endParaRPr sz="1800">
              <a:latin typeface="Verdana"/>
              <a:cs typeface="Verdana"/>
            </a:endParaRPr>
          </a:p>
        </p:txBody>
      </p:sp>
      <p:sp>
        <p:nvSpPr>
          <p:cNvPr id="6" name="object 6"/>
          <p:cNvSpPr txBox="1"/>
          <p:nvPr/>
        </p:nvSpPr>
        <p:spPr>
          <a:xfrm>
            <a:off x="2479039" y="254635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7" name="object 7"/>
          <p:cNvSpPr txBox="1"/>
          <p:nvPr/>
        </p:nvSpPr>
        <p:spPr>
          <a:xfrm>
            <a:off x="2479039" y="3159759"/>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8" name="object 8"/>
          <p:cNvSpPr txBox="1"/>
          <p:nvPr/>
        </p:nvSpPr>
        <p:spPr>
          <a:xfrm>
            <a:off x="2764789" y="2566670"/>
            <a:ext cx="5342890" cy="1126490"/>
          </a:xfrm>
          <a:prstGeom prst="rect">
            <a:avLst/>
          </a:prstGeom>
        </p:spPr>
        <p:txBody>
          <a:bodyPr vert="horz" wrap="square" lIns="0" tIns="12700" rIns="0" bIns="0" rtlCol="0">
            <a:spAutoFit/>
          </a:bodyPr>
          <a:lstStyle/>
          <a:p>
            <a:pPr marL="12700" marR="95250">
              <a:lnSpc>
                <a:spcPct val="100000"/>
              </a:lnSpc>
              <a:spcBef>
                <a:spcPts val="100"/>
              </a:spcBef>
            </a:pPr>
            <a:r>
              <a:rPr sz="1600" i="1" spc="20" dirty="0">
                <a:solidFill>
                  <a:srgbClr val="3F3F3F"/>
                </a:solidFill>
                <a:latin typeface="Verdana"/>
                <a:cs typeface="Verdana"/>
              </a:rPr>
              <a:t>Ongoing</a:t>
            </a:r>
            <a:r>
              <a:rPr sz="1600" i="1" spc="-130" dirty="0">
                <a:solidFill>
                  <a:srgbClr val="3F3F3F"/>
                </a:solidFill>
                <a:latin typeface="Verdana"/>
                <a:cs typeface="Verdana"/>
              </a:rPr>
              <a:t> </a:t>
            </a:r>
            <a:r>
              <a:rPr sz="1600" i="1" spc="50" dirty="0">
                <a:solidFill>
                  <a:srgbClr val="3F3F3F"/>
                </a:solidFill>
                <a:latin typeface="Verdana"/>
                <a:cs typeface="Verdana"/>
              </a:rPr>
              <a:t>need</a:t>
            </a:r>
            <a:r>
              <a:rPr sz="1600" i="1" spc="-130" dirty="0">
                <a:solidFill>
                  <a:srgbClr val="3F3F3F"/>
                </a:solidFill>
                <a:latin typeface="Verdana"/>
                <a:cs typeface="Verdana"/>
              </a:rPr>
              <a:t> </a:t>
            </a:r>
            <a:r>
              <a:rPr sz="1600" i="1" spc="-65" dirty="0">
                <a:solidFill>
                  <a:srgbClr val="3F3F3F"/>
                </a:solidFill>
                <a:latin typeface="Verdana"/>
                <a:cs typeface="Verdana"/>
              </a:rPr>
              <a:t>for</a:t>
            </a:r>
            <a:r>
              <a:rPr sz="1600" i="1" spc="-120" dirty="0">
                <a:solidFill>
                  <a:srgbClr val="3F3F3F"/>
                </a:solidFill>
                <a:latin typeface="Verdana"/>
                <a:cs typeface="Verdana"/>
              </a:rPr>
              <a:t> </a:t>
            </a:r>
            <a:r>
              <a:rPr sz="1600" i="1" spc="-55" dirty="0">
                <a:solidFill>
                  <a:srgbClr val="3F3F3F"/>
                </a:solidFill>
                <a:latin typeface="Verdana"/>
                <a:cs typeface="Verdana"/>
              </a:rPr>
              <a:t>training</a:t>
            </a:r>
            <a:r>
              <a:rPr sz="1600" i="1" spc="-130" dirty="0">
                <a:solidFill>
                  <a:srgbClr val="3F3F3F"/>
                </a:solidFill>
                <a:latin typeface="Verdana"/>
                <a:cs typeface="Verdana"/>
              </a:rPr>
              <a:t> </a:t>
            </a:r>
            <a:r>
              <a:rPr sz="1600" i="1" spc="60" dirty="0">
                <a:solidFill>
                  <a:srgbClr val="3F3F3F"/>
                </a:solidFill>
                <a:latin typeface="Verdana"/>
                <a:cs typeface="Verdana"/>
              </a:rPr>
              <a:t>and</a:t>
            </a:r>
            <a:r>
              <a:rPr sz="1600" i="1" spc="-125" dirty="0">
                <a:solidFill>
                  <a:srgbClr val="3F3F3F"/>
                </a:solidFill>
                <a:latin typeface="Verdana"/>
                <a:cs typeface="Verdana"/>
              </a:rPr>
              <a:t> </a:t>
            </a:r>
            <a:r>
              <a:rPr sz="1600" i="1" spc="-40" dirty="0">
                <a:solidFill>
                  <a:srgbClr val="3F3F3F"/>
                </a:solidFill>
                <a:latin typeface="Verdana"/>
                <a:cs typeface="Verdana"/>
              </a:rPr>
              <a:t>software</a:t>
            </a:r>
            <a:r>
              <a:rPr sz="1600" i="1" spc="-125" dirty="0">
                <a:solidFill>
                  <a:srgbClr val="3F3F3F"/>
                </a:solidFill>
                <a:latin typeface="Verdana"/>
                <a:cs typeface="Verdana"/>
              </a:rPr>
              <a:t> </a:t>
            </a:r>
            <a:r>
              <a:rPr sz="1600" i="1" spc="-45" dirty="0">
                <a:solidFill>
                  <a:srgbClr val="3F3F3F"/>
                </a:solidFill>
                <a:latin typeface="Verdana"/>
                <a:cs typeface="Verdana"/>
              </a:rPr>
              <a:t>support</a:t>
            </a:r>
            <a:r>
              <a:rPr sz="1600" i="1" spc="-110" dirty="0">
                <a:solidFill>
                  <a:srgbClr val="3F3F3F"/>
                </a:solidFill>
                <a:latin typeface="Verdana"/>
                <a:cs typeface="Verdana"/>
              </a:rPr>
              <a:t> </a:t>
            </a:r>
            <a:r>
              <a:rPr sz="1600" i="1" spc="-30" dirty="0">
                <a:solidFill>
                  <a:srgbClr val="3F3F3F"/>
                </a:solidFill>
                <a:latin typeface="Verdana"/>
                <a:cs typeface="Verdana"/>
              </a:rPr>
              <a:t>after  implementation.</a:t>
            </a:r>
            <a:endParaRPr sz="1600">
              <a:latin typeface="Verdana"/>
              <a:cs typeface="Verdana"/>
            </a:endParaRPr>
          </a:p>
          <a:p>
            <a:pPr marL="12700" marR="5080">
              <a:lnSpc>
                <a:spcPct val="100000"/>
              </a:lnSpc>
              <a:spcBef>
                <a:spcPts val="990"/>
              </a:spcBef>
            </a:pPr>
            <a:r>
              <a:rPr sz="1600" i="1" spc="20" dirty="0">
                <a:solidFill>
                  <a:srgbClr val="3F3F3F"/>
                </a:solidFill>
                <a:latin typeface="Verdana"/>
                <a:cs typeface="Verdana"/>
              </a:rPr>
              <a:t>Ongoing</a:t>
            </a:r>
            <a:r>
              <a:rPr sz="1600" i="1" spc="-130" dirty="0">
                <a:solidFill>
                  <a:srgbClr val="3F3F3F"/>
                </a:solidFill>
                <a:latin typeface="Verdana"/>
                <a:cs typeface="Verdana"/>
              </a:rPr>
              <a:t> </a:t>
            </a:r>
            <a:r>
              <a:rPr sz="1600" i="1" spc="50" dirty="0">
                <a:solidFill>
                  <a:srgbClr val="3F3F3F"/>
                </a:solidFill>
                <a:latin typeface="Verdana"/>
                <a:cs typeface="Verdana"/>
              </a:rPr>
              <a:t>need</a:t>
            </a:r>
            <a:r>
              <a:rPr sz="1600" i="1" spc="-130" dirty="0">
                <a:solidFill>
                  <a:srgbClr val="3F3F3F"/>
                </a:solidFill>
                <a:latin typeface="Verdana"/>
                <a:cs typeface="Verdana"/>
              </a:rPr>
              <a:t> </a:t>
            </a:r>
            <a:r>
              <a:rPr sz="1600" i="1" spc="-5" dirty="0">
                <a:solidFill>
                  <a:srgbClr val="3F3F3F"/>
                </a:solidFill>
                <a:latin typeface="Verdana"/>
                <a:cs typeface="Verdana"/>
              </a:rPr>
              <a:t>to</a:t>
            </a:r>
            <a:r>
              <a:rPr sz="1600" i="1" spc="-120" dirty="0">
                <a:solidFill>
                  <a:srgbClr val="3F3F3F"/>
                </a:solidFill>
                <a:latin typeface="Verdana"/>
                <a:cs typeface="Verdana"/>
              </a:rPr>
              <a:t> </a:t>
            </a:r>
            <a:r>
              <a:rPr sz="1600" i="1" spc="25" dirty="0">
                <a:solidFill>
                  <a:srgbClr val="3F3F3F"/>
                </a:solidFill>
                <a:latin typeface="Verdana"/>
                <a:cs typeface="Verdana"/>
              </a:rPr>
              <a:t>keep</a:t>
            </a:r>
            <a:r>
              <a:rPr sz="1600" i="1" spc="-120" dirty="0">
                <a:solidFill>
                  <a:srgbClr val="3F3F3F"/>
                </a:solidFill>
                <a:latin typeface="Verdana"/>
                <a:cs typeface="Verdana"/>
              </a:rPr>
              <a:t> </a:t>
            </a:r>
            <a:r>
              <a:rPr sz="1600" i="1" spc="-85" dirty="0">
                <a:solidFill>
                  <a:srgbClr val="3F3F3F"/>
                </a:solidFill>
                <a:latin typeface="Verdana"/>
                <a:cs typeface="Verdana"/>
              </a:rPr>
              <a:t>in</a:t>
            </a:r>
            <a:r>
              <a:rPr sz="1600" i="1" spc="-114" dirty="0">
                <a:solidFill>
                  <a:srgbClr val="3F3F3F"/>
                </a:solidFill>
                <a:latin typeface="Verdana"/>
                <a:cs typeface="Verdana"/>
              </a:rPr>
              <a:t> </a:t>
            </a:r>
            <a:r>
              <a:rPr sz="1600" i="1" spc="50" dirty="0">
                <a:solidFill>
                  <a:srgbClr val="3F3F3F"/>
                </a:solidFill>
                <a:latin typeface="Verdana"/>
                <a:cs typeface="Verdana"/>
              </a:rPr>
              <a:t>contact</a:t>
            </a:r>
            <a:r>
              <a:rPr sz="1600" i="1" spc="-110" dirty="0">
                <a:solidFill>
                  <a:srgbClr val="3F3F3F"/>
                </a:solidFill>
                <a:latin typeface="Verdana"/>
                <a:cs typeface="Verdana"/>
              </a:rPr>
              <a:t> </a:t>
            </a:r>
            <a:r>
              <a:rPr sz="1600" i="1" spc="-65" dirty="0">
                <a:solidFill>
                  <a:srgbClr val="3F3F3F"/>
                </a:solidFill>
                <a:latin typeface="Verdana"/>
                <a:cs typeface="Verdana"/>
              </a:rPr>
              <a:t>with</a:t>
            </a:r>
            <a:r>
              <a:rPr sz="1600" i="1" spc="-125" dirty="0">
                <a:solidFill>
                  <a:srgbClr val="3F3F3F"/>
                </a:solidFill>
                <a:latin typeface="Verdana"/>
                <a:cs typeface="Verdana"/>
              </a:rPr>
              <a:t> </a:t>
            </a:r>
            <a:r>
              <a:rPr sz="1600" i="1" spc="-40" dirty="0">
                <a:solidFill>
                  <a:srgbClr val="3F3F3F"/>
                </a:solidFill>
                <a:latin typeface="Verdana"/>
                <a:cs typeface="Verdana"/>
              </a:rPr>
              <a:t>all</a:t>
            </a:r>
            <a:r>
              <a:rPr sz="1600" i="1" spc="-120" dirty="0">
                <a:solidFill>
                  <a:srgbClr val="3F3F3F"/>
                </a:solidFill>
                <a:latin typeface="Verdana"/>
                <a:cs typeface="Verdana"/>
              </a:rPr>
              <a:t> </a:t>
            </a:r>
            <a:r>
              <a:rPr sz="1600" i="1" spc="-100" dirty="0">
                <a:solidFill>
                  <a:srgbClr val="3F3F3F"/>
                </a:solidFill>
                <a:latin typeface="Verdana"/>
                <a:cs typeface="Verdana"/>
              </a:rPr>
              <a:t>system</a:t>
            </a:r>
            <a:r>
              <a:rPr sz="1600" i="1" spc="-105" dirty="0">
                <a:solidFill>
                  <a:srgbClr val="3F3F3F"/>
                </a:solidFill>
                <a:latin typeface="Verdana"/>
                <a:cs typeface="Verdana"/>
              </a:rPr>
              <a:t> </a:t>
            </a:r>
            <a:r>
              <a:rPr sz="1600" i="1" spc="-125" dirty="0">
                <a:solidFill>
                  <a:srgbClr val="3F3F3F"/>
                </a:solidFill>
                <a:latin typeface="Verdana"/>
                <a:cs typeface="Verdana"/>
              </a:rPr>
              <a:t>users  </a:t>
            </a:r>
            <a:r>
              <a:rPr sz="1600" i="1" spc="55" dirty="0">
                <a:solidFill>
                  <a:srgbClr val="3F3F3F"/>
                </a:solidFill>
                <a:latin typeface="Verdana"/>
                <a:cs typeface="Verdana"/>
              </a:rPr>
              <a:t>and</a:t>
            </a:r>
            <a:r>
              <a:rPr sz="1600" i="1" spc="-130" dirty="0">
                <a:solidFill>
                  <a:srgbClr val="3F3F3F"/>
                </a:solidFill>
                <a:latin typeface="Verdana"/>
                <a:cs typeface="Verdana"/>
              </a:rPr>
              <a:t> </a:t>
            </a:r>
            <a:r>
              <a:rPr sz="1600" i="1" spc="-55" dirty="0">
                <a:solidFill>
                  <a:srgbClr val="3F3F3F"/>
                </a:solidFill>
                <a:latin typeface="Verdana"/>
                <a:cs typeface="Verdana"/>
              </a:rPr>
              <a:t>monitor</a:t>
            </a:r>
            <a:r>
              <a:rPr sz="1600" i="1" spc="-120" dirty="0">
                <a:solidFill>
                  <a:srgbClr val="3F3F3F"/>
                </a:solidFill>
                <a:latin typeface="Verdana"/>
                <a:cs typeface="Verdana"/>
              </a:rPr>
              <a:t> </a:t>
            </a:r>
            <a:r>
              <a:rPr sz="1600" i="1" spc="-15" dirty="0">
                <a:solidFill>
                  <a:srgbClr val="3F3F3F"/>
                </a:solidFill>
                <a:latin typeface="Verdana"/>
                <a:cs typeface="Verdana"/>
              </a:rPr>
              <a:t>the</a:t>
            </a:r>
            <a:r>
              <a:rPr sz="1600" i="1" spc="-130" dirty="0">
                <a:solidFill>
                  <a:srgbClr val="3F3F3F"/>
                </a:solidFill>
                <a:latin typeface="Verdana"/>
                <a:cs typeface="Verdana"/>
              </a:rPr>
              <a:t> </a:t>
            </a:r>
            <a:r>
              <a:rPr sz="1600" i="1" spc="-60" dirty="0">
                <a:solidFill>
                  <a:srgbClr val="3F3F3F"/>
                </a:solidFill>
                <a:latin typeface="Verdana"/>
                <a:cs typeface="Verdana"/>
              </a:rPr>
              <a:t>use</a:t>
            </a:r>
            <a:r>
              <a:rPr sz="1600" i="1" spc="-130" dirty="0">
                <a:solidFill>
                  <a:srgbClr val="3F3F3F"/>
                </a:solidFill>
                <a:latin typeface="Verdana"/>
                <a:cs typeface="Verdana"/>
              </a:rPr>
              <a:t> </a:t>
            </a:r>
            <a:r>
              <a:rPr sz="1600" i="1" dirty="0">
                <a:solidFill>
                  <a:srgbClr val="3F3F3F"/>
                </a:solidFill>
                <a:latin typeface="Verdana"/>
                <a:cs typeface="Verdana"/>
              </a:rPr>
              <a:t>of</a:t>
            </a:r>
            <a:r>
              <a:rPr sz="1600" i="1" spc="-120" dirty="0">
                <a:solidFill>
                  <a:srgbClr val="3F3F3F"/>
                </a:solidFill>
                <a:latin typeface="Verdana"/>
                <a:cs typeface="Verdana"/>
              </a:rPr>
              <a:t> </a:t>
            </a:r>
            <a:r>
              <a:rPr sz="1600" i="1" spc="-15" dirty="0">
                <a:solidFill>
                  <a:srgbClr val="3F3F3F"/>
                </a:solidFill>
                <a:latin typeface="Verdana"/>
                <a:cs typeface="Verdana"/>
              </a:rPr>
              <a:t>the</a:t>
            </a:r>
            <a:r>
              <a:rPr sz="1600" i="1" spc="-135" dirty="0">
                <a:solidFill>
                  <a:srgbClr val="3F3F3F"/>
                </a:solidFill>
                <a:latin typeface="Verdana"/>
                <a:cs typeface="Verdana"/>
              </a:rPr>
              <a:t> </a:t>
            </a:r>
            <a:r>
              <a:rPr sz="1600" i="1" spc="15" dirty="0">
                <a:solidFill>
                  <a:srgbClr val="3F3F3F"/>
                </a:solidFill>
                <a:latin typeface="Verdana"/>
                <a:cs typeface="Verdana"/>
              </a:rPr>
              <a:t>new</a:t>
            </a:r>
            <a:r>
              <a:rPr sz="1600" i="1" spc="-160" dirty="0">
                <a:solidFill>
                  <a:srgbClr val="3F3F3F"/>
                </a:solidFill>
                <a:latin typeface="Verdana"/>
                <a:cs typeface="Verdana"/>
              </a:rPr>
              <a:t> </a:t>
            </a:r>
            <a:r>
              <a:rPr sz="1600" i="1" spc="-105" dirty="0">
                <a:solidFill>
                  <a:srgbClr val="3F3F3F"/>
                </a:solidFill>
                <a:latin typeface="Verdana"/>
                <a:cs typeface="Verdana"/>
              </a:rPr>
              <a:t>system.</a:t>
            </a:r>
            <a:endParaRPr sz="1600">
              <a:latin typeface="Verdana"/>
              <a:cs typeface="Verdana"/>
            </a:endParaRPr>
          </a:p>
        </p:txBody>
      </p:sp>
      <p:sp>
        <p:nvSpPr>
          <p:cNvPr id="9" name="object 9"/>
          <p:cNvSpPr txBox="1"/>
          <p:nvPr/>
        </p:nvSpPr>
        <p:spPr>
          <a:xfrm>
            <a:off x="2479039" y="3773170"/>
            <a:ext cx="99695" cy="269240"/>
          </a:xfrm>
          <a:prstGeom prst="rect">
            <a:avLst/>
          </a:prstGeom>
        </p:spPr>
        <p:txBody>
          <a:bodyPr vert="horz" wrap="square" lIns="0" tIns="12700" rIns="0" bIns="0" rtlCol="0">
            <a:spAutoFit/>
          </a:bodyPr>
          <a:lstStyle/>
          <a:p>
            <a:pPr marL="12700">
              <a:lnSpc>
                <a:spcPct val="100000"/>
              </a:lnSpc>
              <a:spcBef>
                <a:spcPts val="100"/>
              </a:spcBef>
            </a:pPr>
            <a:r>
              <a:rPr sz="1600" spc="-1019" dirty="0">
                <a:solidFill>
                  <a:srgbClr val="343434"/>
                </a:solidFill>
                <a:latin typeface="UnDotum"/>
                <a:cs typeface="UnDotum"/>
              </a:rPr>
              <a:t></a:t>
            </a:r>
            <a:endParaRPr sz="1600">
              <a:latin typeface="UnDotum"/>
              <a:cs typeface="UnDotum"/>
            </a:endParaRPr>
          </a:p>
        </p:txBody>
      </p:sp>
      <p:sp>
        <p:nvSpPr>
          <p:cNvPr id="10" name="object 10"/>
          <p:cNvSpPr txBox="1"/>
          <p:nvPr/>
        </p:nvSpPr>
        <p:spPr>
          <a:xfrm>
            <a:off x="2764789" y="3794759"/>
            <a:ext cx="4907915" cy="511809"/>
          </a:xfrm>
          <a:prstGeom prst="rect">
            <a:avLst/>
          </a:prstGeom>
        </p:spPr>
        <p:txBody>
          <a:bodyPr vert="horz" wrap="square" lIns="0" tIns="21590" rIns="0" bIns="0" rtlCol="0">
            <a:spAutoFit/>
          </a:bodyPr>
          <a:lstStyle/>
          <a:p>
            <a:pPr marL="12700" marR="5080">
              <a:lnSpc>
                <a:spcPts val="1910"/>
              </a:lnSpc>
              <a:spcBef>
                <a:spcPts val="170"/>
              </a:spcBef>
            </a:pPr>
            <a:r>
              <a:rPr sz="1600" i="1" spc="20" dirty="0">
                <a:solidFill>
                  <a:srgbClr val="3F3F3F"/>
                </a:solidFill>
                <a:latin typeface="Verdana"/>
                <a:cs typeface="Verdana"/>
              </a:rPr>
              <a:t>Ongoing</a:t>
            </a:r>
            <a:r>
              <a:rPr sz="1600" i="1" spc="-130" dirty="0">
                <a:solidFill>
                  <a:srgbClr val="3F3F3F"/>
                </a:solidFill>
                <a:latin typeface="Verdana"/>
                <a:cs typeface="Verdana"/>
              </a:rPr>
              <a:t> </a:t>
            </a:r>
            <a:r>
              <a:rPr sz="1600" i="1" spc="-30" dirty="0">
                <a:solidFill>
                  <a:srgbClr val="3F3F3F"/>
                </a:solidFill>
                <a:latin typeface="Verdana"/>
                <a:cs typeface="Verdana"/>
              </a:rPr>
              <a:t>process</a:t>
            </a:r>
            <a:r>
              <a:rPr sz="1600" i="1" spc="-120" dirty="0">
                <a:solidFill>
                  <a:srgbClr val="3F3F3F"/>
                </a:solidFill>
                <a:latin typeface="Verdana"/>
                <a:cs typeface="Verdana"/>
              </a:rPr>
              <a:t> </a:t>
            </a:r>
            <a:r>
              <a:rPr sz="1600" i="1" spc="5" dirty="0">
                <a:solidFill>
                  <a:srgbClr val="3F3F3F"/>
                </a:solidFill>
                <a:latin typeface="Verdana"/>
                <a:cs typeface="Verdana"/>
              </a:rPr>
              <a:t>of</a:t>
            </a:r>
            <a:r>
              <a:rPr sz="1600" i="1" spc="-130" dirty="0">
                <a:solidFill>
                  <a:srgbClr val="3F3F3F"/>
                </a:solidFill>
                <a:latin typeface="Verdana"/>
                <a:cs typeface="Verdana"/>
              </a:rPr>
              <a:t> </a:t>
            </a:r>
            <a:r>
              <a:rPr sz="1600" i="1" spc="-35" dirty="0">
                <a:solidFill>
                  <a:srgbClr val="3F3F3F"/>
                </a:solidFill>
                <a:latin typeface="Verdana"/>
                <a:cs typeface="Verdana"/>
              </a:rPr>
              <a:t>learning</a:t>
            </a:r>
            <a:r>
              <a:rPr sz="1600" i="1" spc="-125" dirty="0">
                <a:solidFill>
                  <a:srgbClr val="3F3F3F"/>
                </a:solidFill>
                <a:latin typeface="Verdana"/>
                <a:cs typeface="Verdana"/>
              </a:rPr>
              <a:t> </a:t>
            </a:r>
            <a:r>
              <a:rPr sz="1600" i="1" spc="60" dirty="0">
                <a:solidFill>
                  <a:srgbClr val="3F3F3F"/>
                </a:solidFill>
                <a:latin typeface="Verdana"/>
                <a:cs typeface="Verdana"/>
              </a:rPr>
              <a:t>and</a:t>
            </a:r>
            <a:r>
              <a:rPr sz="1600" i="1" spc="-125" dirty="0">
                <a:solidFill>
                  <a:srgbClr val="3F3F3F"/>
                </a:solidFill>
                <a:latin typeface="Verdana"/>
                <a:cs typeface="Verdana"/>
              </a:rPr>
              <a:t> </a:t>
            </a:r>
            <a:r>
              <a:rPr sz="1600" i="1" spc="30" dirty="0">
                <a:solidFill>
                  <a:srgbClr val="3F3F3F"/>
                </a:solidFill>
                <a:latin typeface="Verdana"/>
                <a:cs typeface="Verdana"/>
              </a:rPr>
              <a:t>adaptation</a:t>
            </a:r>
            <a:r>
              <a:rPr sz="1600" i="1" spc="-120" dirty="0">
                <a:solidFill>
                  <a:srgbClr val="3F3F3F"/>
                </a:solidFill>
                <a:latin typeface="Verdana"/>
                <a:cs typeface="Verdana"/>
              </a:rPr>
              <a:t> </a:t>
            </a:r>
            <a:r>
              <a:rPr sz="1600" i="1" spc="-25" dirty="0">
                <a:solidFill>
                  <a:srgbClr val="3F3F3F"/>
                </a:solidFill>
                <a:latin typeface="Verdana"/>
                <a:cs typeface="Verdana"/>
              </a:rPr>
              <a:t>that  continually </a:t>
            </a:r>
            <a:r>
              <a:rPr sz="1600" i="1" spc="-35" dirty="0">
                <a:solidFill>
                  <a:srgbClr val="3F3F3F"/>
                </a:solidFill>
                <a:latin typeface="Verdana"/>
                <a:cs typeface="Verdana"/>
              </a:rPr>
              <a:t>evolves </a:t>
            </a:r>
            <a:r>
              <a:rPr sz="1600" i="1" spc="-30" dirty="0">
                <a:solidFill>
                  <a:srgbClr val="3F3F3F"/>
                </a:solidFill>
                <a:latin typeface="Verdana"/>
                <a:cs typeface="Verdana"/>
              </a:rPr>
              <a:t>over</a:t>
            </a:r>
            <a:r>
              <a:rPr sz="1600" i="1" spc="-315" dirty="0">
                <a:solidFill>
                  <a:srgbClr val="3F3F3F"/>
                </a:solidFill>
                <a:latin typeface="Verdana"/>
                <a:cs typeface="Verdana"/>
              </a:rPr>
              <a:t> </a:t>
            </a:r>
            <a:r>
              <a:rPr sz="1600" i="1" spc="-65" dirty="0">
                <a:solidFill>
                  <a:srgbClr val="3F3F3F"/>
                </a:solidFill>
                <a:latin typeface="Verdana"/>
                <a:cs typeface="Verdana"/>
              </a:rPr>
              <a:t>time.</a:t>
            </a:r>
            <a:endParaRPr sz="1600">
              <a:latin typeface="Verdana"/>
              <a:cs typeface="Verdana"/>
            </a:endParaRPr>
          </a:p>
        </p:txBody>
      </p:sp>
      <p:sp>
        <p:nvSpPr>
          <p:cNvPr id="11" name="object 11"/>
          <p:cNvSpPr txBox="1"/>
          <p:nvPr/>
        </p:nvSpPr>
        <p:spPr>
          <a:xfrm>
            <a:off x="787400" y="821689"/>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6</a:t>
            </a:r>
            <a:endParaRPr sz="1750">
              <a:latin typeface="Arial"/>
              <a:cs typeface="Arial"/>
            </a:endParaRPr>
          </a:p>
        </p:txBody>
      </p:sp>
      <p:sp>
        <p:nvSpPr>
          <p:cNvPr id="12" name="object 12"/>
          <p:cNvSpPr txBox="1"/>
          <p:nvPr/>
        </p:nvSpPr>
        <p:spPr>
          <a:xfrm>
            <a:off x="199389" y="6311900"/>
            <a:ext cx="7365365" cy="208279"/>
          </a:xfrm>
          <a:prstGeom prst="rect">
            <a:avLst/>
          </a:prstGeom>
        </p:spPr>
        <p:txBody>
          <a:bodyPr vert="horz" wrap="square" lIns="0" tIns="12700" rIns="0" bIns="0" rtlCol="0">
            <a:spAutoFit/>
          </a:bodyPr>
          <a:lstStyle/>
          <a:p>
            <a:pPr marL="12700">
              <a:lnSpc>
                <a:spcPct val="100000"/>
              </a:lnSpc>
              <a:spcBef>
                <a:spcPts val="100"/>
              </a:spcBef>
            </a:pPr>
            <a:r>
              <a:rPr sz="1200" b="1" spc="30" dirty="0">
                <a:latin typeface="Arial"/>
                <a:cs typeface="Arial"/>
              </a:rPr>
              <a:t>Source: </a:t>
            </a:r>
            <a:r>
              <a:rPr sz="1200" spc="-5" dirty="0">
                <a:latin typeface="Arial"/>
                <a:cs typeface="Arial"/>
              </a:rPr>
              <a:t>Umble, M. </a:t>
            </a:r>
            <a:r>
              <a:rPr sz="1200" dirty="0">
                <a:latin typeface="Arial"/>
                <a:cs typeface="Arial"/>
              </a:rPr>
              <a:t>Michael, </a:t>
            </a:r>
            <a:r>
              <a:rPr sz="1200" spc="-5" dirty="0">
                <a:latin typeface="Arial"/>
                <a:cs typeface="Arial"/>
              </a:rPr>
              <a:t>“Avoiding ERP Implementation Failure”, </a:t>
            </a:r>
            <a:r>
              <a:rPr sz="1200" dirty="0">
                <a:latin typeface="Arial"/>
                <a:cs typeface="Arial"/>
              </a:rPr>
              <a:t>Industrial Management, Jan/Feb</a:t>
            </a:r>
            <a:r>
              <a:rPr sz="1200" spc="200" dirty="0">
                <a:latin typeface="Arial"/>
                <a:cs typeface="Arial"/>
              </a:rPr>
              <a:t> </a:t>
            </a:r>
            <a:r>
              <a:rPr sz="1200" dirty="0">
                <a:latin typeface="Arial"/>
                <a:cs typeface="Arial"/>
              </a:rPr>
              <a:t>2002.</a:t>
            </a:r>
            <a:endParaRPr sz="1200">
              <a:latin typeface="Arial"/>
              <a:cs typeface="Arial"/>
            </a:endParaRP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74700" y="803910"/>
            <a:ext cx="243204" cy="312420"/>
          </a:xfrm>
          <a:prstGeom prst="rect">
            <a:avLst/>
          </a:prstGeom>
        </p:spPr>
        <p:txBody>
          <a:bodyPr vert="horz" wrap="square" lIns="0" tIns="16510" rIns="0" bIns="0" rtlCol="0">
            <a:spAutoFit/>
          </a:bodyPr>
          <a:lstStyle/>
          <a:p>
            <a:pPr marL="12700">
              <a:lnSpc>
                <a:spcPct val="100000"/>
              </a:lnSpc>
              <a:spcBef>
                <a:spcPts val="130"/>
              </a:spcBef>
            </a:pPr>
            <a:r>
              <a:rPr sz="1850" spc="-180" dirty="0">
                <a:solidFill>
                  <a:srgbClr val="FDFFFF"/>
                </a:solidFill>
                <a:latin typeface="Arial"/>
                <a:cs typeface="Arial"/>
              </a:rPr>
              <a:t>37</a:t>
            </a:r>
            <a:endParaRPr sz="1850">
              <a:latin typeface="Arial"/>
              <a:cs typeface="Arial"/>
            </a:endParaRPr>
          </a:p>
        </p:txBody>
      </p:sp>
      <p:sp>
        <p:nvSpPr>
          <p:cNvPr id="3" name="object 3"/>
          <p:cNvSpPr txBox="1">
            <a:spLocks noGrp="1"/>
          </p:cNvSpPr>
          <p:nvPr>
            <p:ph type="title"/>
          </p:nvPr>
        </p:nvSpPr>
        <p:spPr>
          <a:xfrm>
            <a:off x="1620519" y="614679"/>
            <a:ext cx="4326890" cy="635000"/>
          </a:xfrm>
          <a:prstGeom prst="rect">
            <a:avLst/>
          </a:prstGeom>
        </p:spPr>
        <p:txBody>
          <a:bodyPr vert="horz" wrap="square" lIns="0" tIns="12700" rIns="0" bIns="0" rtlCol="0">
            <a:spAutoFit/>
          </a:bodyPr>
          <a:lstStyle/>
          <a:p>
            <a:pPr marL="12700">
              <a:lnSpc>
                <a:spcPct val="100000"/>
              </a:lnSpc>
              <a:spcBef>
                <a:spcPts val="100"/>
              </a:spcBef>
            </a:pPr>
            <a:r>
              <a:rPr sz="4000" spc="-280" dirty="0"/>
              <a:t>Main </a:t>
            </a:r>
            <a:r>
              <a:rPr sz="4000" spc="-725" dirty="0"/>
              <a:t>ERP</a:t>
            </a:r>
            <a:r>
              <a:rPr sz="4000" spc="-290" dirty="0"/>
              <a:t> </a:t>
            </a:r>
            <a:r>
              <a:rPr sz="4000" spc="-375" dirty="0"/>
              <a:t>vendors</a:t>
            </a:r>
            <a:endParaRPr sz="4000"/>
          </a:p>
        </p:txBody>
      </p:sp>
      <p:sp>
        <p:nvSpPr>
          <p:cNvPr id="4" name="object 4"/>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316729" y="4987290"/>
            <a:ext cx="835660" cy="422910"/>
          </a:xfrm>
          <a:prstGeom prst="rect">
            <a:avLst/>
          </a:prstGeom>
          <a:blipFill>
            <a:blip r:embed="rId3" cstate="print"/>
            <a:stretch>
              <a:fillRect/>
            </a:stretch>
          </a:blipFill>
        </p:spPr>
        <p:txBody>
          <a:bodyPr wrap="square" lIns="0" tIns="0" rIns="0" bIns="0" rtlCol="0"/>
          <a:lstStyle/>
          <a:p>
            <a:endParaRPr/>
          </a:p>
        </p:txBody>
      </p:sp>
      <p:grpSp>
        <p:nvGrpSpPr>
          <p:cNvPr id="6" name="object 6"/>
          <p:cNvGrpSpPr/>
          <p:nvPr/>
        </p:nvGrpSpPr>
        <p:grpSpPr>
          <a:xfrm>
            <a:off x="3708400" y="3841750"/>
            <a:ext cx="2731770" cy="1038860"/>
            <a:chOff x="3708400" y="3841750"/>
            <a:chExt cx="2731770" cy="1038860"/>
          </a:xfrm>
        </p:grpSpPr>
        <p:sp>
          <p:nvSpPr>
            <p:cNvPr id="7" name="object 7"/>
            <p:cNvSpPr/>
            <p:nvPr/>
          </p:nvSpPr>
          <p:spPr>
            <a:xfrm>
              <a:off x="3708400" y="3943350"/>
              <a:ext cx="2731770" cy="937260"/>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3733800" y="3841750"/>
              <a:ext cx="2000250" cy="320039"/>
            </a:xfrm>
            <a:prstGeom prst="rect">
              <a:avLst/>
            </a:prstGeom>
            <a:blipFill>
              <a:blip r:embed="rId5" cstate="print"/>
              <a:stretch>
                <a:fillRect/>
              </a:stretch>
            </a:blipFill>
          </p:spPr>
          <p:txBody>
            <a:bodyPr wrap="square" lIns="0" tIns="0" rIns="0" bIns="0" rtlCol="0"/>
            <a:lstStyle/>
            <a:p>
              <a:endParaRPr/>
            </a:p>
          </p:txBody>
        </p:sp>
      </p:grpSp>
      <p:sp>
        <p:nvSpPr>
          <p:cNvPr id="9" name="object 9"/>
          <p:cNvSpPr/>
          <p:nvPr/>
        </p:nvSpPr>
        <p:spPr>
          <a:xfrm>
            <a:off x="3933190" y="3121660"/>
            <a:ext cx="1600200" cy="525779"/>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4164329" y="2178050"/>
            <a:ext cx="1143000" cy="890270"/>
          </a:xfrm>
          <a:prstGeom prst="rect">
            <a:avLst/>
          </a:prstGeom>
          <a:blipFill>
            <a:blip r:embed="rId7" cstate="print"/>
            <a:stretch>
              <a:fillRect/>
            </a:stretch>
          </a:blipFill>
        </p:spPr>
        <p:txBody>
          <a:bodyPr wrap="square" lIns="0" tIns="0" rIns="0" bIns="0" rtlCol="0"/>
          <a:lstStyle/>
          <a:p>
            <a:endParaRP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320651"/>
            <a:ext cx="1370965" cy="782320"/>
          </a:xfrm>
          <a:custGeom>
            <a:avLst/>
            <a:gdLst/>
            <a:ahLst/>
            <a:cxnLst/>
            <a:rect l="l" t="t" r="r" b="b"/>
            <a:pathLst>
              <a:path w="1370965" h="782320">
                <a:moveTo>
                  <a:pt x="0" y="0"/>
                </a:moveTo>
                <a:lnTo>
                  <a:pt x="0" y="780979"/>
                </a:lnTo>
                <a:lnTo>
                  <a:pt x="974090" y="782209"/>
                </a:lnTo>
                <a:lnTo>
                  <a:pt x="983813" y="781335"/>
                </a:lnTo>
                <a:lnTo>
                  <a:pt x="991869" y="779034"/>
                </a:lnTo>
                <a:lnTo>
                  <a:pt x="998021" y="775779"/>
                </a:lnTo>
                <a:lnTo>
                  <a:pt x="1002030" y="772049"/>
                </a:lnTo>
                <a:lnTo>
                  <a:pt x="1002030" y="766969"/>
                </a:lnTo>
                <a:lnTo>
                  <a:pt x="1007110" y="766969"/>
                </a:lnTo>
                <a:lnTo>
                  <a:pt x="1363980" y="411369"/>
                </a:lnTo>
                <a:lnTo>
                  <a:pt x="1368980" y="402498"/>
                </a:lnTo>
                <a:lnTo>
                  <a:pt x="1370647" y="391842"/>
                </a:lnTo>
                <a:lnTo>
                  <a:pt x="1368980" y="380472"/>
                </a:lnTo>
                <a:lnTo>
                  <a:pt x="1363980" y="369459"/>
                </a:lnTo>
                <a:lnTo>
                  <a:pt x="1007110" y="17669"/>
                </a:lnTo>
                <a:lnTo>
                  <a:pt x="1007110" y="12589"/>
                </a:lnTo>
                <a:lnTo>
                  <a:pt x="1002030" y="12589"/>
                </a:lnTo>
                <a:lnTo>
                  <a:pt x="998021" y="9056"/>
                </a:lnTo>
                <a:lnTo>
                  <a:pt x="991869" y="6239"/>
                </a:lnTo>
                <a:lnTo>
                  <a:pt x="983813" y="4373"/>
                </a:lnTo>
                <a:lnTo>
                  <a:pt x="974090" y="369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698500" y="4563110"/>
            <a:ext cx="231775" cy="297180"/>
          </a:xfrm>
          <a:prstGeom prst="rect">
            <a:avLst/>
          </a:prstGeom>
        </p:spPr>
        <p:txBody>
          <a:bodyPr vert="horz" wrap="square" lIns="0" tIns="16510" rIns="0" bIns="0" rtlCol="0">
            <a:spAutoFit/>
          </a:bodyPr>
          <a:lstStyle/>
          <a:p>
            <a:pPr marL="12700">
              <a:lnSpc>
                <a:spcPct val="100000"/>
              </a:lnSpc>
              <a:spcBef>
                <a:spcPts val="130"/>
              </a:spcBef>
            </a:pPr>
            <a:r>
              <a:rPr sz="1750" spc="-170" dirty="0">
                <a:solidFill>
                  <a:srgbClr val="FDFFFF"/>
                </a:solidFill>
                <a:latin typeface="Arial"/>
                <a:cs typeface="Arial"/>
              </a:rPr>
              <a:t>3</a:t>
            </a:r>
            <a:r>
              <a:rPr sz="1750" spc="-165" dirty="0">
                <a:solidFill>
                  <a:srgbClr val="FDFFFF"/>
                </a:solidFill>
                <a:latin typeface="Arial"/>
                <a:cs typeface="Arial"/>
              </a:rPr>
              <a:t>8</a:t>
            </a:r>
            <a:endParaRPr sz="1750">
              <a:latin typeface="Arial"/>
              <a:cs typeface="Arial"/>
            </a:endParaRPr>
          </a:p>
        </p:txBody>
      </p:sp>
      <p:sp>
        <p:nvSpPr>
          <p:cNvPr id="4" name="object 4"/>
          <p:cNvSpPr txBox="1">
            <a:spLocks noGrp="1"/>
          </p:cNvSpPr>
          <p:nvPr>
            <p:ph type="title"/>
          </p:nvPr>
        </p:nvSpPr>
        <p:spPr>
          <a:xfrm>
            <a:off x="2745739" y="1624329"/>
            <a:ext cx="3623945" cy="848360"/>
          </a:xfrm>
          <a:prstGeom prst="rect">
            <a:avLst/>
          </a:prstGeom>
        </p:spPr>
        <p:txBody>
          <a:bodyPr vert="horz" wrap="square" lIns="0" tIns="12700" rIns="0" bIns="0" rtlCol="0">
            <a:spAutoFit/>
          </a:bodyPr>
          <a:lstStyle/>
          <a:p>
            <a:pPr marL="12700">
              <a:lnSpc>
                <a:spcPct val="100000"/>
              </a:lnSpc>
              <a:spcBef>
                <a:spcPts val="100"/>
              </a:spcBef>
            </a:pPr>
            <a:r>
              <a:rPr sz="5400" b="0" i="1" spc="-270" dirty="0">
                <a:latin typeface="Verdana"/>
                <a:cs typeface="Verdana"/>
              </a:rPr>
              <a:t>Thank</a:t>
            </a:r>
            <a:r>
              <a:rPr sz="5400" b="0" i="1" spc="-480" dirty="0">
                <a:latin typeface="Verdana"/>
                <a:cs typeface="Verdana"/>
              </a:rPr>
              <a:t> </a:t>
            </a:r>
            <a:r>
              <a:rPr sz="5400" b="0" i="1" spc="-140" dirty="0">
                <a:latin typeface="Verdana"/>
                <a:cs typeface="Verdana"/>
              </a:rPr>
              <a:t>You!</a:t>
            </a:r>
            <a:endParaRPr sz="5400">
              <a:latin typeface="Verdana"/>
              <a:cs typeface="Verdana"/>
            </a:endParaRP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73860" y="720090"/>
            <a:ext cx="3954779" cy="513080"/>
          </a:xfrm>
          <a:prstGeom prst="rect">
            <a:avLst/>
          </a:prstGeom>
        </p:spPr>
        <p:txBody>
          <a:bodyPr vert="horz" wrap="square" lIns="0" tIns="12700" rIns="0" bIns="0" rtlCol="0">
            <a:spAutoFit/>
          </a:bodyPr>
          <a:lstStyle/>
          <a:p>
            <a:pPr marL="12700">
              <a:lnSpc>
                <a:spcPct val="100000"/>
              </a:lnSpc>
              <a:spcBef>
                <a:spcPts val="100"/>
              </a:spcBef>
            </a:pPr>
            <a:r>
              <a:rPr sz="3200" spc="-325" dirty="0"/>
              <a:t>Before </a:t>
            </a:r>
            <a:r>
              <a:rPr sz="3200" spc="-580" dirty="0"/>
              <a:t>ERP</a:t>
            </a:r>
            <a:r>
              <a:rPr sz="3200" spc="-114" dirty="0"/>
              <a:t> </a:t>
            </a:r>
            <a:r>
              <a:rPr sz="3200" spc="-195" dirty="0"/>
              <a:t>example</a:t>
            </a:r>
            <a:endParaRPr sz="3200"/>
          </a:p>
        </p:txBody>
      </p:sp>
      <p:sp>
        <p:nvSpPr>
          <p:cNvPr id="4" name="object 4"/>
          <p:cNvSpPr txBox="1"/>
          <p:nvPr/>
        </p:nvSpPr>
        <p:spPr>
          <a:xfrm>
            <a:off x="890269" y="821689"/>
            <a:ext cx="128905" cy="297180"/>
          </a:xfrm>
          <a:prstGeom prst="rect">
            <a:avLst/>
          </a:prstGeom>
        </p:spPr>
        <p:txBody>
          <a:bodyPr vert="horz" wrap="square" lIns="0" tIns="16510" rIns="0" bIns="0" rtlCol="0">
            <a:spAutoFit/>
          </a:bodyPr>
          <a:lstStyle/>
          <a:p>
            <a:pPr marL="12700">
              <a:lnSpc>
                <a:spcPct val="100000"/>
              </a:lnSpc>
              <a:spcBef>
                <a:spcPts val="130"/>
              </a:spcBef>
            </a:pPr>
            <a:r>
              <a:rPr sz="1750" spc="10" dirty="0">
                <a:solidFill>
                  <a:srgbClr val="FDFFFF"/>
                </a:solidFill>
                <a:latin typeface="Liberation Sans Narrow"/>
                <a:cs typeface="Liberation Sans Narrow"/>
              </a:rPr>
              <a:t>4</a:t>
            </a:r>
            <a:endParaRPr sz="1750">
              <a:latin typeface="Liberation Sans Narrow"/>
              <a:cs typeface="Liberation Sans Narrow"/>
            </a:endParaRPr>
          </a:p>
        </p:txBody>
      </p:sp>
      <p:sp>
        <p:nvSpPr>
          <p:cNvPr id="5" name="object 5"/>
          <p:cNvSpPr/>
          <p:nvPr/>
        </p:nvSpPr>
        <p:spPr>
          <a:xfrm>
            <a:off x="7696200" y="3977640"/>
            <a:ext cx="914400" cy="514350"/>
          </a:xfrm>
          <a:prstGeom prst="rect">
            <a:avLst/>
          </a:prstGeom>
          <a:blipFill>
            <a:blip r:embed="rId2" cstate="print"/>
            <a:stretch>
              <a:fillRect/>
            </a:stretch>
          </a:blipFill>
        </p:spPr>
        <p:txBody>
          <a:bodyPr wrap="square" lIns="0" tIns="0" rIns="0" bIns="0" rtlCol="0"/>
          <a:lstStyle/>
          <a:p>
            <a:endParaRPr/>
          </a:p>
        </p:txBody>
      </p:sp>
      <p:grpSp>
        <p:nvGrpSpPr>
          <p:cNvPr id="6" name="object 6"/>
          <p:cNvGrpSpPr/>
          <p:nvPr/>
        </p:nvGrpSpPr>
        <p:grpSpPr>
          <a:xfrm>
            <a:off x="1447800" y="0"/>
            <a:ext cx="7696200" cy="6310630"/>
            <a:chOff x="1447800" y="0"/>
            <a:chExt cx="7696200" cy="6310630"/>
          </a:xfrm>
        </p:grpSpPr>
        <p:sp>
          <p:nvSpPr>
            <p:cNvPr id="7" name="object 7"/>
            <p:cNvSpPr/>
            <p:nvPr/>
          </p:nvSpPr>
          <p:spPr>
            <a:xfrm>
              <a:off x="7001509" y="0"/>
              <a:ext cx="2142490" cy="214249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447800" y="1821179"/>
              <a:ext cx="685800" cy="642620"/>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3510279" y="2021839"/>
              <a:ext cx="914400" cy="514350"/>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4424679" y="1819910"/>
              <a:ext cx="922020" cy="7162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6469379" y="3811270"/>
              <a:ext cx="1061720" cy="680719"/>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124200" y="5591809"/>
              <a:ext cx="1137920" cy="718820"/>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4046220" y="3606800"/>
              <a:ext cx="838200" cy="838200"/>
            </a:xfrm>
            <a:prstGeom prst="rect">
              <a:avLst/>
            </a:prstGeom>
            <a:blipFill>
              <a:blip r:embed="rId8" cstate="print"/>
              <a:stretch>
                <a:fillRect/>
              </a:stretch>
            </a:blipFill>
          </p:spPr>
          <p:txBody>
            <a:bodyPr wrap="square" lIns="0" tIns="0" rIns="0" bIns="0" rtlCol="0"/>
            <a:lstStyle/>
            <a:p>
              <a:endParaRPr/>
            </a:p>
          </p:txBody>
        </p:sp>
      </p:grpSp>
      <p:grpSp>
        <p:nvGrpSpPr>
          <p:cNvPr id="14" name="object 14"/>
          <p:cNvGrpSpPr/>
          <p:nvPr/>
        </p:nvGrpSpPr>
        <p:grpSpPr>
          <a:xfrm>
            <a:off x="4432300" y="5796279"/>
            <a:ext cx="990600" cy="514350"/>
            <a:chOff x="4432300" y="5796279"/>
            <a:chExt cx="990600" cy="514350"/>
          </a:xfrm>
        </p:grpSpPr>
        <p:sp>
          <p:nvSpPr>
            <p:cNvPr id="15" name="object 15"/>
            <p:cNvSpPr/>
            <p:nvPr/>
          </p:nvSpPr>
          <p:spPr>
            <a:xfrm>
              <a:off x="4432300" y="5796279"/>
              <a:ext cx="914400" cy="514349"/>
            </a:xfrm>
            <a:prstGeom prst="rect">
              <a:avLst/>
            </a:prstGeom>
            <a:blipFill>
              <a:blip r:embed="rId2" cstate="print"/>
              <a:stretch>
                <a:fillRect/>
              </a:stretch>
            </a:blipFill>
          </p:spPr>
          <p:txBody>
            <a:bodyPr wrap="square" lIns="0" tIns="0" rIns="0" bIns="0" rtlCol="0"/>
            <a:lstStyle/>
            <a:p>
              <a:endParaRPr/>
            </a:p>
          </p:txBody>
        </p:sp>
        <p:sp>
          <p:nvSpPr>
            <p:cNvPr id="16" name="object 16"/>
            <p:cNvSpPr/>
            <p:nvPr/>
          </p:nvSpPr>
          <p:spPr>
            <a:xfrm>
              <a:off x="5346700" y="6014719"/>
              <a:ext cx="76200" cy="76200"/>
            </a:xfrm>
            <a:custGeom>
              <a:avLst/>
              <a:gdLst/>
              <a:ahLst/>
              <a:cxnLst/>
              <a:rect l="l" t="t" r="r" b="b"/>
              <a:pathLst>
                <a:path w="76200" h="76200">
                  <a:moveTo>
                    <a:pt x="76200" y="0"/>
                  </a:moveTo>
                  <a:lnTo>
                    <a:pt x="0" y="38099"/>
                  </a:lnTo>
                  <a:lnTo>
                    <a:pt x="76200" y="76199"/>
                  </a:lnTo>
                  <a:lnTo>
                    <a:pt x="76200" y="0"/>
                  </a:lnTo>
                  <a:close/>
                </a:path>
              </a:pathLst>
            </a:custGeom>
            <a:solidFill>
              <a:srgbClr val="313131"/>
            </a:solidFill>
          </p:spPr>
          <p:txBody>
            <a:bodyPr wrap="square" lIns="0" tIns="0" rIns="0" bIns="0" rtlCol="0"/>
            <a:lstStyle/>
            <a:p>
              <a:endParaRPr/>
            </a:p>
          </p:txBody>
        </p:sp>
      </p:grpSp>
      <p:sp>
        <p:nvSpPr>
          <p:cNvPr id="17" name="object 17"/>
          <p:cNvSpPr txBox="1"/>
          <p:nvPr/>
        </p:nvSpPr>
        <p:spPr>
          <a:xfrm>
            <a:off x="4130040" y="4250690"/>
            <a:ext cx="598805" cy="238760"/>
          </a:xfrm>
          <a:prstGeom prst="rect">
            <a:avLst/>
          </a:prstGeom>
        </p:spPr>
        <p:txBody>
          <a:bodyPr vert="horz" wrap="square" lIns="0" tIns="12700" rIns="0" bIns="0" rtlCol="0">
            <a:spAutoFit/>
          </a:bodyPr>
          <a:lstStyle/>
          <a:p>
            <a:pPr marL="12700">
              <a:lnSpc>
                <a:spcPct val="100000"/>
              </a:lnSpc>
              <a:spcBef>
                <a:spcPts val="100"/>
              </a:spcBef>
            </a:pPr>
            <a:r>
              <a:rPr sz="1400" b="1" spc="-15" dirty="0">
                <a:latin typeface="Times New Roman"/>
                <a:cs typeface="Times New Roman"/>
              </a:rPr>
              <a:t>V</a:t>
            </a:r>
            <a:r>
              <a:rPr sz="1400" b="1" spc="5" dirty="0">
                <a:latin typeface="Times New Roman"/>
                <a:cs typeface="Times New Roman"/>
              </a:rPr>
              <a:t>e</a:t>
            </a:r>
            <a:r>
              <a:rPr sz="1400" b="1" spc="-5" dirty="0">
                <a:latin typeface="Times New Roman"/>
                <a:cs typeface="Times New Roman"/>
              </a:rPr>
              <a:t>nd</a:t>
            </a:r>
            <a:r>
              <a:rPr sz="1400" b="1" spc="5" dirty="0">
                <a:latin typeface="Times New Roman"/>
                <a:cs typeface="Times New Roman"/>
              </a:rPr>
              <a:t>o</a:t>
            </a:r>
            <a:r>
              <a:rPr sz="1400" b="1" dirty="0">
                <a:latin typeface="Times New Roman"/>
                <a:cs typeface="Times New Roman"/>
              </a:rPr>
              <a:t>r</a:t>
            </a:r>
            <a:endParaRPr sz="1400">
              <a:latin typeface="Times New Roman"/>
              <a:cs typeface="Times New Roman"/>
            </a:endParaRPr>
          </a:p>
        </p:txBody>
      </p:sp>
      <p:sp>
        <p:nvSpPr>
          <p:cNvPr id="18" name="object 18"/>
          <p:cNvSpPr/>
          <p:nvPr/>
        </p:nvSpPr>
        <p:spPr>
          <a:xfrm>
            <a:off x="330200" y="3930650"/>
            <a:ext cx="914400" cy="514350"/>
          </a:xfrm>
          <a:prstGeom prst="rect">
            <a:avLst/>
          </a:prstGeom>
          <a:blipFill>
            <a:blip r:embed="rId2" cstate="print"/>
            <a:stretch>
              <a:fillRect/>
            </a:stretch>
          </a:blipFill>
        </p:spPr>
        <p:txBody>
          <a:bodyPr wrap="square" lIns="0" tIns="0" rIns="0" bIns="0" rtlCol="0"/>
          <a:lstStyle/>
          <a:p>
            <a:endParaRPr/>
          </a:p>
        </p:txBody>
      </p:sp>
      <p:sp>
        <p:nvSpPr>
          <p:cNvPr id="19" name="object 19"/>
          <p:cNvSpPr txBox="1"/>
          <p:nvPr/>
        </p:nvSpPr>
        <p:spPr>
          <a:xfrm>
            <a:off x="3775709" y="2578100"/>
            <a:ext cx="1238885" cy="452120"/>
          </a:xfrm>
          <a:prstGeom prst="rect">
            <a:avLst/>
          </a:prstGeom>
        </p:spPr>
        <p:txBody>
          <a:bodyPr vert="horz" wrap="square" lIns="0" tIns="12700" rIns="0" bIns="0" rtlCol="0">
            <a:spAutoFit/>
          </a:bodyPr>
          <a:lstStyle/>
          <a:p>
            <a:pPr marL="12700" marR="5080">
              <a:lnSpc>
                <a:spcPct val="100000"/>
              </a:lnSpc>
              <a:spcBef>
                <a:spcPts val="100"/>
              </a:spcBef>
            </a:pPr>
            <a:r>
              <a:rPr sz="1400" spc="-5" dirty="0">
                <a:latin typeface="Liberation Sans Narrow"/>
                <a:cs typeface="Liberation Sans Narrow"/>
              </a:rPr>
              <a:t>Sales dept.  Demographic</a:t>
            </a:r>
            <a:r>
              <a:rPr sz="1400" spc="-70" dirty="0">
                <a:latin typeface="Liberation Sans Narrow"/>
                <a:cs typeface="Liberation Sans Narrow"/>
              </a:rPr>
              <a:t> </a:t>
            </a:r>
            <a:r>
              <a:rPr sz="1400" spc="-5" dirty="0">
                <a:latin typeface="Liberation Sans Narrow"/>
                <a:cs typeface="Liberation Sans Narrow"/>
              </a:rPr>
              <a:t>Files</a:t>
            </a:r>
            <a:endParaRPr sz="1400">
              <a:latin typeface="Liberation Sans Narrow"/>
              <a:cs typeface="Liberation Sans Narrow"/>
            </a:endParaRPr>
          </a:p>
        </p:txBody>
      </p:sp>
      <p:sp>
        <p:nvSpPr>
          <p:cNvPr id="20" name="object 20"/>
          <p:cNvSpPr txBox="1"/>
          <p:nvPr/>
        </p:nvSpPr>
        <p:spPr>
          <a:xfrm>
            <a:off x="7311390" y="4603750"/>
            <a:ext cx="77025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W</a:t>
            </a:r>
            <a:r>
              <a:rPr sz="1400" spc="-5" dirty="0">
                <a:latin typeface="Liberation Sans Narrow"/>
                <a:cs typeface="Liberation Sans Narrow"/>
              </a:rPr>
              <a:t>ar</a:t>
            </a:r>
            <a:r>
              <a:rPr sz="1400" spc="-10" dirty="0">
                <a:latin typeface="Liberation Sans Narrow"/>
                <a:cs typeface="Liberation Sans Narrow"/>
              </a:rPr>
              <a:t>e</a:t>
            </a:r>
            <a:r>
              <a:rPr sz="1400" spc="-5" dirty="0">
                <a:latin typeface="Liberation Sans Narrow"/>
                <a:cs typeface="Liberation Sans Narrow"/>
              </a:rPr>
              <a:t>hous</a:t>
            </a:r>
            <a:r>
              <a:rPr sz="1400" dirty="0">
                <a:latin typeface="Liberation Sans Narrow"/>
                <a:cs typeface="Liberation Sans Narrow"/>
              </a:rPr>
              <a:t>e</a:t>
            </a:r>
            <a:endParaRPr sz="1400">
              <a:latin typeface="Liberation Sans Narrow"/>
              <a:cs typeface="Liberation Sans Narrow"/>
            </a:endParaRPr>
          </a:p>
        </p:txBody>
      </p:sp>
      <p:sp>
        <p:nvSpPr>
          <p:cNvPr id="21" name="object 21"/>
          <p:cNvSpPr txBox="1"/>
          <p:nvPr/>
        </p:nvSpPr>
        <p:spPr>
          <a:xfrm>
            <a:off x="7311390" y="4817109"/>
            <a:ext cx="97345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Inventory</a:t>
            </a:r>
            <a:r>
              <a:rPr sz="1400" spc="-55" dirty="0">
                <a:latin typeface="Liberation Sans Narrow"/>
                <a:cs typeface="Liberation Sans Narrow"/>
              </a:rPr>
              <a:t> </a:t>
            </a:r>
            <a:r>
              <a:rPr sz="1400" spc="-5" dirty="0">
                <a:latin typeface="Liberation Sans Narrow"/>
                <a:cs typeface="Liberation Sans Narrow"/>
              </a:rPr>
              <a:t>Files</a:t>
            </a:r>
            <a:endParaRPr sz="1400">
              <a:latin typeface="Liberation Sans Narrow"/>
              <a:cs typeface="Liberation Sans Narrow"/>
            </a:endParaRPr>
          </a:p>
        </p:txBody>
      </p:sp>
      <p:sp>
        <p:nvSpPr>
          <p:cNvPr id="22" name="object 22"/>
          <p:cNvSpPr/>
          <p:nvPr/>
        </p:nvSpPr>
        <p:spPr>
          <a:xfrm>
            <a:off x="1339850" y="3708400"/>
            <a:ext cx="1057910" cy="736600"/>
          </a:xfrm>
          <a:prstGeom prst="rect">
            <a:avLst/>
          </a:prstGeom>
          <a:blipFill>
            <a:blip r:embed="rId9" cstate="print"/>
            <a:stretch>
              <a:fillRect/>
            </a:stretch>
          </a:blipFill>
        </p:spPr>
        <p:txBody>
          <a:bodyPr wrap="square" lIns="0" tIns="0" rIns="0" bIns="0" rtlCol="0"/>
          <a:lstStyle/>
          <a:p>
            <a:endParaRPr/>
          </a:p>
        </p:txBody>
      </p:sp>
      <p:sp>
        <p:nvSpPr>
          <p:cNvPr id="23" name="object 23"/>
          <p:cNvSpPr txBox="1"/>
          <p:nvPr/>
        </p:nvSpPr>
        <p:spPr>
          <a:xfrm>
            <a:off x="1165860" y="4479290"/>
            <a:ext cx="1109345" cy="450850"/>
          </a:xfrm>
          <a:prstGeom prst="rect">
            <a:avLst/>
          </a:prstGeom>
        </p:spPr>
        <p:txBody>
          <a:bodyPr vert="horz" wrap="square" lIns="0" tIns="20320" rIns="0" bIns="0" rtlCol="0">
            <a:spAutoFit/>
          </a:bodyPr>
          <a:lstStyle/>
          <a:p>
            <a:pPr marL="12700" marR="5080">
              <a:lnSpc>
                <a:spcPts val="1670"/>
              </a:lnSpc>
              <a:spcBef>
                <a:spcPts val="160"/>
              </a:spcBef>
            </a:pPr>
            <a:r>
              <a:rPr sz="1400" spc="-5" dirty="0">
                <a:latin typeface="Liberation Sans Narrow"/>
                <a:cs typeface="Liberation Sans Narrow"/>
              </a:rPr>
              <a:t>Accounting</a:t>
            </a:r>
            <a:r>
              <a:rPr sz="1400" spc="-65" dirty="0">
                <a:latin typeface="Liberation Sans Narrow"/>
                <a:cs typeface="Liberation Sans Narrow"/>
              </a:rPr>
              <a:t> </a:t>
            </a:r>
            <a:r>
              <a:rPr sz="1400" spc="-10" dirty="0">
                <a:latin typeface="Liberation Sans Narrow"/>
                <a:cs typeface="Liberation Sans Narrow"/>
              </a:rPr>
              <a:t>dept.  </a:t>
            </a:r>
            <a:r>
              <a:rPr sz="1400" spc="-5" dirty="0">
                <a:latin typeface="Liberation Sans Narrow"/>
                <a:cs typeface="Liberation Sans Narrow"/>
              </a:rPr>
              <a:t>Accounting</a:t>
            </a:r>
            <a:r>
              <a:rPr sz="1400" spc="-60" dirty="0">
                <a:latin typeface="Liberation Sans Narrow"/>
                <a:cs typeface="Liberation Sans Narrow"/>
              </a:rPr>
              <a:t> </a:t>
            </a:r>
            <a:r>
              <a:rPr sz="1400" spc="-5" dirty="0">
                <a:latin typeface="Liberation Sans Narrow"/>
                <a:cs typeface="Liberation Sans Narrow"/>
              </a:rPr>
              <a:t>Files</a:t>
            </a:r>
            <a:endParaRPr sz="1400">
              <a:latin typeface="Liberation Sans Narrow"/>
              <a:cs typeface="Liberation Sans Narrow"/>
            </a:endParaRPr>
          </a:p>
        </p:txBody>
      </p:sp>
      <p:grpSp>
        <p:nvGrpSpPr>
          <p:cNvPr id="24" name="object 24"/>
          <p:cNvGrpSpPr/>
          <p:nvPr/>
        </p:nvGrpSpPr>
        <p:grpSpPr>
          <a:xfrm>
            <a:off x="2129154" y="2138045"/>
            <a:ext cx="1381125" cy="172085"/>
            <a:chOff x="2129154" y="2138045"/>
            <a:chExt cx="1381125" cy="172085"/>
          </a:xfrm>
        </p:grpSpPr>
        <p:sp>
          <p:nvSpPr>
            <p:cNvPr id="25" name="object 25"/>
            <p:cNvSpPr/>
            <p:nvPr/>
          </p:nvSpPr>
          <p:spPr>
            <a:xfrm>
              <a:off x="2133599" y="2142490"/>
              <a:ext cx="1306830" cy="130810"/>
            </a:xfrm>
            <a:custGeom>
              <a:avLst/>
              <a:gdLst/>
              <a:ahLst/>
              <a:cxnLst/>
              <a:rect l="l" t="t" r="r" b="b"/>
              <a:pathLst>
                <a:path w="1306829" h="130810">
                  <a:moveTo>
                    <a:pt x="0" y="0"/>
                  </a:moveTo>
                  <a:lnTo>
                    <a:pt x="1306829" y="130810"/>
                  </a:lnTo>
                </a:path>
              </a:pathLst>
            </a:custGeom>
            <a:ln w="8890">
              <a:solidFill>
                <a:srgbClr val="313131"/>
              </a:solidFill>
            </a:ln>
          </p:spPr>
          <p:txBody>
            <a:bodyPr wrap="square" lIns="0" tIns="0" rIns="0" bIns="0" rtlCol="0"/>
            <a:lstStyle/>
            <a:p>
              <a:endParaRPr/>
            </a:p>
          </p:txBody>
        </p:sp>
        <p:sp>
          <p:nvSpPr>
            <p:cNvPr id="26" name="object 26"/>
            <p:cNvSpPr/>
            <p:nvPr/>
          </p:nvSpPr>
          <p:spPr>
            <a:xfrm>
              <a:off x="3431539" y="2233930"/>
              <a:ext cx="78740" cy="76200"/>
            </a:xfrm>
            <a:custGeom>
              <a:avLst/>
              <a:gdLst/>
              <a:ahLst/>
              <a:cxnLst/>
              <a:rect l="l" t="t" r="r" b="b"/>
              <a:pathLst>
                <a:path w="78739" h="76200">
                  <a:moveTo>
                    <a:pt x="6350" y="0"/>
                  </a:moveTo>
                  <a:lnTo>
                    <a:pt x="0" y="76200"/>
                  </a:lnTo>
                  <a:lnTo>
                    <a:pt x="78739" y="45720"/>
                  </a:lnTo>
                  <a:lnTo>
                    <a:pt x="6350" y="0"/>
                  </a:lnTo>
                  <a:close/>
                </a:path>
              </a:pathLst>
            </a:custGeom>
            <a:solidFill>
              <a:srgbClr val="313131"/>
            </a:solidFill>
          </p:spPr>
          <p:txBody>
            <a:bodyPr wrap="square" lIns="0" tIns="0" rIns="0" bIns="0" rtlCol="0"/>
            <a:lstStyle/>
            <a:p>
              <a:endParaRPr/>
            </a:p>
          </p:txBody>
        </p:sp>
      </p:grpSp>
      <p:sp>
        <p:nvSpPr>
          <p:cNvPr id="27" name="object 27"/>
          <p:cNvSpPr txBox="1"/>
          <p:nvPr/>
        </p:nvSpPr>
        <p:spPr>
          <a:xfrm rot="240000">
            <a:off x="2477618" y="2016374"/>
            <a:ext cx="653649" cy="152400"/>
          </a:xfrm>
          <a:prstGeom prst="rect">
            <a:avLst/>
          </a:prstGeom>
        </p:spPr>
        <p:txBody>
          <a:bodyPr vert="horz" wrap="square" lIns="0" tIns="0" rIns="0" bIns="0" rtlCol="0">
            <a:spAutoFit/>
          </a:bodyPr>
          <a:lstStyle/>
          <a:p>
            <a:pPr>
              <a:lnSpc>
                <a:spcPts val="1200"/>
              </a:lnSpc>
            </a:pPr>
            <a:r>
              <a:rPr sz="1800" spc="-22" baseline="2314" dirty="0">
                <a:latin typeface="Liberation Sans Narrow"/>
                <a:cs typeface="Liberation Sans Narrow"/>
              </a:rPr>
              <a:t>Order</a:t>
            </a:r>
            <a:r>
              <a:rPr sz="1800" spc="-97" baseline="2314" dirty="0">
                <a:latin typeface="Liberation Sans Narrow"/>
                <a:cs typeface="Liberation Sans Narrow"/>
              </a:rPr>
              <a:t> </a:t>
            </a:r>
            <a:r>
              <a:rPr sz="1200" spc="-15" dirty="0">
                <a:latin typeface="Liberation Sans Narrow"/>
                <a:cs typeface="Liberation Sans Narrow"/>
              </a:rPr>
              <a:t>parts</a:t>
            </a:r>
            <a:endParaRPr sz="1200">
              <a:latin typeface="Liberation Sans Narrow"/>
              <a:cs typeface="Liberation Sans Narrow"/>
            </a:endParaRPr>
          </a:p>
        </p:txBody>
      </p:sp>
      <p:grpSp>
        <p:nvGrpSpPr>
          <p:cNvPr id="28" name="object 28"/>
          <p:cNvGrpSpPr/>
          <p:nvPr/>
        </p:nvGrpSpPr>
        <p:grpSpPr>
          <a:xfrm>
            <a:off x="5333365" y="2174875"/>
            <a:ext cx="1704975" cy="1636395"/>
            <a:chOff x="5333365" y="2174875"/>
            <a:chExt cx="1704975" cy="1636395"/>
          </a:xfrm>
        </p:grpSpPr>
        <p:sp>
          <p:nvSpPr>
            <p:cNvPr id="29" name="object 29"/>
            <p:cNvSpPr/>
            <p:nvPr/>
          </p:nvSpPr>
          <p:spPr>
            <a:xfrm>
              <a:off x="5337810" y="2179319"/>
              <a:ext cx="1662430" cy="1562100"/>
            </a:xfrm>
            <a:custGeom>
              <a:avLst/>
              <a:gdLst/>
              <a:ahLst/>
              <a:cxnLst/>
              <a:rect l="l" t="t" r="r" b="b"/>
              <a:pathLst>
                <a:path w="1662429" h="1562100">
                  <a:moveTo>
                    <a:pt x="0" y="0"/>
                  </a:moveTo>
                  <a:lnTo>
                    <a:pt x="0" y="702309"/>
                  </a:lnTo>
                  <a:lnTo>
                    <a:pt x="1662430" y="702309"/>
                  </a:lnTo>
                  <a:lnTo>
                    <a:pt x="1662430" y="1562099"/>
                  </a:lnTo>
                </a:path>
              </a:pathLst>
            </a:custGeom>
            <a:ln w="8890">
              <a:solidFill>
                <a:srgbClr val="313131"/>
              </a:solidFill>
            </a:ln>
          </p:spPr>
          <p:txBody>
            <a:bodyPr wrap="square" lIns="0" tIns="0" rIns="0" bIns="0" rtlCol="0"/>
            <a:lstStyle/>
            <a:p>
              <a:endParaRPr/>
            </a:p>
          </p:txBody>
        </p:sp>
        <p:sp>
          <p:nvSpPr>
            <p:cNvPr id="30" name="object 30"/>
            <p:cNvSpPr/>
            <p:nvPr/>
          </p:nvSpPr>
          <p:spPr>
            <a:xfrm>
              <a:off x="6962140" y="3736339"/>
              <a:ext cx="76200" cy="74930"/>
            </a:xfrm>
            <a:custGeom>
              <a:avLst/>
              <a:gdLst/>
              <a:ahLst/>
              <a:cxnLst/>
              <a:rect l="l" t="t" r="r" b="b"/>
              <a:pathLst>
                <a:path w="76200" h="74929">
                  <a:moveTo>
                    <a:pt x="76200" y="0"/>
                  </a:moveTo>
                  <a:lnTo>
                    <a:pt x="0" y="0"/>
                  </a:lnTo>
                  <a:lnTo>
                    <a:pt x="38100" y="74930"/>
                  </a:lnTo>
                  <a:lnTo>
                    <a:pt x="76200" y="0"/>
                  </a:lnTo>
                  <a:close/>
                </a:path>
              </a:pathLst>
            </a:custGeom>
            <a:solidFill>
              <a:srgbClr val="313131"/>
            </a:solidFill>
          </p:spPr>
          <p:txBody>
            <a:bodyPr wrap="square" lIns="0" tIns="0" rIns="0" bIns="0" rtlCol="0"/>
            <a:lstStyle/>
            <a:p>
              <a:endParaRPr/>
            </a:p>
          </p:txBody>
        </p:sp>
      </p:grpSp>
      <p:sp>
        <p:nvSpPr>
          <p:cNvPr id="31" name="object 31"/>
          <p:cNvSpPr txBox="1"/>
          <p:nvPr/>
        </p:nvSpPr>
        <p:spPr>
          <a:xfrm>
            <a:off x="7031141" y="2148550"/>
            <a:ext cx="231140" cy="1014730"/>
          </a:xfrm>
          <a:prstGeom prst="rect">
            <a:avLst/>
          </a:prstGeom>
        </p:spPr>
        <p:txBody>
          <a:bodyPr vert="vert" wrap="square" lIns="0" tIns="2540" rIns="0" bIns="0" rtlCol="0">
            <a:spAutoFit/>
          </a:bodyPr>
          <a:lstStyle/>
          <a:p>
            <a:pPr marL="12700">
              <a:lnSpc>
                <a:spcPct val="100000"/>
              </a:lnSpc>
              <a:spcBef>
                <a:spcPts val="20"/>
              </a:spcBef>
            </a:pPr>
            <a:r>
              <a:rPr sz="1400" spc="-10" dirty="0">
                <a:latin typeface="Liberation Sans Narrow"/>
                <a:cs typeface="Liberation Sans Narrow"/>
              </a:rPr>
              <a:t>Check </a:t>
            </a:r>
            <a:r>
              <a:rPr sz="1400" spc="-5" dirty="0">
                <a:latin typeface="Liberation Sans Narrow"/>
                <a:cs typeface="Liberation Sans Narrow"/>
              </a:rPr>
              <a:t>for</a:t>
            </a:r>
            <a:r>
              <a:rPr sz="1400" spc="-55" dirty="0">
                <a:latin typeface="Liberation Sans Narrow"/>
                <a:cs typeface="Liberation Sans Narrow"/>
              </a:rPr>
              <a:t> </a:t>
            </a:r>
            <a:r>
              <a:rPr sz="1400" spc="-5" dirty="0">
                <a:latin typeface="Liberation Sans Narrow"/>
                <a:cs typeface="Liberation Sans Narrow"/>
              </a:rPr>
              <a:t>parts</a:t>
            </a:r>
            <a:endParaRPr sz="1400">
              <a:latin typeface="Liberation Sans Narrow"/>
              <a:cs typeface="Liberation Sans Narrow"/>
            </a:endParaRPr>
          </a:p>
        </p:txBody>
      </p:sp>
      <p:sp>
        <p:nvSpPr>
          <p:cNvPr id="32" name="object 32"/>
          <p:cNvSpPr/>
          <p:nvPr/>
        </p:nvSpPr>
        <p:spPr>
          <a:xfrm>
            <a:off x="5346700" y="4491990"/>
            <a:ext cx="1653539" cy="1560830"/>
          </a:xfrm>
          <a:custGeom>
            <a:avLst/>
            <a:gdLst/>
            <a:ahLst/>
            <a:cxnLst/>
            <a:rect l="l" t="t" r="r" b="b"/>
            <a:pathLst>
              <a:path w="1653540" h="1560829">
                <a:moveTo>
                  <a:pt x="1653540" y="1270"/>
                </a:moveTo>
                <a:lnTo>
                  <a:pt x="941070" y="1270"/>
                </a:lnTo>
                <a:lnTo>
                  <a:pt x="941070" y="1560830"/>
                </a:lnTo>
                <a:lnTo>
                  <a:pt x="71120" y="1560830"/>
                </a:lnTo>
              </a:path>
              <a:path w="1653540" h="1560829">
                <a:moveTo>
                  <a:pt x="0" y="1457960"/>
                </a:moveTo>
                <a:lnTo>
                  <a:pt x="744220" y="1457960"/>
                </a:lnTo>
                <a:lnTo>
                  <a:pt x="744220" y="0"/>
                </a:lnTo>
                <a:lnTo>
                  <a:pt x="1417320" y="0"/>
                </a:lnTo>
              </a:path>
            </a:pathLst>
          </a:custGeom>
          <a:ln w="8890">
            <a:solidFill>
              <a:srgbClr val="313131"/>
            </a:solidFill>
          </a:ln>
        </p:spPr>
        <p:txBody>
          <a:bodyPr wrap="square" lIns="0" tIns="0" rIns="0" bIns="0" rtlCol="0"/>
          <a:lstStyle/>
          <a:p>
            <a:endParaRPr/>
          </a:p>
        </p:txBody>
      </p:sp>
      <p:grpSp>
        <p:nvGrpSpPr>
          <p:cNvPr id="33" name="object 33"/>
          <p:cNvGrpSpPr/>
          <p:nvPr/>
        </p:nvGrpSpPr>
        <p:grpSpPr>
          <a:xfrm>
            <a:off x="3688715" y="2320289"/>
            <a:ext cx="3161030" cy="3274695"/>
            <a:chOff x="3688715" y="2320289"/>
            <a:chExt cx="3161030" cy="3274695"/>
          </a:xfrm>
        </p:grpSpPr>
        <p:sp>
          <p:nvSpPr>
            <p:cNvPr id="34" name="object 34"/>
            <p:cNvSpPr/>
            <p:nvPr/>
          </p:nvSpPr>
          <p:spPr>
            <a:xfrm>
              <a:off x="5345430" y="2390139"/>
              <a:ext cx="1499870" cy="1466850"/>
            </a:xfrm>
            <a:custGeom>
              <a:avLst/>
              <a:gdLst/>
              <a:ahLst/>
              <a:cxnLst/>
              <a:rect l="l" t="t" r="r" b="b"/>
              <a:pathLst>
                <a:path w="1499870" h="1466850">
                  <a:moveTo>
                    <a:pt x="1499870" y="1466850"/>
                  </a:moveTo>
                  <a:lnTo>
                    <a:pt x="1499870" y="698500"/>
                  </a:lnTo>
                  <a:lnTo>
                    <a:pt x="0" y="698500"/>
                  </a:lnTo>
                  <a:lnTo>
                    <a:pt x="0" y="0"/>
                  </a:lnTo>
                </a:path>
              </a:pathLst>
            </a:custGeom>
            <a:ln w="8890">
              <a:solidFill>
                <a:srgbClr val="313131"/>
              </a:solidFill>
            </a:ln>
          </p:spPr>
          <p:txBody>
            <a:bodyPr wrap="square" lIns="0" tIns="0" rIns="0" bIns="0" rtlCol="0"/>
            <a:lstStyle/>
            <a:p>
              <a:endParaRPr/>
            </a:p>
          </p:txBody>
        </p:sp>
        <p:sp>
          <p:nvSpPr>
            <p:cNvPr id="35" name="object 35"/>
            <p:cNvSpPr/>
            <p:nvPr/>
          </p:nvSpPr>
          <p:spPr>
            <a:xfrm>
              <a:off x="5308600" y="2320289"/>
              <a:ext cx="74930" cy="74930"/>
            </a:xfrm>
            <a:custGeom>
              <a:avLst/>
              <a:gdLst/>
              <a:ahLst/>
              <a:cxnLst/>
              <a:rect l="l" t="t" r="r" b="b"/>
              <a:pathLst>
                <a:path w="74929" h="74930">
                  <a:moveTo>
                    <a:pt x="36829" y="0"/>
                  </a:moveTo>
                  <a:lnTo>
                    <a:pt x="0" y="74930"/>
                  </a:lnTo>
                  <a:lnTo>
                    <a:pt x="74929" y="74930"/>
                  </a:lnTo>
                  <a:lnTo>
                    <a:pt x="36829" y="0"/>
                  </a:lnTo>
                  <a:close/>
                </a:path>
              </a:pathLst>
            </a:custGeom>
            <a:solidFill>
              <a:srgbClr val="313131"/>
            </a:solidFill>
          </p:spPr>
          <p:txBody>
            <a:bodyPr wrap="square" lIns="0" tIns="0" rIns="0" bIns="0" rtlCol="0"/>
            <a:lstStyle/>
            <a:p>
              <a:endParaRPr/>
            </a:p>
          </p:txBody>
        </p:sp>
        <p:sp>
          <p:nvSpPr>
            <p:cNvPr id="36" name="object 36"/>
            <p:cNvSpPr/>
            <p:nvPr/>
          </p:nvSpPr>
          <p:spPr>
            <a:xfrm>
              <a:off x="5346700" y="2533649"/>
              <a:ext cx="1123950" cy="1277620"/>
            </a:xfrm>
            <a:custGeom>
              <a:avLst/>
              <a:gdLst/>
              <a:ahLst/>
              <a:cxnLst/>
              <a:rect l="l" t="t" r="r" b="b"/>
              <a:pathLst>
                <a:path w="1123950" h="1277620">
                  <a:moveTo>
                    <a:pt x="1123950" y="1277620"/>
                  </a:moveTo>
                  <a:lnTo>
                    <a:pt x="1123950" y="604520"/>
                  </a:lnTo>
                  <a:lnTo>
                    <a:pt x="0" y="604520"/>
                  </a:lnTo>
                  <a:lnTo>
                    <a:pt x="0" y="0"/>
                  </a:lnTo>
                </a:path>
              </a:pathLst>
            </a:custGeom>
            <a:ln w="8889">
              <a:solidFill>
                <a:srgbClr val="313131"/>
              </a:solidFill>
            </a:ln>
          </p:spPr>
          <p:txBody>
            <a:bodyPr wrap="square" lIns="0" tIns="0" rIns="0" bIns="0" rtlCol="0"/>
            <a:lstStyle/>
            <a:p>
              <a:endParaRPr/>
            </a:p>
          </p:txBody>
        </p:sp>
        <p:sp>
          <p:nvSpPr>
            <p:cNvPr id="37" name="object 37"/>
            <p:cNvSpPr/>
            <p:nvPr/>
          </p:nvSpPr>
          <p:spPr>
            <a:xfrm>
              <a:off x="5308600" y="2463799"/>
              <a:ext cx="1526540" cy="2066289"/>
            </a:xfrm>
            <a:custGeom>
              <a:avLst/>
              <a:gdLst/>
              <a:ahLst/>
              <a:cxnLst/>
              <a:rect l="l" t="t" r="r" b="b"/>
              <a:pathLst>
                <a:path w="1526540" h="2066289">
                  <a:moveTo>
                    <a:pt x="74930" y="74930"/>
                  </a:moveTo>
                  <a:lnTo>
                    <a:pt x="38100" y="0"/>
                  </a:lnTo>
                  <a:lnTo>
                    <a:pt x="0" y="74930"/>
                  </a:lnTo>
                  <a:lnTo>
                    <a:pt x="74930" y="74930"/>
                  </a:lnTo>
                  <a:close/>
                </a:path>
                <a:path w="1526540" h="2066289">
                  <a:moveTo>
                    <a:pt x="1526540" y="2028190"/>
                  </a:moveTo>
                  <a:lnTo>
                    <a:pt x="1450340" y="1991360"/>
                  </a:lnTo>
                  <a:lnTo>
                    <a:pt x="1450340" y="2066290"/>
                  </a:lnTo>
                  <a:lnTo>
                    <a:pt x="1526540" y="2028190"/>
                  </a:lnTo>
                  <a:close/>
                </a:path>
              </a:pathLst>
            </a:custGeom>
            <a:solidFill>
              <a:srgbClr val="313131"/>
            </a:solidFill>
          </p:spPr>
          <p:txBody>
            <a:bodyPr wrap="square" lIns="0" tIns="0" rIns="0" bIns="0" rtlCol="0"/>
            <a:lstStyle/>
            <a:p>
              <a:endParaRPr/>
            </a:p>
          </p:txBody>
        </p:sp>
        <p:sp>
          <p:nvSpPr>
            <p:cNvPr id="38" name="object 38"/>
            <p:cNvSpPr/>
            <p:nvPr/>
          </p:nvSpPr>
          <p:spPr>
            <a:xfrm>
              <a:off x="3693160" y="4593589"/>
              <a:ext cx="736600" cy="996950"/>
            </a:xfrm>
            <a:custGeom>
              <a:avLst/>
              <a:gdLst/>
              <a:ahLst/>
              <a:cxnLst/>
              <a:rect l="l" t="t" r="r" b="b"/>
              <a:pathLst>
                <a:path w="736600" h="996950">
                  <a:moveTo>
                    <a:pt x="0" y="996950"/>
                  </a:moveTo>
                  <a:lnTo>
                    <a:pt x="0" y="463550"/>
                  </a:lnTo>
                  <a:lnTo>
                    <a:pt x="736600" y="463550"/>
                  </a:lnTo>
                  <a:lnTo>
                    <a:pt x="736600" y="0"/>
                  </a:lnTo>
                </a:path>
              </a:pathLst>
            </a:custGeom>
            <a:ln w="8890">
              <a:solidFill>
                <a:srgbClr val="313131"/>
              </a:solidFill>
            </a:ln>
          </p:spPr>
          <p:txBody>
            <a:bodyPr wrap="square" lIns="0" tIns="0" rIns="0" bIns="0" rtlCol="0"/>
            <a:lstStyle/>
            <a:p>
              <a:endParaRPr/>
            </a:p>
          </p:txBody>
        </p:sp>
        <p:sp>
          <p:nvSpPr>
            <p:cNvPr id="39" name="object 39"/>
            <p:cNvSpPr/>
            <p:nvPr/>
          </p:nvSpPr>
          <p:spPr>
            <a:xfrm>
              <a:off x="4391660" y="4523739"/>
              <a:ext cx="76200" cy="74930"/>
            </a:xfrm>
            <a:custGeom>
              <a:avLst/>
              <a:gdLst/>
              <a:ahLst/>
              <a:cxnLst/>
              <a:rect l="l" t="t" r="r" b="b"/>
              <a:pathLst>
                <a:path w="76200" h="74929">
                  <a:moveTo>
                    <a:pt x="38100" y="0"/>
                  </a:moveTo>
                  <a:lnTo>
                    <a:pt x="0" y="74930"/>
                  </a:lnTo>
                  <a:lnTo>
                    <a:pt x="76200" y="74930"/>
                  </a:lnTo>
                  <a:lnTo>
                    <a:pt x="38100" y="0"/>
                  </a:lnTo>
                  <a:close/>
                </a:path>
              </a:pathLst>
            </a:custGeom>
            <a:solidFill>
              <a:srgbClr val="313131"/>
            </a:solidFill>
          </p:spPr>
          <p:txBody>
            <a:bodyPr wrap="square" lIns="0" tIns="0" rIns="0" bIns="0" rtlCol="0"/>
            <a:lstStyle/>
            <a:p>
              <a:endParaRPr/>
            </a:p>
          </p:txBody>
        </p:sp>
      </p:grpSp>
      <p:sp>
        <p:nvSpPr>
          <p:cNvPr id="40" name="object 40"/>
          <p:cNvSpPr txBox="1"/>
          <p:nvPr/>
        </p:nvSpPr>
        <p:spPr>
          <a:xfrm>
            <a:off x="7065040" y="5058139"/>
            <a:ext cx="229870" cy="1039494"/>
          </a:xfrm>
          <a:prstGeom prst="rect">
            <a:avLst/>
          </a:prstGeom>
        </p:spPr>
        <p:txBody>
          <a:bodyPr vert="vert270" wrap="square" lIns="0" tIns="1270" rIns="0" bIns="0" rtlCol="0">
            <a:spAutoFit/>
          </a:bodyPr>
          <a:lstStyle/>
          <a:p>
            <a:pPr marL="12700">
              <a:lnSpc>
                <a:spcPct val="100000"/>
              </a:lnSpc>
              <a:spcBef>
                <a:spcPts val="10"/>
              </a:spcBef>
            </a:pPr>
            <a:r>
              <a:rPr sz="1400" spc="-5" dirty="0">
                <a:latin typeface="Liberation Sans Narrow"/>
                <a:cs typeface="Liberation Sans Narrow"/>
              </a:rPr>
              <a:t>“we need</a:t>
            </a:r>
            <a:r>
              <a:rPr sz="1400" spc="-65" dirty="0">
                <a:latin typeface="Liberation Sans Narrow"/>
                <a:cs typeface="Liberation Sans Narrow"/>
              </a:rPr>
              <a:t> </a:t>
            </a:r>
            <a:r>
              <a:rPr sz="1400" dirty="0">
                <a:latin typeface="Liberation Sans Narrow"/>
                <a:cs typeface="Liberation Sans Narrow"/>
              </a:rPr>
              <a:t>parts”</a:t>
            </a:r>
            <a:endParaRPr sz="1400">
              <a:latin typeface="Liberation Sans Narrow"/>
              <a:cs typeface="Liberation Sans Narrow"/>
            </a:endParaRPr>
          </a:p>
        </p:txBody>
      </p:sp>
      <p:sp>
        <p:nvSpPr>
          <p:cNvPr id="41" name="object 41"/>
          <p:cNvSpPr txBox="1"/>
          <p:nvPr/>
        </p:nvSpPr>
        <p:spPr>
          <a:xfrm>
            <a:off x="6520209" y="4680949"/>
            <a:ext cx="229870" cy="1216025"/>
          </a:xfrm>
          <a:prstGeom prst="rect">
            <a:avLst/>
          </a:prstGeom>
        </p:spPr>
        <p:txBody>
          <a:bodyPr vert="vert270" wrap="square" lIns="0" tIns="1270" rIns="0" bIns="0" rtlCol="0">
            <a:spAutoFit/>
          </a:bodyPr>
          <a:lstStyle/>
          <a:p>
            <a:pPr marL="12700">
              <a:lnSpc>
                <a:spcPct val="100000"/>
              </a:lnSpc>
              <a:spcBef>
                <a:spcPts val="10"/>
              </a:spcBef>
            </a:pPr>
            <a:r>
              <a:rPr sz="1400" spc="-5" dirty="0">
                <a:latin typeface="Liberation Sans Narrow"/>
                <a:cs typeface="Liberation Sans Narrow"/>
              </a:rPr>
              <a:t>“we ordered</a:t>
            </a:r>
            <a:r>
              <a:rPr sz="1400" spc="-70" dirty="0">
                <a:latin typeface="Liberation Sans Narrow"/>
                <a:cs typeface="Liberation Sans Narrow"/>
              </a:rPr>
              <a:t> </a:t>
            </a:r>
            <a:r>
              <a:rPr sz="1400" dirty="0">
                <a:latin typeface="Liberation Sans Narrow"/>
                <a:cs typeface="Liberation Sans Narrow"/>
              </a:rPr>
              <a:t>parts”</a:t>
            </a:r>
            <a:endParaRPr sz="1400">
              <a:latin typeface="Liberation Sans Narrow"/>
              <a:cs typeface="Liberation Sans Narrow"/>
            </a:endParaRPr>
          </a:p>
        </p:txBody>
      </p:sp>
      <p:sp>
        <p:nvSpPr>
          <p:cNvPr id="42" name="object 42"/>
          <p:cNvSpPr txBox="1"/>
          <p:nvPr/>
        </p:nvSpPr>
        <p:spPr>
          <a:xfrm>
            <a:off x="3888740" y="5096509"/>
            <a:ext cx="77025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Place</a:t>
            </a:r>
            <a:r>
              <a:rPr sz="1400" spc="-70" dirty="0">
                <a:latin typeface="Liberation Sans Narrow"/>
                <a:cs typeface="Liberation Sans Narrow"/>
              </a:rPr>
              <a:t> </a:t>
            </a:r>
            <a:r>
              <a:rPr sz="1400" spc="-5" dirty="0">
                <a:latin typeface="Liberation Sans Narrow"/>
                <a:cs typeface="Liberation Sans Narrow"/>
              </a:rPr>
              <a:t>order</a:t>
            </a:r>
            <a:endParaRPr sz="1400">
              <a:latin typeface="Liberation Sans Narrow"/>
              <a:cs typeface="Liberation Sans Narrow"/>
            </a:endParaRPr>
          </a:p>
        </p:txBody>
      </p:sp>
      <p:grpSp>
        <p:nvGrpSpPr>
          <p:cNvPr id="43" name="object 43"/>
          <p:cNvGrpSpPr/>
          <p:nvPr/>
        </p:nvGrpSpPr>
        <p:grpSpPr>
          <a:xfrm>
            <a:off x="2045970" y="4965700"/>
            <a:ext cx="1082675" cy="989965"/>
            <a:chOff x="2045970" y="4965700"/>
            <a:chExt cx="1082675" cy="989965"/>
          </a:xfrm>
        </p:grpSpPr>
        <p:sp>
          <p:nvSpPr>
            <p:cNvPr id="44" name="object 44"/>
            <p:cNvSpPr/>
            <p:nvPr/>
          </p:nvSpPr>
          <p:spPr>
            <a:xfrm>
              <a:off x="2082800" y="5035550"/>
              <a:ext cx="1041400" cy="915669"/>
            </a:xfrm>
            <a:custGeom>
              <a:avLst/>
              <a:gdLst/>
              <a:ahLst/>
              <a:cxnLst/>
              <a:rect l="l" t="t" r="r" b="b"/>
              <a:pathLst>
                <a:path w="1041400" h="915670">
                  <a:moveTo>
                    <a:pt x="1041400" y="915669"/>
                  </a:moveTo>
                  <a:lnTo>
                    <a:pt x="0" y="915669"/>
                  </a:lnTo>
                  <a:lnTo>
                    <a:pt x="0" y="0"/>
                  </a:lnTo>
                </a:path>
              </a:pathLst>
            </a:custGeom>
            <a:ln w="8890">
              <a:solidFill>
                <a:srgbClr val="313131"/>
              </a:solidFill>
            </a:ln>
          </p:spPr>
          <p:txBody>
            <a:bodyPr wrap="square" lIns="0" tIns="0" rIns="0" bIns="0" rtlCol="0"/>
            <a:lstStyle/>
            <a:p>
              <a:endParaRPr/>
            </a:p>
          </p:txBody>
        </p:sp>
        <p:sp>
          <p:nvSpPr>
            <p:cNvPr id="45" name="object 45"/>
            <p:cNvSpPr/>
            <p:nvPr/>
          </p:nvSpPr>
          <p:spPr>
            <a:xfrm>
              <a:off x="2045970" y="4965700"/>
              <a:ext cx="74930" cy="74930"/>
            </a:xfrm>
            <a:custGeom>
              <a:avLst/>
              <a:gdLst/>
              <a:ahLst/>
              <a:cxnLst/>
              <a:rect l="l" t="t" r="r" b="b"/>
              <a:pathLst>
                <a:path w="74930" h="74929">
                  <a:moveTo>
                    <a:pt x="36830" y="0"/>
                  </a:moveTo>
                  <a:lnTo>
                    <a:pt x="0" y="74930"/>
                  </a:lnTo>
                  <a:lnTo>
                    <a:pt x="74930" y="74930"/>
                  </a:lnTo>
                  <a:lnTo>
                    <a:pt x="36830" y="0"/>
                  </a:lnTo>
                  <a:close/>
                </a:path>
              </a:pathLst>
            </a:custGeom>
            <a:solidFill>
              <a:srgbClr val="313131"/>
            </a:solidFill>
          </p:spPr>
          <p:txBody>
            <a:bodyPr wrap="square" lIns="0" tIns="0" rIns="0" bIns="0" rtlCol="0"/>
            <a:lstStyle/>
            <a:p>
              <a:endParaRPr/>
            </a:p>
          </p:txBody>
        </p:sp>
      </p:grpSp>
      <p:sp>
        <p:nvSpPr>
          <p:cNvPr id="46" name="object 46"/>
          <p:cNvSpPr txBox="1"/>
          <p:nvPr/>
        </p:nvSpPr>
        <p:spPr>
          <a:xfrm>
            <a:off x="1985010" y="5947409"/>
            <a:ext cx="2882900" cy="87884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Sends</a:t>
            </a:r>
            <a:r>
              <a:rPr sz="1400" dirty="0">
                <a:latin typeface="Liberation Sans Narrow"/>
                <a:cs typeface="Liberation Sans Narrow"/>
              </a:rPr>
              <a:t> </a:t>
            </a:r>
            <a:r>
              <a:rPr sz="1400" spc="-5" dirty="0">
                <a:latin typeface="Liberation Sans Narrow"/>
                <a:cs typeface="Liberation Sans Narrow"/>
              </a:rPr>
              <a:t>report</a:t>
            </a:r>
            <a:endParaRPr sz="1400">
              <a:latin typeface="Liberation Sans Narrow"/>
              <a:cs typeface="Liberation Sans Narrow"/>
            </a:endParaRPr>
          </a:p>
          <a:p>
            <a:pPr>
              <a:lnSpc>
                <a:spcPct val="100000"/>
              </a:lnSpc>
              <a:spcBef>
                <a:spcPts val="15"/>
              </a:spcBef>
            </a:pPr>
            <a:endParaRPr sz="1450">
              <a:latin typeface="Liberation Sans Narrow"/>
              <a:cs typeface="Liberation Sans Narrow"/>
            </a:endParaRPr>
          </a:p>
          <a:p>
            <a:pPr marL="1778000" marR="5080">
              <a:lnSpc>
                <a:spcPct val="100000"/>
              </a:lnSpc>
            </a:pPr>
            <a:r>
              <a:rPr sz="1400" spc="-5" dirty="0">
                <a:latin typeface="Liberation Sans Narrow"/>
                <a:cs typeface="Liberation Sans Narrow"/>
              </a:rPr>
              <a:t>Purchasing</a:t>
            </a:r>
            <a:r>
              <a:rPr sz="1400" spc="-60" dirty="0">
                <a:latin typeface="Liberation Sans Narrow"/>
                <a:cs typeface="Liberation Sans Narrow"/>
              </a:rPr>
              <a:t> </a:t>
            </a:r>
            <a:r>
              <a:rPr sz="1400" spc="-10" dirty="0">
                <a:latin typeface="Liberation Sans Narrow"/>
                <a:cs typeface="Liberation Sans Narrow"/>
              </a:rPr>
              <a:t>dept.  </a:t>
            </a:r>
            <a:r>
              <a:rPr sz="1400" spc="-5" dirty="0">
                <a:latin typeface="Liberation Sans Narrow"/>
                <a:cs typeface="Liberation Sans Narrow"/>
              </a:rPr>
              <a:t>Purchasing</a:t>
            </a:r>
            <a:r>
              <a:rPr sz="1400" spc="-55" dirty="0">
                <a:latin typeface="Liberation Sans Narrow"/>
                <a:cs typeface="Liberation Sans Narrow"/>
              </a:rPr>
              <a:t> </a:t>
            </a:r>
            <a:r>
              <a:rPr sz="1400" spc="-5" dirty="0">
                <a:latin typeface="Liberation Sans Narrow"/>
                <a:cs typeface="Liberation Sans Narrow"/>
              </a:rPr>
              <a:t>Files</a:t>
            </a:r>
            <a:endParaRPr sz="1400">
              <a:latin typeface="Liberation Sans Narrow"/>
              <a:cs typeface="Liberation Sans Narrow"/>
            </a:endParaRPr>
          </a:p>
        </p:txBody>
      </p:sp>
      <p:grpSp>
        <p:nvGrpSpPr>
          <p:cNvPr id="47" name="object 47"/>
          <p:cNvGrpSpPr/>
          <p:nvPr/>
        </p:nvGrpSpPr>
        <p:grpSpPr>
          <a:xfrm>
            <a:off x="4879975" y="4021454"/>
            <a:ext cx="1589405" cy="168275"/>
            <a:chOff x="4879975" y="4021454"/>
            <a:chExt cx="1589405" cy="168275"/>
          </a:xfrm>
        </p:grpSpPr>
        <p:sp>
          <p:nvSpPr>
            <p:cNvPr id="48" name="object 48"/>
            <p:cNvSpPr/>
            <p:nvPr/>
          </p:nvSpPr>
          <p:spPr>
            <a:xfrm>
              <a:off x="4884419" y="4025899"/>
              <a:ext cx="1513840" cy="125730"/>
            </a:xfrm>
            <a:custGeom>
              <a:avLst/>
              <a:gdLst/>
              <a:ahLst/>
              <a:cxnLst/>
              <a:rect l="l" t="t" r="r" b="b"/>
              <a:pathLst>
                <a:path w="1513839" h="125729">
                  <a:moveTo>
                    <a:pt x="0" y="0"/>
                  </a:moveTo>
                  <a:lnTo>
                    <a:pt x="792479" y="0"/>
                  </a:lnTo>
                  <a:lnTo>
                    <a:pt x="792479" y="125730"/>
                  </a:lnTo>
                  <a:lnTo>
                    <a:pt x="1513839" y="125730"/>
                  </a:lnTo>
                </a:path>
              </a:pathLst>
            </a:custGeom>
            <a:ln w="8890">
              <a:solidFill>
                <a:srgbClr val="313131"/>
              </a:solidFill>
            </a:ln>
          </p:spPr>
          <p:txBody>
            <a:bodyPr wrap="square" lIns="0" tIns="0" rIns="0" bIns="0" rtlCol="0"/>
            <a:lstStyle/>
            <a:p>
              <a:endParaRPr/>
            </a:p>
          </p:txBody>
        </p:sp>
        <p:sp>
          <p:nvSpPr>
            <p:cNvPr id="49" name="object 49"/>
            <p:cNvSpPr/>
            <p:nvPr/>
          </p:nvSpPr>
          <p:spPr>
            <a:xfrm>
              <a:off x="6393180" y="4114799"/>
              <a:ext cx="76200" cy="74930"/>
            </a:xfrm>
            <a:custGeom>
              <a:avLst/>
              <a:gdLst/>
              <a:ahLst/>
              <a:cxnLst/>
              <a:rect l="l" t="t" r="r" b="b"/>
              <a:pathLst>
                <a:path w="76200" h="74929">
                  <a:moveTo>
                    <a:pt x="0" y="0"/>
                  </a:moveTo>
                  <a:lnTo>
                    <a:pt x="0" y="74930"/>
                  </a:lnTo>
                  <a:lnTo>
                    <a:pt x="76200" y="36830"/>
                  </a:lnTo>
                  <a:lnTo>
                    <a:pt x="0" y="0"/>
                  </a:lnTo>
                  <a:close/>
                </a:path>
              </a:pathLst>
            </a:custGeom>
            <a:solidFill>
              <a:srgbClr val="313131"/>
            </a:solidFill>
          </p:spPr>
          <p:txBody>
            <a:bodyPr wrap="square" lIns="0" tIns="0" rIns="0" bIns="0" rtlCol="0"/>
            <a:lstStyle/>
            <a:p>
              <a:endParaRPr/>
            </a:p>
          </p:txBody>
        </p:sp>
      </p:grpSp>
      <p:sp>
        <p:nvSpPr>
          <p:cNvPr id="50" name="object 50"/>
          <p:cNvSpPr txBox="1"/>
          <p:nvPr/>
        </p:nvSpPr>
        <p:spPr>
          <a:xfrm>
            <a:off x="5448300" y="4145279"/>
            <a:ext cx="72199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Ship</a:t>
            </a:r>
            <a:r>
              <a:rPr sz="1400" spc="-65" dirty="0">
                <a:latin typeface="Liberation Sans Narrow"/>
                <a:cs typeface="Liberation Sans Narrow"/>
              </a:rPr>
              <a:t> </a:t>
            </a:r>
            <a:r>
              <a:rPr sz="1400" spc="-5" dirty="0">
                <a:latin typeface="Liberation Sans Narrow"/>
                <a:cs typeface="Liberation Sans Narrow"/>
              </a:rPr>
              <a:t>parts.</a:t>
            </a:r>
            <a:endParaRPr sz="1400">
              <a:latin typeface="Liberation Sans Narrow"/>
              <a:cs typeface="Liberation Sans Narrow"/>
            </a:endParaRPr>
          </a:p>
        </p:txBody>
      </p:sp>
      <p:grpSp>
        <p:nvGrpSpPr>
          <p:cNvPr id="51" name="object 51"/>
          <p:cNvGrpSpPr/>
          <p:nvPr/>
        </p:nvGrpSpPr>
        <p:grpSpPr>
          <a:xfrm>
            <a:off x="1830070" y="2799714"/>
            <a:ext cx="1873885" cy="908685"/>
            <a:chOff x="1830070" y="2799714"/>
            <a:chExt cx="1873885" cy="908685"/>
          </a:xfrm>
        </p:grpSpPr>
        <p:sp>
          <p:nvSpPr>
            <p:cNvPr id="52" name="object 52"/>
            <p:cNvSpPr/>
            <p:nvPr/>
          </p:nvSpPr>
          <p:spPr>
            <a:xfrm>
              <a:off x="1868170" y="2804159"/>
              <a:ext cx="1831339" cy="833119"/>
            </a:xfrm>
            <a:custGeom>
              <a:avLst/>
              <a:gdLst/>
              <a:ahLst/>
              <a:cxnLst/>
              <a:rect l="l" t="t" r="r" b="b"/>
              <a:pathLst>
                <a:path w="1831339" h="833120">
                  <a:moveTo>
                    <a:pt x="1831340" y="0"/>
                  </a:moveTo>
                  <a:lnTo>
                    <a:pt x="0" y="0"/>
                  </a:lnTo>
                  <a:lnTo>
                    <a:pt x="0" y="833119"/>
                  </a:lnTo>
                </a:path>
              </a:pathLst>
            </a:custGeom>
            <a:ln w="8889">
              <a:solidFill>
                <a:srgbClr val="313131"/>
              </a:solidFill>
            </a:ln>
          </p:spPr>
          <p:txBody>
            <a:bodyPr wrap="square" lIns="0" tIns="0" rIns="0" bIns="0" rtlCol="0"/>
            <a:lstStyle/>
            <a:p>
              <a:endParaRPr/>
            </a:p>
          </p:txBody>
        </p:sp>
        <p:sp>
          <p:nvSpPr>
            <p:cNvPr id="53" name="object 53"/>
            <p:cNvSpPr/>
            <p:nvPr/>
          </p:nvSpPr>
          <p:spPr>
            <a:xfrm>
              <a:off x="1830070" y="3632200"/>
              <a:ext cx="76200" cy="76200"/>
            </a:xfrm>
            <a:custGeom>
              <a:avLst/>
              <a:gdLst/>
              <a:ahLst/>
              <a:cxnLst/>
              <a:rect l="l" t="t" r="r" b="b"/>
              <a:pathLst>
                <a:path w="76200" h="76200">
                  <a:moveTo>
                    <a:pt x="76200" y="0"/>
                  </a:moveTo>
                  <a:lnTo>
                    <a:pt x="0" y="0"/>
                  </a:lnTo>
                  <a:lnTo>
                    <a:pt x="38100" y="76200"/>
                  </a:lnTo>
                  <a:lnTo>
                    <a:pt x="76200" y="0"/>
                  </a:lnTo>
                  <a:close/>
                </a:path>
              </a:pathLst>
            </a:custGeom>
            <a:solidFill>
              <a:srgbClr val="313131"/>
            </a:solidFill>
          </p:spPr>
          <p:txBody>
            <a:bodyPr wrap="square" lIns="0" tIns="0" rIns="0" bIns="0" rtlCol="0"/>
            <a:lstStyle/>
            <a:p>
              <a:endParaRPr/>
            </a:p>
          </p:txBody>
        </p:sp>
      </p:grpSp>
      <p:sp>
        <p:nvSpPr>
          <p:cNvPr id="54" name="object 54"/>
          <p:cNvSpPr txBox="1"/>
          <p:nvPr/>
        </p:nvSpPr>
        <p:spPr>
          <a:xfrm>
            <a:off x="2444750" y="2816859"/>
            <a:ext cx="859155" cy="238760"/>
          </a:xfrm>
          <a:prstGeom prst="rect">
            <a:avLst/>
          </a:prstGeom>
        </p:spPr>
        <p:txBody>
          <a:bodyPr vert="horz" wrap="square" lIns="0" tIns="12700" rIns="0" bIns="0" rtlCol="0">
            <a:spAutoFit/>
          </a:bodyPr>
          <a:lstStyle/>
          <a:p>
            <a:pPr marL="12700">
              <a:lnSpc>
                <a:spcPct val="100000"/>
              </a:lnSpc>
              <a:spcBef>
                <a:spcPts val="100"/>
              </a:spcBef>
            </a:pPr>
            <a:r>
              <a:rPr sz="1400" spc="-10" dirty="0">
                <a:latin typeface="Liberation Sans Narrow"/>
                <a:cs typeface="Liberation Sans Narrow"/>
              </a:rPr>
              <a:t>Sends</a:t>
            </a:r>
            <a:r>
              <a:rPr sz="1400" spc="-50" dirty="0">
                <a:latin typeface="Liberation Sans Narrow"/>
                <a:cs typeface="Liberation Sans Narrow"/>
              </a:rPr>
              <a:t> </a:t>
            </a:r>
            <a:r>
              <a:rPr sz="1400" spc="-5" dirty="0">
                <a:latin typeface="Liberation Sans Narrow"/>
                <a:cs typeface="Liberation Sans Narrow"/>
              </a:rPr>
              <a:t>report</a:t>
            </a:r>
            <a:endParaRPr sz="1400">
              <a:latin typeface="Liberation Sans Narrow"/>
              <a:cs typeface="Liberation Sans Narrow"/>
            </a:endParaRPr>
          </a:p>
        </p:txBody>
      </p:sp>
      <p:sp>
        <p:nvSpPr>
          <p:cNvPr id="55" name="object 55"/>
          <p:cNvSpPr txBox="1"/>
          <p:nvPr/>
        </p:nvSpPr>
        <p:spPr>
          <a:xfrm>
            <a:off x="6198899" y="2316209"/>
            <a:ext cx="601980" cy="1500505"/>
          </a:xfrm>
          <a:prstGeom prst="rect">
            <a:avLst/>
          </a:prstGeom>
        </p:spPr>
        <p:txBody>
          <a:bodyPr vert="vert270" wrap="square" lIns="0" tIns="1270" rIns="0" bIns="0" rtlCol="0">
            <a:spAutoFit/>
          </a:bodyPr>
          <a:lstStyle/>
          <a:p>
            <a:pPr marR="6985" algn="ctr">
              <a:lnSpc>
                <a:spcPct val="100000"/>
              </a:lnSpc>
              <a:spcBef>
                <a:spcPts val="10"/>
              </a:spcBef>
            </a:pPr>
            <a:r>
              <a:rPr sz="1400" dirty="0">
                <a:latin typeface="Liberation Sans Narrow"/>
                <a:cs typeface="Liberation Sans Narrow"/>
              </a:rPr>
              <a:t>We </a:t>
            </a:r>
            <a:r>
              <a:rPr sz="1400" spc="-5" dirty="0">
                <a:latin typeface="Liberation Sans Narrow"/>
                <a:cs typeface="Liberation Sans Narrow"/>
              </a:rPr>
              <a:t>ordered</a:t>
            </a:r>
            <a:r>
              <a:rPr sz="1400" spc="-20" dirty="0">
                <a:latin typeface="Liberation Sans Narrow"/>
                <a:cs typeface="Liberation Sans Narrow"/>
              </a:rPr>
              <a:t> </a:t>
            </a:r>
            <a:r>
              <a:rPr sz="1400" spc="-5" dirty="0">
                <a:latin typeface="Liberation Sans Narrow"/>
                <a:cs typeface="Liberation Sans Narrow"/>
              </a:rPr>
              <a:t>parts</a:t>
            </a:r>
            <a:endParaRPr sz="1400">
              <a:latin typeface="Liberation Sans Narrow"/>
              <a:cs typeface="Liberation Sans Narrow"/>
            </a:endParaRPr>
          </a:p>
          <a:p>
            <a:pPr algn="ctr">
              <a:lnSpc>
                <a:spcPct val="100000"/>
              </a:lnSpc>
              <a:spcBef>
                <a:spcPts val="1250"/>
              </a:spcBef>
            </a:pPr>
            <a:r>
              <a:rPr sz="1400" spc="-5" dirty="0">
                <a:latin typeface="Liberation Sans Narrow"/>
                <a:cs typeface="Liberation Sans Narrow"/>
              </a:rPr>
              <a:t>Call back “not in</a:t>
            </a:r>
            <a:r>
              <a:rPr sz="1400" spc="-10" dirty="0">
                <a:latin typeface="Liberation Sans Narrow"/>
                <a:cs typeface="Liberation Sans Narrow"/>
              </a:rPr>
              <a:t> </a:t>
            </a:r>
            <a:r>
              <a:rPr sz="1400" spc="-5" dirty="0">
                <a:latin typeface="Liberation Sans Narrow"/>
                <a:cs typeface="Liberation Sans Narrow"/>
              </a:rPr>
              <a:t>stock”</a:t>
            </a:r>
            <a:endParaRPr sz="1400">
              <a:latin typeface="Liberation Sans Narrow"/>
              <a:cs typeface="Liberation Sans Narrow"/>
            </a:endParaRPr>
          </a:p>
        </p:txBody>
      </p:sp>
      <p:grpSp>
        <p:nvGrpSpPr>
          <p:cNvPr id="56" name="object 56"/>
          <p:cNvGrpSpPr/>
          <p:nvPr/>
        </p:nvGrpSpPr>
        <p:grpSpPr>
          <a:xfrm>
            <a:off x="4916170" y="2561589"/>
            <a:ext cx="1585595" cy="1407795"/>
            <a:chOff x="4916170" y="2561589"/>
            <a:chExt cx="1585595" cy="1407795"/>
          </a:xfrm>
        </p:grpSpPr>
        <p:sp>
          <p:nvSpPr>
            <p:cNvPr id="57" name="object 57"/>
            <p:cNvSpPr/>
            <p:nvPr/>
          </p:nvSpPr>
          <p:spPr>
            <a:xfrm>
              <a:off x="4969510" y="2608579"/>
              <a:ext cx="1527810" cy="1356360"/>
            </a:xfrm>
            <a:custGeom>
              <a:avLst/>
              <a:gdLst/>
              <a:ahLst/>
              <a:cxnLst/>
              <a:rect l="l" t="t" r="r" b="b"/>
              <a:pathLst>
                <a:path w="1527810" h="1356360">
                  <a:moveTo>
                    <a:pt x="1527810" y="1356360"/>
                  </a:moveTo>
                  <a:lnTo>
                    <a:pt x="0" y="0"/>
                  </a:lnTo>
                </a:path>
              </a:pathLst>
            </a:custGeom>
            <a:ln w="8890">
              <a:solidFill>
                <a:srgbClr val="313131"/>
              </a:solidFill>
            </a:ln>
          </p:spPr>
          <p:txBody>
            <a:bodyPr wrap="square" lIns="0" tIns="0" rIns="0" bIns="0" rtlCol="0"/>
            <a:lstStyle/>
            <a:p>
              <a:endParaRPr/>
            </a:p>
          </p:txBody>
        </p:sp>
        <p:sp>
          <p:nvSpPr>
            <p:cNvPr id="58" name="object 58"/>
            <p:cNvSpPr/>
            <p:nvPr/>
          </p:nvSpPr>
          <p:spPr>
            <a:xfrm>
              <a:off x="4916170" y="2561589"/>
              <a:ext cx="81280" cy="78740"/>
            </a:xfrm>
            <a:custGeom>
              <a:avLst/>
              <a:gdLst/>
              <a:ahLst/>
              <a:cxnLst/>
              <a:rect l="l" t="t" r="r" b="b"/>
              <a:pathLst>
                <a:path w="81279" h="78739">
                  <a:moveTo>
                    <a:pt x="0" y="0"/>
                  </a:moveTo>
                  <a:lnTo>
                    <a:pt x="31750" y="78739"/>
                  </a:lnTo>
                  <a:lnTo>
                    <a:pt x="81279" y="21589"/>
                  </a:lnTo>
                  <a:lnTo>
                    <a:pt x="0" y="0"/>
                  </a:lnTo>
                  <a:close/>
                </a:path>
              </a:pathLst>
            </a:custGeom>
            <a:solidFill>
              <a:srgbClr val="313131"/>
            </a:solidFill>
          </p:spPr>
          <p:txBody>
            <a:bodyPr wrap="square" lIns="0" tIns="0" rIns="0" bIns="0" rtlCol="0"/>
            <a:lstStyle/>
            <a:p>
              <a:endParaRPr/>
            </a:p>
          </p:txBody>
        </p:sp>
      </p:grpSp>
      <p:sp>
        <p:nvSpPr>
          <p:cNvPr id="59" name="object 59"/>
          <p:cNvSpPr txBox="1"/>
          <p:nvPr/>
        </p:nvSpPr>
        <p:spPr>
          <a:xfrm rot="2460000">
            <a:off x="5095014" y="3283228"/>
            <a:ext cx="720773" cy="177800"/>
          </a:xfrm>
          <a:prstGeom prst="rect">
            <a:avLst/>
          </a:prstGeom>
        </p:spPr>
        <p:txBody>
          <a:bodyPr vert="horz" wrap="square" lIns="0" tIns="0" rIns="0" bIns="0" rtlCol="0">
            <a:spAutoFit/>
          </a:bodyPr>
          <a:lstStyle/>
          <a:p>
            <a:pPr>
              <a:lnSpc>
                <a:spcPts val="1400"/>
              </a:lnSpc>
            </a:pPr>
            <a:r>
              <a:rPr sz="2100" spc="-30" baseline="1984" dirty="0">
                <a:latin typeface="Liberation Sans Narrow"/>
                <a:cs typeface="Liberation Sans Narrow"/>
              </a:rPr>
              <a:t>Ship</a:t>
            </a:r>
            <a:r>
              <a:rPr sz="2100" spc="-89" baseline="1984" dirty="0">
                <a:latin typeface="Liberation Sans Narrow"/>
                <a:cs typeface="Liberation Sans Narrow"/>
              </a:rPr>
              <a:t> </a:t>
            </a:r>
            <a:r>
              <a:rPr sz="2100" spc="-30" baseline="1984" dirty="0">
                <a:latin typeface="Liberation Sans Narrow"/>
                <a:cs typeface="Liberation Sans Narrow"/>
              </a:rPr>
              <a:t>pa</a:t>
            </a:r>
            <a:r>
              <a:rPr sz="1400" spc="-20" dirty="0">
                <a:latin typeface="Liberation Sans Narrow"/>
                <a:cs typeface="Liberation Sans Narrow"/>
              </a:rPr>
              <a:t>rts.</a:t>
            </a:r>
            <a:endParaRPr sz="1400">
              <a:latin typeface="Liberation Sans Narrow"/>
              <a:cs typeface="Liberation Sans Narrow"/>
            </a:endParaRPr>
          </a:p>
        </p:txBody>
      </p:sp>
      <p:grpSp>
        <p:nvGrpSpPr>
          <p:cNvPr id="60" name="object 60"/>
          <p:cNvGrpSpPr/>
          <p:nvPr/>
        </p:nvGrpSpPr>
        <p:grpSpPr>
          <a:xfrm>
            <a:off x="2286000" y="2289810"/>
            <a:ext cx="1391285" cy="178435"/>
            <a:chOff x="2286000" y="2289810"/>
            <a:chExt cx="1391285" cy="178435"/>
          </a:xfrm>
        </p:grpSpPr>
        <p:sp>
          <p:nvSpPr>
            <p:cNvPr id="61" name="object 61"/>
            <p:cNvSpPr/>
            <p:nvPr/>
          </p:nvSpPr>
          <p:spPr>
            <a:xfrm>
              <a:off x="2355850" y="2327910"/>
              <a:ext cx="1316990" cy="135890"/>
            </a:xfrm>
            <a:custGeom>
              <a:avLst/>
              <a:gdLst/>
              <a:ahLst/>
              <a:cxnLst/>
              <a:rect l="l" t="t" r="r" b="b"/>
              <a:pathLst>
                <a:path w="1316989" h="135889">
                  <a:moveTo>
                    <a:pt x="1316989" y="135889"/>
                  </a:moveTo>
                  <a:lnTo>
                    <a:pt x="0" y="0"/>
                  </a:lnTo>
                </a:path>
              </a:pathLst>
            </a:custGeom>
            <a:ln w="8890">
              <a:solidFill>
                <a:srgbClr val="313131"/>
              </a:solidFill>
            </a:ln>
          </p:spPr>
          <p:txBody>
            <a:bodyPr wrap="square" lIns="0" tIns="0" rIns="0" bIns="0" rtlCol="0"/>
            <a:lstStyle/>
            <a:p>
              <a:endParaRPr/>
            </a:p>
          </p:txBody>
        </p:sp>
        <p:sp>
          <p:nvSpPr>
            <p:cNvPr id="62" name="object 62"/>
            <p:cNvSpPr/>
            <p:nvPr/>
          </p:nvSpPr>
          <p:spPr>
            <a:xfrm>
              <a:off x="2286000" y="2289810"/>
              <a:ext cx="78740" cy="76200"/>
            </a:xfrm>
            <a:custGeom>
              <a:avLst/>
              <a:gdLst/>
              <a:ahLst/>
              <a:cxnLst/>
              <a:rect l="l" t="t" r="r" b="b"/>
              <a:pathLst>
                <a:path w="78739" h="76200">
                  <a:moveTo>
                    <a:pt x="78739" y="0"/>
                  </a:moveTo>
                  <a:lnTo>
                    <a:pt x="0" y="30479"/>
                  </a:lnTo>
                  <a:lnTo>
                    <a:pt x="71119" y="76200"/>
                  </a:lnTo>
                  <a:lnTo>
                    <a:pt x="78739" y="0"/>
                  </a:lnTo>
                  <a:close/>
                </a:path>
              </a:pathLst>
            </a:custGeom>
            <a:solidFill>
              <a:srgbClr val="313131"/>
            </a:solidFill>
          </p:spPr>
          <p:txBody>
            <a:bodyPr wrap="square" lIns="0" tIns="0" rIns="0" bIns="0" rtlCol="0"/>
            <a:lstStyle/>
            <a:p>
              <a:endParaRPr/>
            </a:p>
          </p:txBody>
        </p:sp>
      </p:grpSp>
      <p:sp>
        <p:nvSpPr>
          <p:cNvPr id="63" name="object 63"/>
          <p:cNvSpPr txBox="1"/>
          <p:nvPr/>
        </p:nvSpPr>
        <p:spPr>
          <a:xfrm rot="180000">
            <a:off x="2637758" y="2404087"/>
            <a:ext cx="720773" cy="177800"/>
          </a:xfrm>
          <a:prstGeom prst="rect">
            <a:avLst/>
          </a:prstGeom>
        </p:spPr>
        <p:txBody>
          <a:bodyPr vert="horz" wrap="square" lIns="0" tIns="0" rIns="0" bIns="0" rtlCol="0">
            <a:spAutoFit/>
          </a:bodyPr>
          <a:lstStyle/>
          <a:p>
            <a:pPr>
              <a:lnSpc>
                <a:spcPts val="1400"/>
              </a:lnSpc>
            </a:pPr>
            <a:r>
              <a:rPr sz="2100" spc="-30" baseline="1984" dirty="0">
                <a:latin typeface="Liberation Sans Narrow"/>
                <a:cs typeface="Liberation Sans Narrow"/>
              </a:rPr>
              <a:t>Ship</a:t>
            </a:r>
            <a:r>
              <a:rPr sz="2100" spc="-112" baseline="1984" dirty="0">
                <a:latin typeface="Liberation Sans Narrow"/>
                <a:cs typeface="Liberation Sans Narrow"/>
              </a:rPr>
              <a:t> </a:t>
            </a:r>
            <a:r>
              <a:rPr sz="2100" spc="-30" baseline="1984" dirty="0">
                <a:latin typeface="Liberation Sans Narrow"/>
                <a:cs typeface="Liberation Sans Narrow"/>
              </a:rPr>
              <a:t>pa</a:t>
            </a:r>
            <a:r>
              <a:rPr sz="1400" spc="-20" dirty="0">
                <a:latin typeface="Liberation Sans Narrow"/>
                <a:cs typeface="Liberation Sans Narrow"/>
              </a:rPr>
              <a:t>rts.</a:t>
            </a:r>
            <a:endParaRPr sz="1400">
              <a:latin typeface="Liberation Sans Narrow"/>
              <a:cs typeface="Liberation Sans Narrow"/>
            </a:endParaRP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73860" y="720090"/>
            <a:ext cx="5034280" cy="1000760"/>
          </a:xfrm>
          <a:prstGeom prst="rect">
            <a:avLst/>
          </a:prstGeom>
        </p:spPr>
        <p:txBody>
          <a:bodyPr vert="horz" wrap="square" lIns="0" tIns="12700" rIns="0" bIns="0" rtlCol="0">
            <a:spAutoFit/>
          </a:bodyPr>
          <a:lstStyle/>
          <a:p>
            <a:pPr marR="50800" algn="r">
              <a:lnSpc>
                <a:spcPct val="100000"/>
              </a:lnSpc>
              <a:spcBef>
                <a:spcPts val="100"/>
              </a:spcBef>
            </a:pPr>
            <a:r>
              <a:rPr sz="3200" spc="-250" dirty="0"/>
              <a:t>Typical </a:t>
            </a:r>
            <a:r>
              <a:rPr sz="3200" spc="-405" dirty="0"/>
              <a:t>Business </a:t>
            </a:r>
            <a:r>
              <a:rPr sz="3200" spc="-315" dirty="0"/>
              <a:t>Process</a:t>
            </a:r>
            <a:r>
              <a:rPr sz="3200" spc="30" dirty="0"/>
              <a:t> </a:t>
            </a:r>
            <a:r>
              <a:rPr sz="3200" spc="-395" dirty="0"/>
              <a:t>:</a:t>
            </a:r>
            <a:endParaRPr sz="3200"/>
          </a:p>
          <a:p>
            <a:pPr marR="5080" algn="r">
              <a:lnSpc>
                <a:spcPct val="100000"/>
              </a:lnSpc>
            </a:pPr>
            <a:r>
              <a:rPr sz="3200" spc="-265" dirty="0"/>
              <a:t>Key</a:t>
            </a:r>
            <a:r>
              <a:rPr sz="3200" spc="-285" dirty="0"/>
              <a:t> </a:t>
            </a:r>
            <a:r>
              <a:rPr sz="3200" spc="-280" dirty="0"/>
              <a:t>observation</a:t>
            </a:r>
            <a:endParaRPr sz="3200"/>
          </a:p>
        </p:txBody>
      </p:sp>
      <p:sp>
        <p:nvSpPr>
          <p:cNvPr id="4" name="object 4"/>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5</a:t>
            </a:r>
            <a:endParaRPr sz="1850">
              <a:latin typeface="Liberation Sans Narrow"/>
              <a:cs typeface="Liberation Sans Narrow"/>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734820" y="23914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1734820" y="308482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8" name="object 8"/>
          <p:cNvSpPr txBox="1"/>
          <p:nvPr/>
        </p:nvSpPr>
        <p:spPr>
          <a:xfrm>
            <a:off x="2077720" y="2404109"/>
            <a:ext cx="6472555" cy="1306830"/>
          </a:xfrm>
          <a:prstGeom prst="rect">
            <a:avLst/>
          </a:prstGeom>
        </p:spPr>
        <p:txBody>
          <a:bodyPr vert="horz" wrap="square" lIns="0" tIns="40005" rIns="0" bIns="0" rtlCol="0">
            <a:spAutoFit/>
          </a:bodyPr>
          <a:lstStyle/>
          <a:p>
            <a:pPr marL="12700" marR="180340">
              <a:lnSpc>
                <a:spcPts val="2230"/>
              </a:lnSpc>
              <a:spcBef>
                <a:spcPts val="315"/>
              </a:spcBef>
            </a:pPr>
            <a:r>
              <a:rPr sz="2000" dirty="0">
                <a:solidFill>
                  <a:srgbClr val="3F3F3F"/>
                </a:solidFill>
                <a:latin typeface="Arial"/>
                <a:cs typeface="Arial"/>
              </a:rPr>
              <a:t>A </a:t>
            </a:r>
            <a:r>
              <a:rPr sz="2000" spc="-5" dirty="0">
                <a:solidFill>
                  <a:srgbClr val="3F3F3F"/>
                </a:solidFill>
                <a:latin typeface="Arial"/>
                <a:cs typeface="Arial"/>
              </a:rPr>
              <a:t>typical </a:t>
            </a:r>
            <a:r>
              <a:rPr sz="2000" dirty="0">
                <a:solidFill>
                  <a:srgbClr val="3F3F3F"/>
                </a:solidFill>
                <a:latin typeface="Arial"/>
                <a:cs typeface="Arial"/>
              </a:rPr>
              <a:t>enterprise has </a:t>
            </a:r>
            <a:r>
              <a:rPr sz="2000" b="1" spc="-5" dirty="0">
                <a:solidFill>
                  <a:srgbClr val="3F3F3F"/>
                </a:solidFill>
                <a:latin typeface="Arial"/>
                <a:cs typeface="Arial"/>
              </a:rPr>
              <a:t>many Departments/ Business  units(BU).</a:t>
            </a:r>
            <a:endParaRPr sz="2000">
              <a:latin typeface="Arial"/>
              <a:cs typeface="Arial"/>
            </a:endParaRPr>
          </a:p>
          <a:p>
            <a:pPr marL="12700" marR="5080">
              <a:lnSpc>
                <a:spcPts val="2230"/>
              </a:lnSpc>
              <a:spcBef>
                <a:spcPts val="1000"/>
              </a:spcBef>
            </a:pPr>
            <a:r>
              <a:rPr sz="2000" spc="-5" dirty="0">
                <a:solidFill>
                  <a:srgbClr val="3F3F3F"/>
                </a:solidFill>
                <a:latin typeface="Arial"/>
                <a:cs typeface="Arial"/>
              </a:rPr>
              <a:t>These </a:t>
            </a:r>
            <a:r>
              <a:rPr sz="2000" dirty="0">
                <a:solidFill>
                  <a:srgbClr val="3F3F3F"/>
                </a:solidFill>
                <a:latin typeface="Arial"/>
                <a:cs typeface="Arial"/>
              </a:rPr>
              <a:t>Departments/ </a:t>
            </a:r>
            <a:r>
              <a:rPr sz="2000" spc="-5" dirty="0">
                <a:solidFill>
                  <a:srgbClr val="3F3F3F"/>
                </a:solidFill>
                <a:latin typeface="Arial"/>
                <a:cs typeface="Arial"/>
              </a:rPr>
              <a:t>BU </a:t>
            </a:r>
            <a:r>
              <a:rPr sz="2000" dirty="0">
                <a:solidFill>
                  <a:srgbClr val="3F3F3F"/>
                </a:solidFill>
                <a:latin typeface="Arial"/>
                <a:cs typeface="Arial"/>
              </a:rPr>
              <a:t>continuously </a:t>
            </a:r>
            <a:r>
              <a:rPr sz="2000" b="1" spc="-5" dirty="0">
                <a:solidFill>
                  <a:srgbClr val="3F3F3F"/>
                </a:solidFill>
                <a:latin typeface="Arial"/>
                <a:cs typeface="Arial"/>
              </a:rPr>
              <a:t>communicate </a:t>
            </a:r>
            <a:r>
              <a:rPr sz="2000" b="1" dirty="0">
                <a:solidFill>
                  <a:srgbClr val="3F3F3F"/>
                </a:solidFill>
                <a:latin typeface="Arial"/>
                <a:cs typeface="Arial"/>
              </a:rPr>
              <a:t>and  </a:t>
            </a:r>
            <a:r>
              <a:rPr sz="2000" b="1" spc="-5" dirty="0">
                <a:solidFill>
                  <a:srgbClr val="3F3F3F"/>
                </a:solidFill>
                <a:latin typeface="Arial"/>
                <a:cs typeface="Arial"/>
              </a:rPr>
              <a:t>exchange data </a:t>
            </a:r>
            <a:r>
              <a:rPr sz="2000" spc="-5" dirty="0">
                <a:solidFill>
                  <a:srgbClr val="3F3F3F"/>
                </a:solidFill>
                <a:latin typeface="Arial"/>
                <a:cs typeface="Arial"/>
              </a:rPr>
              <a:t>with </a:t>
            </a:r>
            <a:r>
              <a:rPr sz="2000" dirty="0">
                <a:solidFill>
                  <a:srgbClr val="3F3F3F"/>
                </a:solidFill>
                <a:latin typeface="Arial"/>
                <a:cs typeface="Arial"/>
              </a:rPr>
              <a:t>each</a:t>
            </a:r>
            <a:r>
              <a:rPr sz="2000" spc="10" dirty="0">
                <a:solidFill>
                  <a:srgbClr val="3F3F3F"/>
                </a:solidFill>
                <a:latin typeface="Arial"/>
                <a:cs typeface="Arial"/>
              </a:rPr>
              <a:t> </a:t>
            </a:r>
            <a:r>
              <a:rPr sz="2000" dirty="0">
                <a:solidFill>
                  <a:srgbClr val="3F3F3F"/>
                </a:solidFill>
                <a:latin typeface="Arial"/>
                <a:cs typeface="Arial"/>
              </a:rPr>
              <a:t>other.</a:t>
            </a:r>
            <a:endParaRPr sz="2000">
              <a:latin typeface="Arial"/>
              <a:cs typeface="Arial"/>
            </a:endParaRPr>
          </a:p>
        </p:txBody>
      </p:sp>
      <p:sp>
        <p:nvSpPr>
          <p:cNvPr id="9" name="object 9"/>
          <p:cNvSpPr txBox="1"/>
          <p:nvPr/>
        </p:nvSpPr>
        <p:spPr>
          <a:xfrm>
            <a:off x="1734820" y="377825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0" name="object 10"/>
          <p:cNvSpPr txBox="1"/>
          <p:nvPr/>
        </p:nvSpPr>
        <p:spPr>
          <a:xfrm>
            <a:off x="2077720" y="3790950"/>
            <a:ext cx="6372225" cy="1179830"/>
          </a:xfrm>
          <a:prstGeom prst="rect">
            <a:avLst/>
          </a:prstGeom>
        </p:spPr>
        <p:txBody>
          <a:bodyPr vert="horz" wrap="square" lIns="0" tIns="40005" rIns="0" bIns="0" rtlCol="0">
            <a:spAutoFit/>
          </a:bodyPr>
          <a:lstStyle/>
          <a:p>
            <a:pPr marL="12700" marR="5080">
              <a:lnSpc>
                <a:spcPts val="2230"/>
              </a:lnSpc>
              <a:spcBef>
                <a:spcPts val="315"/>
              </a:spcBef>
            </a:pPr>
            <a:r>
              <a:rPr sz="2000" spc="-5" dirty="0">
                <a:solidFill>
                  <a:srgbClr val="3F3F3F"/>
                </a:solidFill>
                <a:latin typeface="Arial"/>
                <a:cs typeface="Arial"/>
              </a:rPr>
              <a:t>The </a:t>
            </a:r>
            <a:r>
              <a:rPr sz="2000" b="1" dirty="0">
                <a:solidFill>
                  <a:srgbClr val="3F3F3F"/>
                </a:solidFill>
                <a:latin typeface="Arial"/>
                <a:cs typeface="Arial"/>
              </a:rPr>
              <a:t>success </a:t>
            </a:r>
            <a:r>
              <a:rPr sz="2000" b="1" spc="-5" dirty="0">
                <a:solidFill>
                  <a:srgbClr val="3F3F3F"/>
                </a:solidFill>
                <a:latin typeface="Arial"/>
                <a:cs typeface="Arial"/>
              </a:rPr>
              <a:t>of </a:t>
            </a:r>
            <a:r>
              <a:rPr sz="2000" b="1" dirty="0">
                <a:solidFill>
                  <a:srgbClr val="3F3F3F"/>
                </a:solidFill>
                <a:latin typeface="Arial"/>
                <a:cs typeface="Arial"/>
              </a:rPr>
              <a:t>any </a:t>
            </a:r>
            <a:r>
              <a:rPr sz="2000" b="1" spc="-5" dirty="0">
                <a:solidFill>
                  <a:srgbClr val="3F3F3F"/>
                </a:solidFill>
                <a:latin typeface="Arial"/>
                <a:cs typeface="Arial"/>
              </a:rPr>
              <a:t>organization lie’s in effective  communication </a:t>
            </a:r>
            <a:r>
              <a:rPr sz="2000" b="1" dirty="0">
                <a:solidFill>
                  <a:srgbClr val="3F3F3F"/>
                </a:solidFill>
                <a:latin typeface="Arial"/>
                <a:cs typeface="Arial"/>
              </a:rPr>
              <a:t>and data exchange </a:t>
            </a:r>
            <a:r>
              <a:rPr sz="2000" b="1" spc="5" dirty="0">
                <a:solidFill>
                  <a:srgbClr val="3F3F3F"/>
                </a:solidFill>
                <a:latin typeface="Arial"/>
                <a:cs typeface="Arial"/>
              </a:rPr>
              <a:t>within </a:t>
            </a:r>
            <a:r>
              <a:rPr sz="2000" b="1" dirty="0">
                <a:solidFill>
                  <a:srgbClr val="3F3F3F"/>
                </a:solidFill>
                <a:latin typeface="Arial"/>
                <a:cs typeface="Arial"/>
              </a:rPr>
              <a:t>the  </a:t>
            </a:r>
            <a:r>
              <a:rPr sz="2000" b="1" spc="-5" dirty="0">
                <a:solidFill>
                  <a:srgbClr val="3F3F3F"/>
                </a:solidFill>
                <a:latin typeface="Arial"/>
                <a:cs typeface="Arial"/>
              </a:rPr>
              <a:t>Departments/ </a:t>
            </a:r>
            <a:r>
              <a:rPr sz="2000" b="1" dirty="0">
                <a:solidFill>
                  <a:srgbClr val="3F3F3F"/>
                </a:solidFill>
                <a:latin typeface="Arial"/>
                <a:cs typeface="Arial"/>
              </a:rPr>
              <a:t>BU </a:t>
            </a:r>
            <a:r>
              <a:rPr sz="2000" dirty="0">
                <a:solidFill>
                  <a:srgbClr val="3F3F3F"/>
                </a:solidFill>
                <a:latin typeface="Arial"/>
                <a:cs typeface="Arial"/>
              </a:rPr>
              <a:t>as </a:t>
            </a:r>
            <a:r>
              <a:rPr sz="2000" spc="-5" dirty="0">
                <a:solidFill>
                  <a:srgbClr val="3F3F3F"/>
                </a:solidFill>
                <a:latin typeface="Arial"/>
                <a:cs typeface="Arial"/>
              </a:rPr>
              <a:t>well </a:t>
            </a:r>
            <a:r>
              <a:rPr sz="2000" dirty="0">
                <a:solidFill>
                  <a:srgbClr val="3F3F3F"/>
                </a:solidFill>
                <a:latin typeface="Arial"/>
                <a:cs typeface="Arial"/>
              </a:rPr>
              <a:t>as associated </a:t>
            </a:r>
            <a:r>
              <a:rPr sz="2000" spc="-5" dirty="0">
                <a:solidFill>
                  <a:srgbClr val="3F3F3F"/>
                </a:solidFill>
                <a:latin typeface="Arial"/>
                <a:cs typeface="Arial"/>
              </a:rPr>
              <a:t>third </a:t>
            </a:r>
            <a:r>
              <a:rPr sz="2000" dirty="0">
                <a:solidFill>
                  <a:srgbClr val="3F3F3F"/>
                </a:solidFill>
                <a:latin typeface="Arial"/>
                <a:cs typeface="Arial"/>
              </a:rPr>
              <a:t>party such  </a:t>
            </a:r>
            <a:r>
              <a:rPr sz="2000" spc="-5" dirty="0">
                <a:solidFill>
                  <a:srgbClr val="3F3F3F"/>
                </a:solidFill>
                <a:latin typeface="Arial"/>
                <a:cs typeface="Arial"/>
              </a:rPr>
              <a:t>as </a:t>
            </a:r>
            <a:r>
              <a:rPr sz="2000" dirty="0">
                <a:solidFill>
                  <a:srgbClr val="3F3F3F"/>
                </a:solidFill>
                <a:latin typeface="Arial"/>
                <a:cs typeface="Arial"/>
              </a:rPr>
              <a:t>Vendors, Outsourcers and</a:t>
            </a:r>
            <a:r>
              <a:rPr sz="2000" spc="-25" dirty="0">
                <a:solidFill>
                  <a:srgbClr val="3F3F3F"/>
                </a:solidFill>
                <a:latin typeface="Arial"/>
                <a:cs typeface="Arial"/>
              </a:rPr>
              <a:t> </a:t>
            </a:r>
            <a:r>
              <a:rPr sz="2000" dirty="0">
                <a:solidFill>
                  <a:srgbClr val="3F3F3F"/>
                </a:solidFill>
                <a:latin typeface="Arial"/>
                <a:cs typeface="Arial"/>
              </a:rPr>
              <a:t>Costumers.</a:t>
            </a:r>
            <a:endParaRPr sz="2000">
              <a:latin typeface="Arial"/>
              <a:cs typeface="Arial"/>
            </a:endParaRPr>
          </a:p>
        </p:txBody>
      </p:sp>
      <p:sp>
        <p:nvSpPr>
          <p:cNvPr id="11" name="object 11"/>
          <p:cNvSpPr txBox="1"/>
          <p:nvPr/>
        </p:nvSpPr>
        <p:spPr>
          <a:xfrm>
            <a:off x="1734820" y="544830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2" name="object 12"/>
          <p:cNvSpPr txBox="1"/>
          <p:nvPr/>
        </p:nvSpPr>
        <p:spPr>
          <a:xfrm>
            <a:off x="2077720" y="5461000"/>
            <a:ext cx="443357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3F3F3F"/>
                </a:solidFill>
                <a:latin typeface="Arial"/>
                <a:cs typeface="Arial"/>
              </a:rPr>
              <a:t>Also known as </a:t>
            </a:r>
            <a:r>
              <a:rPr sz="2000" b="1" spc="-5" dirty="0">
                <a:solidFill>
                  <a:srgbClr val="3F3F3F"/>
                </a:solidFill>
                <a:latin typeface="Arial"/>
                <a:cs typeface="Arial"/>
              </a:rPr>
              <a:t>Decentralized</a:t>
            </a:r>
            <a:r>
              <a:rPr sz="2000" b="1" spc="30" dirty="0">
                <a:solidFill>
                  <a:srgbClr val="3F3F3F"/>
                </a:solidFill>
                <a:latin typeface="Arial"/>
                <a:cs typeface="Arial"/>
              </a:rPr>
              <a:t> </a:t>
            </a:r>
            <a:r>
              <a:rPr sz="2000" b="1" spc="-5" dirty="0">
                <a:solidFill>
                  <a:srgbClr val="3F3F3F"/>
                </a:solidFill>
                <a:latin typeface="Arial"/>
                <a:cs typeface="Arial"/>
              </a:rPr>
              <a:t>System</a:t>
            </a:r>
            <a:r>
              <a:rPr sz="2000" spc="-5" dirty="0">
                <a:solidFill>
                  <a:srgbClr val="3F3F3F"/>
                </a:solidFill>
                <a:latin typeface="Arial"/>
                <a:cs typeface="Arial"/>
              </a:rPr>
              <a:t>.</a:t>
            </a:r>
            <a:endParaRPr sz="2000">
              <a:latin typeface="Arial"/>
              <a:cs typeface="Arial"/>
            </a:endParaRPr>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450339" y="712470"/>
            <a:ext cx="5584190" cy="999490"/>
          </a:xfrm>
          <a:prstGeom prst="rect">
            <a:avLst/>
          </a:prstGeom>
        </p:spPr>
        <p:txBody>
          <a:bodyPr vert="horz" wrap="square" lIns="0" tIns="12700" rIns="0" bIns="0" rtlCol="0">
            <a:spAutoFit/>
          </a:bodyPr>
          <a:lstStyle/>
          <a:p>
            <a:pPr marR="5080" algn="r">
              <a:lnSpc>
                <a:spcPts val="3835"/>
              </a:lnSpc>
              <a:spcBef>
                <a:spcPts val="100"/>
              </a:spcBef>
            </a:pPr>
            <a:r>
              <a:rPr sz="3200" spc="-335" dirty="0"/>
              <a:t>Problems </a:t>
            </a:r>
            <a:r>
              <a:rPr sz="3200" spc="-445" dirty="0"/>
              <a:t>with</a:t>
            </a:r>
            <a:r>
              <a:rPr sz="3200" spc="-165" dirty="0"/>
              <a:t> </a:t>
            </a:r>
            <a:r>
              <a:rPr sz="3200" spc="-245" dirty="0"/>
              <a:t>Decentralized</a:t>
            </a:r>
            <a:endParaRPr sz="3200"/>
          </a:p>
          <a:p>
            <a:pPr marR="60325" algn="r">
              <a:lnSpc>
                <a:spcPts val="3835"/>
              </a:lnSpc>
            </a:pPr>
            <a:r>
              <a:rPr sz="3200" spc="-610" dirty="0"/>
              <a:t>S</a:t>
            </a:r>
            <a:r>
              <a:rPr sz="3200" spc="-385" dirty="0"/>
              <a:t>y</a:t>
            </a:r>
            <a:r>
              <a:rPr sz="3200" spc="-355" dirty="0"/>
              <a:t>s</a:t>
            </a:r>
            <a:r>
              <a:rPr sz="3200" spc="-325" dirty="0"/>
              <a:t>tem</a:t>
            </a:r>
            <a:endParaRPr sz="3200"/>
          </a:p>
        </p:txBody>
      </p:sp>
      <p:sp>
        <p:nvSpPr>
          <p:cNvPr id="4" name="object 4"/>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6</a:t>
            </a:r>
            <a:endParaRPr sz="1850">
              <a:latin typeface="Liberation Sans Narrow"/>
              <a:cs typeface="Liberation Sans Narrow"/>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734820" y="23914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1734820" y="2979419"/>
            <a:ext cx="118745" cy="845819"/>
          </a:xfrm>
          <a:prstGeom prst="rect">
            <a:avLst/>
          </a:prstGeom>
        </p:spPr>
        <p:txBody>
          <a:bodyPr vert="horz" wrap="square" lIns="0" tIns="118110" rIns="0" bIns="0" rtlCol="0">
            <a:spAutoFit/>
          </a:bodyPr>
          <a:lstStyle/>
          <a:p>
            <a:pPr marL="12700">
              <a:lnSpc>
                <a:spcPct val="100000"/>
              </a:lnSpc>
              <a:spcBef>
                <a:spcPts val="930"/>
              </a:spcBef>
            </a:pPr>
            <a:r>
              <a:rPr sz="2000" spc="-1270" dirty="0">
                <a:solidFill>
                  <a:srgbClr val="343434"/>
                </a:solidFill>
                <a:latin typeface="UnDotum"/>
                <a:cs typeface="UnDotum"/>
              </a:rPr>
              <a:t></a:t>
            </a:r>
            <a:endParaRPr sz="2000">
              <a:latin typeface="UnDotum"/>
              <a:cs typeface="UnDotum"/>
            </a:endParaRPr>
          </a:p>
          <a:p>
            <a:pPr marL="12700">
              <a:lnSpc>
                <a:spcPct val="100000"/>
              </a:lnSpc>
              <a:spcBef>
                <a:spcPts val="830"/>
              </a:spcBef>
            </a:pPr>
            <a:r>
              <a:rPr sz="2000" spc="-1270" dirty="0">
                <a:solidFill>
                  <a:srgbClr val="343434"/>
                </a:solidFill>
                <a:latin typeface="UnDotum"/>
                <a:cs typeface="UnDotum"/>
              </a:rPr>
              <a:t></a:t>
            </a:r>
            <a:endParaRPr sz="2000">
              <a:latin typeface="UnDotum"/>
              <a:cs typeface="UnDotum"/>
            </a:endParaRPr>
          </a:p>
        </p:txBody>
      </p:sp>
      <p:sp>
        <p:nvSpPr>
          <p:cNvPr id="8" name="object 8"/>
          <p:cNvSpPr txBox="1"/>
          <p:nvPr/>
        </p:nvSpPr>
        <p:spPr>
          <a:xfrm>
            <a:off x="2077720" y="2404109"/>
            <a:ext cx="6567805" cy="1433830"/>
          </a:xfrm>
          <a:prstGeom prst="rect">
            <a:avLst/>
          </a:prstGeom>
        </p:spPr>
        <p:txBody>
          <a:bodyPr vert="horz" wrap="square" lIns="0" tIns="40005" rIns="0" bIns="0" rtlCol="0">
            <a:spAutoFit/>
          </a:bodyPr>
          <a:lstStyle/>
          <a:p>
            <a:pPr marL="12700" marR="369570">
              <a:lnSpc>
                <a:spcPts val="2230"/>
              </a:lnSpc>
              <a:spcBef>
                <a:spcPts val="315"/>
              </a:spcBef>
            </a:pPr>
            <a:r>
              <a:rPr sz="2000" dirty="0">
                <a:solidFill>
                  <a:srgbClr val="3F3F3F"/>
                </a:solidFill>
                <a:latin typeface="Arial"/>
                <a:cs typeface="Arial"/>
              </a:rPr>
              <a:t>Numerous disparate </a:t>
            </a:r>
            <a:r>
              <a:rPr sz="2000" spc="-5" dirty="0">
                <a:solidFill>
                  <a:srgbClr val="3F3F3F"/>
                </a:solidFill>
                <a:latin typeface="Arial"/>
                <a:cs typeface="Arial"/>
              </a:rPr>
              <a:t>information </a:t>
            </a:r>
            <a:r>
              <a:rPr sz="2000" dirty="0">
                <a:solidFill>
                  <a:srgbClr val="3F3F3F"/>
                </a:solidFill>
                <a:latin typeface="Arial"/>
                <a:cs typeface="Arial"/>
              </a:rPr>
              <a:t>system are developed  </a:t>
            </a:r>
            <a:r>
              <a:rPr sz="2000" spc="-5" dirty="0">
                <a:solidFill>
                  <a:srgbClr val="3F3F3F"/>
                </a:solidFill>
                <a:latin typeface="Arial"/>
                <a:cs typeface="Arial"/>
              </a:rPr>
              <a:t>individually </a:t>
            </a:r>
            <a:r>
              <a:rPr sz="2000" dirty="0">
                <a:solidFill>
                  <a:srgbClr val="3F3F3F"/>
                </a:solidFill>
                <a:latin typeface="Arial"/>
                <a:cs typeface="Arial"/>
              </a:rPr>
              <a:t>over </a:t>
            </a:r>
            <a:r>
              <a:rPr sz="2000" spc="-5" dirty="0">
                <a:solidFill>
                  <a:srgbClr val="3F3F3F"/>
                </a:solidFill>
                <a:latin typeface="Arial"/>
                <a:cs typeface="Arial"/>
              </a:rPr>
              <a:t>the</a:t>
            </a:r>
            <a:r>
              <a:rPr sz="2000" spc="-15" dirty="0">
                <a:solidFill>
                  <a:srgbClr val="3F3F3F"/>
                </a:solidFill>
                <a:latin typeface="Arial"/>
                <a:cs typeface="Arial"/>
              </a:rPr>
              <a:t> </a:t>
            </a:r>
            <a:r>
              <a:rPr sz="2000" spc="-5" dirty="0">
                <a:solidFill>
                  <a:srgbClr val="3F3F3F"/>
                </a:solidFill>
                <a:latin typeface="Arial"/>
                <a:cs typeface="Arial"/>
              </a:rPr>
              <a:t>time.</a:t>
            </a:r>
            <a:endParaRPr sz="2000" dirty="0">
              <a:latin typeface="Arial"/>
              <a:cs typeface="Arial"/>
            </a:endParaRPr>
          </a:p>
          <a:p>
            <a:pPr marL="12700" marR="5080">
              <a:lnSpc>
                <a:spcPts val="3229"/>
              </a:lnSpc>
              <a:spcBef>
                <a:spcPts val="200"/>
              </a:spcBef>
            </a:pPr>
            <a:r>
              <a:rPr sz="2000" spc="-5" dirty="0">
                <a:solidFill>
                  <a:srgbClr val="3F3F3F"/>
                </a:solidFill>
                <a:latin typeface="Arial"/>
                <a:cs typeface="Arial"/>
              </a:rPr>
              <a:t>Integrating the </a:t>
            </a:r>
            <a:r>
              <a:rPr sz="2000" dirty="0">
                <a:solidFill>
                  <a:srgbClr val="3F3F3F"/>
                </a:solidFill>
                <a:latin typeface="Arial"/>
                <a:cs typeface="Arial"/>
              </a:rPr>
              <a:t>data becomes </a:t>
            </a:r>
            <a:r>
              <a:rPr sz="2000" spc="-5" dirty="0">
                <a:solidFill>
                  <a:srgbClr val="3F3F3F"/>
                </a:solidFill>
                <a:latin typeface="Arial"/>
                <a:cs typeface="Arial"/>
              </a:rPr>
              <a:t>time </a:t>
            </a:r>
            <a:r>
              <a:rPr sz="2000" dirty="0">
                <a:solidFill>
                  <a:srgbClr val="3F3F3F"/>
                </a:solidFill>
                <a:latin typeface="Arial"/>
                <a:cs typeface="Arial"/>
              </a:rPr>
              <a:t>and </a:t>
            </a:r>
            <a:r>
              <a:rPr sz="2000" spc="-5" dirty="0">
                <a:solidFill>
                  <a:srgbClr val="3F3F3F"/>
                </a:solidFill>
                <a:latin typeface="Arial"/>
                <a:cs typeface="Arial"/>
              </a:rPr>
              <a:t>money </a:t>
            </a:r>
            <a:r>
              <a:rPr sz="2000" dirty="0">
                <a:solidFill>
                  <a:srgbClr val="3F3F3F"/>
                </a:solidFill>
                <a:latin typeface="Arial"/>
                <a:cs typeface="Arial"/>
              </a:rPr>
              <a:t>consuming.  </a:t>
            </a:r>
            <a:r>
              <a:rPr sz="2000" spc="-5" dirty="0">
                <a:solidFill>
                  <a:srgbClr val="3F3F3F"/>
                </a:solidFill>
                <a:latin typeface="Arial"/>
                <a:cs typeface="Arial"/>
              </a:rPr>
              <a:t>Inconsistences </a:t>
            </a:r>
            <a:r>
              <a:rPr sz="2000" dirty="0">
                <a:solidFill>
                  <a:srgbClr val="3F3F3F"/>
                </a:solidFill>
                <a:latin typeface="Arial"/>
                <a:cs typeface="Arial"/>
              </a:rPr>
              <a:t>and duplication of</a:t>
            </a:r>
            <a:r>
              <a:rPr sz="2000" spc="-25" dirty="0">
                <a:solidFill>
                  <a:srgbClr val="3F3F3F"/>
                </a:solidFill>
                <a:latin typeface="Arial"/>
                <a:cs typeface="Arial"/>
              </a:rPr>
              <a:t> </a:t>
            </a:r>
            <a:r>
              <a:rPr sz="2000" spc="-5" dirty="0">
                <a:solidFill>
                  <a:srgbClr val="3F3F3F"/>
                </a:solidFill>
                <a:latin typeface="Arial"/>
                <a:cs typeface="Arial"/>
              </a:rPr>
              <a:t>data.</a:t>
            </a:r>
            <a:endParaRPr sz="2000" dirty="0">
              <a:latin typeface="Arial"/>
              <a:cs typeface="Arial"/>
            </a:endParaRPr>
          </a:p>
        </p:txBody>
      </p:sp>
      <p:sp>
        <p:nvSpPr>
          <p:cNvPr id="9" name="object 9"/>
          <p:cNvSpPr txBox="1"/>
          <p:nvPr/>
        </p:nvSpPr>
        <p:spPr>
          <a:xfrm>
            <a:off x="1734820" y="390525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0" name="object 10"/>
          <p:cNvSpPr txBox="1"/>
          <p:nvPr/>
        </p:nvSpPr>
        <p:spPr>
          <a:xfrm>
            <a:off x="2077720" y="3916679"/>
            <a:ext cx="570611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3F3F3F"/>
                </a:solidFill>
                <a:latin typeface="Arial"/>
                <a:cs typeface="Arial"/>
              </a:rPr>
              <a:t>High </a:t>
            </a:r>
            <a:r>
              <a:rPr sz="2000" spc="-5" dirty="0">
                <a:solidFill>
                  <a:srgbClr val="3F3F3F"/>
                </a:solidFill>
                <a:latin typeface="Arial"/>
                <a:cs typeface="Arial"/>
              </a:rPr>
              <a:t>inventory, </a:t>
            </a:r>
            <a:r>
              <a:rPr sz="2000" dirty="0">
                <a:solidFill>
                  <a:srgbClr val="3F3F3F"/>
                </a:solidFill>
                <a:latin typeface="Arial"/>
                <a:cs typeface="Arial"/>
              </a:rPr>
              <a:t>material and </a:t>
            </a:r>
            <a:r>
              <a:rPr sz="2000" spc="-5" dirty="0">
                <a:solidFill>
                  <a:srgbClr val="3F3F3F"/>
                </a:solidFill>
                <a:latin typeface="Arial"/>
                <a:cs typeface="Arial"/>
              </a:rPr>
              <a:t>human </a:t>
            </a:r>
            <a:r>
              <a:rPr sz="2000" dirty="0">
                <a:solidFill>
                  <a:srgbClr val="3F3F3F"/>
                </a:solidFill>
                <a:latin typeface="Arial"/>
                <a:cs typeface="Arial"/>
              </a:rPr>
              <a:t>resource</a:t>
            </a:r>
            <a:r>
              <a:rPr sz="2000" spc="-45" dirty="0">
                <a:solidFill>
                  <a:srgbClr val="3F3F3F"/>
                </a:solidFill>
                <a:latin typeface="Arial"/>
                <a:cs typeface="Arial"/>
              </a:rPr>
              <a:t> </a:t>
            </a:r>
            <a:r>
              <a:rPr sz="2000" dirty="0">
                <a:solidFill>
                  <a:srgbClr val="3F3F3F"/>
                </a:solidFill>
                <a:latin typeface="Arial"/>
                <a:cs typeface="Arial"/>
              </a:rPr>
              <a:t>cost.</a:t>
            </a:r>
            <a:endParaRPr sz="2000">
              <a:latin typeface="Arial"/>
              <a:cs typeface="Arial"/>
            </a:endParaRP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p:nvPr/>
        </p:nvSpPr>
        <p:spPr>
          <a:xfrm>
            <a:off x="890269" y="821689"/>
            <a:ext cx="128905" cy="297180"/>
          </a:xfrm>
          <a:prstGeom prst="rect">
            <a:avLst/>
          </a:prstGeom>
        </p:spPr>
        <p:txBody>
          <a:bodyPr vert="horz" wrap="square" lIns="0" tIns="16510" rIns="0" bIns="0" rtlCol="0">
            <a:spAutoFit/>
          </a:bodyPr>
          <a:lstStyle/>
          <a:p>
            <a:pPr marL="12700">
              <a:lnSpc>
                <a:spcPct val="100000"/>
              </a:lnSpc>
              <a:spcBef>
                <a:spcPts val="130"/>
              </a:spcBef>
            </a:pPr>
            <a:r>
              <a:rPr sz="1750" spc="10" dirty="0">
                <a:solidFill>
                  <a:srgbClr val="FDFFFF"/>
                </a:solidFill>
                <a:latin typeface="Liberation Sans Narrow"/>
                <a:cs typeface="Liberation Sans Narrow"/>
              </a:rPr>
              <a:t>7</a:t>
            </a:r>
            <a:endParaRPr sz="1750">
              <a:latin typeface="Liberation Sans Narrow"/>
              <a:cs typeface="Liberation Sans Narrow"/>
            </a:endParaRPr>
          </a:p>
        </p:txBody>
      </p:sp>
      <p:grpSp>
        <p:nvGrpSpPr>
          <p:cNvPr id="4" name="object 4"/>
          <p:cNvGrpSpPr/>
          <p:nvPr/>
        </p:nvGrpSpPr>
        <p:grpSpPr>
          <a:xfrm>
            <a:off x="1367789" y="0"/>
            <a:ext cx="7776209" cy="6111240"/>
            <a:chOff x="1367789" y="0"/>
            <a:chExt cx="7776209" cy="6111240"/>
          </a:xfrm>
        </p:grpSpPr>
        <p:sp>
          <p:nvSpPr>
            <p:cNvPr id="5" name="object 5"/>
            <p:cNvSpPr/>
            <p:nvPr/>
          </p:nvSpPr>
          <p:spPr>
            <a:xfrm>
              <a:off x="7001510"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6358889" y="2029460"/>
              <a:ext cx="1057910" cy="736600"/>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447799" y="1821179"/>
              <a:ext cx="685800" cy="642620"/>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3550919" y="2057400"/>
              <a:ext cx="920750" cy="716279"/>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5125719" y="3778250"/>
              <a:ext cx="1405890" cy="789939"/>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3401060" y="5030470"/>
              <a:ext cx="1137919" cy="718820"/>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1367789" y="5030470"/>
              <a:ext cx="838199" cy="838200"/>
            </a:xfrm>
            <a:prstGeom prst="rect">
              <a:avLst/>
            </a:prstGeom>
            <a:blipFill>
              <a:blip r:embed="rId8" cstate="print"/>
              <a:stretch>
                <a:fillRect/>
              </a:stretch>
            </a:blipFill>
          </p:spPr>
          <p:txBody>
            <a:bodyPr wrap="square" lIns="0" tIns="0" rIns="0" bIns="0" rtlCol="0"/>
            <a:lstStyle/>
            <a:p>
              <a:endParaRPr/>
            </a:p>
          </p:txBody>
        </p:sp>
        <p:sp>
          <p:nvSpPr>
            <p:cNvPr id="12" name="object 12"/>
            <p:cNvSpPr/>
            <p:nvPr/>
          </p:nvSpPr>
          <p:spPr>
            <a:xfrm>
              <a:off x="7061199" y="5430520"/>
              <a:ext cx="1062990" cy="680720"/>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1451610" y="5674359"/>
            <a:ext cx="598805" cy="238760"/>
          </a:xfrm>
          <a:prstGeom prst="rect">
            <a:avLst/>
          </a:prstGeom>
        </p:spPr>
        <p:txBody>
          <a:bodyPr vert="horz" wrap="square" lIns="0" tIns="12700" rIns="0" bIns="0" rtlCol="0">
            <a:spAutoFit/>
          </a:bodyPr>
          <a:lstStyle/>
          <a:p>
            <a:pPr marL="12700">
              <a:lnSpc>
                <a:spcPct val="100000"/>
              </a:lnSpc>
              <a:spcBef>
                <a:spcPts val="100"/>
              </a:spcBef>
            </a:pPr>
            <a:r>
              <a:rPr sz="1400" b="1" spc="-5" dirty="0">
                <a:latin typeface="Times New Roman"/>
                <a:cs typeface="Times New Roman"/>
              </a:rPr>
              <a:t>Vend</a:t>
            </a:r>
            <a:r>
              <a:rPr sz="1400" b="1" spc="5" dirty="0">
                <a:latin typeface="Times New Roman"/>
                <a:cs typeface="Times New Roman"/>
              </a:rPr>
              <a:t>o</a:t>
            </a:r>
            <a:r>
              <a:rPr sz="1400" b="1" dirty="0">
                <a:latin typeface="Times New Roman"/>
                <a:cs typeface="Times New Roman"/>
              </a:rPr>
              <a:t>r</a:t>
            </a:r>
            <a:endParaRPr sz="1400">
              <a:latin typeface="Times New Roman"/>
              <a:cs typeface="Times New Roman"/>
            </a:endParaRPr>
          </a:p>
        </p:txBody>
      </p:sp>
      <p:sp>
        <p:nvSpPr>
          <p:cNvPr id="14" name="object 14"/>
          <p:cNvSpPr txBox="1"/>
          <p:nvPr/>
        </p:nvSpPr>
        <p:spPr>
          <a:xfrm rot="600000">
            <a:off x="2459100" y="2083424"/>
            <a:ext cx="762693" cy="177800"/>
          </a:xfrm>
          <a:prstGeom prst="rect">
            <a:avLst/>
          </a:prstGeom>
        </p:spPr>
        <p:txBody>
          <a:bodyPr vert="horz" wrap="square" lIns="0" tIns="0" rIns="0" bIns="0" rtlCol="0">
            <a:spAutoFit/>
          </a:bodyPr>
          <a:lstStyle/>
          <a:p>
            <a:pPr>
              <a:lnSpc>
                <a:spcPts val="1400"/>
              </a:lnSpc>
            </a:pPr>
            <a:r>
              <a:rPr sz="2100" spc="-22" baseline="1984" dirty="0">
                <a:latin typeface="Liberation Sans Narrow"/>
                <a:cs typeface="Liberation Sans Narrow"/>
              </a:rPr>
              <a:t>Orde</a:t>
            </a:r>
            <a:r>
              <a:rPr sz="1400" spc="-15" dirty="0">
                <a:latin typeface="Liberation Sans Narrow"/>
                <a:cs typeface="Liberation Sans Narrow"/>
              </a:rPr>
              <a:t>r</a:t>
            </a:r>
            <a:r>
              <a:rPr sz="1400" spc="-75" dirty="0">
                <a:latin typeface="Liberation Sans Narrow"/>
                <a:cs typeface="Liberation Sans Narrow"/>
              </a:rPr>
              <a:t> </a:t>
            </a:r>
            <a:r>
              <a:rPr sz="1400" spc="-15" dirty="0">
                <a:latin typeface="Liberation Sans Narrow"/>
                <a:cs typeface="Liberation Sans Narrow"/>
              </a:rPr>
              <a:t>parts</a:t>
            </a:r>
            <a:endParaRPr sz="1400">
              <a:latin typeface="Liberation Sans Narrow"/>
              <a:cs typeface="Liberation Sans Narrow"/>
            </a:endParaRPr>
          </a:p>
        </p:txBody>
      </p:sp>
      <p:sp>
        <p:nvSpPr>
          <p:cNvPr id="15" name="object 15"/>
          <p:cNvSpPr txBox="1"/>
          <p:nvPr/>
        </p:nvSpPr>
        <p:spPr>
          <a:xfrm>
            <a:off x="3686809" y="2805429"/>
            <a:ext cx="77787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Sales</a:t>
            </a:r>
            <a:r>
              <a:rPr sz="1400" spc="-70" dirty="0">
                <a:latin typeface="Liberation Sans Narrow"/>
                <a:cs typeface="Liberation Sans Narrow"/>
              </a:rPr>
              <a:t> </a:t>
            </a:r>
            <a:r>
              <a:rPr sz="1400" spc="-5" dirty="0">
                <a:latin typeface="Liberation Sans Narrow"/>
                <a:cs typeface="Liberation Sans Narrow"/>
              </a:rPr>
              <a:t>Dept.</a:t>
            </a:r>
            <a:endParaRPr sz="1400">
              <a:latin typeface="Liberation Sans Narrow"/>
              <a:cs typeface="Liberation Sans Narrow"/>
            </a:endParaRPr>
          </a:p>
        </p:txBody>
      </p:sp>
      <p:sp>
        <p:nvSpPr>
          <p:cNvPr id="16" name="object 16"/>
          <p:cNvSpPr txBox="1"/>
          <p:nvPr/>
        </p:nvSpPr>
        <p:spPr>
          <a:xfrm>
            <a:off x="6563359" y="2823209"/>
            <a:ext cx="746125" cy="238760"/>
          </a:xfrm>
          <a:prstGeom prst="rect">
            <a:avLst/>
          </a:prstGeom>
        </p:spPr>
        <p:txBody>
          <a:bodyPr vert="horz" wrap="square" lIns="0" tIns="12700" rIns="0" bIns="0" rtlCol="0">
            <a:spAutoFit/>
          </a:bodyPr>
          <a:lstStyle/>
          <a:p>
            <a:pPr marL="12700">
              <a:lnSpc>
                <a:spcPct val="100000"/>
              </a:lnSpc>
              <a:spcBef>
                <a:spcPts val="100"/>
              </a:spcBef>
            </a:pPr>
            <a:r>
              <a:rPr sz="1400" dirty="0">
                <a:latin typeface="Liberation Sans Narrow"/>
                <a:cs typeface="Liberation Sans Narrow"/>
              </a:rPr>
              <a:t>A</a:t>
            </a:r>
            <a:r>
              <a:rPr sz="1400" spc="-5" dirty="0">
                <a:latin typeface="Liberation Sans Narrow"/>
                <a:cs typeface="Liberation Sans Narrow"/>
              </a:rPr>
              <a:t>c</a:t>
            </a:r>
            <a:r>
              <a:rPr sz="1400" dirty="0">
                <a:latin typeface="Liberation Sans Narrow"/>
                <a:cs typeface="Liberation Sans Narrow"/>
              </a:rPr>
              <a:t>c</a:t>
            </a:r>
            <a:r>
              <a:rPr sz="1400" spc="-10" dirty="0">
                <a:latin typeface="Liberation Sans Narrow"/>
                <a:cs typeface="Liberation Sans Narrow"/>
              </a:rPr>
              <a:t>o</a:t>
            </a:r>
            <a:r>
              <a:rPr sz="1400" spc="-5" dirty="0">
                <a:latin typeface="Liberation Sans Narrow"/>
                <a:cs typeface="Liberation Sans Narrow"/>
              </a:rPr>
              <a:t>u</a:t>
            </a:r>
            <a:r>
              <a:rPr sz="1400" spc="-10" dirty="0">
                <a:latin typeface="Liberation Sans Narrow"/>
                <a:cs typeface="Liberation Sans Narrow"/>
              </a:rPr>
              <a:t>n</a:t>
            </a:r>
            <a:r>
              <a:rPr sz="1400" spc="5" dirty="0">
                <a:latin typeface="Liberation Sans Narrow"/>
                <a:cs typeface="Liberation Sans Narrow"/>
              </a:rPr>
              <a:t>t</a:t>
            </a:r>
            <a:r>
              <a:rPr sz="1400" spc="-5" dirty="0">
                <a:latin typeface="Liberation Sans Narrow"/>
                <a:cs typeface="Liberation Sans Narrow"/>
              </a:rPr>
              <a:t>ing</a:t>
            </a:r>
            <a:endParaRPr sz="1400">
              <a:latin typeface="Liberation Sans Narrow"/>
              <a:cs typeface="Liberation Sans Narrow"/>
            </a:endParaRPr>
          </a:p>
        </p:txBody>
      </p:sp>
      <p:sp>
        <p:nvSpPr>
          <p:cNvPr id="17" name="object 17"/>
          <p:cNvSpPr txBox="1"/>
          <p:nvPr/>
        </p:nvSpPr>
        <p:spPr>
          <a:xfrm>
            <a:off x="3444240" y="5853429"/>
            <a:ext cx="1141730"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Purchasing</a:t>
            </a:r>
            <a:r>
              <a:rPr sz="1400" spc="-50" dirty="0">
                <a:latin typeface="Liberation Sans Narrow"/>
                <a:cs typeface="Liberation Sans Narrow"/>
              </a:rPr>
              <a:t> </a:t>
            </a:r>
            <a:r>
              <a:rPr sz="1400" spc="-10" dirty="0">
                <a:latin typeface="Liberation Sans Narrow"/>
                <a:cs typeface="Liberation Sans Narrow"/>
              </a:rPr>
              <a:t>Dept.</a:t>
            </a:r>
            <a:endParaRPr sz="1400">
              <a:latin typeface="Liberation Sans Narrow"/>
              <a:cs typeface="Liberation Sans Narrow"/>
            </a:endParaRPr>
          </a:p>
        </p:txBody>
      </p:sp>
      <p:sp>
        <p:nvSpPr>
          <p:cNvPr id="18" name="object 18"/>
          <p:cNvSpPr txBox="1"/>
          <p:nvPr/>
        </p:nvSpPr>
        <p:spPr>
          <a:xfrm>
            <a:off x="7203440" y="6101079"/>
            <a:ext cx="77025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W</a:t>
            </a:r>
            <a:r>
              <a:rPr sz="1400" spc="-5" dirty="0">
                <a:latin typeface="Liberation Sans Narrow"/>
                <a:cs typeface="Liberation Sans Narrow"/>
              </a:rPr>
              <a:t>ar</a:t>
            </a:r>
            <a:r>
              <a:rPr sz="1400" spc="-10" dirty="0">
                <a:latin typeface="Liberation Sans Narrow"/>
                <a:cs typeface="Liberation Sans Narrow"/>
              </a:rPr>
              <a:t>e</a:t>
            </a:r>
            <a:r>
              <a:rPr sz="1400" spc="-5" dirty="0">
                <a:latin typeface="Liberation Sans Narrow"/>
                <a:cs typeface="Liberation Sans Narrow"/>
              </a:rPr>
              <a:t>ho</a:t>
            </a:r>
            <a:r>
              <a:rPr sz="1400" spc="-10" dirty="0">
                <a:latin typeface="Liberation Sans Narrow"/>
                <a:cs typeface="Liberation Sans Narrow"/>
              </a:rPr>
              <a:t>u</a:t>
            </a:r>
            <a:r>
              <a:rPr sz="1400" dirty="0">
                <a:latin typeface="Liberation Sans Narrow"/>
                <a:cs typeface="Liberation Sans Narrow"/>
              </a:rPr>
              <a:t>se</a:t>
            </a:r>
            <a:endParaRPr sz="1400">
              <a:latin typeface="Liberation Sans Narrow"/>
              <a:cs typeface="Liberation Sans Narrow"/>
            </a:endParaRPr>
          </a:p>
        </p:txBody>
      </p:sp>
      <p:grpSp>
        <p:nvGrpSpPr>
          <p:cNvPr id="19" name="object 19"/>
          <p:cNvGrpSpPr/>
          <p:nvPr/>
        </p:nvGrpSpPr>
        <p:grpSpPr>
          <a:xfrm>
            <a:off x="2129154" y="2138045"/>
            <a:ext cx="1421765" cy="300355"/>
            <a:chOff x="2129154" y="2138045"/>
            <a:chExt cx="1421765" cy="300355"/>
          </a:xfrm>
        </p:grpSpPr>
        <p:sp>
          <p:nvSpPr>
            <p:cNvPr id="20" name="object 20"/>
            <p:cNvSpPr/>
            <p:nvPr/>
          </p:nvSpPr>
          <p:spPr>
            <a:xfrm>
              <a:off x="2133599" y="2142490"/>
              <a:ext cx="1348740" cy="259079"/>
            </a:xfrm>
            <a:custGeom>
              <a:avLst/>
              <a:gdLst/>
              <a:ahLst/>
              <a:cxnLst/>
              <a:rect l="l" t="t" r="r" b="b"/>
              <a:pathLst>
                <a:path w="1348739" h="259080">
                  <a:moveTo>
                    <a:pt x="0" y="0"/>
                  </a:moveTo>
                  <a:lnTo>
                    <a:pt x="1348739" y="259080"/>
                  </a:lnTo>
                </a:path>
              </a:pathLst>
            </a:custGeom>
            <a:ln w="8890">
              <a:solidFill>
                <a:srgbClr val="313131"/>
              </a:solidFill>
            </a:ln>
          </p:spPr>
          <p:txBody>
            <a:bodyPr wrap="square" lIns="0" tIns="0" rIns="0" bIns="0" rtlCol="0"/>
            <a:lstStyle/>
            <a:p>
              <a:endParaRPr/>
            </a:p>
          </p:txBody>
        </p:sp>
        <p:sp>
          <p:nvSpPr>
            <p:cNvPr id="21" name="object 21"/>
            <p:cNvSpPr/>
            <p:nvPr/>
          </p:nvSpPr>
          <p:spPr>
            <a:xfrm>
              <a:off x="3469639" y="2363470"/>
              <a:ext cx="81280" cy="74930"/>
            </a:xfrm>
            <a:custGeom>
              <a:avLst/>
              <a:gdLst/>
              <a:ahLst/>
              <a:cxnLst/>
              <a:rect l="l" t="t" r="r" b="b"/>
              <a:pathLst>
                <a:path w="81279" h="74930">
                  <a:moveTo>
                    <a:pt x="15239" y="0"/>
                  </a:moveTo>
                  <a:lnTo>
                    <a:pt x="0" y="74929"/>
                  </a:lnTo>
                  <a:lnTo>
                    <a:pt x="81280" y="52069"/>
                  </a:lnTo>
                  <a:lnTo>
                    <a:pt x="15239" y="0"/>
                  </a:lnTo>
                  <a:close/>
                </a:path>
              </a:pathLst>
            </a:custGeom>
            <a:solidFill>
              <a:srgbClr val="313131"/>
            </a:solidFill>
          </p:spPr>
          <p:txBody>
            <a:bodyPr wrap="square" lIns="0" tIns="0" rIns="0" bIns="0" rtlCol="0"/>
            <a:lstStyle/>
            <a:p>
              <a:endParaRPr/>
            </a:p>
          </p:txBody>
        </p:sp>
      </p:grpSp>
      <p:sp>
        <p:nvSpPr>
          <p:cNvPr id="22" name="object 22"/>
          <p:cNvSpPr txBox="1"/>
          <p:nvPr/>
        </p:nvSpPr>
        <p:spPr>
          <a:xfrm>
            <a:off x="5505450" y="4602479"/>
            <a:ext cx="648335" cy="238760"/>
          </a:xfrm>
          <a:prstGeom prst="rect">
            <a:avLst/>
          </a:prstGeom>
        </p:spPr>
        <p:txBody>
          <a:bodyPr vert="horz" wrap="square" lIns="0" tIns="12700" rIns="0" bIns="0" rtlCol="0">
            <a:spAutoFit/>
          </a:bodyPr>
          <a:lstStyle/>
          <a:p>
            <a:pPr marL="12700">
              <a:lnSpc>
                <a:spcPct val="100000"/>
              </a:lnSpc>
              <a:spcBef>
                <a:spcPts val="100"/>
              </a:spcBef>
            </a:pPr>
            <a:r>
              <a:rPr sz="1400" spc="-10" dirty="0">
                <a:latin typeface="Liberation Sans Narrow"/>
                <a:cs typeface="Liberation Sans Narrow"/>
              </a:rPr>
              <a:t>D</a:t>
            </a:r>
            <a:r>
              <a:rPr sz="1400" spc="-5" dirty="0">
                <a:latin typeface="Liberation Sans Narrow"/>
                <a:cs typeface="Liberation Sans Narrow"/>
              </a:rPr>
              <a:t>a</a:t>
            </a:r>
            <a:r>
              <a:rPr sz="1400" spc="5" dirty="0">
                <a:latin typeface="Liberation Sans Narrow"/>
                <a:cs typeface="Liberation Sans Narrow"/>
              </a:rPr>
              <a:t>t</a:t>
            </a:r>
            <a:r>
              <a:rPr sz="1400" spc="-10" dirty="0">
                <a:latin typeface="Liberation Sans Narrow"/>
                <a:cs typeface="Liberation Sans Narrow"/>
              </a:rPr>
              <a:t>a</a:t>
            </a:r>
            <a:r>
              <a:rPr sz="1400" spc="-5" dirty="0">
                <a:latin typeface="Liberation Sans Narrow"/>
                <a:cs typeface="Liberation Sans Narrow"/>
              </a:rPr>
              <a:t>b</a:t>
            </a:r>
            <a:r>
              <a:rPr sz="1400" spc="-10" dirty="0">
                <a:latin typeface="Liberation Sans Narrow"/>
                <a:cs typeface="Liberation Sans Narrow"/>
              </a:rPr>
              <a:t>a</a:t>
            </a:r>
            <a:r>
              <a:rPr sz="1400" dirty="0">
                <a:latin typeface="Liberation Sans Narrow"/>
                <a:cs typeface="Liberation Sans Narrow"/>
              </a:rPr>
              <a:t>se</a:t>
            </a:r>
            <a:endParaRPr sz="1400">
              <a:latin typeface="Liberation Sans Narrow"/>
              <a:cs typeface="Liberation Sans Narrow"/>
            </a:endParaRPr>
          </a:p>
        </p:txBody>
      </p:sp>
      <p:grpSp>
        <p:nvGrpSpPr>
          <p:cNvPr id="23" name="object 23"/>
          <p:cNvGrpSpPr/>
          <p:nvPr/>
        </p:nvGrpSpPr>
        <p:grpSpPr>
          <a:xfrm>
            <a:off x="4544059" y="2924810"/>
            <a:ext cx="1285240" cy="853440"/>
            <a:chOff x="4544059" y="2924810"/>
            <a:chExt cx="1285240" cy="853440"/>
          </a:xfrm>
        </p:grpSpPr>
        <p:sp>
          <p:nvSpPr>
            <p:cNvPr id="24" name="object 24"/>
            <p:cNvSpPr/>
            <p:nvPr/>
          </p:nvSpPr>
          <p:spPr>
            <a:xfrm>
              <a:off x="4602479" y="2964180"/>
              <a:ext cx="1168400" cy="774700"/>
            </a:xfrm>
            <a:custGeom>
              <a:avLst/>
              <a:gdLst/>
              <a:ahLst/>
              <a:cxnLst/>
              <a:rect l="l" t="t" r="r" b="b"/>
              <a:pathLst>
                <a:path w="1168400" h="774700">
                  <a:moveTo>
                    <a:pt x="0" y="0"/>
                  </a:moveTo>
                  <a:lnTo>
                    <a:pt x="1168400" y="774700"/>
                  </a:lnTo>
                </a:path>
              </a:pathLst>
            </a:custGeom>
            <a:ln w="8890">
              <a:solidFill>
                <a:srgbClr val="313131"/>
              </a:solidFill>
            </a:ln>
          </p:spPr>
          <p:txBody>
            <a:bodyPr wrap="square" lIns="0" tIns="0" rIns="0" bIns="0" rtlCol="0"/>
            <a:lstStyle/>
            <a:p>
              <a:endParaRPr/>
            </a:p>
          </p:txBody>
        </p:sp>
        <p:sp>
          <p:nvSpPr>
            <p:cNvPr id="25" name="object 25"/>
            <p:cNvSpPr/>
            <p:nvPr/>
          </p:nvSpPr>
          <p:spPr>
            <a:xfrm>
              <a:off x="4544060" y="2924809"/>
              <a:ext cx="1285240" cy="853440"/>
            </a:xfrm>
            <a:custGeom>
              <a:avLst/>
              <a:gdLst/>
              <a:ahLst/>
              <a:cxnLst/>
              <a:rect l="l" t="t" r="r" b="b"/>
              <a:pathLst>
                <a:path w="1285239" h="853439">
                  <a:moveTo>
                    <a:pt x="83820" y="10160"/>
                  </a:moveTo>
                  <a:lnTo>
                    <a:pt x="0" y="0"/>
                  </a:lnTo>
                  <a:lnTo>
                    <a:pt x="41910" y="73660"/>
                  </a:lnTo>
                  <a:lnTo>
                    <a:pt x="83820" y="10160"/>
                  </a:lnTo>
                  <a:close/>
                </a:path>
                <a:path w="1285239" h="853439">
                  <a:moveTo>
                    <a:pt x="1285240" y="853440"/>
                  </a:moveTo>
                  <a:lnTo>
                    <a:pt x="1243330" y="779780"/>
                  </a:lnTo>
                  <a:lnTo>
                    <a:pt x="1201420" y="843280"/>
                  </a:lnTo>
                  <a:lnTo>
                    <a:pt x="1285240" y="853440"/>
                  </a:lnTo>
                  <a:close/>
                </a:path>
              </a:pathLst>
            </a:custGeom>
            <a:solidFill>
              <a:srgbClr val="313131"/>
            </a:solidFill>
          </p:spPr>
          <p:txBody>
            <a:bodyPr wrap="square" lIns="0" tIns="0" rIns="0" bIns="0" rtlCol="0"/>
            <a:lstStyle/>
            <a:p>
              <a:endParaRPr/>
            </a:p>
          </p:txBody>
        </p:sp>
      </p:grpSp>
      <p:sp>
        <p:nvSpPr>
          <p:cNvPr id="26" name="object 26"/>
          <p:cNvSpPr txBox="1"/>
          <p:nvPr/>
        </p:nvSpPr>
        <p:spPr>
          <a:xfrm rot="1920000">
            <a:off x="4799368" y="3148483"/>
            <a:ext cx="944619" cy="177800"/>
          </a:xfrm>
          <a:prstGeom prst="rect">
            <a:avLst/>
          </a:prstGeom>
        </p:spPr>
        <p:txBody>
          <a:bodyPr vert="horz" wrap="square" lIns="0" tIns="0" rIns="0" bIns="0" rtlCol="0">
            <a:spAutoFit/>
          </a:bodyPr>
          <a:lstStyle/>
          <a:p>
            <a:pPr>
              <a:lnSpc>
                <a:spcPts val="1400"/>
              </a:lnSpc>
            </a:pPr>
            <a:r>
              <a:rPr sz="2100" spc="-30" baseline="3968" dirty="0">
                <a:latin typeface="Liberation Sans Narrow"/>
                <a:cs typeface="Liberation Sans Narrow"/>
              </a:rPr>
              <a:t>In</a:t>
            </a:r>
            <a:r>
              <a:rPr sz="2100" spc="-30" baseline="1984" dirty="0">
                <a:latin typeface="Liberation Sans Narrow"/>
                <a:cs typeface="Liberation Sans Narrow"/>
              </a:rPr>
              <a:t>ventory</a:t>
            </a:r>
            <a:r>
              <a:rPr sz="2100" spc="-104" baseline="1984" dirty="0">
                <a:latin typeface="Liberation Sans Narrow"/>
                <a:cs typeface="Liberation Sans Narrow"/>
              </a:rPr>
              <a:t> </a:t>
            </a:r>
            <a:r>
              <a:rPr sz="1400" spc="-15" dirty="0">
                <a:latin typeface="Liberation Sans Narrow"/>
                <a:cs typeface="Liberation Sans Narrow"/>
              </a:rPr>
              <a:t>data</a:t>
            </a:r>
            <a:endParaRPr sz="1400">
              <a:latin typeface="Liberation Sans Narrow"/>
              <a:cs typeface="Liberation Sans Narrow"/>
            </a:endParaRPr>
          </a:p>
        </p:txBody>
      </p:sp>
      <p:grpSp>
        <p:nvGrpSpPr>
          <p:cNvPr id="27" name="object 27"/>
          <p:cNvGrpSpPr/>
          <p:nvPr/>
        </p:nvGrpSpPr>
        <p:grpSpPr>
          <a:xfrm>
            <a:off x="3968750" y="4173220"/>
            <a:ext cx="1156970" cy="857250"/>
            <a:chOff x="3968750" y="4173220"/>
            <a:chExt cx="1156970" cy="857250"/>
          </a:xfrm>
        </p:grpSpPr>
        <p:sp>
          <p:nvSpPr>
            <p:cNvPr id="28" name="object 28"/>
            <p:cNvSpPr/>
            <p:nvPr/>
          </p:nvSpPr>
          <p:spPr>
            <a:xfrm>
              <a:off x="4025900" y="4215130"/>
              <a:ext cx="1043940" cy="773430"/>
            </a:xfrm>
            <a:custGeom>
              <a:avLst/>
              <a:gdLst/>
              <a:ahLst/>
              <a:cxnLst/>
              <a:rect l="l" t="t" r="r" b="b"/>
              <a:pathLst>
                <a:path w="1043939" h="773429">
                  <a:moveTo>
                    <a:pt x="1043939" y="0"/>
                  </a:moveTo>
                  <a:lnTo>
                    <a:pt x="0" y="773430"/>
                  </a:lnTo>
                </a:path>
              </a:pathLst>
            </a:custGeom>
            <a:ln w="8890">
              <a:solidFill>
                <a:srgbClr val="313131"/>
              </a:solidFill>
            </a:ln>
          </p:spPr>
          <p:txBody>
            <a:bodyPr wrap="square" lIns="0" tIns="0" rIns="0" bIns="0" rtlCol="0"/>
            <a:lstStyle/>
            <a:p>
              <a:endParaRPr/>
            </a:p>
          </p:txBody>
        </p:sp>
        <p:sp>
          <p:nvSpPr>
            <p:cNvPr id="29" name="object 29"/>
            <p:cNvSpPr/>
            <p:nvPr/>
          </p:nvSpPr>
          <p:spPr>
            <a:xfrm>
              <a:off x="3968750" y="4173219"/>
              <a:ext cx="1156970" cy="857250"/>
            </a:xfrm>
            <a:custGeom>
              <a:avLst/>
              <a:gdLst/>
              <a:ahLst/>
              <a:cxnLst/>
              <a:rect l="l" t="t" r="r" b="b"/>
              <a:pathLst>
                <a:path w="1156970" h="857250">
                  <a:moveTo>
                    <a:pt x="83820" y="843280"/>
                  </a:moveTo>
                  <a:lnTo>
                    <a:pt x="39370" y="782320"/>
                  </a:lnTo>
                  <a:lnTo>
                    <a:pt x="0" y="857250"/>
                  </a:lnTo>
                  <a:lnTo>
                    <a:pt x="83820" y="843280"/>
                  </a:lnTo>
                  <a:close/>
                </a:path>
                <a:path w="1156970" h="857250">
                  <a:moveTo>
                    <a:pt x="1156970" y="0"/>
                  </a:moveTo>
                  <a:lnTo>
                    <a:pt x="1074420" y="15240"/>
                  </a:lnTo>
                  <a:lnTo>
                    <a:pt x="1118870" y="74930"/>
                  </a:lnTo>
                  <a:lnTo>
                    <a:pt x="1156970" y="0"/>
                  </a:lnTo>
                  <a:close/>
                </a:path>
              </a:pathLst>
            </a:custGeom>
            <a:solidFill>
              <a:srgbClr val="313131"/>
            </a:solidFill>
          </p:spPr>
          <p:txBody>
            <a:bodyPr wrap="square" lIns="0" tIns="0" rIns="0" bIns="0" rtlCol="0"/>
            <a:lstStyle/>
            <a:p>
              <a:endParaRPr/>
            </a:p>
          </p:txBody>
        </p:sp>
      </p:grpSp>
      <p:sp>
        <p:nvSpPr>
          <p:cNvPr id="30" name="object 30"/>
          <p:cNvSpPr txBox="1"/>
          <p:nvPr/>
        </p:nvSpPr>
        <p:spPr>
          <a:xfrm rot="19500000">
            <a:off x="3920002" y="4417972"/>
            <a:ext cx="1068363" cy="177800"/>
          </a:xfrm>
          <a:prstGeom prst="rect">
            <a:avLst/>
          </a:prstGeom>
        </p:spPr>
        <p:txBody>
          <a:bodyPr vert="horz" wrap="square" lIns="0" tIns="0" rIns="0" bIns="0" rtlCol="0">
            <a:spAutoFit/>
          </a:bodyPr>
          <a:lstStyle/>
          <a:p>
            <a:pPr>
              <a:lnSpc>
                <a:spcPts val="1400"/>
              </a:lnSpc>
            </a:pPr>
            <a:r>
              <a:rPr sz="1400" spc="-15" dirty="0">
                <a:latin typeface="Liberation Sans Narrow"/>
                <a:cs typeface="Liberation Sans Narrow"/>
              </a:rPr>
              <a:t>Purcha</a:t>
            </a:r>
            <a:r>
              <a:rPr sz="2100" spc="-22" baseline="1984" dirty="0">
                <a:latin typeface="Liberation Sans Narrow"/>
                <a:cs typeface="Liberation Sans Narrow"/>
              </a:rPr>
              <a:t>s</a:t>
            </a:r>
            <a:r>
              <a:rPr sz="1400" spc="-15" dirty="0">
                <a:latin typeface="Liberation Sans Narrow"/>
                <a:cs typeface="Liberation Sans Narrow"/>
              </a:rPr>
              <a:t>i</a:t>
            </a:r>
            <a:r>
              <a:rPr sz="2100" spc="-22" baseline="1984" dirty="0">
                <a:latin typeface="Liberation Sans Narrow"/>
                <a:cs typeface="Liberation Sans Narrow"/>
              </a:rPr>
              <a:t>ng</a:t>
            </a:r>
            <a:r>
              <a:rPr sz="2100" spc="-82" baseline="1984" dirty="0">
                <a:latin typeface="Liberation Sans Narrow"/>
                <a:cs typeface="Liberation Sans Narrow"/>
              </a:rPr>
              <a:t> </a:t>
            </a:r>
            <a:r>
              <a:rPr sz="2100" spc="-22" baseline="1984" dirty="0">
                <a:latin typeface="Liberation Sans Narrow"/>
                <a:cs typeface="Liberation Sans Narrow"/>
              </a:rPr>
              <a:t>data</a:t>
            </a:r>
            <a:endParaRPr sz="2100" baseline="1984">
              <a:latin typeface="Liberation Sans Narrow"/>
              <a:cs typeface="Liberation Sans Narrow"/>
            </a:endParaRPr>
          </a:p>
        </p:txBody>
      </p:sp>
      <p:sp>
        <p:nvSpPr>
          <p:cNvPr id="31" name="object 31"/>
          <p:cNvSpPr txBox="1"/>
          <p:nvPr/>
        </p:nvSpPr>
        <p:spPr>
          <a:xfrm>
            <a:off x="5195570" y="5979159"/>
            <a:ext cx="681990"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Ship</a:t>
            </a:r>
            <a:r>
              <a:rPr sz="1400" spc="-60" dirty="0">
                <a:latin typeface="Liberation Sans Narrow"/>
                <a:cs typeface="Liberation Sans Narrow"/>
              </a:rPr>
              <a:t> </a:t>
            </a:r>
            <a:r>
              <a:rPr sz="1400" spc="-5" dirty="0">
                <a:latin typeface="Liberation Sans Narrow"/>
                <a:cs typeface="Liberation Sans Narrow"/>
              </a:rPr>
              <a:t>parts</a:t>
            </a:r>
            <a:endParaRPr sz="1400">
              <a:latin typeface="Liberation Sans Narrow"/>
              <a:cs typeface="Liberation Sans Narrow"/>
            </a:endParaRPr>
          </a:p>
        </p:txBody>
      </p:sp>
      <p:sp>
        <p:nvSpPr>
          <p:cNvPr id="32" name="object 32"/>
          <p:cNvSpPr txBox="1"/>
          <p:nvPr/>
        </p:nvSpPr>
        <p:spPr>
          <a:xfrm rot="2940000">
            <a:off x="6745101" y="4769407"/>
            <a:ext cx="1064607" cy="177800"/>
          </a:xfrm>
          <a:prstGeom prst="rect">
            <a:avLst/>
          </a:prstGeom>
        </p:spPr>
        <p:txBody>
          <a:bodyPr vert="horz" wrap="square" lIns="0" tIns="0" rIns="0" bIns="0" rtlCol="0">
            <a:spAutoFit/>
          </a:bodyPr>
          <a:lstStyle/>
          <a:p>
            <a:pPr>
              <a:lnSpc>
                <a:spcPts val="1400"/>
              </a:lnSpc>
            </a:pPr>
            <a:r>
              <a:rPr sz="2100" spc="-52" baseline="3968" dirty="0">
                <a:latin typeface="Liberation Sans Narrow"/>
                <a:cs typeface="Liberation Sans Narrow"/>
              </a:rPr>
              <a:t>B</a:t>
            </a:r>
            <a:r>
              <a:rPr sz="2100" spc="-37" baseline="3968" dirty="0">
                <a:latin typeface="Liberation Sans Narrow"/>
                <a:cs typeface="Liberation Sans Narrow"/>
              </a:rPr>
              <a:t>ook</a:t>
            </a:r>
            <a:r>
              <a:rPr sz="2100" baseline="1984" dirty="0">
                <a:latin typeface="Liberation Sans Narrow"/>
                <a:cs typeface="Liberation Sans Narrow"/>
              </a:rPr>
              <a:t>s</a:t>
            </a:r>
            <a:r>
              <a:rPr sz="2100" spc="-30" baseline="1984" dirty="0">
                <a:latin typeface="Liberation Sans Narrow"/>
                <a:cs typeface="Liberation Sans Narrow"/>
              </a:rPr>
              <a:t> </a:t>
            </a:r>
            <a:r>
              <a:rPr sz="2100" spc="-44" baseline="1984" dirty="0">
                <a:latin typeface="Liberation Sans Narrow"/>
                <a:cs typeface="Liberation Sans Narrow"/>
              </a:rPr>
              <a:t>I</a:t>
            </a:r>
            <a:r>
              <a:rPr sz="2100" spc="-37" baseline="1984" dirty="0">
                <a:latin typeface="Liberation Sans Narrow"/>
                <a:cs typeface="Liberation Sans Narrow"/>
              </a:rPr>
              <a:t>nve</a:t>
            </a:r>
            <a:r>
              <a:rPr sz="1400" spc="-35" dirty="0">
                <a:latin typeface="Liberation Sans Narrow"/>
                <a:cs typeface="Liberation Sans Narrow"/>
              </a:rPr>
              <a:t>n</a:t>
            </a:r>
            <a:r>
              <a:rPr sz="1400" spc="-20" dirty="0">
                <a:latin typeface="Liberation Sans Narrow"/>
                <a:cs typeface="Liberation Sans Narrow"/>
              </a:rPr>
              <a:t>t</a:t>
            </a:r>
            <a:r>
              <a:rPr sz="1400" spc="-25" dirty="0">
                <a:latin typeface="Liberation Sans Narrow"/>
                <a:cs typeface="Liberation Sans Narrow"/>
              </a:rPr>
              <a:t>or</a:t>
            </a:r>
            <a:r>
              <a:rPr sz="1400" dirty="0">
                <a:latin typeface="Liberation Sans Narrow"/>
                <a:cs typeface="Liberation Sans Narrow"/>
              </a:rPr>
              <a:t>y</a:t>
            </a:r>
            <a:endParaRPr sz="1400">
              <a:latin typeface="Liberation Sans Narrow"/>
              <a:cs typeface="Liberation Sans Narrow"/>
            </a:endParaRPr>
          </a:p>
        </p:txBody>
      </p:sp>
      <p:sp>
        <p:nvSpPr>
          <p:cNvPr id="33" name="object 33"/>
          <p:cNvSpPr txBox="1"/>
          <p:nvPr/>
        </p:nvSpPr>
        <p:spPr>
          <a:xfrm rot="21360000">
            <a:off x="2308558" y="5132439"/>
            <a:ext cx="1007054" cy="177800"/>
          </a:xfrm>
          <a:prstGeom prst="rect">
            <a:avLst/>
          </a:prstGeom>
        </p:spPr>
        <p:txBody>
          <a:bodyPr vert="horz" wrap="square" lIns="0" tIns="0" rIns="0" bIns="0" rtlCol="0">
            <a:spAutoFit/>
          </a:bodyPr>
          <a:lstStyle/>
          <a:p>
            <a:pPr>
              <a:lnSpc>
                <a:spcPts val="1400"/>
              </a:lnSpc>
            </a:pPr>
            <a:r>
              <a:rPr sz="1400" spc="-10" dirty="0">
                <a:latin typeface="Liberation Sans Narrow"/>
                <a:cs typeface="Liberation Sans Narrow"/>
              </a:rPr>
              <a:t>Order </a:t>
            </a:r>
            <a:r>
              <a:rPr sz="1400" spc="-5" dirty="0">
                <a:latin typeface="Liberation Sans Narrow"/>
                <a:cs typeface="Liberation Sans Narrow"/>
              </a:rPr>
              <a:t>is</a:t>
            </a:r>
            <a:r>
              <a:rPr sz="1400" spc="-55" dirty="0">
                <a:latin typeface="Liberation Sans Narrow"/>
                <a:cs typeface="Liberation Sans Narrow"/>
              </a:rPr>
              <a:t> </a:t>
            </a:r>
            <a:r>
              <a:rPr sz="1400" spc="-10" dirty="0">
                <a:latin typeface="Liberation Sans Narrow"/>
                <a:cs typeface="Liberation Sans Narrow"/>
              </a:rPr>
              <a:t>placed</a:t>
            </a:r>
            <a:endParaRPr sz="1400">
              <a:latin typeface="Liberation Sans Narrow"/>
              <a:cs typeface="Liberation Sans Narrow"/>
            </a:endParaRPr>
          </a:p>
        </p:txBody>
      </p:sp>
      <p:grpSp>
        <p:nvGrpSpPr>
          <p:cNvPr id="34" name="object 34"/>
          <p:cNvGrpSpPr/>
          <p:nvPr/>
        </p:nvGrpSpPr>
        <p:grpSpPr>
          <a:xfrm>
            <a:off x="1137285" y="2360929"/>
            <a:ext cx="6511290" cy="3897629"/>
            <a:chOff x="1137285" y="2360929"/>
            <a:chExt cx="6511290" cy="3897629"/>
          </a:xfrm>
        </p:grpSpPr>
        <p:sp>
          <p:nvSpPr>
            <p:cNvPr id="35" name="object 35"/>
            <p:cNvSpPr/>
            <p:nvPr/>
          </p:nvSpPr>
          <p:spPr>
            <a:xfrm>
              <a:off x="2277110" y="5389879"/>
              <a:ext cx="1123950" cy="55880"/>
            </a:xfrm>
            <a:custGeom>
              <a:avLst/>
              <a:gdLst/>
              <a:ahLst/>
              <a:cxnLst/>
              <a:rect l="l" t="t" r="r" b="b"/>
              <a:pathLst>
                <a:path w="1123950" h="55879">
                  <a:moveTo>
                    <a:pt x="1123950" y="0"/>
                  </a:moveTo>
                  <a:lnTo>
                    <a:pt x="0" y="55880"/>
                  </a:lnTo>
                </a:path>
              </a:pathLst>
            </a:custGeom>
            <a:ln w="8890">
              <a:solidFill>
                <a:srgbClr val="313131"/>
              </a:solidFill>
            </a:ln>
          </p:spPr>
          <p:txBody>
            <a:bodyPr wrap="square" lIns="0" tIns="0" rIns="0" bIns="0" rtlCol="0"/>
            <a:lstStyle/>
            <a:p>
              <a:endParaRPr/>
            </a:p>
          </p:txBody>
        </p:sp>
        <p:sp>
          <p:nvSpPr>
            <p:cNvPr id="36" name="object 36"/>
            <p:cNvSpPr/>
            <p:nvPr/>
          </p:nvSpPr>
          <p:spPr>
            <a:xfrm>
              <a:off x="2207260" y="5407659"/>
              <a:ext cx="77470" cy="76200"/>
            </a:xfrm>
            <a:custGeom>
              <a:avLst/>
              <a:gdLst/>
              <a:ahLst/>
              <a:cxnLst/>
              <a:rect l="l" t="t" r="r" b="b"/>
              <a:pathLst>
                <a:path w="77469" h="76200">
                  <a:moveTo>
                    <a:pt x="73659" y="0"/>
                  </a:moveTo>
                  <a:lnTo>
                    <a:pt x="0" y="41909"/>
                  </a:lnTo>
                  <a:lnTo>
                    <a:pt x="77469" y="76199"/>
                  </a:lnTo>
                  <a:lnTo>
                    <a:pt x="73659" y="0"/>
                  </a:lnTo>
                  <a:close/>
                </a:path>
              </a:pathLst>
            </a:custGeom>
            <a:solidFill>
              <a:srgbClr val="313131"/>
            </a:solidFill>
          </p:spPr>
          <p:txBody>
            <a:bodyPr wrap="square" lIns="0" tIns="0" rIns="0" bIns="0" rtlCol="0"/>
            <a:lstStyle/>
            <a:p>
              <a:endParaRPr/>
            </a:p>
          </p:txBody>
        </p:sp>
        <p:sp>
          <p:nvSpPr>
            <p:cNvPr id="37" name="object 37"/>
            <p:cNvSpPr/>
            <p:nvPr/>
          </p:nvSpPr>
          <p:spPr>
            <a:xfrm>
              <a:off x="1786890" y="5868670"/>
              <a:ext cx="5267960" cy="351790"/>
            </a:xfrm>
            <a:custGeom>
              <a:avLst/>
              <a:gdLst/>
              <a:ahLst/>
              <a:cxnLst/>
              <a:rect l="l" t="t" r="r" b="b"/>
              <a:pathLst>
                <a:path w="5267959" h="351789">
                  <a:moveTo>
                    <a:pt x="0" y="0"/>
                  </a:moveTo>
                  <a:lnTo>
                    <a:pt x="0" y="351789"/>
                  </a:lnTo>
                  <a:lnTo>
                    <a:pt x="5267960" y="351789"/>
                  </a:lnTo>
                </a:path>
              </a:pathLst>
            </a:custGeom>
            <a:ln w="8890">
              <a:solidFill>
                <a:srgbClr val="313131"/>
              </a:solidFill>
            </a:ln>
          </p:spPr>
          <p:txBody>
            <a:bodyPr wrap="square" lIns="0" tIns="0" rIns="0" bIns="0" rtlCol="0"/>
            <a:lstStyle/>
            <a:p>
              <a:endParaRPr/>
            </a:p>
          </p:txBody>
        </p:sp>
        <p:sp>
          <p:nvSpPr>
            <p:cNvPr id="38" name="object 38"/>
            <p:cNvSpPr/>
            <p:nvPr/>
          </p:nvSpPr>
          <p:spPr>
            <a:xfrm>
              <a:off x="7049769" y="6183629"/>
              <a:ext cx="76200" cy="74930"/>
            </a:xfrm>
            <a:custGeom>
              <a:avLst/>
              <a:gdLst/>
              <a:ahLst/>
              <a:cxnLst/>
              <a:rect l="l" t="t" r="r" b="b"/>
              <a:pathLst>
                <a:path w="76200" h="74929">
                  <a:moveTo>
                    <a:pt x="0" y="0"/>
                  </a:moveTo>
                  <a:lnTo>
                    <a:pt x="0" y="74930"/>
                  </a:lnTo>
                  <a:lnTo>
                    <a:pt x="76200" y="36830"/>
                  </a:lnTo>
                  <a:lnTo>
                    <a:pt x="0" y="0"/>
                  </a:lnTo>
                  <a:close/>
                </a:path>
              </a:pathLst>
            </a:custGeom>
            <a:solidFill>
              <a:srgbClr val="313131"/>
            </a:solidFill>
          </p:spPr>
          <p:txBody>
            <a:bodyPr wrap="square" lIns="0" tIns="0" rIns="0" bIns="0" rtlCol="0"/>
            <a:lstStyle/>
            <a:p>
              <a:endParaRPr/>
            </a:p>
          </p:txBody>
        </p:sp>
        <p:sp>
          <p:nvSpPr>
            <p:cNvPr id="39" name="object 39"/>
            <p:cNvSpPr/>
            <p:nvPr/>
          </p:nvSpPr>
          <p:spPr>
            <a:xfrm>
              <a:off x="6577330" y="4227829"/>
              <a:ext cx="1014730" cy="1202690"/>
            </a:xfrm>
            <a:custGeom>
              <a:avLst/>
              <a:gdLst/>
              <a:ahLst/>
              <a:cxnLst/>
              <a:rect l="l" t="t" r="r" b="b"/>
              <a:pathLst>
                <a:path w="1014729" h="1202689">
                  <a:moveTo>
                    <a:pt x="1014729" y="1202690"/>
                  </a:moveTo>
                  <a:lnTo>
                    <a:pt x="0" y="0"/>
                  </a:lnTo>
                </a:path>
              </a:pathLst>
            </a:custGeom>
            <a:ln w="8890">
              <a:solidFill>
                <a:srgbClr val="313131"/>
              </a:solidFill>
            </a:ln>
          </p:spPr>
          <p:txBody>
            <a:bodyPr wrap="square" lIns="0" tIns="0" rIns="0" bIns="0" rtlCol="0"/>
            <a:lstStyle/>
            <a:p>
              <a:endParaRPr/>
            </a:p>
          </p:txBody>
        </p:sp>
        <p:sp>
          <p:nvSpPr>
            <p:cNvPr id="40" name="object 40"/>
            <p:cNvSpPr/>
            <p:nvPr/>
          </p:nvSpPr>
          <p:spPr>
            <a:xfrm>
              <a:off x="6532880" y="4173219"/>
              <a:ext cx="77470" cy="82550"/>
            </a:xfrm>
            <a:custGeom>
              <a:avLst/>
              <a:gdLst/>
              <a:ahLst/>
              <a:cxnLst/>
              <a:rect l="l" t="t" r="r" b="b"/>
              <a:pathLst>
                <a:path w="77470" h="82550">
                  <a:moveTo>
                    <a:pt x="0" y="0"/>
                  </a:moveTo>
                  <a:lnTo>
                    <a:pt x="19050" y="82549"/>
                  </a:lnTo>
                  <a:lnTo>
                    <a:pt x="77470" y="34289"/>
                  </a:lnTo>
                  <a:lnTo>
                    <a:pt x="0" y="0"/>
                  </a:lnTo>
                  <a:close/>
                </a:path>
              </a:pathLst>
            </a:custGeom>
            <a:solidFill>
              <a:srgbClr val="313131"/>
            </a:solidFill>
          </p:spPr>
          <p:txBody>
            <a:bodyPr wrap="square" lIns="0" tIns="0" rIns="0" bIns="0" rtlCol="0"/>
            <a:lstStyle/>
            <a:p>
              <a:endParaRPr/>
            </a:p>
          </p:txBody>
        </p:sp>
        <p:sp>
          <p:nvSpPr>
            <p:cNvPr id="41" name="object 41"/>
            <p:cNvSpPr/>
            <p:nvPr/>
          </p:nvSpPr>
          <p:spPr>
            <a:xfrm>
              <a:off x="1141730" y="2399029"/>
              <a:ext cx="6502400" cy="3050540"/>
            </a:xfrm>
            <a:custGeom>
              <a:avLst/>
              <a:gdLst/>
              <a:ahLst/>
              <a:cxnLst/>
              <a:rect l="l" t="t" r="r" b="b"/>
              <a:pathLst>
                <a:path w="6502400" h="3050540">
                  <a:moveTo>
                    <a:pt x="226059" y="3050540"/>
                  </a:moveTo>
                  <a:lnTo>
                    <a:pt x="0" y="3050540"/>
                  </a:lnTo>
                  <a:lnTo>
                    <a:pt x="0" y="1824990"/>
                  </a:lnTo>
                  <a:lnTo>
                    <a:pt x="6502400" y="1824990"/>
                  </a:lnTo>
                  <a:lnTo>
                    <a:pt x="6502400" y="0"/>
                  </a:lnTo>
                  <a:lnTo>
                    <a:pt x="6344920" y="0"/>
                  </a:lnTo>
                </a:path>
              </a:pathLst>
            </a:custGeom>
            <a:ln w="8889">
              <a:solidFill>
                <a:srgbClr val="313131"/>
              </a:solidFill>
            </a:ln>
          </p:spPr>
          <p:txBody>
            <a:bodyPr wrap="square" lIns="0" tIns="0" rIns="0" bIns="0" rtlCol="0"/>
            <a:lstStyle/>
            <a:p>
              <a:endParaRPr/>
            </a:p>
          </p:txBody>
        </p:sp>
        <p:sp>
          <p:nvSpPr>
            <p:cNvPr id="42" name="object 42"/>
            <p:cNvSpPr/>
            <p:nvPr/>
          </p:nvSpPr>
          <p:spPr>
            <a:xfrm>
              <a:off x="7416800" y="2360929"/>
              <a:ext cx="74930" cy="74930"/>
            </a:xfrm>
            <a:custGeom>
              <a:avLst/>
              <a:gdLst/>
              <a:ahLst/>
              <a:cxnLst/>
              <a:rect l="l" t="t" r="r" b="b"/>
              <a:pathLst>
                <a:path w="74929" h="74930">
                  <a:moveTo>
                    <a:pt x="74929" y="0"/>
                  </a:moveTo>
                  <a:lnTo>
                    <a:pt x="0" y="38100"/>
                  </a:lnTo>
                  <a:lnTo>
                    <a:pt x="74929" y="74930"/>
                  </a:lnTo>
                  <a:lnTo>
                    <a:pt x="74929" y="0"/>
                  </a:lnTo>
                  <a:close/>
                </a:path>
              </a:pathLst>
            </a:custGeom>
            <a:solidFill>
              <a:srgbClr val="313131"/>
            </a:solidFill>
          </p:spPr>
          <p:txBody>
            <a:bodyPr wrap="square" lIns="0" tIns="0" rIns="0" bIns="0" rtlCol="0"/>
            <a:lstStyle/>
            <a:p>
              <a:endParaRPr/>
            </a:p>
          </p:txBody>
        </p:sp>
        <p:sp>
          <p:nvSpPr>
            <p:cNvPr id="43" name="object 43"/>
            <p:cNvSpPr/>
            <p:nvPr/>
          </p:nvSpPr>
          <p:spPr>
            <a:xfrm>
              <a:off x="6287769" y="3145789"/>
              <a:ext cx="598170" cy="582930"/>
            </a:xfrm>
            <a:custGeom>
              <a:avLst/>
              <a:gdLst/>
              <a:ahLst/>
              <a:cxnLst/>
              <a:rect l="l" t="t" r="r" b="b"/>
              <a:pathLst>
                <a:path w="598170" h="582929">
                  <a:moveTo>
                    <a:pt x="598170" y="0"/>
                  </a:moveTo>
                  <a:lnTo>
                    <a:pt x="0" y="582930"/>
                  </a:lnTo>
                </a:path>
              </a:pathLst>
            </a:custGeom>
            <a:ln w="8890">
              <a:solidFill>
                <a:srgbClr val="313131"/>
              </a:solidFill>
            </a:ln>
          </p:spPr>
          <p:txBody>
            <a:bodyPr wrap="square" lIns="0" tIns="0" rIns="0" bIns="0" rtlCol="0"/>
            <a:lstStyle/>
            <a:p>
              <a:endParaRPr/>
            </a:p>
          </p:txBody>
        </p:sp>
        <p:sp>
          <p:nvSpPr>
            <p:cNvPr id="44" name="object 44"/>
            <p:cNvSpPr/>
            <p:nvPr/>
          </p:nvSpPr>
          <p:spPr>
            <a:xfrm>
              <a:off x="6236970" y="3096259"/>
              <a:ext cx="699770" cy="681990"/>
            </a:xfrm>
            <a:custGeom>
              <a:avLst/>
              <a:gdLst/>
              <a:ahLst/>
              <a:cxnLst/>
              <a:rect l="l" t="t" r="r" b="b"/>
              <a:pathLst>
                <a:path w="699770" h="681989">
                  <a:moveTo>
                    <a:pt x="81280" y="656590"/>
                  </a:moveTo>
                  <a:lnTo>
                    <a:pt x="27940" y="601980"/>
                  </a:lnTo>
                  <a:lnTo>
                    <a:pt x="0" y="681990"/>
                  </a:lnTo>
                  <a:lnTo>
                    <a:pt x="81280" y="656590"/>
                  </a:lnTo>
                  <a:close/>
                </a:path>
                <a:path w="699770" h="681989">
                  <a:moveTo>
                    <a:pt x="699770" y="0"/>
                  </a:moveTo>
                  <a:lnTo>
                    <a:pt x="618490" y="25400"/>
                  </a:lnTo>
                  <a:lnTo>
                    <a:pt x="671830" y="80010"/>
                  </a:lnTo>
                  <a:lnTo>
                    <a:pt x="699770" y="0"/>
                  </a:lnTo>
                  <a:close/>
                </a:path>
              </a:pathLst>
            </a:custGeom>
            <a:solidFill>
              <a:srgbClr val="313131"/>
            </a:solidFill>
          </p:spPr>
          <p:txBody>
            <a:bodyPr wrap="square" lIns="0" tIns="0" rIns="0" bIns="0" rtlCol="0"/>
            <a:lstStyle/>
            <a:p>
              <a:endParaRPr/>
            </a:p>
          </p:txBody>
        </p:sp>
      </p:grpSp>
      <p:sp>
        <p:nvSpPr>
          <p:cNvPr id="45" name="object 45"/>
          <p:cNvSpPr txBox="1"/>
          <p:nvPr/>
        </p:nvSpPr>
        <p:spPr>
          <a:xfrm>
            <a:off x="3716020" y="6305550"/>
            <a:ext cx="1248410"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iberation Sans Narrow"/>
                <a:cs typeface="Liberation Sans Narrow"/>
              </a:rPr>
              <a:t>Invoice</a:t>
            </a:r>
            <a:r>
              <a:rPr sz="1400" spc="-55" dirty="0">
                <a:latin typeface="Liberation Sans Narrow"/>
                <a:cs typeface="Liberation Sans Narrow"/>
              </a:rPr>
              <a:t> </a:t>
            </a:r>
            <a:r>
              <a:rPr sz="1400" spc="-5" dirty="0">
                <a:latin typeface="Liberation Sans Narrow"/>
                <a:cs typeface="Liberation Sans Narrow"/>
              </a:rPr>
              <a:t>Accounting</a:t>
            </a:r>
            <a:endParaRPr sz="1400">
              <a:latin typeface="Liberation Sans Narrow"/>
              <a:cs typeface="Liberation Sans Narrow"/>
            </a:endParaRPr>
          </a:p>
        </p:txBody>
      </p:sp>
      <p:sp>
        <p:nvSpPr>
          <p:cNvPr id="46" name="object 46"/>
          <p:cNvSpPr txBox="1"/>
          <p:nvPr/>
        </p:nvSpPr>
        <p:spPr>
          <a:xfrm rot="19080000">
            <a:off x="6381899" y="3375746"/>
            <a:ext cx="924670" cy="177800"/>
          </a:xfrm>
          <a:prstGeom prst="rect">
            <a:avLst/>
          </a:prstGeom>
        </p:spPr>
        <p:txBody>
          <a:bodyPr vert="horz" wrap="square" lIns="0" tIns="0" rIns="0" bIns="0" rtlCol="0">
            <a:spAutoFit/>
          </a:bodyPr>
          <a:lstStyle/>
          <a:p>
            <a:pPr>
              <a:lnSpc>
                <a:spcPts val="1400"/>
              </a:lnSpc>
            </a:pPr>
            <a:r>
              <a:rPr sz="1400" spc="-15" dirty="0">
                <a:latin typeface="Liberation Sans Narrow"/>
                <a:cs typeface="Liberation Sans Narrow"/>
              </a:rPr>
              <a:t>Financia</a:t>
            </a:r>
            <a:r>
              <a:rPr sz="2100" spc="-22" baseline="1984" dirty="0">
                <a:latin typeface="Liberation Sans Narrow"/>
                <a:cs typeface="Liberation Sans Narrow"/>
              </a:rPr>
              <a:t>l</a:t>
            </a:r>
            <a:r>
              <a:rPr sz="2100" spc="-112" baseline="1984" dirty="0">
                <a:latin typeface="Liberation Sans Narrow"/>
                <a:cs typeface="Liberation Sans Narrow"/>
              </a:rPr>
              <a:t> </a:t>
            </a:r>
            <a:r>
              <a:rPr sz="2100" spc="-15" baseline="1984" dirty="0">
                <a:latin typeface="Liberation Sans Narrow"/>
                <a:cs typeface="Liberation Sans Narrow"/>
              </a:rPr>
              <a:t>data</a:t>
            </a:r>
            <a:endParaRPr sz="2100" baseline="1984">
              <a:latin typeface="Liberation Sans Narrow"/>
              <a:cs typeface="Liberation Sans Narrow"/>
            </a:endParaRPr>
          </a:p>
        </p:txBody>
      </p:sp>
      <p:sp>
        <p:nvSpPr>
          <p:cNvPr id="47" name="object 47"/>
          <p:cNvSpPr txBox="1"/>
          <p:nvPr/>
        </p:nvSpPr>
        <p:spPr>
          <a:xfrm rot="19080000">
            <a:off x="6558118" y="3626571"/>
            <a:ext cx="655754" cy="177800"/>
          </a:xfrm>
          <a:prstGeom prst="rect">
            <a:avLst/>
          </a:prstGeom>
        </p:spPr>
        <p:txBody>
          <a:bodyPr vert="horz" wrap="square" lIns="0" tIns="0" rIns="0" bIns="0" rtlCol="0">
            <a:spAutoFit/>
          </a:bodyPr>
          <a:lstStyle/>
          <a:p>
            <a:pPr>
              <a:lnSpc>
                <a:spcPts val="1400"/>
              </a:lnSpc>
            </a:pPr>
            <a:r>
              <a:rPr sz="1400" spc="-30" dirty="0">
                <a:latin typeface="Liberation Sans Narrow"/>
                <a:cs typeface="Liberation Sans Narrow"/>
              </a:rPr>
              <a:t>e</a:t>
            </a:r>
            <a:r>
              <a:rPr sz="1400" spc="-5" dirty="0">
                <a:latin typeface="Liberation Sans Narrow"/>
                <a:cs typeface="Liberation Sans Narrow"/>
              </a:rPr>
              <a:t>xc</a:t>
            </a:r>
            <a:r>
              <a:rPr sz="1400" spc="-25" dirty="0">
                <a:latin typeface="Liberation Sans Narrow"/>
                <a:cs typeface="Liberation Sans Narrow"/>
              </a:rPr>
              <a:t>h</a:t>
            </a:r>
            <a:r>
              <a:rPr sz="1400" spc="-15" dirty="0">
                <a:latin typeface="Liberation Sans Narrow"/>
                <a:cs typeface="Liberation Sans Narrow"/>
              </a:rPr>
              <a:t>e</a:t>
            </a:r>
            <a:r>
              <a:rPr sz="2100" spc="-30" baseline="1984" dirty="0">
                <a:latin typeface="Liberation Sans Narrow"/>
                <a:cs typeface="Liberation Sans Narrow"/>
              </a:rPr>
              <a:t>n</a:t>
            </a:r>
            <a:r>
              <a:rPr sz="1400" spc="-15" dirty="0">
                <a:latin typeface="Liberation Sans Narrow"/>
                <a:cs typeface="Liberation Sans Narrow"/>
              </a:rPr>
              <a:t>g</a:t>
            </a:r>
            <a:r>
              <a:rPr sz="2100" baseline="1984" dirty="0">
                <a:latin typeface="Liberation Sans Narrow"/>
                <a:cs typeface="Liberation Sans Narrow"/>
              </a:rPr>
              <a:t>e</a:t>
            </a:r>
            <a:endParaRPr sz="2100" baseline="1984">
              <a:latin typeface="Liberation Sans Narrow"/>
              <a:cs typeface="Liberation Sans Narrow"/>
            </a:endParaRPr>
          </a:p>
        </p:txBody>
      </p:sp>
      <p:sp>
        <p:nvSpPr>
          <p:cNvPr id="48" name="object 48"/>
          <p:cNvSpPr txBox="1">
            <a:spLocks noGrp="1"/>
          </p:cNvSpPr>
          <p:nvPr>
            <p:ph type="title"/>
          </p:nvPr>
        </p:nvSpPr>
        <p:spPr>
          <a:xfrm>
            <a:off x="1673860" y="720090"/>
            <a:ext cx="4006850" cy="1000760"/>
          </a:xfrm>
          <a:prstGeom prst="rect">
            <a:avLst/>
          </a:prstGeom>
        </p:spPr>
        <p:txBody>
          <a:bodyPr vert="horz" wrap="square" lIns="0" tIns="12700" rIns="0" bIns="0" rtlCol="0">
            <a:spAutoFit/>
          </a:bodyPr>
          <a:lstStyle/>
          <a:p>
            <a:pPr marL="12700" marR="5080">
              <a:lnSpc>
                <a:spcPct val="100000"/>
              </a:lnSpc>
              <a:spcBef>
                <a:spcPts val="100"/>
              </a:spcBef>
            </a:pPr>
            <a:r>
              <a:rPr sz="3200" spc="-245" dirty="0"/>
              <a:t>Centralized </a:t>
            </a:r>
            <a:r>
              <a:rPr sz="3200" spc="-385" dirty="0"/>
              <a:t>System </a:t>
            </a:r>
            <a:r>
              <a:rPr sz="3200" spc="-395" dirty="0"/>
              <a:t>:  </a:t>
            </a:r>
            <a:r>
              <a:rPr sz="3200" spc="-580" dirty="0"/>
              <a:t>ERP</a:t>
            </a:r>
            <a:r>
              <a:rPr sz="3200" spc="-204" dirty="0"/>
              <a:t> </a:t>
            </a:r>
            <a:r>
              <a:rPr sz="3200" spc="-195" dirty="0"/>
              <a:t>example</a:t>
            </a:r>
            <a:endParaRPr sz="3200"/>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673860" y="720090"/>
            <a:ext cx="5034280" cy="1000760"/>
          </a:xfrm>
          <a:prstGeom prst="rect">
            <a:avLst/>
          </a:prstGeom>
        </p:spPr>
        <p:txBody>
          <a:bodyPr vert="horz" wrap="square" lIns="0" tIns="12700" rIns="0" bIns="0" rtlCol="0">
            <a:spAutoFit/>
          </a:bodyPr>
          <a:lstStyle/>
          <a:p>
            <a:pPr marL="12700">
              <a:lnSpc>
                <a:spcPct val="100000"/>
              </a:lnSpc>
              <a:spcBef>
                <a:spcPts val="100"/>
              </a:spcBef>
            </a:pPr>
            <a:r>
              <a:rPr sz="3200" spc="-245" dirty="0"/>
              <a:t>Centralized </a:t>
            </a:r>
            <a:r>
              <a:rPr sz="3200" spc="-385" dirty="0"/>
              <a:t>System</a:t>
            </a:r>
            <a:r>
              <a:rPr sz="3200" spc="-165" dirty="0"/>
              <a:t> </a:t>
            </a:r>
            <a:r>
              <a:rPr sz="3200" spc="-395" dirty="0"/>
              <a:t>:</a:t>
            </a:r>
            <a:endParaRPr sz="3200"/>
          </a:p>
          <a:p>
            <a:pPr marL="1841500">
              <a:lnSpc>
                <a:spcPct val="100000"/>
              </a:lnSpc>
            </a:pPr>
            <a:r>
              <a:rPr sz="3200" spc="-265" dirty="0"/>
              <a:t>Key</a:t>
            </a:r>
            <a:r>
              <a:rPr sz="3200" spc="-275" dirty="0"/>
              <a:t> </a:t>
            </a:r>
            <a:r>
              <a:rPr sz="3200" spc="-280" dirty="0"/>
              <a:t>observation</a:t>
            </a:r>
            <a:endParaRPr sz="3200"/>
          </a:p>
        </p:txBody>
      </p:sp>
      <p:sp>
        <p:nvSpPr>
          <p:cNvPr id="4" name="object 4"/>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8</a:t>
            </a:r>
            <a:endParaRPr sz="1850">
              <a:latin typeface="Liberation Sans Narrow"/>
              <a:cs typeface="Liberation Sans Narrow"/>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734820" y="23914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1734820" y="308482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8" name="object 8"/>
          <p:cNvSpPr txBox="1"/>
          <p:nvPr/>
        </p:nvSpPr>
        <p:spPr>
          <a:xfrm>
            <a:off x="2077720" y="2404109"/>
            <a:ext cx="6650355" cy="1306830"/>
          </a:xfrm>
          <a:prstGeom prst="rect">
            <a:avLst/>
          </a:prstGeom>
        </p:spPr>
        <p:txBody>
          <a:bodyPr vert="horz" wrap="square" lIns="0" tIns="40005" rIns="0" bIns="0" rtlCol="0">
            <a:spAutoFit/>
          </a:bodyPr>
          <a:lstStyle/>
          <a:p>
            <a:pPr marL="12700" marR="478790">
              <a:lnSpc>
                <a:spcPts val="2230"/>
              </a:lnSpc>
              <a:spcBef>
                <a:spcPts val="315"/>
              </a:spcBef>
            </a:pPr>
            <a:r>
              <a:rPr sz="2000" spc="-5" dirty="0">
                <a:solidFill>
                  <a:srgbClr val="3F3F3F"/>
                </a:solidFill>
                <a:latin typeface="Arial"/>
                <a:cs typeface="Arial"/>
              </a:rPr>
              <a:t>Data is maintained </a:t>
            </a:r>
            <a:r>
              <a:rPr sz="2000" dirty="0">
                <a:solidFill>
                  <a:srgbClr val="3F3F3F"/>
                </a:solidFill>
                <a:latin typeface="Arial"/>
                <a:cs typeface="Arial"/>
              </a:rPr>
              <a:t>at a </a:t>
            </a:r>
            <a:r>
              <a:rPr sz="2000" b="1" dirty="0">
                <a:solidFill>
                  <a:srgbClr val="3F3F3F"/>
                </a:solidFill>
                <a:latin typeface="Arial"/>
                <a:cs typeface="Arial"/>
              </a:rPr>
              <a:t>central </a:t>
            </a:r>
            <a:r>
              <a:rPr sz="2000" b="1" spc="-5" dirty="0">
                <a:solidFill>
                  <a:srgbClr val="3F3F3F"/>
                </a:solidFill>
                <a:latin typeface="Arial"/>
                <a:cs typeface="Arial"/>
              </a:rPr>
              <a:t>location </a:t>
            </a:r>
            <a:r>
              <a:rPr sz="2000" dirty="0">
                <a:solidFill>
                  <a:srgbClr val="3F3F3F"/>
                </a:solidFill>
                <a:latin typeface="Arial"/>
                <a:cs typeface="Arial"/>
              </a:rPr>
              <a:t>and </a:t>
            </a:r>
            <a:r>
              <a:rPr sz="2000" spc="-5" dirty="0">
                <a:solidFill>
                  <a:srgbClr val="3F3F3F"/>
                </a:solidFill>
                <a:latin typeface="Arial"/>
                <a:cs typeface="Arial"/>
              </a:rPr>
              <a:t>is </a:t>
            </a:r>
            <a:r>
              <a:rPr sz="2000" dirty="0">
                <a:solidFill>
                  <a:srgbClr val="3F3F3F"/>
                </a:solidFill>
                <a:latin typeface="Arial"/>
                <a:cs typeface="Arial"/>
              </a:rPr>
              <a:t>shared  </a:t>
            </a:r>
            <a:r>
              <a:rPr sz="2000" spc="-10" dirty="0">
                <a:solidFill>
                  <a:srgbClr val="3F3F3F"/>
                </a:solidFill>
                <a:latin typeface="Arial"/>
                <a:cs typeface="Arial"/>
              </a:rPr>
              <a:t>with </a:t>
            </a:r>
            <a:r>
              <a:rPr sz="2000" spc="-5" dirty="0">
                <a:solidFill>
                  <a:srgbClr val="3F3F3F"/>
                </a:solidFill>
                <a:latin typeface="Arial"/>
                <a:cs typeface="Arial"/>
              </a:rPr>
              <a:t>various</a:t>
            </a:r>
            <a:r>
              <a:rPr sz="2000" spc="5" dirty="0">
                <a:solidFill>
                  <a:srgbClr val="3F3F3F"/>
                </a:solidFill>
                <a:latin typeface="Arial"/>
                <a:cs typeface="Arial"/>
              </a:rPr>
              <a:t> </a:t>
            </a:r>
            <a:r>
              <a:rPr sz="2000" spc="-5" dirty="0">
                <a:solidFill>
                  <a:srgbClr val="3F3F3F"/>
                </a:solidFill>
                <a:latin typeface="Arial"/>
                <a:cs typeface="Arial"/>
              </a:rPr>
              <a:t>Departments.</a:t>
            </a:r>
            <a:endParaRPr sz="2000">
              <a:latin typeface="Arial"/>
              <a:cs typeface="Arial"/>
            </a:endParaRPr>
          </a:p>
          <a:p>
            <a:pPr marL="12700" marR="5080">
              <a:lnSpc>
                <a:spcPts val="2230"/>
              </a:lnSpc>
              <a:spcBef>
                <a:spcPts val="1000"/>
              </a:spcBef>
            </a:pPr>
            <a:r>
              <a:rPr sz="2000" spc="-5" dirty="0">
                <a:solidFill>
                  <a:srgbClr val="3F3F3F"/>
                </a:solidFill>
                <a:latin typeface="Arial"/>
                <a:cs typeface="Arial"/>
              </a:rPr>
              <a:t>Departments </a:t>
            </a:r>
            <a:r>
              <a:rPr sz="2000" b="1" spc="-5" dirty="0">
                <a:solidFill>
                  <a:srgbClr val="3F3F3F"/>
                </a:solidFill>
                <a:latin typeface="Arial"/>
                <a:cs typeface="Arial"/>
              </a:rPr>
              <a:t>have </a:t>
            </a:r>
            <a:r>
              <a:rPr sz="2000" b="1" dirty="0">
                <a:solidFill>
                  <a:srgbClr val="3F3F3F"/>
                </a:solidFill>
                <a:latin typeface="Arial"/>
                <a:cs typeface="Arial"/>
              </a:rPr>
              <a:t>access </a:t>
            </a:r>
            <a:r>
              <a:rPr sz="2000" b="1" spc="-5" dirty="0">
                <a:solidFill>
                  <a:srgbClr val="3F3F3F"/>
                </a:solidFill>
                <a:latin typeface="Arial"/>
                <a:cs typeface="Arial"/>
              </a:rPr>
              <a:t>information/ </a:t>
            </a:r>
            <a:r>
              <a:rPr sz="2000" b="1" dirty="0">
                <a:solidFill>
                  <a:srgbClr val="3F3F3F"/>
                </a:solidFill>
                <a:latin typeface="Arial"/>
                <a:cs typeface="Arial"/>
              </a:rPr>
              <a:t>data of the other  </a:t>
            </a:r>
            <a:r>
              <a:rPr sz="2000" b="1" spc="-5" dirty="0">
                <a:solidFill>
                  <a:srgbClr val="3F3F3F"/>
                </a:solidFill>
                <a:latin typeface="Arial"/>
                <a:cs typeface="Arial"/>
              </a:rPr>
              <a:t>Departments/</a:t>
            </a:r>
            <a:r>
              <a:rPr sz="2000" b="1" spc="-10" dirty="0">
                <a:solidFill>
                  <a:srgbClr val="3F3F3F"/>
                </a:solidFill>
                <a:latin typeface="Arial"/>
                <a:cs typeface="Arial"/>
              </a:rPr>
              <a:t> </a:t>
            </a:r>
            <a:r>
              <a:rPr sz="2000" b="1" dirty="0">
                <a:solidFill>
                  <a:srgbClr val="3F3F3F"/>
                </a:solidFill>
                <a:latin typeface="Arial"/>
                <a:cs typeface="Arial"/>
              </a:rPr>
              <a:t>BU/</a:t>
            </a:r>
            <a:endParaRPr sz="2000">
              <a:latin typeface="Arial"/>
              <a:cs typeface="Arial"/>
            </a:endParaRP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200"/>
            <a:ext cx="1365885" cy="508000"/>
          </a:xfrm>
          <a:custGeom>
            <a:avLst/>
            <a:gdLst/>
            <a:ahLst/>
            <a:cxnLst/>
            <a:rect l="l" t="t" r="r" b="b"/>
            <a:pathLst>
              <a:path w="1365885" h="508000">
                <a:moveTo>
                  <a:pt x="0" y="0"/>
                </a:moveTo>
                <a:lnTo>
                  <a:pt x="0" y="505460"/>
                </a:lnTo>
                <a:lnTo>
                  <a:pt x="1019810" y="508000"/>
                </a:lnTo>
                <a:lnTo>
                  <a:pt x="1120140" y="508000"/>
                </a:lnTo>
                <a:lnTo>
                  <a:pt x="1358900" y="269239"/>
                </a:lnTo>
                <a:lnTo>
                  <a:pt x="1363900" y="262354"/>
                </a:lnTo>
                <a:lnTo>
                  <a:pt x="1365567" y="255111"/>
                </a:lnTo>
                <a:lnTo>
                  <a:pt x="1363900" y="247630"/>
                </a:lnTo>
                <a:lnTo>
                  <a:pt x="1358900" y="240029"/>
                </a:lnTo>
                <a:lnTo>
                  <a:pt x="1130300" y="11429"/>
                </a:lnTo>
                <a:lnTo>
                  <a:pt x="1125220" y="11429"/>
                </a:lnTo>
                <a:lnTo>
                  <a:pt x="1125220" y="6350"/>
                </a:lnTo>
                <a:lnTo>
                  <a:pt x="1120140" y="6350"/>
                </a:lnTo>
                <a:lnTo>
                  <a:pt x="1115060" y="2539"/>
                </a:lnTo>
                <a:lnTo>
                  <a:pt x="1019810" y="2539"/>
                </a:lnTo>
                <a:lnTo>
                  <a:pt x="0" y="0"/>
                </a:lnTo>
                <a:close/>
              </a:path>
            </a:pathLst>
          </a:custGeom>
          <a:solidFill>
            <a:srgbClr val="343434"/>
          </a:solidFill>
        </p:spPr>
        <p:txBody>
          <a:bodyPr wrap="square" lIns="0" tIns="0" rIns="0" bIns="0" rtlCol="0"/>
          <a:lstStyle/>
          <a:p>
            <a:endParaRPr/>
          </a:p>
        </p:txBody>
      </p:sp>
      <p:sp>
        <p:nvSpPr>
          <p:cNvPr id="3" name="object 3"/>
          <p:cNvSpPr txBox="1">
            <a:spLocks noGrp="1"/>
          </p:cNvSpPr>
          <p:nvPr>
            <p:ph type="title"/>
          </p:nvPr>
        </p:nvSpPr>
        <p:spPr>
          <a:xfrm>
            <a:off x="1450339" y="712470"/>
            <a:ext cx="5071745" cy="999490"/>
          </a:xfrm>
          <a:prstGeom prst="rect">
            <a:avLst/>
          </a:prstGeom>
        </p:spPr>
        <p:txBody>
          <a:bodyPr vert="horz" wrap="square" lIns="0" tIns="12700" rIns="0" bIns="0" rtlCol="0">
            <a:spAutoFit/>
          </a:bodyPr>
          <a:lstStyle/>
          <a:p>
            <a:pPr marL="12700">
              <a:lnSpc>
                <a:spcPts val="3835"/>
              </a:lnSpc>
              <a:spcBef>
                <a:spcPts val="100"/>
              </a:spcBef>
            </a:pPr>
            <a:r>
              <a:rPr sz="3200" spc="-365" dirty="0"/>
              <a:t>Benefits </a:t>
            </a:r>
            <a:r>
              <a:rPr sz="3200" spc="-305" dirty="0"/>
              <a:t>of</a:t>
            </a:r>
            <a:r>
              <a:rPr sz="3200" spc="-45" dirty="0"/>
              <a:t> </a:t>
            </a:r>
            <a:r>
              <a:rPr sz="3200" spc="-245" dirty="0"/>
              <a:t>Centralized</a:t>
            </a:r>
            <a:endParaRPr sz="3200"/>
          </a:p>
          <a:p>
            <a:pPr marL="3670300">
              <a:lnSpc>
                <a:spcPts val="3835"/>
              </a:lnSpc>
            </a:pPr>
            <a:r>
              <a:rPr sz="3200" spc="-610" dirty="0"/>
              <a:t>S</a:t>
            </a:r>
            <a:r>
              <a:rPr sz="3200" spc="-385" dirty="0"/>
              <a:t>y</a:t>
            </a:r>
            <a:r>
              <a:rPr sz="3200" spc="-355" dirty="0"/>
              <a:t>s</a:t>
            </a:r>
            <a:r>
              <a:rPr sz="3200" spc="-325" dirty="0"/>
              <a:t>tem</a:t>
            </a:r>
            <a:endParaRPr sz="3200"/>
          </a:p>
        </p:txBody>
      </p:sp>
      <p:sp>
        <p:nvSpPr>
          <p:cNvPr id="4" name="object 4"/>
          <p:cNvSpPr txBox="1"/>
          <p:nvPr/>
        </p:nvSpPr>
        <p:spPr>
          <a:xfrm>
            <a:off x="883919" y="803910"/>
            <a:ext cx="134620" cy="312420"/>
          </a:xfrm>
          <a:prstGeom prst="rect">
            <a:avLst/>
          </a:prstGeom>
        </p:spPr>
        <p:txBody>
          <a:bodyPr vert="horz" wrap="square" lIns="0" tIns="16510" rIns="0" bIns="0" rtlCol="0">
            <a:spAutoFit/>
          </a:bodyPr>
          <a:lstStyle/>
          <a:p>
            <a:pPr marL="12700">
              <a:lnSpc>
                <a:spcPct val="100000"/>
              </a:lnSpc>
              <a:spcBef>
                <a:spcPts val="130"/>
              </a:spcBef>
            </a:pPr>
            <a:r>
              <a:rPr sz="1850" spc="10" dirty="0">
                <a:solidFill>
                  <a:srgbClr val="FDFFFF"/>
                </a:solidFill>
                <a:latin typeface="Liberation Sans Narrow"/>
                <a:cs typeface="Liberation Sans Narrow"/>
              </a:rPr>
              <a:t>9</a:t>
            </a:r>
            <a:endParaRPr sz="1850">
              <a:latin typeface="Liberation Sans Narrow"/>
              <a:cs typeface="Liberation Sans Narrow"/>
            </a:endParaRPr>
          </a:p>
        </p:txBody>
      </p:sp>
      <p:sp>
        <p:nvSpPr>
          <p:cNvPr id="5" name="object 5"/>
          <p:cNvSpPr/>
          <p:nvPr/>
        </p:nvSpPr>
        <p:spPr>
          <a:xfrm>
            <a:off x="7001509" y="0"/>
            <a:ext cx="2142490" cy="214249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734820" y="2391409"/>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7" name="object 7"/>
          <p:cNvSpPr txBox="1"/>
          <p:nvPr/>
        </p:nvSpPr>
        <p:spPr>
          <a:xfrm>
            <a:off x="1734820" y="2979419"/>
            <a:ext cx="118745" cy="845819"/>
          </a:xfrm>
          <a:prstGeom prst="rect">
            <a:avLst/>
          </a:prstGeom>
        </p:spPr>
        <p:txBody>
          <a:bodyPr vert="horz" wrap="square" lIns="0" tIns="118110" rIns="0" bIns="0" rtlCol="0">
            <a:spAutoFit/>
          </a:bodyPr>
          <a:lstStyle/>
          <a:p>
            <a:pPr marL="12700">
              <a:lnSpc>
                <a:spcPct val="100000"/>
              </a:lnSpc>
              <a:spcBef>
                <a:spcPts val="930"/>
              </a:spcBef>
            </a:pPr>
            <a:r>
              <a:rPr sz="2000" spc="-1270" dirty="0">
                <a:solidFill>
                  <a:srgbClr val="343434"/>
                </a:solidFill>
                <a:latin typeface="UnDotum"/>
                <a:cs typeface="UnDotum"/>
              </a:rPr>
              <a:t></a:t>
            </a:r>
            <a:endParaRPr sz="2000">
              <a:latin typeface="UnDotum"/>
              <a:cs typeface="UnDotum"/>
            </a:endParaRPr>
          </a:p>
          <a:p>
            <a:pPr marL="12700">
              <a:lnSpc>
                <a:spcPct val="100000"/>
              </a:lnSpc>
              <a:spcBef>
                <a:spcPts val="830"/>
              </a:spcBef>
            </a:pPr>
            <a:r>
              <a:rPr sz="2000" spc="-1270" dirty="0">
                <a:solidFill>
                  <a:srgbClr val="343434"/>
                </a:solidFill>
                <a:latin typeface="UnDotum"/>
                <a:cs typeface="UnDotum"/>
              </a:rPr>
              <a:t></a:t>
            </a:r>
            <a:endParaRPr sz="2000">
              <a:latin typeface="UnDotum"/>
              <a:cs typeface="UnDotum"/>
            </a:endParaRPr>
          </a:p>
        </p:txBody>
      </p:sp>
      <p:sp>
        <p:nvSpPr>
          <p:cNvPr id="8" name="object 8"/>
          <p:cNvSpPr txBox="1"/>
          <p:nvPr/>
        </p:nvSpPr>
        <p:spPr>
          <a:xfrm>
            <a:off x="2077720" y="2404109"/>
            <a:ext cx="6609080" cy="1433830"/>
          </a:xfrm>
          <a:prstGeom prst="rect">
            <a:avLst/>
          </a:prstGeom>
        </p:spPr>
        <p:txBody>
          <a:bodyPr vert="horz" wrap="square" lIns="0" tIns="40005" rIns="0" bIns="0" rtlCol="0">
            <a:spAutoFit/>
          </a:bodyPr>
          <a:lstStyle/>
          <a:p>
            <a:pPr marL="12700" marR="5080">
              <a:lnSpc>
                <a:spcPts val="2230"/>
              </a:lnSpc>
              <a:spcBef>
                <a:spcPts val="315"/>
              </a:spcBef>
            </a:pPr>
            <a:r>
              <a:rPr sz="2000" spc="-5" dirty="0">
                <a:solidFill>
                  <a:srgbClr val="3F3F3F"/>
                </a:solidFill>
                <a:latin typeface="Arial"/>
                <a:cs typeface="Arial"/>
              </a:rPr>
              <a:t>Eliminates the duplication, discontinuity </a:t>
            </a:r>
            <a:r>
              <a:rPr sz="2000" dirty="0">
                <a:solidFill>
                  <a:srgbClr val="3F3F3F"/>
                </a:solidFill>
                <a:latin typeface="Arial"/>
                <a:cs typeface="Arial"/>
              </a:rPr>
              <a:t>and redundancy </a:t>
            </a:r>
            <a:r>
              <a:rPr sz="2000" spc="-5" dirty="0">
                <a:solidFill>
                  <a:srgbClr val="3F3F3F"/>
                </a:solidFill>
                <a:latin typeface="Arial"/>
                <a:cs typeface="Arial"/>
              </a:rPr>
              <a:t>in  data.</a:t>
            </a:r>
            <a:endParaRPr sz="2000">
              <a:latin typeface="Arial"/>
              <a:cs typeface="Arial"/>
            </a:endParaRPr>
          </a:p>
          <a:p>
            <a:pPr marL="12700" marR="582930">
              <a:lnSpc>
                <a:spcPts val="3229"/>
              </a:lnSpc>
              <a:spcBef>
                <a:spcPts val="200"/>
              </a:spcBef>
            </a:pPr>
            <a:r>
              <a:rPr sz="2000" spc="-5" dirty="0">
                <a:solidFill>
                  <a:srgbClr val="3F3F3F"/>
                </a:solidFill>
                <a:latin typeface="Arial"/>
                <a:cs typeface="Arial"/>
              </a:rPr>
              <a:t>Provides information </a:t>
            </a:r>
            <a:r>
              <a:rPr sz="2000" dirty="0">
                <a:solidFill>
                  <a:srgbClr val="3F3F3F"/>
                </a:solidFill>
                <a:latin typeface="Arial"/>
                <a:cs typeface="Arial"/>
              </a:rPr>
              <a:t>across </a:t>
            </a:r>
            <a:r>
              <a:rPr sz="2000" spc="-5" dirty="0">
                <a:solidFill>
                  <a:srgbClr val="3F3F3F"/>
                </a:solidFill>
                <a:latin typeface="Arial"/>
                <a:cs typeface="Arial"/>
              </a:rPr>
              <a:t>departments </a:t>
            </a:r>
            <a:r>
              <a:rPr sz="2000" dirty="0">
                <a:solidFill>
                  <a:srgbClr val="3F3F3F"/>
                </a:solidFill>
                <a:latin typeface="Arial"/>
                <a:cs typeface="Arial"/>
              </a:rPr>
              <a:t>in real </a:t>
            </a:r>
            <a:r>
              <a:rPr sz="2000" spc="-5" dirty="0">
                <a:solidFill>
                  <a:srgbClr val="3F3F3F"/>
                </a:solidFill>
                <a:latin typeface="Arial"/>
                <a:cs typeface="Arial"/>
              </a:rPr>
              <a:t>time.  Provides </a:t>
            </a:r>
            <a:r>
              <a:rPr sz="2000" dirty="0">
                <a:solidFill>
                  <a:srgbClr val="3F3F3F"/>
                </a:solidFill>
                <a:latin typeface="Arial"/>
                <a:cs typeface="Arial"/>
              </a:rPr>
              <a:t>control </a:t>
            </a:r>
            <a:r>
              <a:rPr sz="2000" spc="-5" dirty="0">
                <a:solidFill>
                  <a:srgbClr val="3F3F3F"/>
                </a:solidFill>
                <a:latin typeface="Arial"/>
                <a:cs typeface="Arial"/>
              </a:rPr>
              <a:t>over various </a:t>
            </a:r>
            <a:r>
              <a:rPr sz="2000" dirty="0">
                <a:solidFill>
                  <a:srgbClr val="3F3F3F"/>
                </a:solidFill>
                <a:latin typeface="Arial"/>
                <a:cs typeface="Arial"/>
              </a:rPr>
              <a:t>business</a:t>
            </a:r>
            <a:r>
              <a:rPr sz="2000" spc="15" dirty="0">
                <a:solidFill>
                  <a:srgbClr val="3F3F3F"/>
                </a:solidFill>
                <a:latin typeface="Arial"/>
                <a:cs typeface="Arial"/>
              </a:rPr>
              <a:t> </a:t>
            </a:r>
            <a:r>
              <a:rPr sz="2000" dirty="0">
                <a:solidFill>
                  <a:srgbClr val="3F3F3F"/>
                </a:solidFill>
                <a:latin typeface="Arial"/>
                <a:cs typeface="Arial"/>
              </a:rPr>
              <a:t>processes.</a:t>
            </a:r>
            <a:endParaRPr sz="2000">
              <a:latin typeface="Arial"/>
              <a:cs typeface="Arial"/>
            </a:endParaRPr>
          </a:p>
        </p:txBody>
      </p:sp>
      <p:sp>
        <p:nvSpPr>
          <p:cNvPr id="9" name="object 9"/>
          <p:cNvSpPr txBox="1"/>
          <p:nvPr/>
        </p:nvSpPr>
        <p:spPr>
          <a:xfrm>
            <a:off x="1734820" y="3905250"/>
            <a:ext cx="118745" cy="330200"/>
          </a:xfrm>
          <a:prstGeom prst="rect">
            <a:avLst/>
          </a:prstGeom>
        </p:spPr>
        <p:txBody>
          <a:bodyPr vert="horz" wrap="square" lIns="0" tIns="12700" rIns="0" bIns="0" rtlCol="0">
            <a:spAutoFit/>
          </a:bodyPr>
          <a:lstStyle/>
          <a:p>
            <a:pPr marL="12700">
              <a:lnSpc>
                <a:spcPct val="100000"/>
              </a:lnSpc>
              <a:spcBef>
                <a:spcPts val="100"/>
              </a:spcBef>
            </a:pPr>
            <a:r>
              <a:rPr sz="2000" spc="-1270" dirty="0">
                <a:solidFill>
                  <a:srgbClr val="343434"/>
                </a:solidFill>
                <a:latin typeface="UnDotum"/>
                <a:cs typeface="UnDotum"/>
              </a:rPr>
              <a:t></a:t>
            </a:r>
            <a:endParaRPr sz="2000">
              <a:latin typeface="UnDotum"/>
              <a:cs typeface="UnDotum"/>
            </a:endParaRPr>
          </a:p>
        </p:txBody>
      </p:sp>
      <p:sp>
        <p:nvSpPr>
          <p:cNvPr id="10" name="object 10"/>
          <p:cNvSpPr txBox="1"/>
          <p:nvPr/>
        </p:nvSpPr>
        <p:spPr>
          <a:xfrm>
            <a:off x="1734820" y="3916679"/>
            <a:ext cx="6529705" cy="1023619"/>
          </a:xfrm>
          <a:prstGeom prst="rect">
            <a:avLst/>
          </a:prstGeom>
        </p:spPr>
        <p:txBody>
          <a:bodyPr vert="horz" wrap="square" lIns="0" tIns="38735" rIns="0" bIns="0" rtlCol="0">
            <a:spAutoFit/>
          </a:bodyPr>
          <a:lstStyle/>
          <a:p>
            <a:pPr marL="355600" marR="5080">
              <a:lnSpc>
                <a:spcPts val="2240"/>
              </a:lnSpc>
              <a:spcBef>
                <a:spcPts val="305"/>
              </a:spcBef>
            </a:pPr>
            <a:r>
              <a:rPr sz="2000" dirty="0">
                <a:solidFill>
                  <a:srgbClr val="3F3F3F"/>
                </a:solidFill>
                <a:latin typeface="Arial"/>
                <a:cs typeface="Arial"/>
              </a:rPr>
              <a:t>Increase </a:t>
            </a:r>
            <a:r>
              <a:rPr sz="2000" spc="-5" dirty="0">
                <a:solidFill>
                  <a:srgbClr val="3F3F3F"/>
                </a:solidFill>
                <a:latin typeface="Arial"/>
                <a:cs typeface="Arial"/>
              </a:rPr>
              <a:t>Productivity, better inventory management,  promotes quality, </a:t>
            </a:r>
            <a:r>
              <a:rPr sz="2000" dirty="0">
                <a:solidFill>
                  <a:srgbClr val="3F3F3F"/>
                </a:solidFill>
                <a:latin typeface="Arial"/>
                <a:cs typeface="Arial"/>
              </a:rPr>
              <a:t>reduced material cost, boosts</a:t>
            </a:r>
            <a:r>
              <a:rPr sz="2000" spc="-25" dirty="0">
                <a:solidFill>
                  <a:srgbClr val="3F3F3F"/>
                </a:solidFill>
                <a:latin typeface="Arial"/>
                <a:cs typeface="Arial"/>
              </a:rPr>
              <a:t> </a:t>
            </a:r>
            <a:r>
              <a:rPr sz="2000" spc="-5" dirty="0">
                <a:solidFill>
                  <a:srgbClr val="3F3F3F"/>
                </a:solidFill>
                <a:latin typeface="Arial"/>
                <a:cs typeface="Arial"/>
              </a:rPr>
              <a:t>profits.</a:t>
            </a:r>
            <a:endParaRPr sz="2000">
              <a:latin typeface="Arial"/>
              <a:cs typeface="Arial"/>
            </a:endParaRPr>
          </a:p>
          <a:p>
            <a:pPr marL="12700">
              <a:lnSpc>
                <a:spcPct val="100000"/>
              </a:lnSpc>
              <a:spcBef>
                <a:spcPts val="775"/>
              </a:spcBef>
              <a:tabLst>
                <a:tab pos="354965" algn="l"/>
              </a:tabLst>
            </a:pPr>
            <a:r>
              <a:rPr sz="3000" spc="-1904" baseline="2777" dirty="0">
                <a:solidFill>
                  <a:srgbClr val="343434"/>
                </a:solidFill>
                <a:latin typeface="UnDotum"/>
                <a:cs typeface="UnDotum"/>
              </a:rPr>
              <a:t>	</a:t>
            </a:r>
            <a:r>
              <a:rPr sz="2000" spc="-5" dirty="0">
                <a:solidFill>
                  <a:srgbClr val="3F3F3F"/>
                </a:solidFill>
                <a:latin typeface="Arial"/>
                <a:cs typeface="Arial"/>
              </a:rPr>
              <a:t>Better </a:t>
            </a:r>
            <a:r>
              <a:rPr sz="2000" dirty="0">
                <a:solidFill>
                  <a:srgbClr val="3F3F3F"/>
                </a:solidFill>
                <a:latin typeface="Arial"/>
                <a:cs typeface="Arial"/>
              </a:rPr>
              <a:t>Customers </a:t>
            </a:r>
            <a:r>
              <a:rPr sz="2000" spc="-5" dirty="0">
                <a:solidFill>
                  <a:srgbClr val="3F3F3F"/>
                </a:solidFill>
                <a:latin typeface="Arial"/>
                <a:cs typeface="Arial"/>
              </a:rPr>
              <a:t>interaction, </a:t>
            </a:r>
            <a:r>
              <a:rPr sz="2000" dirty="0">
                <a:solidFill>
                  <a:srgbClr val="3F3F3F"/>
                </a:solidFill>
                <a:latin typeface="Arial"/>
                <a:cs typeface="Arial"/>
              </a:rPr>
              <a:t>increased</a:t>
            </a:r>
            <a:r>
              <a:rPr sz="2000" spc="5" dirty="0">
                <a:solidFill>
                  <a:srgbClr val="3F3F3F"/>
                </a:solidFill>
                <a:latin typeface="Arial"/>
                <a:cs typeface="Arial"/>
              </a:rPr>
              <a:t> </a:t>
            </a:r>
            <a:r>
              <a:rPr sz="2000" spc="-5" dirty="0">
                <a:solidFill>
                  <a:srgbClr val="3F3F3F"/>
                </a:solidFill>
                <a:latin typeface="Arial"/>
                <a:cs typeface="Arial"/>
              </a:rPr>
              <a:t>throughput,</a:t>
            </a:r>
            <a:endParaRPr sz="2000">
              <a:latin typeface="Arial"/>
              <a:cs typeface="Arial"/>
            </a:endParaRPr>
          </a:p>
        </p:txBody>
      </p:sp>
      <p:sp>
        <p:nvSpPr>
          <p:cNvPr id="11" name="object 11"/>
          <p:cNvSpPr txBox="1"/>
          <p:nvPr/>
        </p:nvSpPr>
        <p:spPr>
          <a:xfrm>
            <a:off x="2077720" y="4893309"/>
            <a:ext cx="3249295"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3F3F3F"/>
                </a:solidFill>
                <a:latin typeface="Arial"/>
                <a:cs typeface="Arial"/>
              </a:rPr>
              <a:t>improves </a:t>
            </a:r>
            <a:r>
              <a:rPr sz="2000" spc="-5" dirty="0">
                <a:solidFill>
                  <a:srgbClr val="3F3F3F"/>
                </a:solidFill>
                <a:latin typeface="Arial"/>
                <a:cs typeface="Arial"/>
              </a:rPr>
              <a:t>customer</a:t>
            </a:r>
            <a:r>
              <a:rPr sz="2000" spc="-55" dirty="0">
                <a:solidFill>
                  <a:srgbClr val="3F3F3F"/>
                </a:solidFill>
                <a:latin typeface="Arial"/>
                <a:cs typeface="Arial"/>
              </a:rPr>
              <a:t> </a:t>
            </a:r>
            <a:r>
              <a:rPr sz="2000" dirty="0">
                <a:solidFill>
                  <a:srgbClr val="3F3F3F"/>
                </a:solidFill>
                <a:latin typeface="Arial"/>
                <a:cs typeface="Arial"/>
              </a:rPr>
              <a:t>services.</a:t>
            </a:r>
            <a:endParaRPr sz="2000">
              <a:latin typeface="Arial"/>
              <a:cs typeface="Arial"/>
            </a:endParaRPr>
          </a:p>
        </p:txBody>
      </p:sp>
    </p:spTree>
  </p:cSld>
  <p:clrMapOvr>
    <a:masterClrMapping/>
  </p:clrMapOvr>
  <p:transition>
    <p:zo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1944</Words>
  <Application>Microsoft Office PowerPoint</Application>
  <PresentationFormat>On-screen Show (4:3)</PresentationFormat>
  <Paragraphs>352</Paragraphs>
  <Slides>36</Slides>
  <Notes>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Enterprise Resource  Planning -ERP</vt:lpstr>
      <vt:lpstr>What is ERP?</vt:lpstr>
      <vt:lpstr>What is ERP?</vt:lpstr>
      <vt:lpstr>Before ERP example</vt:lpstr>
      <vt:lpstr>Typical Business Process : Key observation</vt:lpstr>
      <vt:lpstr>Problems with Decentralized System</vt:lpstr>
      <vt:lpstr>Centralized System :  ERP example</vt:lpstr>
      <vt:lpstr>Centralized System : Key observation</vt:lpstr>
      <vt:lpstr>Benefits of Centralized System</vt:lpstr>
      <vt:lpstr>ERP Application  Components</vt:lpstr>
      <vt:lpstr>ERP Components</vt:lpstr>
      <vt:lpstr>ERP Components</vt:lpstr>
      <vt:lpstr>ERP Components</vt:lpstr>
      <vt:lpstr>ERP Components</vt:lpstr>
      <vt:lpstr>ERP Components</vt:lpstr>
      <vt:lpstr>ERP Evolution</vt:lpstr>
      <vt:lpstr>ERP Evolution</vt:lpstr>
      <vt:lpstr>ERP Evolution</vt:lpstr>
      <vt:lpstr>ERP Evolution</vt:lpstr>
      <vt:lpstr>Costs of ERP</vt:lpstr>
      <vt:lpstr>ERP Project and Time</vt:lpstr>
      <vt:lpstr>Hidden Costs of ERP</vt:lpstr>
      <vt:lpstr>Benefits of ERP Systems</vt:lpstr>
      <vt:lpstr>Benefits of ERP Systems</vt:lpstr>
      <vt:lpstr>ERP Implementation</vt:lpstr>
      <vt:lpstr>28 ERP Implementation Phases</vt:lpstr>
      <vt:lpstr>Risks with ERP Implementation</vt:lpstr>
      <vt:lpstr>Causes of ERP Failures</vt:lpstr>
      <vt:lpstr>Conclusion</vt:lpstr>
      <vt:lpstr>Best Practices of ERP  Implementation</vt:lpstr>
      <vt:lpstr>Best Practices of ERP  Implementation</vt:lpstr>
      <vt:lpstr>Best Practices of ERP  Implementation</vt:lpstr>
      <vt:lpstr>Best Practices of ERP  Implementation</vt:lpstr>
      <vt:lpstr>Best Practices of ERP  Implementation</vt:lpstr>
      <vt:lpstr>Main ERP vendors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Resource  Planning -ERP</dc:title>
  <cp:lastModifiedBy>nadiagondal</cp:lastModifiedBy>
  <cp:revision>7</cp:revision>
  <dcterms:created xsi:type="dcterms:W3CDTF">2020-11-11T09:09:16Z</dcterms:created>
  <dcterms:modified xsi:type="dcterms:W3CDTF">2020-11-12T03:20:29Z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2015-12-01T00:00:00Z</vt:filetime>
  </property>
  <property fmtid="{D5CDD505-2E9C-101B-9397-08002B2CF9AE}" pid="3" name="Creator">
    <vt:lpwstr>pdftk 1.44 - www.pdftk.com</vt:lpwstr>
  </property>
  <property fmtid="{D5CDD505-2E9C-101B-9397-08002B2CF9AE}" pid="4" name="LastSaved">
    <vt:filetime>2020-11-11T00:00:00Z</vt:filetime>
  </property>
</Properties>
</file>