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214" autoAdjust="0"/>
  </p:normalViewPr>
  <p:slideViewPr>
    <p:cSldViewPr>
      <p:cViewPr>
        <p:scale>
          <a:sx n="76" d="100"/>
          <a:sy n="76" d="100"/>
        </p:scale>
        <p:origin x="-1170" y="-1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5ED801DB-C8B6-4111-9901-B1DA5B432556}" type="datetimeFigureOut">
              <a:rPr lang="en-US" smtClean="0"/>
              <a:t>11/12/2020</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83628A67-C37B-4B14-AF96-AE676A3AE8CF}" type="slidenum">
              <a:rPr lang="en-US" smtClean="0"/>
              <a:t>‹#›</a:t>
            </a:fld>
            <a:endParaRPr lang="en-US"/>
          </a:p>
        </p:txBody>
      </p:sp>
    </p:spTree>
    <p:extLst>
      <p:ext uri="{BB962C8B-B14F-4D97-AF65-F5344CB8AC3E}">
        <p14:creationId xmlns:p14="http://schemas.microsoft.com/office/powerpoint/2010/main" val="3104004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Information systems that </a:t>
            </a:r>
            <a:r>
              <a:rPr lang="en-US" sz="1200" b="1" i="0" kern="1200" dirty="0" smtClean="0">
                <a:solidFill>
                  <a:schemeClr val="tx1"/>
                </a:solidFill>
                <a:effectLst/>
                <a:latin typeface="+mn-lt"/>
                <a:ea typeface="+mn-ea"/>
                <a:cs typeface="+mn-cs"/>
              </a:rPr>
              <a:t>cross</a:t>
            </a:r>
            <a:r>
              <a:rPr lang="en-US" sz="1200" b="0" i="0" kern="1200" dirty="0" smtClean="0">
                <a:solidFill>
                  <a:schemeClr val="tx1"/>
                </a:solidFill>
                <a:effectLst/>
                <a:latin typeface="+mn-lt"/>
                <a:ea typeface="+mn-ea"/>
                <a:cs typeface="+mn-cs"/>
              </a:rPr>
              <a:t> the boundaries of traditional business functions in order to reengineer and improve vital business processes all across the </a:t>
            </a:r>
            <a:r>
              <a:rPr lang="en-US" sz="1200" b="1" i="0" kern="1200" dirty="0" smtClean="0">
                <a:solidFill>
                  <a:schemeClr val="tx1"/>
                </a:solidFill>
                <a:effectLst/>
                <a:latin typeface="+mn-lt"/>
                <a:ea typeface="+mn-ea"/>
                <a:cs typeface="+mn-cs"/>
              </a:rPr>
              <a:t>enterprise</a:t>
            </a:r>
            <a:r>
              <a:rPr lang="en-US" sz="1200" b="0" i="0" kern="1200" dirty="0" smtClean="0">
                <a:solidFill>
                  <a:schemeClr val="tx1"/>
                </a:solidFill>
                <a:effectLst/>
                <a:latin typeface="+mn-lt"/>
                <a:ea typeface="+mn-ea"/>
                <a:cs typeface="+mn-cs"/>
              </a:rPr>
              <a:t>. The new product development process in a manufacturing company</a:t>
            </a:r>
            <a:endParaRPr lang="en-US" dirty="0"/>
          </a:p>
        </p:txBody>
      </p:sp>
      <p:sp>
        <p:nvSpPr>
          <p:cNvPr id="4" name="Slide Number Placeholder 3"/>
          <p:cNvSpPr>
            <a:spLocks noGrp="1"/>
          </p:cNvSpPr>
          <p:nvPr>
            <p:ph type="sldNum" sz="quarter" idx="10"/>
          </p:nvPr>
        </p:nvSpPr>
        <p:spPr/>
        <p:txBody>
          <a:bodyPr/>
          <a:lstStyle/>
          <a:p>
            <a:fld id="{83628A67-C37B-4B14-AF96-AE676A3AE8CF}" type="slidenum">
              <a:rPr lang="en-US" smtClean="0"/>
              <a:t>2</a:t>
            </a:fld>
            <a:endParaRPr lang="en-US"/>
          </a:p>
        </p:txBody>
      </p:sp>
    </p:spTree>
    <p:extLst>
      <p:ext uri="{BB962C8B-B14F-4D97-AF65-F5344CB8AC3E}">
        <p14:creationId xmlns:p14="http://schemas.microsoft.com/office/powerpoint/2010/main" val="2430852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Payroll</a:t>
            </a:r>
            <a:r>
              <a:rPr lang="en-US" sz="1200" b="0" i="0" kern="1200" dirty="0" smtClean="0">
                <a:solidFill>
                  <a:schemeClr val="tx1"/>
                </a:solidFill>
                <a:effectLst/>
                <a:latin typeface="+mn-lt"/>
                <a:ea typeface="+mn-ea"/>
                <a:cs typeface="+mn-cs"/>
              </a:rPr>
              <a:t> is the process of paying a company's employees, which can include the tracking of hours worked, the calculation of employee's pay, and the distribution of payments via direct deposit directly to their account or by check</a:t>
            </a:r>
          </a:p>
          <a:p>
            <a:r>
              <a:rPr lang="en-US" sz="1200" b="0" i="0" kern="1200" dirty="0" smtClean="0">
                <a:solidFill>
                  <a:schemeClr val="tx1"/>
                </a:solidFill>
                <a:effectLst/>
                <a:latin typeface="+mn-lt"/>
                <a:ea typeface="+mn-ea"/>
                <a:cs typeface="+mn-cs"/>
              </a:rPr>
              <a:t>personal time off (</a:t>
            </a:r>
            <a:r>
              <a:rPr lang="en-US" sz="1200" b="1" i="0" kern="1200" dirty="0" smtClean="0">
                <a:solidFill>
                  <a:schemeClr val="tx1"/>
                </a:solidFill>
                <a:effectLst/>
                <a:latin typeface="+mn-lt"/>
                <a:ea typeface="+mn-ea"/>
                <a:cs typeface="+mn-cs"/>
              </a:rPr>
              <a:t>PTO</a:t>
            </a:r>
            <a:r>
              <a:rPr lang="en-US" sz="1200" b="0" i="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83628A67-C37B-4B14-AF96-AE676A3AE8CF}" type="slidenum">
              <a:rPr lang="en-US" smtClean="0"/>
              <a:t>14</a:t>
            </a:fld>
            <a:endParaRPr lang="en-US"/>
          </a:p>
        </p:txBody>
      </p:sp>
    </p:spTree>
    <p:extLst>
      <p:ext uri="{BB962C8B-B14F-4D97-AF65-F5344CB8AC3E}">
        <p14:creationId xmlns:p14="http://schemas.microsoft.com/office/powerpoint/2010/main" val="2563326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Job costing</a:t>
            </a:r>
            <a:r>
              <a:rPr lang="en-US" sz="1200" b="0" i="0" kern="1200" dirty="0" smtClean="0">
                <a:solidFill>
                  <a:schemeClr val="tx1"/>
                </a:solidFill>
                <a:effectLst/>
                <a:latin typeface="+mn-lt"/>
                <a:ea typeface="+mn-ea"/>
                <a:cs typeface="+mn-cs"/>
              </a:rPr>
              <a:t> is defined as a method of recording the costs of a manufacturing </a:t>
            </a:r>
            <a:r>
              <a:rPr lang="en-US" sz="1200" b="1" i="0" kern="1200" dirty="0" smtClean="0">
                <a:solidFill>
                  <a:schemeClr val="tx1"/>
                </a:solidFill>
                <a:effectLst/>
                <a:latin typeface="+mn-lt"/>
                <a:ea typeface="+mn-ea"/>
                <a:cs typeface="+mn-cs"/>
              </a:rPr>
              <a:t>job</a:t>
            </a:r>
            <a:r>
              <a:rPr lang="en-US" sz="1200" b="0" i="0" kern="1200" dirty="0" smtClean="0">
                <a:solidFill>
                  <a:schemeClr val="tx1"/>
                </a:solidFill>
                <a:effectLst/>
                <a:latin typeface="+mn-lt"/>
                <a:ea typeface="+mn-ea"/>
                <a:cs typeface="+mn-cs"/>
              </a:rPr>
              <a:t>, rather than process. With </a:t>
            </a:r>
            <a:r>
              <a:rPr lang="en-US" sz="1200" b="1" i="0" kern="1200" dirty="0" smtClean="0">
                <a:solidFill>
                  <a:schemeClr val="tx1"/>
                </a:solidFill>
                <a:effectLst/>
                <a:latin typeface="+mn-lt"/>
                <a:ea typeface="+mn-ea"/>
                <a:cs typeface="+mn-cs"/>
              </a:rPr>
              <a:t>job costing</a:t>
            </a:r>
            <a:r>
              <a:rPr lang="en-US" sz="1200" b="0" i="0" kern="1200" dirty="0" smtClean="0">
                <a:solidFill>
                  <a:schemeClr val="tx1"/>
                </a:solidFill>
                <a:effectLst/>
                <a:latin typeface="+mn-lt"/>
                <a:ea typeface="+mn-ea"/>
                <a:cs typeface="+mn-cs"/>
              </a:rPr>
              <a:t> systems, a project manager or accountant can keep track of the </a:t>
            </a:r>
            <a:r>
              <a:rPr lang="en-US" sz="1200" b="1" i="0" kern="1200" dirty="0" smtClean="0">
                <a:solidFill>
                  <a:schemeClr val="tx1"/>
                </a:solidFill>
                <a:effectLst/>
                <a:latin typeface="+mn-lt"/>
                <a:ea typeface="+mn-ea"/>
                <a:cs typeface="+mn-cs"/>
              </a:rPr>
              <a:t>cost</a:t>
            </a:r>
            <a:r>
              <a:rPr lang="en-US" sz="1200" b="0" i="0" kern="1200" dirty="0" smtClean="0">
                <a:solidFill>
                  <a:schemeClr val="tx1"/>
                </a:solidFill>
                <a:effectLst/>
                <a:latin typeface="+mn-lt"/>
                <a:ea typeface="+mn-ea"/>
                <a:cs typeface="+mn-cs"/>
              </a:rPr>
              <a:t> of each </a:t>
            </a:r>
            <a:r>
              <a:rPr lang="en-US" sz="1200" b="1" i="0" kern="1200" dirty="0" smtClean="0">
                <a:solidFill>
                  <a:schemeClr val="tx1"/>
                </a:solidFill>
                <a:effectLst/>
                <a:latin typeface="+mn-lt"/>
                <a:ea typeface="+mn-ea"/>
                <a:cs typeface="+mn-cs"/>
              </a:rPr>
              <a:t>job</a:t>
            </a:r>
            <a:r>
              <a:rPr lang="en-US" sz="1200" b="0" i="0" kern="1200" dirty="0" smtClean="0">
                <a:solidFill>
                  <a:schemeClr val="tx1"/>
                </a:solidFill>
                <a:effectLst/>
                <a:latin typeface="+mn-lt"/>
                <a:ea typeface="+mn-ea"/>
                <a:cs typeface="+mn-cs"/>
              </a:rPr>
              <a:t>, maintaining data which is often more relevant to the operations of the business.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 </a:t>
            </a:r>
            <a:r>
              <a:rPr lang="en-US" sz="1200" b="1" i="0" kern="1200" dirty="0" smtClean="0">
                <a:solidFill>
                  <a:schemeClr val="tx1"/>
                </a:solidFill>
                <a:effectLst/>
                <a:latin typeface="+mn-lt"/>
                <a:ea typeface="+mn-ea"/>
                <a:cs typeface="+mn-cs"/>
              </a:rPr>
              <a:t>bill of materials</a:t>
            </a:r>
            <a:r>
              <a:rPr lang="en-US" sz="1200" b="0" i="0" kern="1200" dirty="0" smtClean="0">
                <a:solidFill>
                  <a:schemeClr val="tx1"/>
                </a:solidFill>
                <a:effectLst/>
                <a:latin typeface="+mn-lt"/>
                <a:ea typeface="+mn-ea"/>
                <a:cs typeface="+mn-cs"/>
              </a:rPr>
              <a:t> (BOM) is a comprehensive inventory of the raw </a:t>
            </a:r>
            <a:r>
              <a:rPr lang="en-US" sz="1200" b="1" i="0" kern="1200" dirty="0" smtClean="0">
                <a:solidFill>
                  <a:schemeClr val="tx1"/>
                </a:solidFill>
                <a:effectLst/>
                <a:latin typeface="+mn-lt"/>
                <a:ea typeface="+mn-ea"/>
                <a:cs typeface="+mn-cs"/>
              </a:rPr>
              <a:t>materials</a:t>
            </a:r>
            <a:r>
              <a:rPr lang="en-US" sz="1200" b="0" i="0" kern="1200" dirty="0" smtClean="0">
                <a:solidFill>
                  <a:schemeClr val="tx1"/>
                </a:solidFill>
                <a:effectLst/>
                <a:latin typeface="+mn-lt"/>
                <a:ea typeface="+mn-ea"/>
                <a:cs typeface="+mn-cs"/>
              </a:rPr>
              <a:t>, assemblies, subassemblies, parts and components, as well as the quantities of each, needed to manufacture a product. In a nutshell, it is the complete list of all the items that are required to build a product.</a:t>
            </a:r>
          </a:p>
          <a:p>
            <a:r>
              <a:rPr lang="en-US" sz="1200" b="1" i="0" kern="1200" dirty="0" smtClean="0">
                <a:solidFill>
                  <a:schemeClr val="tx1"/>
                </a:solidFill>
                <a:effectLst/>
                <a:latin typeface="+mn-lt"/>
                <a:ea typeface="+mn-ea"/>
                <a:cs typeface="+mn-cs"/>
              </a:rPr>
              <a:t>Shop Floor Control</a:t>
            </a:r>
            <a:r>
              <a:rPr lang="en-US" sz="1200" b="0" i="0" kern="1200" dirty="0" smtClean="0">
                <a:solidFill>
                  <a:schemeClr val="tx1"/>
                </a:solidFill>
                <a:effectLst/>
                <a:latin typeface="+mn-lt"/>
                <a:ea typeface="+mn-ea"/>
                <a:cs typeface="+mn-cs"/>
              </a:rPr>
              <a:t> (SFC) is a software system of methods and tools that are used to track, schedule and report on the progress of work in a </a:t>
            </a:r>
            <a:r>
              <a:rPr lang="en-US" sz="1200" b="1" i="0" kern="1200" dirty="0" smtClean="0">
                <a:solidFill>
                  <a:schemeClr val="tx1"/>
                </a:solidFill>
                <a:effectLst/>
                <a:latin typeface="+mn-lt"/>
                <a:ea typeface="+mn-ea"/>
                <a:cs typeface="+mn-cs"/>
              </a:rPr>
              <a:t>manufacturing plant</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Shop Floor Control</a:t>
            </a:r>
            <a:r>
              <a:rPr lang="en-US" sz="1200" b="0" i="0" kern="1200" dirty="0" smtClean="0">
                <a:solidFill>
                  <a:schemeClr val="tx1"/>
                </a:solidFill>
                <a:effectLst/>
                <a:latin typeface="+mn-lt"/>
                <a:ea typeface="+mn-ea"/>
                <a:cs typeface="+mn-cs"/>
              </a:rPr>
              <a:t> systems generally evaluate the portion of an order or operation that has been completed.</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83628A67-C37B-4B14-AF96-AE676A3AE8CF}" type="slidenum">
              <a:rPr lang="en-US" smtClean="0"/>
              <a:t>15</a:t>
            </a:fld>
            <a:endParaRPr lang="en-US"/>
          </a:p>
        </p:txBody>
      </p:sp>
    </p:spTree>
    <p:extLst>
      <p:ext uri="{BB962C8B-B14F-4D97-AF65-F5344CB8AC3E}">
        <p14:creationId xmlns:p14="http://schemas.microsoft.com/office/powerpoint/2010/main" val="721705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restoration of a stock or supply to a former level or condition</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To </a:t>
            </a:r>
            <a:r>
              <a:rPr lang="en-US" sz="1200" b="1" i="0" kern="1200" dirty="0" smtClean="0">
                <a:solidFill>
                  <a:schemeClr val="tx1"/>
                </a:solidFill>
                <a:effectLst/>
                <a:latin typeface="+mn-lt"/>
                <a:ea typeface="+mn-ea"/>
                <a:cs typeface="+mn-cs"/>
              </a:rPr>
              <a:t>reconcile inventory</a:t>
            </a:r>
            <a:r>
              <a:rPr lang="en-US" sz="1200" b="0" i="0" kern="1200" dirty="0" smtClean="0">
                <a:solidFill>
                  <a:schemeClr val="tx1"/>
                </a:solidFill>
                <a:effectLst/>
                <a:latin typeface="+mn-lt"/>
                <a:ea typeface="+mn-ea"/>
                <a:cs typeface="+mn-cs"/>
              </a:rPr>
              <a:t>, compare the </a:t>
            </a:r>
            <a:r>
              <a:rPr lang="en-US" sz="1200" b="1" i="0" kern="1200" dirty="0" smtClean="0">
                <a:solidFill>
                  <a:schemeClr val="tx1"/>
                </a:solidFill>
                <a:effectLst/>
                <a:latin typeface="+mn-lt"/>
                <a:ea typeface="+mn-ea"/>
                <a:cs typeface="+mn-cs"/>
              </a:rPr>
              <a:t>inventory</a:t>
            </a:r>
            <a:r>
              <a:rPr lang="en-US" sz="1200" b="0" i="0" kern="1200" dirty="0" smtClean="0">
                <a:solidFill>
                  <a:schemeClr val="tx1"/>
                </a:solidFill>
                <a:effectLst/>
                <a:latin typeface="+mn-lt"/>
                <a:ea typeface="+mn-ea"/>
                <a:cs typeface="+mn-cs"/>
              </a:rPr>
              <a:t> counts in the company's records to the actual amounts on the warehouse shelves, figure out why there are differences between the two amounts, and adjust the records to reflect this analysis</a:t>
            </a:r>
            <a:endParaRPr lang="en-US" dirty="0"/>
          </a:p>
        </p:txBody>
      </p:sp>
      <p:sp>
        <p:nvSpPr>
          <p:cNvPr id="4" name="Slide Number Placeholder 3"/>
          <p:cNvSpPr>
            <a:spLocks noGrp="1"/>
          </p:cNvSpPr>
          <p:nvPr>
            <p:ph type="sldNum" sz="quarter" idx="10"/>
          </p:nvPr>
        </p:nvSpPr>
        <p:spPr/>
        <p:txBody>
          <a:bodyPr/>
          <a:lstStyle/>
          <a:p>
            <a:fld id="{83628A67-C37B-4B14-AF96-AE676A3AE8CF}" type="slidenum">
              <a:rPr lang="en-US" smtClean="0"/>
              <a:t>17</a:t>
            </a:fld>
            <a:endParaRPr lang="en-US"/>
          </a:p>
        </p:txBody>
      </p:sp>
    </p:spTree>
    <p:extLst>
      <p:ext uri="{BB962C8B-B14F-4D97-AF65-F5344CB8AC3E}">
        <p14:creationId xmlns:p14="http://schemas.microsoft.com/office/powerpoint/2010/main" val="39662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http://www.axisgp.com/2010/11/what-does-erp-really-cost/</a:t>
            </a:r>
            <a:endParaRPr lang="en-US" dirty="0"/>
          </a:p>
        </p:txBody>
      </p:sp>
      <p:sp>
        <p:nvSpPr>
          <p:cNvPr id="4" name="Slide Number Placeholder 3"/>
          <p:cNvSpPr>
            <a:spLocks noGrp="1"/>
          </p:cNvSpPr>
          <p:nvPr>
            <p:ph type="sldNum" sz="quarter" idx="10"/>
          </p:nvPr>
        </p:nvSpPr>
        <p:spPr/>
        <p:txBody>
          <a:bodyPr/>
          <a:lstStyle/>
          <a:p>
            <a:fld id="{83628A67-C37B-4B14-AF96-AE676A3AE8CF}" type="slidenum">
              <a:rPr lang="en-US" smtClean="0"/>
              <a:t>22</a:t>
            </a:fld>
            <a:endParaRPr lang="en-US"/>
          </a:p>
        </p:txBody>
      </p:sp>
    </p:spTree>
    <p:extLst>
      <p:ext uri="{BB962C8B-B14F-4D97-AF65-F5344CB8AC3E}">
        <p14:creationId xmlns:p14="http://schemas.microsoft.com/office/powerpoint/2010/main" val="1621906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Product assortment</a:t>
            </a:r>
            <a:r>
              <a:rPr lang="en-US" sz="1200" b="0" i="0" kern="1200" dirty="0" smtClean="0">
                <a:solidFill>
                  <a:schemeClr val="tx1"/>
                </a:solidFill>
                <a:effectLst/>
                <a:latin typeface="+mn-lt"/>
                <a:ea typeface="+mn-ea"/>
                <a:cs typeface="+mn-cs"/>
              </a:rPr>
              <a:t>, sometimes referred to as </a:t>
            </a:r>
            <a:r>
              <a:rPr lang="en-US" sz="1200" b="1" i="0" kern="1200" dirty="0" smtClean="0">
                <a:solidFill>
                  <a:schemeClr val="tx1"/>
                </a:solidFill>
                <a:effectLst/>
                <a:latin typeface="+mn-lt"/>
                <a:ea typeface="+mn-ea"/>
                <a:cs typeface="+mn-cs"/>
              </a:rPr>
              <a:t>merchandise</a:t>
            </a:r>
            <a:r>
              <a:rPr lang="en-US" sz="1200" b="0" i="0" kern="1200" dirty="0" smtClean="0">
                <a:solidFill>
                  <a:schemeClr val="tx1"/>
                </a:solidFill>
                <a:effectLst/>
                <a:latin typeface="+mn-lt"/>
                <a:ea typeface="+mn-ea"/>
                <a:cs typeface="+mn-cs"/>
              </a:rPr>
              <a:t> mix, refers to the variety of </a:t>
            </a:r>
            <a:r>
              <a:rPr lang="en-US" sz="1200" b="1" i="0" kern="1200" dirty="0" smtClean="0">
                <a:solidFill>
                  <a:schemeClr val="tx1"/>
                </a:solidFill>
                <a:effectLst/>
                <a:latin typeface="+mn-lt"/>
                <a:ea typeface="+mn-ea"/>
                <a:cs typeface="+mn-cs"/>
              </a:rPr>
              <a:t>products</a:t>
            </a:r>
            <a:r>
              <a:rPr lang="en-US" sz="1200" b="0" i="0" kern="1200" dirty="0" smtClean="0">
                <a:solidFill>
                  <a:schemeClr val="tx1"/>
                </a:solidFill>
                <a:effectLst/>
                <a:latin typeface="+mn-lt"/>
                <a:ea typeface="+mn-ea"/>
                <a:cs typeface="+mn-cs"/>
              </a:rPr>
              <a:t> that a retailer stocks and sells. It's made up of two key components: 1. </a:t>
            </a:r>
            <a:r>
              <a:rPr lang="en-US" sz="1200" b="1" i="0" kern="1200" dirty="0" smtClean="0">
                <a:solidFill>
                  <a:schemeClr val="tx1"/>
                </a:solidFill>
                <a:effectLst/>
                <a:latin typeface="+mn-lt"/>
                <a:ea typeface="+mn-ea"/>
                <a:cs typeface="+mn-cs"/>
              </a:rPr>
              <a:t>Product</a:t>
            </a:r>
            <a:r>
              <a:rPr lang="en-US" sz="1200" b="0" i="0" kern="1200" dirty="0" smtClean="0">
                <a:solidFill>
                  <a:schemeClr val="tx1"/>
                </a:solidFill>
                <a:effectLst/>
                <a:latin typeface="+mn-lt"/>
                <a:ea typeface="+mn-ea"/>
                <a:cs typeface="+mn-cs"/>
              </a:rPr>
              <a:t> breadth, which is the variety of </a:t>
            </a:r>
            <a:r>
              <a:rPr lang="en-US" sz="1200" b="1" i="0" kern="1200" dirty="0" smtClean="0">
                <a:solidFill>
                  <a:schemeClr val="tx1"/>
                </a:solidFill>
                <a:effectLst/>
                <a:latin typeface="+mn-lt"/>
                <a:ea typeface="+mn-ea"/>
                <a:cs typeface="+mn-cs"/>
              </a:rPr>
              <a:t>product</a:t>
            </a:r>
            <a:r>
              <a:rPr lang="en-US" sz="1200" b="0" i="0" kern="1200" dirty="0" smtClean="0">
                <a:solidFill>
                  <a:schemeClr val="tx1"/>
                </a:solidFill>
                <a:effectLst/>
                <a:latin typeface="+mn-lt"/>
                <a:ea typeface="+mn-ea"/>
                <a:cs typeface="+mn-cs"/>
              </a:rPr>
              <a:t> lines in a store. </a:t>
            </a:r>
            <a:r>
              <a:rPr lang="en-US" sz="1200" b="1" i="0" kern="1200" dirty="0" smtClean="0">
                <a:solidFill>
                  <a:schemeClr val="tx1"/>
                </a:solidFill>
                <a:effectLst/>
                <a:latin typeface="+mn-lt"/>
                <a:ea typeface="+mn-ea"/>
                <a:cs typeface="+mn-cs"/>
              </a:rPr>
              <a:t>Product</a:t>
            </a:r>
            <a:r>
              <a:rPr lang="en-US" sz="1200" b="0" i="0" kern="1200" dirty="0" smtClean="0">
                <a:solidFill>
                  <a:schemeClr val="tx1"/>
                </a:solidFill>
                <a:effectLst/>
                <a:latin typeface="+mn-lt"/>
                <a:ea typeface="+mn-ea"/>
                <a:cs typeface="+mn-cs"/>
              </a:rPr>
              <a:t> breadth is all about how wide and diverse an </a:t>
            </a:r>
            <a:r>
              <a:rPr lang="en-US" sz="1200" b="1" i="0" kern="1200" dirty="0" smtClean="0">
                <a:solidFill>
                  <a:schemeClr val="tx1"/>
                </a:solidFill>
                <a:effectLst/>
                <a:latin typeface="+mn-lt"/>
                <a:ea typeface="+mn-ea"/>
                <a:cs typeface="+mn-cs"/>
              </a:rPr>
              <a:t>assortment</a:t>
            </a:r>
            <a:r>
              <a:rPr lang="en-US" sz="1200" b="0" i="0" kern="1200" dirty="0" smtClean="0">
                <a:solidFill>
                  <a:schemeClr val="tx1"/>
                </a:solidFill>
                <a:effectLst/>
                <a:latin typeface="+mn-lt"/>
                <a:ea typeface="+mn-ea"/>
                <a:cs typeface="+mn-cs"/>
              </a:rPr>
              <a:t> is</a:t>
            </a:r>
            <a:endParaRPr lang="en-US" dirty="0"/>
          </a:p>
        </p:txBody>
      </p:sp>
      <p:sp>
        <p:nvSpPr>
          <p:cNvPr id="4" name="Slide Number Placeholder 3"/>
          <p:cNvSpPr>
            <a:spLocks noGrp="1"/>
          </p:cNvSpPr>
          <p:nvPr>
            <p:ph type="sldNum" sz="quarter" idx="10"/>
          </p:nvPr>
        </p:nvSpPr>
        <p:spPr/>
        <p:txBody>
          <a:bodyPr/>
          <a:lstStyle/>
          <a:p>
            <a:fld id="{83628A67-C37B-4B14-AF96-AE676A3AE8CF}" type="slidenum">
              <a:rPr lang="en-US" smtClean="0"/>
              <a:t>24</a:t>
            </a:fld>
            <a:endParaRPr lang="en-US"/>
          </a:p>
        </p:txBody>
      </p:sp>
    </p:spTree>
    <p:extLst>
      <p:ext uri="{BB962C8B-B14F-4D97-AF65-F5344CB8AC3E}">
        <p14:creationId xmlns:p14="http://schemas.microsoft.com/office/powerpoint/2010/main" val="706567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is that </a:t>
            </a:r>
            <a:r>
              <a:rPr lang="en-US" sz="1200" b="1" i="0" kern="1200" dirty="0" smtClean="0">
                <a:solidFill>
                  <a:schemeClr val="tx1"/>
                </a:solidFill>
                <a:effectLst/>
                <a:latin typeface="+mn-lt"/>
                <a:ea typeface="+mn-ea"/>
                <a:cs typeface="+mn-cs"/>
              </a:rPr>
              <a:t>implementation</a:t>
            </a:r>
            <a:r>
              <a:rPr lang="en-US" sz="1200" b="0" i="0" kern="1200" dirty="0" smtClean="0">
                <a:solidFill>
                  <a:schemeClr val="tx1"/>
                </a:solidFill>
                <a:effectLst/>
                <a:latin typeface="+mn-lt"/>
                <a:ea typeface="+mn-ea"/>
                <a:cs typeface="+mn-cs"/>
              </a:rPr>
              <a:t> is the process of moving an idea from concept to reality in business, engineering and other fields, </a:t>
            </a:r>
            <a:r>
              <a:rPr lang="en-US" sz="1200" b="1" i="0" kern="1200" dirty="0" smtClean="0">
                <a:solidFill>
                  <a:schemeClr val="tx1"/>
                </a:solidFill>
                <a:effectLst/>
                <a:latin typeface="+mn-lt"/>
                <a:ea typeface="+mn-ea"/>
                <a:cs typeface="+mn-cs"/>
              </a:rPr>
              <a:t>implementation</a:t>
            </a:r>
            <a:r>
              <a:rPr lang="en-US" sz="1200" b="0" i="0" kern="1200" dirty="0" smtClean="0">
                <a:solidFill>
                  <a:schemeClr val="tx1"/>
                </a:solidFill>
                <a:effectLst/>
                <a:latin typeface="+mn-lt"/>
                <a:ea typeface="+mn-ea"/>
                <a:cs typeface="+mn-cs"/>
              </a:rPr>
              <a:t> refers to the building process rather than the design process while </a:t>
            </a:r>
            <a:r>
              <a:rPr lang="en-US" sz="1200" b="1" i="0" kern="1200" dirty="0" smtClean="0">
                <a:solidFill>
                  <a:schemeClr val="tx1"/>
                </a:solidFill>
                <a:effectLst/>
                <a:latin typeface="+mn-lt"/>
                <a:ea typeface="+mn-ea"/>
                <a:cs typeface="+mn-cs"/>
              </a:rPr>
              <a:t>development</a:t>
            </a:r>
            <a:r>
              <a:rPr lang="en-US" sz="1200" b="0" i="0" kern="1200" dirty="0" smtClean="0">
                <a:solidFill>
                  <a:schemeClr val="tx1"/>
                </a:solidFill>
                <a:effectLst/>
                <a:latin typeface="+mn-lt"/>
                <a:ea typeface="+mn-ea"/>
                <a:cs typeface="+mn-cs"/>
              </a:rPr>
              <a:t> is (uncountable) the process of developing; </a:t>
            </a:r>
            <a:r>
              <a:rPr lang="en-US" sz="1200" b="1" i="0" kern="1200" dirty="0" smtClean="0">
                <a:solidFill>
                  <a:schemeClr val="tx1"/>
                </a:solidFill>
                <a:effectLst/>
                <a:latin typeface="+mn-lt"/>
                <a:ea typeface="+mn-ea"/>
                <a:cs typeface="+mn-cs"/>
              </a:rPr>
              <a:t>growth</a:t>
            </a:r>
            <a:r>
              <a:rPr lang="en-US" sz="1200" b="0" i="0" kern="1200" dirty="0" smtClean="0">
                <a:solidFill>
                  <a:schemeClr val="tx1"/>
                </a:solidFill>
                <a:effectLst/>
                <a:latin typeface="+mn-lt"/>
                <a:ea typeface="+mn-ea"/>
                <a:cs typeface="+mn-cs"/>
              </a:rPr>
              <a:t>, directed change.</a:t>
            </a:r>
          </a:p>
          <a:p>
            <a:r>
              <a:rPr lang="en-US" sz="1200" b="1" i="0" kern="1200" dirty="0" smtClean="0">
                <a:solidFill>
                  <a:schemeClr val="tx1"/>
                </a:solidFill>
                <a:effectLst/>
                <a:latin typeface="+mn-lt"/>
                <a:ea typeface="+mn-ea"/>
                <a:cs typeface="+mn-cs"/>
              </a:rPr>
              <a:t>Development</a:t>
            </a:r>
            <a:r>
              <a:rPr lang="en-US" sz="1200" b="0" i="0" kern="1200" dirty="0" smtClean="0">
                <a:solidFill>
                  <a:schemeClr val="tx1"/>
                </a:solidFill>
                <a:effectLst/>
                <a:latin typeface="+mn-lt"/>
                <a:ea typeface="+mn-ea"/>
                <a:cs typeface="+mn-cs"/>
              </a:rPr>
              <a:t> deals with Individual object </a:t>
            </a:r>
            <a:r>
              <a:rPr lang="en-US" sz="1200" b="1" i="0" kern="1200" dirty="0" smtClean="0">
                <a:solidFill>
                  <a:schemeClr val="tx1"/>
                </a:solidFill>
                <a:effectLst/>
                <a:latin typeface="+mn-lt"/>
                <a:ea typeface="+mn-ea"/>
                <a:cs typeface="+mn-cs"/>
              </a:rPr>
              <a:t>development</a:t>
            </a:r>
            <a:r>
              <a:rPr lang="en-US" sz="1200" b="0" i="0" kern="1200" dirty="0" smtClean="0">
                <a:solidFill>
                  <a:schemeClr val="tx1"/>
                </a:solidFill>
                <a:effectLst/>
                <a:latin typeface="+mn-lt"/>
                <a:ea typeface="+mn-ea"/>
                <a:cs typeface="+mn-cs"/>
              </a:rPr>
              <a:t> as per the design/business requirements. </a:t>
            </a:r>
            <a:r>
              <a:rPr lang="en-US" sz="1200" b="1" i="0" kern="1200" dirty="0" smtClean="0">
                <a:solidFill>
                  <a:schemeClr val="tx1"/>
                </a:solidFill>
                <a:effectLst/>
                <a:latin typeface="+mn-lt"/>
                <a:ea typeface="+mn-ea"/>
                <a:cs typeface="+mn-cs"/>
              </a:rPr>
              <a:t>Implementation</a:t>
            </a:r>
            <a:r>
              <a:rPr lang="en-US" sz="1200" b="0" i="0" kern="1200" dirty="0" smtClean="0">
                <a:solidFill>
                  <a:schemeClr val="tx1"/>
                </a:solidFill>
                <a:effectLst/>
                <a:latin typeface="+mn-lt"/>
                <a:ea typeface="+mn-ea"/>
                <a:cs typeface="+mn-cs"/>
              </a:rPr>
              <a:t> deals integrated with individual </a:t>
            </a:r>
            <a:r>
              <a:rPr lang="en-US" sz="1200" b="1" i="0" kern="1200" dirty="0" smtClean="0">
                <a:solidFill>
                  <a:schemeClr val="tx1"/>
                </a:solidFill>
                <a:effectLst/>
                <a:latin typeface="+mn-lt"/>
                <a:ea typeface="+mn-ea"/>
                <a:cs typeface="+mn-cs"/>
              </a:rPr>
              <a:t>development</a:t>
            </a:r>
            <a:r>
              <a:rPr lang="en-US" sz="1200" b="0" i="0" kern="1200" dirty="0" smtClean="0">
                <a:solidFill>
                  <a:schemeClr val="tx1"/>
                </a:solidFill>
                <a:effectLst/>
                <a:latin typeface="+mn-lt"/>
                <a:ea typeface="+mn-ea"/>
                <a:cs typeface="+mn-cs"/>
              </a:rPr>
              <a:t> objects</a:t>
            </a:r>
            <a:endParaRPr lang="en-US" dirty="0"/>
          </a:p>
        </p:txBody>
      </p:sp>
      <p:sp>
        <p:nvSpPr>
          <p:cNvPr id="4" name="Slide Number Placeholder 3"/>
          <p:cNvSpPr>
            <a:spLocks noGrp="1"/>
          </p:cNvSpPr>
          <p:nvPr>
            <p:ph type="sldNum" sz="quarter" idx="10"/>
          </p:nvPr>
        </p:nvSpPr>
        <p:spPr/>
        <p:txBody>
          <a:bodyPr/>
          <a:lstStyle/>
          <a:p>
            <a:fld id="{83628A67-C37B-4B14-AF96-AE676A3AE8CF}" type="slidenum">
              <a:rPr lang="en-US" smtClean="0"/>
              <a:t>26</a:t>
            </a:fld>
            <a:endParaRPr lang="en-US"/>
          </a:p>
        </p:txBody>
      </p:sp>
    </p:spTree>
    <p:extLst>
      <p:ext uri="{BB962C8B-B14F-4D97-AF65-F5344CB8AC3E}">
        <p14:creationId xmlns:p14="http://schemas.microsoft.com/office/powerpoint/2010/main" val="588028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he act of </a:t>
            </a:r>
            <a:r>
              <a:rPr lang="en-US" sz="1200" b="1" i="0" kern="1200" dirty="0" smtClean="0">
                <a:solidFill>
                  <a:schemeClr val="tx1"/>
                </a:solidFill>
                <a:effectLst/>
                <a:latin typeface="+mn-lt"/>
                <a:ea typeface="+mn-ea"/>
                <a:cs typeface="+mn-cs"/>
              </a:rPr>
              <a:t>following up</a:t>
            </a:r>
            <a:r>
              <a:rPr lang="en-US" sz="1200" b="0" i="0" kern="1200" dirty="0" smtClean="0">
                <a:solidFill>
                  <a:schemeClr val="tx1"/>
                </a:solidFill>
                <a:effectLst/>
                <a:latin typeface="+mn-lt"/>
                <a:ea typeface="+mn-ea"/>
                <a:cs typeface="+mn-cs"/>
              </a:rPr>
              <a:t>. an action or thing that serves to increase the effectiveness of a previous one, as a second or subsequent letter, phone call, or visit</a:t>
            </a:r>
            <a:endParaRPr lang="en-US" dirty="0"/>
          </a:p>
        </p:txBody>
      </p:sp>
      <p:sp>
        <p:nvSpPr>
          <p:cNvPr id="4" name="Slide Number Placeholder 3"/>
          <p:cNvSpPr>
            <a:spLocks noGrp="1"/>
          </p:cNvSpPr>
          <p:nvPr>
            <p:ph type="sldNum" sz="quarter" idx="10"/>
          </p:nvPr>
        </p:nvSpPr>
        <p:spPr/>
        <p:txBody>
          <a:bodyPr/>
          <a:lstStyle/>
          <a:p>
            <a:fld id="{83628A67-C37B-4B14-AF96-AE676A3AE8CF}" type="slidenum">
              <a:rPr lang="en-US" smtClean="0"/>
              <a:t>32</a:t>
            </a:fld>
            <a:endParaRPr lang="en-US"/>
          </a:p>
        </p:txBody>
      </p:sp>
    </p:spTree>
    <p:extLst>
      <p:ext uri="{BB962C8B-B14F-4D97-AF65-F5344CB8AC3E}">
        <p14:creationId xmlns:p14="http://schemas.microsoft.com/office/powerpoint/2010/main" val="15999735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270" y="0"/>
            <a:ext cx="9146540" cy="248920"/>
          </a:xfrm>
          <a:custGeom>
            <a:avLst/>
            <a:gdLst/>
            <a:ahLst/>
            <a:cxnLst/>
            <a:rect l="l" t="t" r="r" b="b"/>
            <a:pathLst>
              <a:path w="9146540" h="248920">
                <a:moveTo>
                  <a:pt x="9146540" y="0"/>
                </a:moveTo>
                <a:lnTo>
                  <a:pt x="0" y="0"/>
                </a:lnTo>
                <a:lnTo>
                  <a:pt x="0" y="118110"/>
                </a:lnTo>
                <a:lnTo>
                  <a:pt x="0" y="129540"/>
                </a:lnTo>
                <a:lnTo>
                  <a:pt x="0" y="248920"/>
                </a:lnTo>
                <a:lnTo>
                  <a:pt x="9146540" y="248920"/>
                </a:lnTo>
                <a:lnTo>
                  <a:pt x="9146540" y="129540"/>
                </a:lnTo>
                <a:lnTo>
                  <a:pt x="9146540" y="118110"/>
                </a:lnTo>
                <a:lnTo>
                  <a:pt x="9146540" y="0"/>
                </a:lnTo>
                <a:close/>
              </a:path>
            </a:pathLst>
          </a:custGeom>
          <a:solidFill>
            <a:srgbClr val="C4DDE4"/>
          </a:solidFill>
        </p:spPr>
        <p:txBody>
          <a:bodyPr wrap="square" lIns="0" tIns="0" rIns="0" bIns="0" rtlCol="0"/>
          <a:lstStyle/>
          <a:p>
            <a:endParaRPr/>
          </a:p>
        </p:txBody>
      </p:sp>
      <p:sp>
        <p:nvSpPr>
          <p:cNvPr id="17" name="bg object 17"/>
          <p:cNvSpPr/>
          <p:nvPr/>
        </p:nvSpPr>
        <p:spPr>
          <a:xfrm>
            <a:off x="-1270" y="23622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C5DEE4"/>
          </a:solidFill>
        </p:spPr>
        <p:txBody>
          <a:bodyPr wrap="square" lIns="0" tIns="0" rIns="0" bIns="0" rtlCol="0"/>
          <a:lstStyle/>
          <a:p>
            <a:endParaRPr/>
          </a:p>
        </p:txBody>
      </p:sp>
      <p:sp>
        <p:nvSpPr>
          <p:cNvPr id="18" name="bg object 18"/>
          <p:cNvSpPr/>
          <p:nvPr/>
        </p:nvSpPr>
        <p:spPr>
          <a:xfrm>
            <a:off x="-1270" y="354329"/>
            <a:ext cx="9146540" cy="129539"/>
          </a:xfrm>
          <a:custGeom>
            <a:avLst/>
            <a:gdLst/>
            <a:ahLst/>
            <a:cxnLst/>
            <a:rect l="l" t="t" r="r" b="b"/>
            <a:pathLst>
              <a:path w="9146540" h="129540">
                <a:moveTo>
                  <a:pt x="9146540" y="0"/>
                </a:moveTo>
                <a:lnTo>
                  <a:pt x="0" y="0"/>
                </a:lnTo>
                <a:lnTo>
                  <a:pt x="0" y="129540"/>
                </a:lnTo>
                <a:lnTo>
                  <a:pt x="9146540" y="129540"/>
                </a:lnTo>
                <a:lnTo>
                  <a:pt x="9146540" y="0"/>
                </a:lnTo>
                <a:close/>
              </a:path>
            </a:pathLst>
          </a:custGeom>
          <a:solidFill>
            <a:srgbClr val="C6DEE5"/>
          </a:solidFill>
        </p:spPr>
        <p:txBody>
          <a:bodyPr wrap="square" lIns="0" tIns="0" rIns="0" bIns="0" rtlCol="0"/>
          <a:lstStyle/>
          <a:p>
            <a:endParaRPr/>
          </a:p>
        </p:txBody>
      </p:sp>
      <p:sp>
        <p:nvSpPr>
          <p:cNvPr id="19" name="bg object 19"/>
          <p:cNvSpPr/>
          <p:nvPr/>
        </p:nvSpPr>
        <p:spPr>
          <a:xfrm>
            <a:off x="-1270" y="472439"/>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C7DFE5"/>
          </a:solidFill>
        </p:spPr>
        <p:txBody>
          <a:bodyPr wrap="square" lIns="0" tIns="0" rIns="0" bIns="0" rtlCol="0"/>
          <a:lstStyle/>
          <a:p>
            <a:endParaRPr/>
          </a:p>
        </p:txBody>
      </p:sp>
      <p:sp>
        <p:nvSpPr>
          <p:cNvPr id="20" name="bg object 20"/>
          <p:cNvSpPr/>
          <p:nvPr/>
        </p:nvSpPr>
        <p:spPr>
          <a:xfrm>
            <a:off x="-1270" y="590549"/>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C8DFE6"/>
          </a:solidFill>
        </p:spPr>
        <p:txBody>
          <a:bodyPr wrap="square" lIns="0" tIns="0" rIns="0" bIns="0" rtlCol="0"/>
          <a:lstStyle/>
          <a:p>
            <a:endParaRPr/>
          </a:p>
        </p:txBody>
      </p:sp>
      <p:sp>
        <p:nvSpPr>
          <p:cNvPr id="21" name="bg object 21"/>
          <p:cNvSpPr/>
          <p:nvPr/>
        </p:nvSpPr>
        <p:spPr>
          <a:xfrm>
            <a:off x="-1270" y="708660"/>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C9E0E6"/>
          </a:solidFill>
        </p:spPr>
        <p:txBody>
          <a:bodyPr wrap="square" lIns="0" tIns="0" rIns="0" bIns="0" rtlCol="0"/>
          <a:lstStyle/>
          <a:p>
            <a:endParaRPr/>
          </a:p>
        </p:txBody>
      </p:sp>
      <p:sp>
        <p:nvSpPr>
          <p:cNvPr id="22" name="bg object 22"/>
          <p:cNvSpPr/>
          <p:nvPr/>
        </p:nvSpPr>
        <p:spPr>
          <a:xfrm>
            <a:off x="-1270" y="826769"/>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CAE0E7"/>
          </a:solidFill>
        </p:spPr>
        <p:txBody>
          <a:bodyPr wrap="square" lIns="0" tIns="0" rIns="0" bIns="0" rtlCol="0"/>
          <a:lstStyle/>
          <a:p>
            <a:endParaRPr/>
          </a:p>
        </p:txBody>
      </p:sp>
      <p:sp>
        <p:nvSpPr>
          <p:cNvPr id="23" name="bg object 23"/>
          <p:cNvSpPr/>
          <p:nvPr/>
        </p:nvSpPr>
        <p:spPr>
          <a:xfrm>
            <a:off x="-1270" y="944879"/>
            <a:ext cx="9146540" cy="129539"/>
          </a:xfrm>
          <a:custGeom>
            <a:avLst/>
            <a:gdLst/>
            <a:ahLst/>
            <a:cxnLst/>
            <a:rect l="l" t="t" r="r" b="b"/>
            <a:pathLst>
              <a:path w="9146540" h="129540">
                <a:moveTo>
                  <a:pt x="9146540" y="0"/>
                </a:moveTo>
                <a:lnTo>
                  <a:pt x="0" y="0"/>
                </a:lnTo>
                <a:lnTo>
                  <a:pt x="0" y="129540"/>
                </a:lnTo>
                <a:lnTo>
                  <a:pt x="9146540" y="129540"/>
                </a:lnTo>
                <a:lnTo>
                  <a:pt x="9146540" y="0"/>
                </a:lnTo>
                <a:close/>
              </a:path>
            </a:pathLst>
          </a:custGeom>
          <a:solidFill>
            <a:srgbClr val="CCE1E7"/>
          </a:solidFill>
        </p:spPr>
        <p:txBody>
          <a:bodyPr wrap="square" lIns="0" tIns="0" rIns="0" bIns="0" rtlCol="0"/>
          <a:lstStyle/>
          <a:p>
            <a:endParaRPr/>
          </a:p>
        </p:txBody>
      </p:sp>
      <p:sp>
        <p:nvSpPr>
          <p:cNvPr id="24" name="bg object 24"/>
          <p:cNvSpPr/>
          <p:nvPr/>
        </p:nvSpPr>
        <p:spPr>
          <a:xfrm>
            <a:off x="-1270" y="1062990"/>
            <a:ext cx="9146540" cy="130810"/>
          </a:xfrm>
          <a:custGeom>
            <a:avLst/>
            <a:gdLst/>
            <a:ahLst/>
            <a:cxnLst/>
            <a:rect l="l" t="t" r="r" b="b"/>
            <a:pathLst>
              <a:path w="9146540" h="130809">
                <a:moveTo>
                  <a:pt x="9146540" y="0"/>
                </a:moveTo>
                <a:lnTo>
                  <a:pt x="0" y="0"/>
                </a:lnTo>
                <a:lnTo>
                  <a:pt x="0" y="130810"/>
                </a:lnTo>
                <a:lnTo>
                  <a:pt x="9146540" y="130810"/>
                </a:lnTo>
                <a:lnTo>
                  <a:pt x="9146540" y="0"/>
                </a:lnTo>
                <a:close/>
              </a:path>
            </a:pathLst>
          </a:custGeom>
          <a:solidFill>
            <a:srgbClr val="CCE2E7"/>
          </a:solidFill>
        </p:spPr>
        <p:txBody>
          <a:bodyPr wrap="square" lIns="0" tIns="0" rIns="0" bIns="0" rtlCol="0"/>
          <a:lstStyle/>
          <a:p>
            <a:endParaRPr/>
          </a:p>
        </p:txBody>
      </p:sp>
      <p:sp>
        <p:nvSpPr>
          <p:cNvPr id="25" name="bg object 25"/>
          <p:cNvSpPr/>
          <p:nvPr/>
        </p:nvSpPr>
        <p:spPr>
          <a:xfrm>
            <a:off x="-1270" y="1182369"/>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CDE2E8"/>
          </a:solidFill>
        </p:spPr>
        <p:txBody>
          <a:bodyPr wrap="square" lIns="0" tIns="0" rIns="0" bIns="0" rtlCol="0"/>
          <a:lstStyle/>
          <a:p>
            <a:endParaRPr/>
          </a:p>
        </p:txBody>
      </p:sp>
      <p:sp>
        <p:nvSpPr>
          <p:cNvPr id="26" name="bg object 26"/>
          <p:cNvSpPr/>
          <p:nvPr/>
        </p:nvSpPr>
        <p:spPr>
          <a:xfrm>
            <a:off x="-1270" y="1300479"/>
            <a:ext cx="9146540" cy="129539"/>
          </a:xfrm>
          <a:custGeom>
            <a:avLst/>
            <a:gdLst/>
            <a:ahLst/>
            <a:cxnLst/>
            <a:rect l="l" t="t" r="r" b="b"/>
            <a:pathLst>
              <a:path w="9146540" h="129540">
                <a:moveTo>
                  <a:pt x="9146540" y="0"/>
                </a:moveTo>
                <a:lnTo>
                  <a:pt x="0" y="0"/>
                </a:lnTo>
                <a:lnTo>
                  <a:pt x="0" y="129540"/>
                </a:lnTo>
                <a:lnTo>
                  <a:pt x="9146540" y="129540"/>
                </a:lnTo>
                <a:lnTo>
                  <a:pt x="9146540" y="0"/>
                </a:lnTo>
                <a:close/>
              </a:path>
            </a:pathLst>
          </a:custGeom>
          <a:solidFill>
            <a:srgbClr val="CEE3E8"/>
          </a:solidFill>
        </p:spPr>
        <p:txBody>
          <a:bodyPr wrap="square" lIns="0" tIns="0" rIns="0" bIns="0" rtlCol="0"/>
          <a:lstStyle/>
          <a:p>
            <a:endParaRPr/>
          </a:p>
        </p:txBody>
      </p:sp>
      <p:sp>
        <p:nvSpPr>
          <p:cNvPr id="27" name="bg object 27"/>
          <p:cNvSpPr/>
          <p:nvPr/>
        </p:nvSpPr>
        <p:spPr>
          <a:xfrm>
            <a:off x="-1270" y="1418590"/>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CFE3E9"/>
          </a:solidFill>
        </p:spPr>
        <p:txBody>
          <a:bodyPr wrap="square" lIns="0" tIns="0" rIns="0" bIns="0" rtlCol="0"/>
          <a:lstStyle/>
          <a:p>
            <a:endParaRPr/>
          </a:p>
        </p:txBody>
      </p:sp>
      <p:sp>
        <p:nvSpPr>
          <p:cNvPr id="28" name="bg object 28"/>
          <p:cNvSpPr/>
          <p:nvPr/>
        </p:nvSpPr>
        <p:spPr>
          <a:xfrm>
            <a:off x="-1270" y="153669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0E4E9"/>
          </a:solidFill>
        </p:spPr>
        <p:txBody>
          <a:bodyPr wrap="square" lIns="0" tIns="0" rIns="0" bIns="0" rtlCol="0"/>
          <a:lstStyle/>
          <a:p>
            <a:endParaRPr/>
          </a:p>
        </p:txBody>
      </p:sp>
      <p:sp>
        <p:nvSpPr>
          <p:cNvPr id="29" name="bg object 29"/>
          <p:cNvSpPr/>
          <p:nvPr/>
        </p:nvSpPr>
        <p:spPr>
          <a:xfrm>
            <a:off x="-1270" y="165480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1E4EA"/>
          </a:solidFill>
        </p:spPr>
        <p:txBody>
          <a:bodyPr wrap="square" lIns="0" tIns="0" rIns="0" bIns="0" rtlCol="0"/>
          <a:lstStyle/>
          <a:p>
            <a:endParaRPr/>
          </a:p>
        </p:txBody>
      </p:sp>
      <p:sp>
        <p:nvSpPr>
          <p:cNvPr id="30" name="bg object 30"/>
          <p:cNvSpPr/>
          <p:nvPr/>
        </p:nvSpPr>
        <p:spPr>
          <a:xfrm>
            <a:off x="-1270" y="177291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2E5EA"/>
          </a:solidFill>
        </p:spPr>
        <p:txBody>
          <a:bodyPr wrap="square" lIns="0" tIns="0" rIns="0" bIns="0" rtlCol="0"/>
          <a:lstStyle/>
          <a:p>
            <a:endParaRPr/>
          </a:p>
        </p:txBody>
      </p:sp>
      <p:sp>
        <p:nvSpPr>
          <p:cNvPr id="31" name="bg object 31"/>
          <p:cNvSpPr/>
          <p:nvPr/>
        </p:nvSpPr>
        <p:spPr>
          <a:xfrm>
            <a:off x="-1270" y="1891029"/>
            <a:ext cx="9146540" cy="130810"/>
          </a:xfrm>
          <a:custGeom>
            <a:avLst/>
            <a:gdLst/>
            <a:ahLst/>
            <a:cxnLst/>
            <a:rect l="l" t="t" r="r" b="b"/>
            <a:pathLst>
              <a:path w="9146540" h="130810">
                <a:moveTo>
                  <a:pt x="9146540" y="0"/>
                </a:moveTo>
                <a:lnTo>
                  <a:pt x="0" y="0"/>
                </a:lnTo>
                <a:lnTo>
                  <a:pt x="0" y="130810"/>
                </a:lnTo>
                <a:lnTo>
                  <a:pt x="9146540" y="130810"/>
                </a:lnTo>
                <a:lnTo>
                  <a:pt x="9146540" y="0"/>
                </a:lnTo>
                <a:close/>
              </a:path>
            </a:pathLst>
          </a:custGeom>
          <a:solidFill>
            <a:srgbClr val="D3E5EB"/>
          </a:solidFill>
        </p:spPr>
        <p:txBody>
          <a:bodyPr wrap="square" lIns="0" tIns="0" rIns="0" bIns="0" rtlCol="0"/>
          <a:lstStyle/>
          <a:p>
            <a:endParaRPr/>
          </a:p>
        </p:txBody>
      </p:sp>
      <p:sp>
        <p:nvSpPr>
          <p:cNvPr id="32" name="bg object 32"/>
          <p:cNvSpPr/>
          <p:nvPr/>
        </p:nvSpPr>
        <p:spPr>
          <a:xfrm>
            <a:off x="-1270" y="201040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4E6EB"/>
          </a:solidFill>
        </p:spPr>
        <p:txBody>
          <a:bodyPr wrap="square" lIns="0" tIns="0" rIns="0" bIns="0" rtlCol="0"/>
          <a:lstStyle/>
          <a:p>
            <a:endParaRPr/>
          </a:p>
        </p:txBody>
      </p:sp>
      <p:sp>
        <p:nvSpPr>
          <p:cNvPr id="33" name="bg object 33"/>
          <p:cNvSpPr/>
          <p:nvPr/>
        </p:nvSpPr>
        <p:spPr>
          <a:xfrm>
            <a:off x="-1270" y="212851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5E7EB"/>
          </a:solidFill>
        </p:spPr>
        <p:txBody>
          <a:bodyPr wrap="square" lIns="0" tIns="0" rIns="0" bIns="0" rtlCol="0"/>
          <a:lstStyle/>
          <a:p>
            <a:endParaRPr/>
          </a:p>
        </p:txBody>
      </p:sp>
      <p:sp>
        <p:nvSpPr>
          <p:cNvPr id="34" name="bg object 34"/>
          <p:cNvSpPr/>
          <p:nvPr/>
        </p:nvSpPr>
        <p:spPr>
          <a:xfrm>
            <a:off x="-1270" y="224662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D6E7EC"/>
          </a:solidFill>
        </p:spPr>
        <p:txBody>
          <a:bodyPr wrap="square" lIns="0" tIns="0" rIns="0" bIns="0" rtlCol="0"/>
          <a:lstStyle/>
          <a:p>
            <a:endParaRPr/>
          </a:p>
        </p:txBody>
      </p:sp>
      <p:sp>
        <p:nvSpPr>
          <p:cNvPr id="35" name="bg object 35"/>
          <p:cNvSpPr/>
          <p:nvPr/>
        </p:nvSpPr>
        <p:spPr>
          <a:xfrm>
            <a:off x="-1270" y="236474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7E8EC"/>
          </a:solidFill>
        </p:spPr>
        <p:txBody>
          <a:bodyPr wrap="square" lIns="0" tIns="0" rIns="0" bIns="0" rtlCol="0"/>
          <a:lstStyle/>
          <a:p>
            <a:endParaRPr/>
          </a:p>
        </p:txBody>
      </p:sp>
      <p:sp>
        <p:nvSpPr>
          <p:cNvPr id="36" name="bg object 36"/>
          <p:cNvSpPr/>
          <p:nvPr/>
        </p:nvSpPr>
        <p:spPr>
          <a:xfrm>
            <a:off x="-1270" y="248285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8E8ED"/>
          </a:solidFill>
        </p:spPr>
        <p:txBody>
          <a:bodyPr wrap="square" lIns="0" tIns="0" rIns="0" bIns="0" rtlCol="0"/>
          <a:lstStyle/>
          <a:p>
            <a:endParaRPr/>
          </a:p>
        </p:txBody>
      </p:sp>
      <p:sp>
        <p:nvSpPr>
          <p:cNvPr id="37" name="bg object 37"/>
          <p:cNvSpPr/>
          <p:nvPr/>
        </p:nvSpPr>
        <p:spPr>
          <a:xfrm>
            <a:off x="-1270" y="260095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9E9ED"/>
          </a:solidFill>
        </p:spPr>
        <p:txBody>
          <a:bodyPr wrap="square" lIns="0" tIns="0" rIns="0" bIns="0" rtlCol="0"/>
          <a:lstStyle/>
          <a:p>
            <a:endParaRPr/>
          </a:p>
        </p:txBody>
      </p:sp>
      <p:sp>
        <p:nvSpPr>
          <p:cNvPr id="38" name="bg object 38"/>
          <p:cNvSpPr/>
          <p:nvPr/>
        </p:nvSpPr>
        <p:spPr>
          <a:xfrm>
            <a:off x="-1270" y="271906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AE9EE"/>
          </a:solidFill>
        </p:spPr>
        <p:txBody>
          <a:bodyPr wrap="square" lIns="0" tIns="0" rIns="0" bIns="0" rtlCol="0"/>
          <a:lstStyle/>
          <a:p>
            <a:endParaRPr/>
          </a:p>
        </p:txBody>
      </p:sp>
      <p:sp>
        <p:nvSpPr>
          <p:cNvPr id="39" name="bg object 39"/>
          <p:cNvSpPr/>
          <p:nvPr/>
        </p:nvSpPr>
        <p:spPr>
          <a:xfrm>
            <a:off x="-1270" y="2837179"/>
            <a:ext cx="9146540" cy="130810"/>
          </a:xfrm>
          <a:custGeom>
            <a:avLst/>
            <a:gdLst/>
            <a:ahLst/>
            <a:cxnLst/>
            <a:rect l="l" t="t" r="r" b="b"/>
            <a:pathLst>
              <a:path w="9146540" h="130810">
                <a:moveTo>
                  <a:pt x="9146540" y="0"/>
                </a:moveTo>
                <a:lnTo>
                  <a:pt x="0" y="0"/>
                </a:lnTo>
                <a:lnTo>
                  <a:pt x="0" y="130810"/>
                </a:lnTo>
                <a:lnTo>
                  <a:pt x="9146540" y="130810"/>
                </a:lnTo>
                <a:lnTo>
                  <a:pt x="9146540" y="0"/>
                </a:lnTo>
                <a:close/>
              </a:path>
            </a:pathLst>
          </a:custGeom>
          <a:solidFill>
            <a:srgbClr val="DBEAEE"/>
          </a:solidFill>
        </p:spPr>
        <p:txBody>
          <a:bodyPr wrap="square" lIns="0" tIns="0" rIns="0" bIns="0" rtlCol="0"/>
          <a:lstStyle/>
          <a:p>
            <a:endParaRPr/>
          </a:p>
        </p:txBody>
      </p:sp>
      <p:sp>
        <p:nvSpPr>
          <p:cNvPr id="40" name="bg object 40"/>
          <p:cNvSpPr/>
          <p:nvPr/>
        </p:nvSpPr>
        <p:spPr>
          <a:xfrm>
            <a:off x="-1270" y="295655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CEAEF"/>
          </a:solidFill>
        </p:spPr>
        <p:txBody>
          <a:bodyPr wrap="square" lIns="0" tIns="0" rIns="0" bIns="0" rtlCol="0"/>
          <a:lstStyle/>
          <a:p>
            <a:endParaRPr/>
          </a:p>
        </p:txBody>
      </p:sp>
      <p:sp>
        <p:nvSpPr>
          <p:cNvPr id="41" name="bg object 41"/>
          <p:cNvSpPr/>
          <p:nvPr/>
        </p:nvSpPr>
        <p:spPr>
          <a:xfrm>
            <a:off x="-1270" y="307466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DEBEF"/>
          </a:solidFill>
        </p:spPr>
        <p:txBody>
          <a:bodyPr wrap="square" lIns="0" tIns="0" rIns="0" bIns="0" rtlCol="0"/>
          <a:lstStyle/>
          <a:p>
            <a:endParaRPr/>
          </a:p>
        </p:txBody>
      </p:sp>
      <p:sp>
        <p:nvSpPr>
          <p:cNvPr id="42" name="bg object 42"/>
          <p:cNvSpPr/>
          <p:nvPr/>
        </p:nvSpPr>
        <p:spPr>
          <a:xfrm>
            <a:off x="-1270" y="319277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DEECEF"/>
          </a:solidFill>
        </p:spPr>
        <p:txBody>
          <a:bodyPr wrap="square" lIns="0" tIns="0" rIns="0" bIns="0" rtlCol="0"/>
          <a:lstStyle/>
          <a:p>
            <a:endParaRPr/>
          </a:p>
        </p:txBody>
      </p:sp>
      <p:sp>
        <p:nvSpPr>
          <p:cNvPr id="43" name="bg object 43"/>
          <p:cNvSpPr/>
          <p:nvPr/>
        </p:nvSpPr>
        <p:spPr>
          <a:xfrm>
            <a:off x="-1270" y="331088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FECF0"/>
          </a:solidFill>
        </p:spPr>
        <p:txBody>
          <a:bodyPr wrap="square" lIns="0" tIns="0" rIns="0" bIns="0" rtlCol="0"/>
          <a:lstStyle/>
          <a:p>
            <a:endParaRPr/>
          </a:p>
        </p:txBody>
      </p:sp>
      <p:sp>
        <p:nvSpPr>
          <p:cNvPr id="44" name="bg object 44"/>
          <p:cNvSpPr/>
          <p:nvPr/>
        </p:nvSpPr>
        <p:spPr>
          <a:xfrm>
            <a:off x="-1270" y="342900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E0EDF0"/>
          </a:solidFill>
        </p:spPr>
        <p:txBody>
          <a:bodyPr wrap="square" lIns="0" tIns="0" rIns="0" bIns="0" rtlCol="0"/>
          <a:lstStyle/>
          <a:p>
            <a:endParaRPr/>
          </a:p>
        </p:txBody>
      </p:sp>
      <p:sp>
        <p:nvSpPr>
          <p:cNvPr id="45" name="bg object 45"/>
          <p:cNvSpPr/>
          <p:nvPr/>
        </p:nvSpPr>
        <p:spPr>
          <a:xfrm>
            <a:off x="-1270" y="354710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E1EDF1"/>
          </a:solidFill>
        </p:spPr>
        <p:txBody>
          <a:bodyPr wrap="square" lIns="0" tIns="0" rIns="0" bIns="0" rtlCol="0"/>
          <a:lstStyle/>
          <a:p>
            <a:endParaRPr/>
          </a:p>
        </p:txBody>
      </p:sp>
      <p:sp>
        <p:nvSpPr>
          <p:cNvPr id="46" name="bg object 46"/>
          <p:cNvSpPr/>
          <p:nvPr/>
        </p:nvSpPr>
        <p:spPr>
          <a:xfrm>
            <a:off x="-1270" y="3665220"/>
            <a:ext cx="9146540" cy="130810"/>
          </a:xfrm>
          <a:custGeom>
            <a:avLst/>
            <a:gdLst/>
            <a:ahLst/>
            <a:cxnLst/>
            <a:rect l="l" t="t" r="r" b="b"/>
            <a:pathLst>
              <a:path w="9146540" h="130810">
                <a:moveTo>
                  <a:pt x="9146540" y="0"/>
                </a:moveTo>
                <a:lnTo>
                  <a:pt x="0" y="0"/>
                </a:lnTo>
                <a:lnTo>
                  <a:pt x="0" y="130809"/>
                </a:lnTo>
                <a:lnTo>
                  <a:pt x="9146540" y="130809"/>
                </a:lnTo>
                <a:lnTo>
                  <a:pt x="9146540" y="0"/>
                </a:lnTo>
                <a:close/>
              </a:path>
            </a:pathLst>
          </a:custGeom>
          <a:solidFill>
            <a:srgbClr val="E2EEF1"/>
          </a:solidFill>
        </p:spPr>
        <p:txBody>
          <a:bodyPr wrap="square" lIns="0" tIns="0" rIns="0" bIns="0" rtlCol="0"/>
          <a:lstStyle/>
          <a:p>
            <a:endParaRPr/>
          </a:p>
        </p:txBody>
      </p:sp>
      <p:sp>
        <p:nvSpPr>
          <p:cNvPr id="47" name="bg object 47"/>
          <p:cNvSpPr/>
          <p:nvPr/>
        </p:nvSpPr>
        <p:spPr>
          <a:xfrm>
            <a:off x="-1270" y="3783329"/>
            <a:ext cx="9146540" cy="130810"/>
          </a:xfrm>
          <a:custGeom>
            <a:avLst/>
            <a:gdLst/>
            <a:ahLst/>
            <a:cxnLst/>
            <a:rect l="l" t="t" r="r" b="b"/>
            <a:pathLst>
              <a:path w="9146540" h="130810">
                <a:moveTo>
                  <a:pt x="9146540" y="0"/>
                </a:moveTo>
                <a:lnTo>
                  <a:pt x="0" y="0"/>
                </a:lnTo>
                <a:lnTo>
                  <a:pt x="0" y="130810"/>
                </a:lnTo>
                <a:lnTo>
                  <a:pt x="9146540" y="130810"/>
                </a:lnTo>
                <a:lnTo>
                  <a:pt x="9146540" y="0"/>
                </a:lnTo>
                <a:close/>
              </a:path>
            </a:pathLst>
          </a:custGeom>
          <a:solidFill>
            <a:srgbClr val="E3EEF2"/>
          </a:solidFill>
        </p:spPr>
        <p:txBody>
          <a:bodyPr wrap="square" lIns="0" tIns="0" rIns="0" bIns="0" rtlCol="0"/>
          <a:lstStyle/>
          <a:p>
            <a:endParaRPr/>
          </a:p>
        </p:txBody>
      </p:sp>
      <p:sp>
        <p:nvSpPr>
          <p:cNvPr id="48" name="bg object 48"/>
          <p:cNvSpPr/>
          <p:nvPr/>
        </p:nvSpPr>
        <p:spPr>
          <a:xfrm>
            <a:off x="-1270" y="3901439"/>
            <a:ext cx="9146540" cy="130810"/>
          </a:xfrm>
          <a:custGeom>
            <a:avLst/>
            <a:gdLst/>
            <a:ahLst/>
            <a:cxnLst/>
            <a:rect l="l" t="t" r="r" b="b"/>
            <a:pathLst>
              <a:path w="9146540" h="130810">
                <a:moveTo>
                  <a:pt x="9146540" y="0"/>
                </a:moveTo>
                <a:lnTo>
                  <a:pt x="0" y="0"/>
                </a:lnTo>
                <a:lnTo>
                  <a:pt x="0" y="130810"/>
                </a:lnTo>
                <a:lnTo>
                  <a:pt x="9146540" y="130810"/>
                </a:lnTo>
                <a:lnTo>
                  <a:pt x="9146540" y="0"/>
                </a:lnTo>
                <a:close/>
              </a:path>
            </a:pathLst>
          </a:custGeom>
          <a:solidFill>
            <a:srgbClr val="E4EFF2"/>
          </a:solidFill>
        </p:spPr>
        <p:txBody>
          <a:bodyPr wrap="square" lIns="0" tIns="0" rIns="0" bIns="0" rtlCol="0"/>
          <a:lstStyle/>
          <a:p>
            <a:endParaRPr/>
          </a:p>
        </p:txBody>
      </p:sp>
      <p:sp>
        <p:nvSpPr>
          <p:cNvPr id="49" name="bg object 49"/>
          <p:cNvSpPr/>
          <p:nvPr/>
        </p:nvSpPr>
        <p:spPr>
          <a:xfrm>
            <a:off x="-1270" y="402082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E5F0F2"/>
          </a:solidFill>
        </p:spPr>
        <p:txBody>
          <a:bodyPr wrap="square" lIns="0" tIns="0" rIns="0" bIns="0" rtlCol="0"/>
          <a:lstStyle/>
          <a:p>
            <a:endParaRPr/>
          </a:p>
        </p:txBody>
      </p:sp>
      <p:sp>
        <p:nvSpPr>
          <p:cNvPr id="50" name="bg object 50"/>
          <p:cNvSpPr/>
          <p:nvPr/>
        </p:nvSpPr>
        <p:spPr>
          <a:xfrm>
            <a:off x="-1270" y="413892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E6F0F3"/>
          </a:solidFill>
        </p:spPr>
        <p:txBody>
          <a:bodyPr wrap="square" lIns="0" tIns="0" rIns="0" bIns="0" rtlCol="0"/>
          <a:lstStyle/>
          <a:p>
            <a:endParaRPr/>
          </a:p>
        </p:txBody>
      </p:sp>
      <p:sp>
        <p:nvSpPr>
          <p:cNvPr id="51" name="bg object 51"/>
          <p:cNvSpPr/>
          <p:nvPr/>
        </p:nvSpPr>
        <p:spPr>
          <a:xfrm>
            <a:off x="-1270" y="425703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E7F1F3"/>
          </a:solidFill>
        </p:spPr>
        <p:txBody>
          <a:bodyPr wrap="square" lIns="0" tIns="0" rIns="0" bIns="0" rtlCol="0"/>
          <a:lstStyle/>
          <a:p>
            <a:endParaRPr/>
          </a:p>
        </p:txBody>
      </p:sp>
      <p:sp>
        <p:nvSpPr>
          <p:cNvPr id="52" name="bg object 52"/>
          <p:cNvSpPr/>
          <p:nvPr/>
        </p:nvSpPr>
        <p:spPr>
          <a:xfrm>
            <a:off x="-1270" y="437515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E8F1F4"/>
          </a:solidFill>
        </p:spPr>
        <p:txBody>
          <a:bodyPr wrap="square" lIns="0" tIns="0" rIns="0" bIns="0" rtlCol="0"/>
          <a:lstStyle/>
          <a:p>
            <a:endParaRPr/>
          </a:p>
        </p:txBody>
      </p:sp>
      <p:sp>
        <p:nvSpPr>
          <p:cNvPr id="53" name="bg object 53"/>
          <p:cNvSpPr/>
          <p:nvPr/>
        </p:nvSpPr>
        <p:spPr>
          <a:xfrm>
            <a:off x="-1270" y="449325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E9F2F4"/>
          </a:solidFill>
        </p:spPr>
        <p:txBody>
          <a:bodyPr wrap="square" lIns="0" tIns="0" rIns="0" bIns="0" rtlCol="0"/>
          <a:lstStyle/>
          <a:p>
            <a:endParaRPr/>
          </a:p>
        </p:txBody>
      </p:sp>
      <p:sp>
        <p:nvSpPr>
          <p:cNvPr id="54" name="bg object 54"/>
          <p:cNvSpPr/>
          <p:nvPr/>
        </p:nvSpPr>
        <p:spPr>
          <a:xfrm>
            <a:off x="-1270" y="4611370"/>
            <a:ext cx="9146540" cy="130810"/>
          </a:xfrm>
          <a:custGeom>
            <a:avLst/>
            <a:gdLst/>
            <a:ahLst/>
            <a:cxnLst/>
            <a:rect l="l" t="t" r="r" b="b"/>
            <a:pathLst>
              <a:path w="9146540" h="130810">
                <a:moveTo>
                  <a:pt x="9146540" y="0"/>
                </a:moveTo>
                <a:lnTo>
                  <a:pt x="0" y="0"/>
                </a:lnTo>
                <a:lnTo>
                  <a:pt x="0" y="130809"/>
                </a:lnTo>
                <a:lnTo>
                  <a:pt x="9146540" y="130809"/>
                </a:lnTo>
                <a:lnTo>
                  <a:pt x="9146540" y="0"/>
                </a:lnTo>
                <a:close/>
              </a:path>
            </a:pathLst>
          </a:custGeom>
          <a:solidFill>
            <a:srgbClr val="EAF2F5"/>
          </a:solidFill>
        </p:spPr>
        <p:txBody>
          <a:bodyPr wrap="square" lIns="0" tIns="0" rIns="0" bIns="0" rtlCol="0"/>
          <a:lstStyle/>
          <a:p>
            <a:endParaRPr/>
          </a:p>
        </p:txBody>
      </p:sp>
      <p:sp>
        <p:nvSpPr>
          <p:cNvPr id="55" name="bg object 55"/>
          <p:cNvSpPr/>
          <p:nvPr/>
        </p:nvSpPr>
        <p:spPr>
          <a:xfrm>
            <a:off x="-1270" y="472947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EBF3F5"/>
          </a:solidFill>
        </p:spPr>
        <p:txBody>
          <a:bodyPr wrap="square" lIns="0" tIns="0" rIns="0" bIns="0" rtlCol="0"/>
          <a:lstStyle/>
          <a:p>
            <a:endParaRPr/>
          </a:p>
        </p:txBody>
      </p:sp>
      <p:sp>
        <p:nvSpPr>
          <p:cNvPr id="56" name="bg object 56"/>
          <p:cNvSpPr/>
          <p:nvPr/>
        </p:nvSpPr>
        <p:spPr>
          <a:xfrm>
            <a:off x="-1270" y="4847589"/>
            <a:ext cx="9146540" cy="130810"/>
          </a:xfrm>
          <a:custGeom>
            <a:avLst/>
            <a:gdLst/>
            <a:ahLst/>
            <a:cxnLst/>
            <a:rect l="l" t="t" r="r" b="b"/>
            <a:pathLst>
              <a:path w="9146540" h="130810">
                <a:moveTo>
                  <a:pt x="9146540" y="0"/>
                </a:moveTo>
                <a:lnTo>
                  <a:pt x="0" y="0"/>
                </a:lnTo>
                <a:lnTo>
                  <a:pt x="0" y="130810"/>
                </a:lnTo>
                <a:lnTo>
                  <a:pt x="9146540" y="130810"/>
                </a:lnTo>
                <a:lnTo>
                  <a:pt x="9146540" y="0"/>
                </a:lnTo>
                <a:close/>
              </a:path>
            </a:pathLst>
          </a:custGeom>
          <a:solidFill>
            <a:srgbClr val="ECF3F6"/>
          </a:solidFill>
        </p:spPr>
        <p:txBody>
          <a:bodyPr wrap="square" lIns="0" tIns="0" rIns="0" bIns="0" rtlCol="0"/>
          <a:lstStyle/>
          <a:p>
            <a:endParaRPr/>
          </a:p>
        </p:txBody>
      </p:sp>
      <p:sp>
        <p:nvSpPr>
          <p:cNvPr id="57" name="bg object 57"/>
          <p:cNvSpPr/>
          <p:nvPr/>
        </p:nvSpPr>
        <p:spPr>
          <a:xfrm>
            <a:off x="-1270" y="496697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EDF4F6"/>
          </a:solidFill>
        </p:spPr>
        <p:txBody>
          <a:bodyPr wrap="square" lIns="0" tIns="0" rIns="0" bIns="0" rtlCol="0"/>
          <a:lstStyle/>
          <a:p>
            <a:endParaRPr/>
          </a:p>
        </p:txBody>
      </p:sp>
      <p:sp>
        <p:nvSpPr>
          <p:cNvPr id="58" name="bg object 58"/>
          <p:cNvSpPr/>
          <p:nvPr/>
        </p:nvSpPr>
        <p:spPr>
          <a:xfrm>
            <a:off x="-1270" y="508507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EEF5F6"/>
          </a:solidFill>
        </p:spPr>
        <p:txBody>
          <a:bodyPr wrap="square" lIns="0" tIns="0" rIns="0" bIns="0" rtlCol="0"/>
          <a:lstStyle/>
          <a:p>
            <a:endParaRPr/>
          </a:p>
        </p:txBody>
      </p:sp>
      <p:sp>
        <p:nvSpPr>
          <p:cNvPr id="59" name="bg object 59"/>
          <p:cNvSpPr/>
          <p:nvPr/>
        </p:nvSpPr>
        <p:spPr>
          <a:xfrm>
            <a:off x="-1270" y="520318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EFF5F7"/>
          </a:solidFill>
        </p:spPr>
        <p:txBody>
          <a:bodyPr wrap="square" lIns="0" tIns="0" rIns="0" bIns="0" rtlCol="0"/>
          <a:lstStyle/>
          <a:p>
            <a:endParaRPr/>
          </a:p>
        </p:txBody>
      </p:sp>
      <p:sp>
        <p:nvSpPr>
          <p:cNvPr id="60" name="bg object 60"/>
          <p:cNvSpPr/>
          <p:nvPr/>
        </p:nvSpPr>
        <p:spPr>
          <a:xfrm>
            <a:off x="-1270" y="5321300"/>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F0F6F7"/>
          </a:solidFill>
        </p:spPr>
        <p:txBody>
          <a:bodyPr wrap="square" lIns="0" tIns="0" rIns="0" bIns="0" rtlCol="0"/>
          <a:lstStyle/>
          <a:p>
            <a:endParaRPr/>
          </a:p>
        </p:txBody>
      </p:sp>
      <p:sp>
        <p:nvSpPr>
          <p:cNvPr id="61" name="bg object 61"/>
          <p:cNvSpPr/>
          <p:nvPr/>
        </p:nvSpPr>
        <p:spPr>
          <a:xfrm>
            <a:off x="-1270" y="543940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F1F6F8"/>
          </a:solidFill>
        </p:spPr>
        <p:txBody>
          <a:bodyPr wrap="square" lIns="0" tIns="0" rIns="0" bIns="0" rtlCol="0"/>
          <a:lstStyle/>
          <a:p>
            <a:endParaRPr/>
          </a:p>
        </p:txBody>
      </p:sp>
      <p:sp>
        <p:nvSpPr>
          <p:cNvPr id="62" name="bg object 62"/>
          <p:cNvSpPr/>
          <p:nvPr/>
        </p:nvSpPr>
        <p:spPr>
          <a:xfrm>
            <a:off x="-1270" y="555752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F2F7F8"/>
          </a:solidFill>
        </p:spPr>
        <p:txBody>
          <a:bodyPr wrap="square" lIns="0" tIns="0" rIns="0" bIns="0" rtlCol="0"/>
          <a:lstStyle/>
          <a:p>
            <a:endParaRPr/>
          </a:p>
        </p:txBody>
      </p:sp>
      <p:sp>
        <p:nvSpPr>
          <p:cNvPr id="63" name="bg object 63"/>
          <p:cNvSpPr/>
          <p:nvPr/>
        </p:nvSpPr>
        <p:spPr>
          <a:xfrm>
            <a:off x="-1270" y="5675629"/>
            <a:ext cx="9146540" cy="130810"/>
          </a:xfrm>
          <a:custGeom>
            <a:avLst/>
            <a:gdLst/>
            <a:ahLst/>
            <a:cxnLst/>
            <a:rect l="l" t="t" r="r" b="b"/>
            <a:pathLst>
              <a:path w="9146540" h="130810">
                <a:moveTo>
                  <a:pt x="9146540" y="0"/>
                </a:moveTo>
                <a:lnTo>
                  <a:pt x="0" y="0"/>
                </a:lnTo>
                <a:lnTo>
                  <a:pt x="0" y="130810"/>
                </a:lnTo>
                <a:lnTo>
                  <a:pt x="9146540" y="130810"/>
                </a:lnTo>
                <a:lnTo>
                  <a:pt x="9146540" y="0"/>
                </a:lnTo>
                <a:close/>
              </a:path>
            </a:pathLst>
          </a:custGeom>
          <a:solidFill>
            <a:srgbClr val="F3F7F9"/>
          </a:solidFill>
        </p:spPr>
        <p:txBody>
          <a:bodyPr wrap="square" lIns="0" tIns="0" rIns="0" bIns="0" rtlCol="0"/>
          <a:lstStyle/>
          <a:p>
            <a:endParaRPr/>
          </a:p>
        </p:txBody>
      </p:sp>
      <p:sp>
        <p:nvSpPr>
          <p:cNvPr id="64" name="bg object 64"/>
          <p:cNvSpPr/>
          <p:nvPr/>
        </p:nvSpPr>
        <p:spPr>
          <a:xfrm>
            <a:off x="-1270" y="579500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F4F8F9"/>
          </a:solidFill>
        </p:spPr>
        <p:txBody>
          <a:bodyPr wrap="square" lIns="0" tIns="0" rIns="0" bIns="0" rtlCol="0"/>
          <a:lstStyle/>
          <a:p>
            <a:endParaRPr/>
          </a:p>
        </p:txBody>
      </p:sp>
      <p:sp>
        <p:nvSpPr>
          <p:cNvPr id="65" name="bg object 65"/>
          <p:cNvSpPr/>
          <p:nvPr/>
        </p:nvSpPr>
        <p:spPr>
          <a:xfrm>
            <a:off x="-1270" y="591312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F5F8FA"/>
          </a:solidFill>
        </p:spPr>
        <p:txBody>
          <a:bodyPr wrap="square" lIns="0" tIns="0" rIns="0" bIns="0" rtlCol="0"/>
          <a:lstStyle/>
          <a:p>
            <a:endParaRPr/>
          </a:p>
        </p:txBody>
      </p:sp>
      <p:sp>
        <p:nvSpPr>
          <p:cNvPr id="66" name="bg object 66"/>
          <p:cNvSpPr/>
          <p:nvPr/>
        </p:nvSpPr>
        <p:spPr>
          <a:xfrm>
            <a:off x="-1270" y="603122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F6F9FA"/>
          </a:solidFill>
        </p:spPr>
        <p:txBody>
          <a:bodyPr wrap="square" lIns="0" tIns="0" rIns="0" bIns="0" rtlCol="0"/>
          <a:lstStyle/>
          <a:p>
            <a:endParaRPr/>
          </a:p>
        </p:txBody>
      </p:sp>
      <p:sp>
        <p:nvSpPr>
          <p:cNvPr id="67" name="bg object 67"/>
          <p:cNvSpPr/>
          <p:nvPr/>
        </p:nvSpPr>
        <p:spPr>
          <a:xfrm>
            <a:off x="-1270" y="614933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F7FAFA"/>
          </a:solidFill>
        </p:spPr>
        <p:txBody>
          <a:bodyPr wrap="square" lIns="0" tIns="0" rIns="0" bIns="0" rtlCol="0"/>
          <a:lstStyle/>
          <a:p>
            <a:endParaRPr/>
          </a:p>
        </p:txBody>
      </p:sp>
      <p:sp>
        <p:nvSpPr>
          <p:cNvPr id="68" name="bg object 68"/>
          <p:cNvSpPr/>
          <p:nvPr/>
        </p:nvSpPr>
        <p:spPr>
          <a:xfrm>
            <a:off x="-1270" y="6267450"/>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F8FAFB"/>
          </a:solidFill>
        </p:spPr>
        <p:txBody>
          <a:bodyPr wrap="square" lIns="0" tIns="0" rIns="0" bIns="0" rtlCol="0"/>
          <a:lstStyle/>
          <a:p>
            <a:endParaRPr/>
          </a:p>
        </p:txBody>
      </p:sp>
      <p:sp>
        <p:nvSpPr>
          <p:cNvPr id="69" name="bg object 69"/>
          <p:cNvSpPr/>
          <p:nvPr/>
        </p:nvSpPr>
        <p:spPr>
          <a:xfrm>
            <a:off x="-1270" y="6385559"/>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F9FBFB"/>
          </a:solidFill>
        </p:spPr>
        <p:txBody>
          <a:bodyPr wrap="square" lIns="0" tIns="0" rIns="0" bIns="0" rtlCol="0"/>
          <a:lstStyle/>
          <a:p>
            <a:endParaRPr/>
          </a:p>
        </p:txBody>
      </p:sp>
      <p:sp>
        <p:nvSpPr>
          <p:cNvPr id="70" name="bg object 70"/>
          <p:cNvSpPr/>
          <p:nvPr/>
        </p:nvSpPr>
        <p:spPr>
          <a:xfrm>
            <a:off x="-1270" y="6503670"/>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FAFBFC"/>
          </a:solidFill>
        </p:spPr>
        <p:txBody>
          <a:bodyPr wrap="square" lIns="0" tIns="0" rIns="0" bIns="0" rtlCol="0"/>
          <a:lstStyle/>
          <a:p>
            <a:endParaRPr/>
          </a:p>
        </p:txBody>
      </p:sp>
      <p:sp>
        <p:nvSpPr>
          <p:cNvPr id="71" name="bg object 71"/>
          <p:cNvSpPr/>
          <p:nvPr/>
        </p:nvSpPr>
        <p:spPr>
          <a:xfrm>
            <a:off x="-1270" y="6621779"/>
            <a:ext cx="9146540" cy="130810"/>
          </a:xfrm>
          <a:custGeom>
            <a:avLst/>
            <a:gdLst/>
            <a:ahLst/>
            <a:cxnLst/>
            <a:rect l="l" t="t" r="r" b="b"/>
            <a:pathLst>
              <a:path w="9146540" h="130809">
                <a:moveTo>
                  <a:pt x="9146540" y="0"/>
                </a:moveTo>
                <a:lnTo>
                  <a:pt x="0" y="0"/>
                </a:lnTo>
                <a:lnTo>
                  <a:pt x="0" y="130810"/>
                </a:lnTo>
                <a:lnTo>
                  <a:pt x="9146540" y="130810"/>
                </a:lnTo>
                <a:lnTo>
                  <a:pt x="9146540" y="0"/>
                </a:lnTo>
                <a:close/>
              </a:path>
            </a:pathLst>
          </a:custGeom>
          <a:solidFill>
            <a:srgbClr val="FBFCFC"/>
          </a:solidFill>
        </p:spPr>
        <p:txBody>
          <a:bodyPr wrap="square" lIns="0" tIns="0" rIns="0" bIns="0" rtlCol="0"/>
          <a:lstStyle/>
          <a:p>
            <a:endParaRPr/>
          </a:p>
        </p:txBody>
      </p:sp>
      <p:sp>
        <p:nvSpPr>
          <p:cNvPr id="72" name="bg object 72"/>
          <p:cNvSpPr/>
          <p:nvPr/>
        </p:nvSpPr>
        <p:spPr>
          <a:xfrm>
            <a:off x="0" y="6741160"/>
            <a:ext cx="9144000" cy="116839"/>
          </a:xfrm>
          <a:custGeom>
            <a:avLst/>
            <a:gdLst/>
            <a:ahLst/>
            <a:cxnLst/>
            <a:rect l="l" t="t" r="r" b="b"/>
            <a:pathLst>
              <a:path w="9144000" h="116840">
                <a:moveTo>
                  <a:pt x="0" y="116840"/>
                </a:moveTo>
                <a:lnTo>
                  <a:pt x="0" y="0"/>
                </a:lnTo>
                <a:lnTo>
                  <a:pt x="9144000" y="0"/>
                </a:lnTo>
                <a:lnTo>
                  <a:pt x="9144000" y="116840"/>
                </a:lnTo>
                <a:lnTo>
                  <a:pt x="0" y="116840"/>
                </a:lnTo>
                <a:close/>
              </a:path>
            </a:pathLst>
          </a:custGeom>
          <a:solidFill>
            <a:srgbClr val="FCFCFD"/>
          </a:solidFill>
        </p:spPr>
        <p:txBody>
          <a:bodyPr wrap="square" lIns="0" tIns="0" rIns="0" bIns="0" rtlCol="0"/>
          <a:lstStyle/>
          <a:p>
            <a:endParaRPr/>
          </a:p>
        </p:txBody>
      </p:sp>
      <p:sp>
        <p:nvSpPr>
          <p:cNvPr id="73" name="bg object 73"/>
          <p:cNvSpPr/>
          <p:nvPr/>
        </p:nvSpPr>
        <p:spPr>
          <a:xfrm>
            <a:off x="0" y="0"/>
            <a:ext cx="1981200" cy="6858000"/>
          </a:xfrm>
          <a:prstGeom prst="rect">
            <a:avLst/>
          </a:prstGeom>
          <a:blipFill>
            <a:blip r:embed="rId2" cstate="print"/>
            <a:stretch>
              <a:fillRect/>
            </a:stretch>
          </a:blipFill>
        </p:spPr>
        <p:txBody>
          <a:bodyPr wrap="square" lIns="0" tIns="0" rIns="0" bIns="0" rtlCol="0"/>
          <a:lstStyle/>
          <a:p>
            <a:endParaRPr/>
          </a:p>
        </p:txBody>
      </p:sp>
      <p:sp>
        <p:nvSpPr>
          <p:cNvPr id="74" name="bg object 74"/>
          <p:cNvSpPr/>
          <p:nvPr/>
        </p:nvSpPr>
        <p:spPr>
          <a:xfrm>
            <a:off x="0" y="0"/>
            <a:ext cx="181610" cy="6858000"/>
          </a:xfrm>
          <a:custGeom>
            <a:avLst/>
            <a:gdLst/>
            <a:ahLst/>
            <a:cxnLst/>
            <a:rect l="l" t="t" r="r" b="b"/>
            <a:pathLst>
              <a:path w="181610" h="6858000">
                <a:moveTo>
                  <a:pt x="181610" y="0"/>
                </a:moveTo>
                <a:lnTo>
                  <a:pt x="0" y="0"/>
                </a:lnTo>
                <a:lnTo>
                  <a:pt x="0" y="6858000"/>
                </a:lnTo>
                <a:lnTo>
                  <a:pt x="181610" y="6858000"/>
                </a:lnTo>
                <a:close/>
              </a:path>
            </a:pathLst>
          </a:custGeom>
          <a:solidFill>
            <a:srgbClr val="2D5268"/>
          </a:solidFill>
        </p:spPr>
        <p:txBody>
          <a:bodyPr wrap="square" lIns="0" tIns="0" rIns="0" bIns="0" rtlCol="0"/>
          <a:lstStyle/>
          <a:p>
            <a:endParaRPr/>
          </a:p>
        </p:txBody>
      </p:sp>
      <p:sp>
        <p:nvSpPr>
          <p:cNvPr id="75" name="bg object 75"/>
          <p:cNvSpPr/>
          <p:nvPr/>
        </p:nvSpPr>
        <p:spPr>
          <a:xfrm>
            <a:off x="0" y="4320651"/>
            <a:ext cx="1370965" cy="782320"/>
          </a:xfrm>
          <a:custGeom>
            <a:avLst/>
            <a:gdLst/>
            <a:ahLst/>
            <a:cxnLst/>
            <a:rect l="l" t="t" r="r" b="b"/>
            <a:pathLst>
              <a:path w="1370965" h="782320">
                <a:moveTo>
                  <a:pt x="0" y="0"/>
                </a:moveTo>
                <a:lnTo>
                  <a:pt x="0" y="780979"/>
                </a:lnTo>
                <a:lnTo>
                  <a:pt x="974090" y="782209"/>
                </a:lnTo>
                <a:lnTo>
                  <a:pt x="983813" y="781335"/>
                </a:lnTo>
                <a:lnTo>
                  <a:pt x="991869" y="779034"/>
                </a:lnTo>
                <a:lnTo>
                  <a:pt x="998021" y="775779"/>
                </a:lnTo>
                <a:lnTo>
                  <a:pt x="1002030" y="772049"/>
                </a:lnTo>
                <a:lnTo>
                  <a:pt x="1002030" y="766969"/>
                </a:lnTo>
                <a:lnTo>
                  <a:pt x="1007110" y="766969"/>
                </a:lnTo>
                <a:lnTo>
                  <a:pt x="1363980" y="411369"/>
                </a:lnTo>
                <a:lnTo>
                  <a:pt x="1368980" y="402498"/>
                </a:lnTo>
                <a:lnTo>
                  <a:pt x="1370647" y="391842"/>
                </a:lnTo>
                <a:lnTo>
                  <a:pt x="1368980" y="380472"/>
                </a:lnTo>
                <a:lnTo>
                  <a:pt x="1363980" y="369459"/>
                </a:lnTo>
                <a:lnTo>
                  <a:pt x="1007110" y="17669"/>
                </a:lnTo>
                <a:lnTo>
                  <a:pt x="1007110" y="12589"/>
                </a:lnTo>
                <a:lnTo>
                  <a:pt x="1002030" y="12589"/>
                </a:lnTo>
                <a:lnTo>
                  <a:pt x="998021" y="9056"/>
                </a:lnTo>
                <a:lnTo>
                  <a:pt x="991869" y="6239"/>
                </a:lnTo>
                <a:lnTo>
                  <a:pt x="983813" y="4373"/>
                </a:lnTo>
                <a:lnTo>
                  <a:pt x="974090" y="3699"/>
                </a:lnTo>
                <a:lnTo>
                  <a:pt x="0" y="0"/>
                </a:lnTo>
                <a:close/>
              </a:path>
            </a:pathLst>
          </a:custGeom>
          <a:solidFill>
            <a:srgbClr val="343434"/>
          </a:solidFill>
        </p:spPr>
        <p:txBody>
          <a:bodyPr wrap="square" lIns="0" tIns="0" rIns="0" bIns="0" rtlCol="0"/>
          <a:lstStyle/>
          <a:p>
            <a:endParaRPr/>
          </a:p>
        </p:txBody>
      </p:sp>
      <p:sp>
        <p:nvSpPr>
          <p:cNvPr id="2" name="Holder 2"/>
          <p:cNvSpPr>
            <a:spLocks noGrp="1"/>
          </p:cNvSpPr>
          <p:nvPr>
            <p:ph type="ctrTitle"/>
          </p:nvPr>
        </p:nvSpPr>
        <p:spPr>
          <a:xfrm>
            <a:off x="2136139" y="2405379"/>
            <a:ext cx="4871720" cy="1244600"/>
          </a:xfrm>
          <a:prstGeom prst="rect">
            <a:avLst/>
          </a:prstGeom>
        </p:spPr>
        <p:txBody>
          <a:bodyPr wrap="square" lIns="0" tIns="0" rIns="0" bIns="0">
            <a:spAutoFit/>
          </a:bodyPr>
          <a:lstStyle>
            <a:lvl1pPr>
              <a:defRPr sz="4000" b="1" i="0">
                <a:solidFill>
                  <a:srgbClr val="1480A9"/>
                </a:solidFill>
                <a:latin typeface="Verdana"/>
                <a:cs typeface="Verdana"/>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rgbClr val="1480A9"/>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sz="1800" b="0" i="1">
                <a:solidFill>
                  <a:srgbClr val="3F3F3F"/>
                </a:solidFill>
                <a:latin typeface="Verdana"/>
                <a:cs typeface="Verdan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rgbClr val="1480A9"/>
                </a:solidFill>
                <a:latin typeface="Verdana"/>
                <a:cs typeface="Verdana"/>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270" y="0"/>
            <a:ext cx="9146540" cy="248920"/>
          </a:xfrm>
          <a:custGeom>
            <a:avLst/>
            <a:gdLst/>
            <a:ahLst/>
            <a:cxnLst/>
            <a:rect l="l" t="t" r="r" b="b"/>
            <a:pathLst>
              <a:path w="9146540" h="248920">
                <a:moveTo>
                  <a:pt x="9146540" y="0"/>
                </a:moveTo>
                <a:lnTo>
                  <a:pt x="0" y="0"/>
                </a:lnTo>
                <a:lnTo>
                  <a:pt x="0" y="118110"/>
                </a:lnTo>
                <a:lnTo>
                  <a:pt x="0" y="129540"/>
                </a:lnTo>
                <a:lnTo>
                  <a:pt x="0" y="248920"/>
                </a:lnTo>
                <a:lnTo>
                  <a:pt x="9146540" y="248920"/>
                </a:lnTo>
                <a:lnTo>
                  <a:pt x="9146540" y="129540"/>
                </a:lnTo>
                <a:lnTo>
                  <a:pt x="9146540" y="118110"/>
                </a:lnTo>
                <a:lnTo>
                  <a:pt x="9146540" y="0"/>
                </a:lnTo>
                <a:close/>
              </a:path>
            </a:pathLst>
          </a:custGeom>
          <a:solidFill>
            <a:srgbClr val="C4DDE4"/>
          </a:solidFill>
        </p:spPr>
        <p:txBody>
          <a:bodyPr wrap="square" lIns="0" tIns="0" rIns="0" bIns="0" rtlCol="0"/>
          <a:lstStyle/>
          <a:p>
            <a:endParaRPr/>
          </a:p>
        </p:txBody>
      </p:sp>
      <p:sp>
        <p:nvSpPr>
          <p:cNvPr id="17" name="bg object 17"/>
          <p:cNvSpPr/>
          <p:nvPr/>
        </p:nvSpPr>
        <p:spPr>
          <a:xfrm>
            <a:off x="-1270" y="23622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C5DEE4"/>
          </a:solidFill>
        </p:spPr>
        <p:txBody>
          <a:bodyPr wrap="square" lIns="0" tIns="0" rIns="0" bIns="0" rtlCol="0"/>
          <a:lstStyle/>
          <a:p>
            <a:endParaRPr/>
          </a:p>
        </p:txBody>
      </p:sp>
      <p:sp>
        <p:nvSpPr>
          <p:cNvPr id="18" name="bg object 18"/>
          <p:cNvSpPr/>
          <p:nvPr/>
        </p:nvSpPr>
        <p:spPr>
          <a:xfrm>
            <a:off x="-1270" y="354329"/>
            <a:ext cx="9146540" cy="129539"/>
          </a:xfrm>
          <a:custGeom>
            <a:avLst/>
            <a:gdLst/>
            <a:ahLst/>
            <a:cxnLst/>
            <a:rect l="l" t="t" r="r" b="b"/>
            <a:pathLst>
              <a:path w="9146540" h="129540">
                <a:moveTo>
                  <a:pt x="9146540" y="0"/>
                </a:moveTo>
                <a:lnTo>
                  <a:pt x="0" y="0"/>
                </a:lnTo>
                <a:lnTo>
                  <a:pt x="0" y="129540"/>
                </a:lnTo>
                <a:lnTo>
                  <a:pt x="9146540" y="129540"/>
                </a:lnTo>
                <a:lnTo>
                  <a:pt x="9146540" y="0"/>
                </a:lnTo>
                <a:close/>
              </a:path>
            </a:pathLst>
          </a:custGeom>
          <a:solidFill>
            <a:srgbClr val="C6DEE5"/>
          </a:solidFill>
        </p:spPr>
        <p:txBody>
          <a:bodyPr wrap="square" lIns="0" tIns="0" rIns="0" bIns="0" rtlCol="0"/>
          <a:lstStyle/>
          <a:p>
            <a:endParaRPr/>
          </a:p>
        </p:txBody>
      </p:sp>
      <p:sp>
        <p:nvSpPr>
          <p:cNvPr id="19" name="bg object 19"/>
          <p:cNvSpPr/>
          <p:nvPr/>
        </p:nvSpPr>
        <p:spPr>
          <a:xfrm>
            <a:off x="-1270" y="472439"/>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C7DFE5"/>
          </a:solidFill>
        </p:spPr>
        <p:txBody>
          <a:bodyPr wrap="square" lIns="0" tIns="0" rIns="0" bIns="0" rtlCol="0"/>
          <a:lstStyle/>
          <a:p>
            <a:endParaRPr/>
          </a:p>
        </p:txBody>
      </p:sp>
      <p:sp>
        <p:nvSpPr>
          <p:cNvPr id="20" name="bg object 20"/>
          <p:cNvSpPr/>
          <p:nvPr/>
        </p:nvSpPr>
        <p:spPr>
          <a:xfrm>
            <a:off x="-1270" y="590549"/>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C8DFE6"/>
          </a:solidFill>
        </p:spPr>
        <p:txBody>
          <a:bodyPr wrap="square" lIns="0" tIns="0" rIns="0" bIns="0" rtlCol="0"/>
          <a:lstStyle/>
          <a:p>
            <a:endParaRPr/>
          </a:p>
        </p:txBody>
      </p:sp>
      <p:sp>
        <p:nvSpPr>
          <p:cNvPr id="21" name="bg object 21"/>
          <p:cNvSpPr/>
          <p:nvPr/>
        </p:nvSpPr>
        <p:spPr>
          <a:xfrm>
            <a:off x="-1270" y="708660"/>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C9E0E6"/>
          </a:solidFill>
        </p:spPr>
        <p:txBody>
          <a:bodyPr wrap="square" lIns="0" tIns="0" rIns="0" bIns="0" rtlCol="0"/>
          <a:lstStyle/>
          <a:p>
            <a:endParaRPr/>
          </a:p>
        </p:txBody>
      </p:sp>
      <p:sp>
        <p:nvSpPr>
          <p:cNvPr id="22" name="bg object 22"/>
          <p:cNvSpPr/>
          <p:nvPr/>
        </p:nvSpPr>
        <p:spPr>
          <a:xfrm>
            <a:off x="-1270" y="826769"/>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CAE0E7"/>
          </a:solidFill>
        </p:spPr>
        <p:txBody>
          <a:bodyPr wrap="square" lIns="0" tIns="0" rIns="0" bIns="0" rtlCol="0"/>
          <a:lstStyle/>
          <a:p>
            <a:endParaRPr/>
          </a:p>
        </p:txBody>
      </p:sp>
      <p:sp>
        <p:nvSpPr>
          <p:cNvPr id="23" name="bg object 23"/>
          <p:cNvSpPr/>
          <p:nvPr/>
        </p:nvSpPr>
        <p:spPr>
          <a:xfrm>
            <a:off x="-1270" y="944879"/>
            <a:ext cx="9146540" cy="129539"/>
          </a:xfrm>
          <a:custGeom>
            <a:avLst/>
            <a:gdLst/>
            <a:ahLst/>
            <a:cxnLst/>
            <a:rect l="l" t="t" r="r" b="b"/>
            <a:pathLst>
              <a:path w="9146540" h="129540">
                <a:moveTo>
                  <a:pt x="9146540" y="0"/>
                </a:moveTo>
                <a:lnTo>
                  <a:pt x="0" y="0"/>
                </a:lnTo>
                <a:lnTo>
                  <a:pt x="0" y="129540"/>
                </a:lnTo>
                <a:lnTo>
                  <a:pt x="9146540" y="129540"/>
                </a:lnTo>
                <a:lnTo>
                  <a:pt x="9146540" y="0"/>
                </a:lnTo>
                <a:close/>
              </a:path>
            </a:pathLst>
          </a:custGeom>
          <a:solidFill>
            <a:srgbClr val="CCE1E7"/>
          </a:solidFill>
        </p:spPr>
        <p:txBody>
          <a:bodyPr wrap="square" lIns="0" tIns="0" rIns="0" bIns="0" rtlCol="0"/>
          <a:lstStyle/>
          <a:p>
            <a:endParaRPr/>
          </a:p>
        </p:txBody>
      </p:sp>
      <p:sp>
        <p:nvSpPr>
          <p:cNvPr id="24" name="bg object 24"/>
          <p:cNvSpPr/>
          <p:nvPr/>
        </p:nvSpPr>
        <p:spPr>
          <a:xfrm>
            <a:off x="-1270" y="1062990"/>
            <a:ext cx="9146540" cy="130810"/>
          </a:xfrm>
          <a:custGeom>
            <a:avLst/>
            <a:gdLst/>
            <a:ahLst/>
            <a:cxnLst/>
            <a:rect l="l" t="t" r="r" b="b"/>
            <a:pathLst>
              <a:path w="9146540" h="130809">
                <a:moveTo>
                  <a:pt x="9146540" y="0"/>
                </a:moveTo>
                <a:lnTo>
                  <a:pt x="0" y="0"/>
                </a:lnTo>
                <a:lnTo>
                  <a:pt x="0" y="130810"/>
                </a:lnTo>
                <a:lnTo>
                  <a:pt x="9146540" y="130810"/>
                </a:lnTo>
                <a:lnTo>
                  <a:pt x="9146540" y="0"/>
                </a:lnTo>
                <a:close/>
              </a:path>
            </a:pathLst>
          </a:custGeom>
          <a:solidFill>
            <a:srgbClr val="CCE2E7"/>
          </a:solidFill>
        </p:spPr>
        <p:txBody>
          <a:bodyPr wrap="square" lIns="0" tIns="0" rIns="0" bIns="0" rtlCol="0"/>
          <a:lstStyle/>
          <a:p>
            <a:endParaRPr/>
          </a:p>
        </p:txBody>
      </p:sp>
      <p:sp>
        <p:nvSpPr>
          <p:cNvPr id="25" name="bg object 25"/>
          <p:cNvSpPr/>
          <p:nvPr/>
        </p:nvSpPr>
        <p:spPr>
          <a:xfrm>
            <a:off x="-1270" y="1182369"/>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CDE2E8"/>
          </a:solidFill>
        </p:spPr>
        <p:txBody>
          <a:bodyPr wrap="square" lIns="0" tIns="0" rIns="0" bIns="0" rtlCol="0"/>
          <a:lstStyle/>
          <a:p>
            <a:endParaRPr/>
          </a:p>
        </p:txBody>
      </p:sp>
      <p:sp>
        <p:nvSpPr>
          <p:cNvPr id="26" name="bg object 26"/>
          <p:cNvSpPr/>
          <p:nvPr/>
        </p:nvSpPr>
        <p:spPr>
          <a:xfrm>
            <a:off x="-1270" y="1300479"/>
            <a:ext cx="9146540" cy="129539"/>
          </a:xfrm>
          <a:custGeom>
            <a:avLst/>
            <a:gdLst/>
            <a:ahLst/>
            <a:cxnLst/>
            <a:rect l="l" t="t" r="r" b="b"/>
            <a:pathLst>
              <a:path w="9146540" h="129540">
                <a:moveTo>
                  <a:pt x="9146540" y="0"/>
                </a:moveTo>
                <a:lnTo>
                  <a:pt x="0" y="0"/>
                </a:lnTo>
                <a:lnTo>
                  <a:pt x="0" y="129540"/>
                </a:lnTo>
                <a:lnTo>
                  <a:pt x="9146540" y="129540"/>
                </a:lnTo>
                <a:lnTo>
                  <a:pt x="9146540" y="0"/>
                </a:lnTo>
                <a:close/>
              </a:path>
            </a:pathLst>
          </a:custGeom>
          <a:solidFill>
            <a:srgbClr val="CEE3E8"/>
          </a:solidFill>
        </p:spPr>
        <p:txBody>
          <a:bodyPr wrap="square" lIns="0" tIns="0" rIns="0" bIns="0" rtlCol="0"/>
          <a:lstStyle/>
          <a:p>
            <a:endParaRPr/>
          </a:p>
        </p:txBody>
      </p:sp>
      <p:sp>
        <p:nvSpPr>
          <p:cNvPr id="27" name="bg object 27"/>
          <p:cNvSpPr/>
          <p:nvPr/>
        </p:nvSpPr>
        <p:spPr>
          <a:xfrm>
            <a:off x="-1270" y="1418590"/>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CFE3E9"/>
          </a:solidFill>
        </p:spPr>
        <p:txBody>
          <a:bodyPr wrap="square" lIns="0" tIns="0" rIns="0" bIns="0" rtlCol="0"/>
          <a:lstStyle/>
          <a:p>
            <a:endParaRPr/>
          </a:p>
        </p:txBody>
      </p:sp>
      <p:sp>
        <p:nvSpPr>
          <p:cNvPr id="28" name="bg object 28"/>
          <p:cNvSpPr/>
          <p:nvPr/>
        </p:nvSpPr>
        <p:spPr>
          <a:xfrm>
            <a:off x="-1270" y="153669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0E4E9"/>
          </a:solidFill>
        </p:spPr>
        <p:txBody>
          <a:bodyPr wrap="square" lIns="0" tIns="0" rIns="0" bIns="0" rtlCol="0"/>
          <a:lstStyle/>
          <a:p>
            <a:endParaRPr/>
          </a:p>
        </p:txBody>
      </p:sp>
      <p:sp>
        <p:nvSpPr>
          <p:cNvPr id="29" name="bg object 29"/>
          <p:cNvSpPr/>
          <p:nvPr/>
        </p:nvSpPr>
        <p:spPr>
          <a:xfrm>
            <a:off x="-1270" y="165480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1E4EA"/>
          </a:solidFill>
        </p:spPr>
        <p:txBody>
          <a:bodyPr wrap="square" lIns="0" tIns="0" rIns="0" bIns="0" rtlCol="0"/>
          <a:lstStyle/>
          <a:p>
            <a:endParaRPr/>
          </a:p>
        </p:txBody>
      </p:sp>
      <p:sp>
        <p:nvSpPr>
          <p:cNvPr id="30" name="bg object 30"/>
          <p:cNvSpPr/>
          <p:nvPr/>
        </p:nvSpPr>
        <p:spPr>
          <a:xfrm>
            <a:off x="-1270" y="177291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2E5EA"/>
          </a:solidFill>
        </p:spPr>
        <p:txBody>
          <a:bodyPr wrap="square" lIns="0" tIns="0" rIns="0" bIns="0" rtlCol="0"/>
          <a:lstStyle/>
          <a:p>
            <a:endParaRPr/>
          </a:p>
        </p:txBody>
      </p:sp>
      <p:sp>
        <p:nvSpPr>
          <p:cNvPr id="31" name="bg object 31"/>
          <p:cNvSpPr/>
          <p:nvPr/>
        </p:nvSpPr>
        <p:spPr>
          <a:xfrm>
            <a:off x="-1270" y="1891029"/>
            <a:ext cx="9146540" cy="130810"/>
          </a:xfrm>
          <a:custGeom>
            <a:avLst/>
            <a:gdLst/>
            <a:ahLst/>
            <a:cxnLst/>
            <a:rect l="l" t="t" r="r" b="b"/>
            <a:pathLst>
              <a:path w="9146540" h="130810">
                <a:moveTo>
                  <a:pt x="9146540" y="0"/>
                </a:moveTo>
                <a:lnTo>
                  <a:pt x="0" y="0"/>
                </a:lnTo>
                <a:lnTo>
                  <a:pt x="0" y="130810"/>
                </a:lnTo>
                <a:lnTo>
                  <a:pt x="9146540" y="130810"/>
                </a:lnTo>
                <a:lnTo>
                  <a:pt x="9146540" y="0"/>
                </a:lnTo>
                <a:close/>
              </a:path>
            </a:pathLst>
          </a:custGeom>
          <a:solidFill>
            <a:srgbClr val="D3E5EB"/>
          </a:solidFill>
        </p:spPr>
        <p:txBody>
          <a:bodyPr wrap="square" lIns="0" tIns="0" rIns="0" bIns="0" rtlCol="0"/>
          <a:lstStyle/>
          <a:p>
            <a:endParaRPr/>
          </a:p>
        </p:txBody>
      </p:sp>
      <p:sp>
        <p:nvSpPr>
          <p:cNvPr id="32" name="bg object 32"/>
          <p:cNvSpPr/>
          <p:nvPr/>
        </p:nvSpPr>
        <p:spPr>
          <a:xfrm>
            <a:off x="-1270" y="201040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4E6EB"/>
          </a:solidFill>
        </p:spPr>
        <p:txBody>
          <a:bodyPr wrap="square" lIns="0" tIns="0" rIns="0" bIns="0" rtlCol="0"/>
          <a:lstStyle/>
          <a:p>
            <a:endParaRPr/>
          </a:p>
        </p:txBody>
      </p:sp>
      <p:sp>
        <p:nvSpPr>
          <p:cNvPr id="33" name="bg object 33"/>
          <p:cNvSpPr/>
          <p:nvPr/>
        </p:nvSpPr>
        <p:spPr>
          <a:xfrm>
            <a:off x="-1270" y="212851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5E7EB"/>
          </a:solidFill>
        </p:spPr>
        <p:txBody>
          <a:bodyPr wrap="square" lIns="0" tIns="0" rIns="0" bIns="0" rtlCol="0"/>
          <a:lstStyle/>
          <a:p>
            <a:endParaRPr/>
          </a:p>
        </p:txBody>
      </p:sp>
      <p:sp>
        <p:nvSpPr>
          <p:cNvPr id="34" name="bg object 34"/>
          <p:cNvSpPr/>
          <p:nvPr/>
        </p:nvSpPr>
        <p:spPr>
          <a:xfrm>
            <a:off x="-1270" y="224662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D6E7EC"/>
          </a:solidFill>
        </p:spPr>
        <p:txBody>
          <a:bodyPr wrap="square" lIns="0" tIns="0" rIns="0" bIns="0" rtlCol="0"/>
          <a:lstStyle/>
          <a:p>
            <a:endParaRPr/>
          </a:p>
        </p:txBody>
      </p:sp>
      <p:sp>
        <p:nvSpPr>
          <p:cNvPr id="35" name="bg object 35"/>
          <p:cNvSpPr/>
          <p:nvPr/>
        </p:nvSpPr>
        <p:spPr>
          <a:xfrm>
            <a:off x="-1270" y="236474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7E8EC"/>
          </a:solidFill>
        </p:spPr>
        <p:txBody>
          <a:bodyPr wrap="square" lIns="0" tIns="0" rIns="0" bIns="0" rtlCol="0"/>
          <a:lstStyle/>
          <a:p>
            <a:endParaRPr/>
          </a:p>
        </p:txBody>
      </p:sp>
      <p:sp>
        <p:nvSpPr>
          <p:cNvPr id="36" name="bg object 36"/>
          <p:cNvSpPr/>
          <p:nvPr/>
        </p:nvSpPr>
        <p:spPr>
          <a:xfrm>
            <a:off x="-1270" y="248285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8E8ED"/>
          </a:solidFill>
        </p:spPr>
        <p:txBody>
          <a:bodyPr wrap="square" lIns="0" tIns="0" rIns="0" bIns="0" rtlCol="0"/>
          <a:lstStyle/>
          <a:p>
            <a:endParaRPr/>
          </a:p>
        </p:txBody>
      </p:sp>
      <p:sp>
        <p:nvSpPr>
          <p:cNvPr id="37" name="bg object 37"/>
          <p:cNvSpPr/>
          <p:nvPr/>
        </p:nvSpPr>
        <p:spPr>
          <a:xfrm>
            <a:off x="-1270" y="260095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9E9ED"/>
          </a:solidFill>
        </p:spPr>
        <p:txBody>
          <a:bodyPr wrap="square" lIns="0" tIns="0" rIns="0" bIns="0" rtlCol="0"/>
          <a:lstStyle/>
          <a:p>
            <a:endParaRPr/>
          </a:p>
        </p:txBody>
      </p:sp>
      <p:sp>
        <p:nvSpPr>
          <p:cNvPr id="38" name="bg object 38"/>
          <p:cNvSpPr/>
          <p:nvPr/>
        </p:nvSpPr>
        <p:spPr>
          <a:xfrm>
            <a:off x="-1270" y="271906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AE9EE"/>
          </a:solidFill>
        </p:spPr>
        <p:txBody>
          <a:bodyPr wrap="square" lIns="0" tIns="0" rIns="0" bIns="0" rtlCol="0"/>
          <a:lstStyle/>
          <a:p>
            <a:endParaRPr/>
          </a:p>
        </p:txBody>
      </p:sp>
      <p:sp>
        <p:nvSpPr>
          <p:cNvPr id="39" name="bg object 39"/>
          <p:cNvSpPr/>
          <p:nvPr/>
        </p:nvSpPr>
        <p:spPr>
          <a:xfrm>
            <a:off x="-1270" y="2837179"/>
            <a:ext cx="9146540" cy="130810"/>
          </a:xfrm>
          <a:custGeom>
            <a:avLst/>
            <a:gdLst/>
            <a:ahLst/>
            <a:cxnLst/>
            <a:rect l="l" t="t" r="r" b="b"/>
            <a:pathLst>
              <a:path w="9146540" h="130810">
                <a:moveTo>
                  <a:pt x="9146540" y="0"/>
                </a:moveTo>
                <a:lnTo>
                  <a:pt x="0" y="0"/>
                </a:lnTo>
                <a:lnTo>
                  <a:pt x="0" y="130810"/>
                </a:lnTo>
                <a:lnTo>
                  <a:pt x="9146540" y="130810"/>
                </a:lnTo>
                <a:lnTo>
                  <a:pt x="9146540" y="0"/>
                </a:lnTo>
                <a:close/>
              </a:path>
            </a:pathLst>
          </a:custGeom>
          <a:solidFill>
            <a:srgbClr val="DBEAEE"/>
          </a:solidFill>
        </p:spPr>
        <p:txBody>
          <a:bodyPr wrap="square" lIns="0" tIns="0" rIns="0" bIns="0" rtlCol="0"/>
          <a:lstStyle/>
          <a:p>
            <a:endParaRPr/>
          </a:p>
        </p:txBody>
      </p:sp>
      <p:sp>
        <p:nvSpPr>
          <p:cNvPr id="40" name="bg object 40"/>
          <p:cNvSpPr/>
          <p:nvPr/>
        </p:nvSpPr>
        <p:spPr>
          <a:xfrm>
            <a:off x="-1270" y="295655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CEAEF"/>
          </a:solidFill>
        </p:spPr>
        <p:txBody>
          <a:bodyPr wrap="square" lIns="0" tIns="0" rIns="0" bIns="0" rtlCol="0"/>
          <a:lstStyle/>
          <a:p>
            <a:endParaRPr/>
          </a:p>
        </p:txBody>
      </p:sp>
      <p:sp>
        <p:nvSpPr>
          <p:cNvPr id="41" name="bg object 41"/>
          <p:cNvSpPr/>
          <p:nvPr/>
        </p:nvSpPr>
        <p:spPr>
          <a:xfrm>
            <a:off x="-1270" y="307466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DEBEF"/>
          </a:solidFill>
        </p:spPr>
        <p:txBody>
          <a:bodyPr wrap="square" lIns="0" tIns="0" rIns="0" bIns="0" rtlCol="0"/>
          <a:lstStyle/>
          <a:p>
            <a:endParaRPr/>
          </a:p>
        </p:txBody>
      </p:sp>
      <p:sp>
        <p:nvSpPr>
          <p:cNvPr id="42" name="bg object 42"/>
          <p:cNvSpPr/>
          <p:nvPr/>
        </p:nvSpPr>
        <p:spPr>
          <a:xfrm>
            <a:off x="-1270" y="319277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DEECEF"/>
          </a:solidFill>
        </p:spPr>
        <p:txBody>
          <a:bodyPr wrap="square" lIns="0" tIns="0" rIns="0" bIns="0" rtlCol="0"/>
          <a:lstStyle/>
          <a:p>
            <a:endParaRPr/>
          </a:p>
        </p:txBody>
      </p:sp>
      <p:sp>
        <p:nvSpPr>
          <p:cNvPr id="43" name="bg object 43"/>
          <p:cNvSpPr/>
          <p:nvPr/>
        </p:nvSpPr>
        <p:spPr>
          <a:xfrm>
            <a:off x="-1270" y="331088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FECF0"/>
          </a:solidFill>
        </p:spPr>
        <p:txBody>
          <a:bodyPr wrap="square" lIns="0" tIns="0" rIns="0" bIns="0" rtlCol="0"/>
          <a:lstStyle/>
          <a:p>
            <a:endParaRPr/>
          </a:p>
        </p:txBody>
      </p:sp>
      <p:sp>
        <p:nvSpPr>
          <p:cNvPr id="44" name="bg object 44"/>
          <p:cNvSpPr/>
          <p:nvPr/>
        </p:nvSpPr>
        <p:spPr>
          <a:xfrm>
            <a:off x="-1270" y="342900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E0EDF0"/>
          </a:solidFill>
        </p:spPr>
        <p:txBody>
          <a:bodyPr wrap="square" lIns="0" tIns="0" rIns="0" bIns="0" rtlCol="0"/>
          <a:lstStyle/>
          <a:p>
            <a:endParaRPr/>
          </a:p>
        </p:txBody>
      </p:sp>
      <p:sp>
        <p:nvSpPr>
          <p:cNvPr id="45" name="bg object 45"/>
          <p:cNvSpPr/>
          <p:nvPr/>
        </p:nvSpPr>
        <p:spPr>
          <a:xfrm>
            <a:off x="-1270" y="354710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E1EDF1"/>
          </a:solidFill>
        </p:spPr>
        <p:txBody>
          <a:bodyPr wrap="square" lIns="0" tIns="0" rIns="0" bIns="0" rtlCol="0"/>
          <a:lstStyle/>
          <a:p>
            <a:endParaRPr/>
          </a:p>
        </p:txBody>
      </p:sp>
      <p:sp>
        <p:nvSpPr>
          <p:cNvPr id="46" name="bg object 46"/>
          <p:cNvSpPr/>
          <p:nvPr/>
        </p:nvSpPr>
        <p:spPr>
          <a:xfrm>
            <a:off x="-1270" y="3665220"/>
            <a:ext cx="9146540" cy="130810"/>
          </a:xfrm>
          <a:custGeom>
            <a:avLst/>
            <a:gdLst/>
            <a:ahLst/>
            <a:cxnLst/>
            <a:rect l="l" t="t" r="r" b="b"/>
            <a:pathLst>
              <a:path w="9146540" h="130810">
                <a:moveTo>
                  <a:pt x="9146540" y="0"/>
                </a:moveTo>
                <a:lnTo>
                  <a:pt x="0" y="0"/>
                </a:lnTo>
                <a:lnTo>
                  <a:pt x="0" y="130809"/>
                </a:lnTo>
                <a:lnTo>
                  <a:pt x="9146540" y="130809"/>
                </a:lnTo>
                <a:lnTo>
                  <a:pt x="9146540" y="0"/>
                </a:lnTo>
                <a:close/>
              </a:path>
            </a:pathLst>
          </a:custGeom>
          <a:solidFill>
            <a:srgbClr val="E2EEF1"/>
          </a:solidFill>
        </p:spPr>
        <p:txBody>
          <a:bodyPr wrap="square" lIns="0" tIns="0" rIns="0" bIns="0" rtlCol="0"/>
          <a:lstStyle/>
          <a:p>
            <a:endParaRPr/>
          </a:p>
        </p:txBody>
      </p:sp>
      <p:sp>
        <p:nvSpPr>
          <p:cNvPr id="47" name="bg object 47"/>
          <p:cNvSpPr/>
          <p:nvPr/>
        </p:nvSpPr>
        <p:spPr>
          <a:xfrm>
            <a:off x="-1270" y="3783329"/>
            <a:ext cx="9146540" cy="130810"/>
          </a:xfrm>
          <a:custGeom>
            <a:avLst/>
            <a:gdLst/>
            <a:ahLst/>
            <a:cxnLst/>
            <a:rect l="l" t="t" r="r" b="b"/>
            <a:pathLst>
              <a:path w="9146540" h="130810">
                <a:moveTo>
                  <a:pt x="9146540" y="0"/>
                </a:moveTo>
                <a:lnTo>
                  <a:pt x="0" y="0"/>
                </a:lnTo>
                <a:lnTo>
                  <a:pt x="0" y="130810"/>
                </a:lnTo>
                <a:lnTo>
                  <a:pt x="9146540" y="130810"/>
                </a:lnTo>
                <a:lnTo>
                  <a:pt x="9146540" y="0"/>
                </a:lnTo>
                <a:close/>
              </a:path>
            </a:pathLst>
          </a:custGeom>
          <a:solidFill>
            <a:srgbClr val="E3EEF2"/>
          </a:solidFill>
        </p:spPr>
        <p:txBody>
          <a:bodyPr wrap="square" lIns="0" tIns="0" rIns="0" bIns="0" rtlCol="0"/>
          <a:lstStyle/>
          <a:p>
            <a:endParaRPr/>
          </a:p>
        </p:txBody>
      </p:sp>
      <p:sp>
        <p:nvSpPr>
          <p:cNvPr id="48" name="bg object 48"/>
          <p:cNvSpPr/>
          <p:nvPr/>
        </p:nvSpPr>
        <p:spPr>
          <a:xfrm>
            <a:off x="-1270" y="3901439"/>
            <a:ext cx="9146540" cy="130810"/>
          </a:xfrm>
          <a:custGeom>
            <a:avLst/>
            <a:gdLst/>
            <a:ahLst/>
            <a:cxnLst/>
            <a:rect l="l" t="t" r="r" b="b"/>
            <a:pathLst>
              <a:path w="9146540" h="130810">
                <a:moveTo>
                  <a:pt x="9146540" y="0"/>
                </a:moveTo>
                <a:lnTo>
                  <a:pt x="0" y="0"/>
                </a:lnTo>
                <a:lnTo>
                  <a:pt x="0" y="130810"/>
                </a:lnTo>
                <a:lnTo>
                  <a:pt x="9146540" y="130810"/>
                </a:lnTo>
                <a:lnTo>
                  <a:pt x="9146540" y="0"/>
                </a:lnTo>
                <a:close/>
              </a:path>
            </a:pathLst>
          </a:custGeom>
          <a:solidFill>
            <a:srgbClr val="E4EFF2"/>
          </a:solidFill>
        </p:spPr>
        <p:txBody>
          <a:bodyPr wrap="square" lIns="0" tIns="0" rIns="0" bIns="0" rtlCol="0"/>
          <a:lstStyle/>
          <a:p>
            <a:endParaRPr/>
          </a:p>
        </p:txBody>
      </p:sp>
      <p:sp>
        <p:nvSpPr>
          <p:cNvPr id="49" name="bg object 49"/>
          <p:cNvSpPr/>
          <p:nvPr/>
        </p:nvSpPr>
        <p:spPr>
          <a:xfrm>
            <a:off x="-1270" y="402082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E5F0F2"/>
          </a:solidFill>
        </p:spPr>
        <p:txBody>
          <a:bodyPr wrap="square" lIns="0" tIns="0" rIns="0" bIns="0" rtlCol="0"/>
          <a:lstStyle/>
          <a:p>
            <a:endParaRPr/>
          </a:p>
        </p:txBody>
      </p:sp>
      <p:sp>
        <p:nvSpPr>
          <p:cNvPr id="50" name="bg object 50"/>
          <p:cNvSpPr/>
          <p:nvPr/>
        </p:nvSpPr>
        <p:spPr>
          <a:xfrm>
            <a:off x="-1270" y="413892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E6F0F3"/>
          </a:solidFill>
        </p:spPr>
        <p:txBody>
          <a:bodyPr wrap="square" lIns="0" tIns="0" rIns="0" bIns="0" rtlCol="0"/>
          <a:lstStyle/>
          <a:p>
            <a:endParaRPr/>
          </a:p>
        </p:txBody>
      </p:sp>
      <p:sp>
        <p:nvSpPr>
          <p:cNvPr id="51" name="bg object 51"/>
          <p:cNvSpPr/>
          <p:nvPr/>
        </p:nvSpPr>
        <p:spPr>
          <a:xfrm>
            <a:off x="-1270" y="425703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E7F1F3"/>
          </a:solidFill>
        </p:spPr>
        <p:txBody>
          <a:bodyPr wrap="square" lIns="0" tIns="0" rIns="0" bIns="0" rtlCol="0"/>
          <a:lstStyle/>
          <a:p>
            <a:endParaRPr/>
          </a:p>
        </p:txBody>
      </p:sp>
      <p:sp>
        <p:nvSpPr>
          <p:cNvPr id="52" name="bg object 52"/>
          <p:cNvSpPr/>
          <p:nvPr/>
        </p:nvSpPr>
        <p:spPr>
          <a:xfrm>
            <a:off x="-1270" y="437515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E8F1F4"/>
          </a:solidFill>
        </p:spPr>
        <p:txBody>
          <a:bodyPr wrap="square" lIns="0" tIns="0" rIns="0" bIns="0" rtlCol="0"/>
          <a:lstStyle/>
          <a:p>
            <a:endParaRPr/>
          </a:p>
        </p:txBody>
      </p:sp>
      <p:sp>
        <p:nvSpPr>
          <p:cNvPr id="53" name="bg object 53"/>
          <p:cNvSpPr/>
          <p:nvPr/>
        </p:nvSpPr>
        <p:spPr>
          <a:xfrm>
            <a:off x="-1270" y="449325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E9F2F4"/>
          </a:solidFill>
        </p:spPr>
        <p:txBody>
          <a:bodyPr wrap="square" lIns="0" tIns="0" rIns="0" bIns="0" rtlCol="0"/>
          <a:lstStyle/>
          <a:p>
            <a:endParaRPr/>
          </a:p>
        </p:txBody>
      </p:sp>
      <p:sp>
        <p:nvSpPr>
          <p:cNvPr id="54" name="bg object 54"/>
          <p:cNvSpPr/>
          <p:nvPr/>
        </p:nvSpPr>
        <p:spPr>
          <a:xfrm>
            <a:off x="-1270" y="4611370"/>
            <a:ext cx="9146540" cy="130810"/>
          </a:xfrm>
          <a:custGeom>
            <a:avLst/>
            <a:gdLst/>
            <a:ahLst/>
            <a:cxnLst/>
            <a:rect l="l" t="t" r="r" b="b"/>
            <a:pathLst>
              <a:path w="9146540" h="130810">
                <a:moveTo>
                  <a:pt x="9146540" y="0"/>
                </a:moveTo>
                <a:lnTo>
                  <a:pt x="0" y="0"/>
                </a:lnTo>
                <a:lnTo>
                  <a:pt x="0" y="130809"/>
                </a:lnTo>
                <a:lnTo>
                  <a:pt x="9146540" y="130809"/>
                </a:lnTo>
                <a:lnTo>
                  <a:pt x="9146540" y="0"/>
                </a:lnTo>
                <a:close/>
              </a:path>
            </a:pathLst>
          </a:custGeom>
          <a:solidFill>
            <a:srgbClr val="EAF2F5"/>
          </a:solidFill>
        </p:spPr>
        <p:txBody>
          <a:bodyPr wrap="square" lIns="0" tIns="0" rIns="0" bIns="0" rtlCol="0"/>
          <a:lstStyle/>
          <a:p>
            <a:endParaRPr/>
          </a:p>
        </p:txBody>
      </p:sp>
      <p:sp>
        <p:nvSpPr>
          <p:cNvPr id="55" name="bg object 55"/>
          <p:cNvSpPr/>
          <p:nvPr/>
        </p:nvSpPr>
        <p:spPr>
          <a:xfrm>
            <a:off x="-1270" y="472947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EBF3F5"/>
          </a:solidFill>
        </p:spPr>
        <p:txBody>
          <a:bodyPr wrap="square" lIns="0" tIns="0" rIns="0" bIns="0" rtlCol="0"/>
          <a:lstStyle/>
          <a:p>
            <a:endParaRPr/>
          </a:p>
        </p:txBody>
      </p:sp>
      <p:sp>
        <p:nvSpPr>
          <p:cNvPr id="56" name="bg object 56"/>
          <p:cNvSpPr/>
          <p:nvPr/>
        </p:nvSpPr>
        <p:spPr>
          <a:xfrm>
            <a:off x="-1270" y="4847589"/>
            <a:ext cx="9146540" cy="130810"/>
          </a:xfrm>
          <a:custGeom>
            <a:avLst/>
            <a:gdLst/>
            <a:ahLst/>
            <a:cxnLst/>
            <a:rect l="l" t="t" r="r" b="b"/>
            <a:pathLst>
              <a:path w="9146540" h="130810">
                <a:moveTo>
                  <a:pt x="9146540" y="0"/>
                </a:moveTo>
                <a:lnTo>
                  <a:pt x="0" y="0"/>
                </a:lnTo>
                <a:lnTo>
                  <a:pt x="0" y="130810"/>
                </a:lnTo>
                <a:lnTo>
                  <a:pt x="9146540" y="130810"/>
                </a:lnTo>
                <a:lnTo>
                  <a:pt x="9146540" y="0"/>
                </a:lnTo>
                <a:close/>
              </a:path>
            </a:pathLst>
          </a:custGeom>
          <a:solidFill>
            <a:srgbClr val="ECF3F6"/>
          </a:solidFill>
        </p:spPr>
        <p:txBody>
          <a:bodyPr wrap="square" lIns="0" tIns="0" rIns="0" bIns="0" rtlCol="0"/>
          <a:lstStyle/>
          <a:p>
            <a:endParaRPr/>
          </a:p>
        </p:txBody>
      </p:sp>
      <p:sp>
        <p:nvSpPr>
          <p:cNvPr id="57" name="bg object 57"/>
          <p:cNvSpPr/>
          <p:nvPr/>
        </p:nvSpPr>
        <p:spPr>
          <a:xfrm>
            <a:off x="-1270" y="496697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EDF4F6"/>
          </a:solidFill>
        </p:spPr>
        <p:txBody>
          <a:bodyPr wrap="square" lIns="0" tIns="0" rIns="0" bIns="0" rtlCol="0"/>
          <a:lstStyle/>
          <a:p>
            <a:endParaRPr/>
          </a:p>
        </p:txBody>
      </p:sp>
      <p:sp>
        <p:nvSpPr>
          <p:cNvPr id="58" name="bg object 58"/>
          <p:cNvSpPr/>
          <p:nvPr/>
        </p:nvSpPr>
        <p:spPr>
          <a:xfrm>
            <a:off x="-1270" y="508507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EEF5F6"/>
          </a:solidFill>
        </p:spPr>
        <p:txBody>
          <a:bodyPr wrap="square" lIns="0" tIns="0" rIns="0" bIns="0" rtlCol="0"/>
          <a:lstStyle/>
          <a:p>
            <a:endParaRPr/>
          </a:p>
        </p:txBody>
      </p:sp>
      <p:sp>
        <p:nvSpPr>
          <p:cNvPr id="59" name="bg object 59"/>
          <p:cNvSpPr/>
          <p:nvPr/>
        </p:nvSpPr>
        <p:spPr>
          <a:xfrm>
            <a:off x="-1270" y="520318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EFF5F7"/>
          </a:solidFill>
        </p:spPr>
        <p:txBody>
          <a:bodyPr wrap="square" lIns="0" tIns="0" rIns="0" bIns="0" rtlCol="0"/>
          <a:lstStyle/>
          <a:p>
            <a:endParaRPr/>
          </a:p>
        </p:txBody>
      </p:sp>
      <p:sp>
        <p:nvSpPr>
          <p:cNvPr id="60" name="bg object 60"/>
          <p:cNvSpPr/>
          <p:nvPr/>
        </p:nvSpPr>
        <p:spPr>
          <a:xfrm>
            <a:off x="-1270" y="5321300"/>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F0F6F7"/>
          </a:solidFill>
        </p:spPr>
        <p:txBody>
          <a:bodyPr wrap="square" lIns="0" tIns="0" rIns="0" bIns="0" rtlCol="0"/>
          <a:lstStyle/>
          <a:p>
            <a:endParaRPr/>
          </a:p>
        </p:txBody>
      </p:sp>
      <p:sp>
        <p:nvSpPr>
          <p:cNvPr id="61" name="bg object 61"/>
          <p:cNvSpPr/>
          <p:nvPr/>
        </p:nvSpPr>
        <p:spPr>
          <a:xfrm>
            <a:off x="-1270" y="543940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F1F6F8"/>
          </a:solidFill>
        </p:spPr>
        <p:txBody>
          <a:bodyPr wrap="square" lIns="0" tIns="0" rIns="0" bIns="0" rtlCol="0"/>
          <a:lstStyle/>
          <a:p>
            <a:endParaRPr/>
          </a:p>
        </p:txBody>
      </p:sp>
      <p:sp>
        <p:nvSpPr>
          <p:cNvPr id="62" name="bg object 62"/>
          <p:cNvSpPr/>
          <p:nvPr/>
        </p:nvSpPr>
        <p:spPr>
          <a:xfrm>
            <a:off x="-1270" y="555752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F2F7F8"/>
          </a:solidFill>
        </p:spPr>
        <p:txBody>
          <a:bodyPr wrap="square" lIns="0" tIns="0" rIns="0" bIns="0" rtlCol="0"/>
          <a:lstStyle/>
          <a:p>
            <a:endParaRPr/>
          </a:p>
        </p:txBody>
      </p:sp>
      <p:sp>
        <p:nvSpPr>
          <p:cNvPr id="63" name="bg object 63"/>
          <p:cNvSpPr/>
          <p:nvPr/>
        </p:nvSpPr>
        <p:spPr>
          <a:xfrm>
            <a:off x="-1270" y="5675629"/>
            <a:ext cx="9146540" cy="130810"/>
          </a:xfrm>
          <a:custGeom>
            <a:avLst/>
            <a:gdLst/>
            <a:ahLst/>
            <a:cxnLst/>
            <a:rect l="l" t="t" r="r" b="b"/>
            <a:pathLst>
              <a:path w="9146540" h="130810">
                <a:moveTo>
                  <a:pt x="9146540" y="0"/>
                </a:moveTo>
                <a:lnTo>
                  <a:pt x="0" y="0"/>
                </a:lnTo>
                <a:lnTo>
                  <a:pt x="0" y="130810"/>
                </a:lnTo>
                <a:lnTo>
                  <a:pt x="9146540" y="130810"/>
                </a:lnTo>
                <a:lnTo>
                  <a:pt x="9146540" y="0"/>
                </a:lnTo>
                <a:close/>
              </a:path>
            </a:pathLst>
          </a:custGeom>
          <a:solidFill>
            <a:srgbClr val="F3F7F9"/>
          </a:solidFill>
        </p:spPr>
        <p:txBody>
          <a:bodyPr wrap="square" lIns="0" tIns="0" rIns="0" bIns="0" rtlCol="0"/>
          <a:lstStyle/>
          <a:p>
            <a:endParaRPr/>
          </a:p>
        </p:txBody>
      </p:sp>
      <p:sp>
        <p:nvSpPr>
          <p:cNvPr id="64" name="bg object 64"/>
          <p:cNvSpPr/>
          <p:nvPr/>
        </p:nvSpPr>
        <p:spPr>
          <a:xfrm>
            <a:off x="-1270" y="579500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F4F8F9"/>
          </a:solidFill>
        </p:spPr>
        <p:txBody>
          <a:bodyPr wrap="square" lIns="0" tIns="0" rIns="0" bIns="0" rtlCol="0"/>
          <a:lstStyle/>
          <a:p>
            <a:endParaRPr/>
          </a:p>
        </p:txBody>
      </p:sp>
      <p:sp>
        <p:nvSpPr>
          <p:cNvPr id="65" name="bg object 65"/>
          <p:cNvSpPr/>
          <p:nvPr/>
        </p:nvSpPr>
        <p:spPr>
          <a:xfrm>
            <a:off x="-1270" y="591312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F5F8FA"/>
          </a:solidFill>
        </p:spPr>
        <p:txBody>
          <a:bodyPr wrap="square" lIns="0" tIns="0" rIns="0" bIns="0" rtlCol="0"/>
          <a:lstStyle/>
          <a:p>
            <a:endParaRPr/>
          </a:p>
        </p:txBody>
      </p:sp>
      <p:sp>
        <p:nvSpPr>
          <p:cNvPr id="66" name="bg object 66"/>
          <p:cNvSpPr/>
          <p:nvPr/>
        </p:nvSpPr>
        <p:spPr>
          <a:xfrm>
            <a:off x="-1270" y="603122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F6F9FA"/>
          </a:solidFill>
        </p:spPr>
        <p:txBody>
          <a:bodyPr wrap="square" lIns="0" tIns="0" rIns="0" bIns="0" rtlCol="0"/>
          <a:lstStyle/>
          <a:p>
            <a:endParaRPr/>
          </a:p>
        </p:txBody>
      </p:sp>
      <p:sp>
        <p:nvSpPr>
          <p:cNvPr id="67" name="bg object 67"/>
          <p:cNvSpPr/>
          <p:nvPr/>
        </p:nvSpPr>
        <p:spPr>
          <a:xfrm>
            <a:off x="-1270" y="614933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F7FAFA"/>
          </a:solidFill>
        </p:spPr>
        <p:txBody>
          <a:bodyPr wrap="square" lIns="0" tIns="0" rIns="0" bIns="0" rtlCol="0"/>
          <a:lstStyle/>
          <a:p>
            <a:endParaRPr/>
          </a:p>
        </p:txBody>
      </p:sp>
      <p:sp>
        <p:nvSpPr>
          <p:cNvPr id="68" name="bg object 68"/>
          <p:cNvSpPr/>
          <p:nvPr/>
        </p:nvSpPr>
        <p:spPr>
          <a:xfrm>
            <a:off x="-1270" y="6267450"/>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F8FAFB"/>
          </a:solidFill>
        </p:spPr>
        <p:txBody>
          <a:bodyPr wrap="square" lIns="0" tIns="0" rIns="0" bIns="0" rtlCol="0"/>
          <a:lstStyle/>
          <a:p>
            <a:endParaRPr/>
          </a:p>
        </p:txBody>
      </p:sp>
      <p:sp>
        <p:nvSpPr>
          <p:cNvPr id="69" name="bg object 69"/>
          <p:cNvSpPr/>
          <p:nvPr/>
        </p:nvSpPr>
        <p:spPr>
          <a:xfrm>
            <a:off x="-1270" y="6385559"/>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F9FBFB"/>
          </a:solidFill>
        </p:spPr>
        <p:txBody>
          <a:bodyPr wrap="square" lIns="0" tIns="0" rIns="0" bIns="0" rtlCol="0"/>
          <a:lstStyle/>
          <a:p>
            <a:endParaRPr/>
          </a:p>
        </p:txBody>
      </p:sp>
      <p:sp>
        <p:nvSpPr>
          <p:cNvPr id="70" name="bg object 70"/>
          <p:cNvSpPr/>
          <p:nvPr/>
        </p:nvSpPr>
        <p:spPr>
          <a:xfrm>
            <a:off x="-1270" y="6503670"/>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FAFBFC"/>
          </a:solidFill>
        </p:spPr>
        <p:txBody>
          <a:bodyPr wrap="square" lIns="0" tIns="0" rIns="0" bIns="0" rtlCol="0"/>
          <a:lstStyle/>
          <a:p>
            <a:endParaRPr/>
          </a:p>
        </p:txBody>
      </p:sp>
      <p:sp>
        <p:nvSpPr>
          <p:cNvPr id="71" name="bg object 71"/>
          <p:cNvSpPr/>
          <p:nvPr/>
        </p:nvSpPr>
        <p:spPr>
          <a:xfrm>
            <a:off x="-1270" y="6621779"/>
            <a:ext cx="9146540" cy="130810"/>
          </a:xfrm>
          <a:custGeom>
            <a:avLst/>
            <a:gdLst/>
            <a:ahLst/>
            <a:cxnLst/>
            <a:rect l="l" t="t" r="r" b="b"/>
            <a:pathLst>
              <a:path w="9146540" h="130809">
                <a:moveTo>
                  <a:pt x="9146540" y="0"/>
                </a:moveTo>
                <a:lnTo>
                  <a:pt x="0" y="0"/>
                </a:lnTo>
                <a:lnTo>
                  <a:pt x="0" y="130810"/>
                </a:lnTo>
                <a:lnTo>
                  <a:pt x="9146540" y="130810"/>
                </a:lnTo>
                <a:lnTo>
                  <a:pt x="9146540" y="0"/>
                </a:lnTo>
                <a:close/>
              </a:path>
            </a:pathLst>
          </a:custGeom>
          <a:solidFill>
            <a:srgbClr val="FBFCFC"/>
          </a:solidFill>
        </p:spPr>
        <p:txBody>
          <a:bodyPr wrap="square" lIns="0" tIns="0" rIns="0" bIns="0" rtlCol="0"/>
          <a:lstStyle/>
          <a:p>
            <a:endParaRPr/>
          </a:p>
        </p:txBody>
      </p:sp>
      <p:sp>
        <p:nvSpPr>
          <p:cNvPr id="72" name="bg object 72"/>
          <p:cNvSpPr/>
          <p:nvPr/>
        </p:nvSpPr>
        <p:spPr>
          <a:xfrm>
            <a:off x="0" y="6741160"/>
            <a:ext cx="9144000" cy="116839"/>
          </a:xfrm>
          <a:custGeom>
            <a:avLst/>
            <a:gdLst/>
            <a:ahLst/>
            <a:cxnLst/>
            <a:rect l="l" t="t" r="r" b="b"/>
            <a:pathLst>
              <a:path w="9144000" h="116840">
                <a:moveTo>
                  <a:pt x="0" y="116840"/>
                </a:moveTo>
                <a:lnTo>
                  <a:pt x="0" y="0"/>
                </a:lnTo>
                <a:lnTo>
                  <a:pt x="9144000" y="0"/>
                </a:lnTo>
                <a:lnTo>
                  <a:pt x="9144000" y="116840"/>
                </a:lnTo>
                <a:lnTo>
                  <a:pt x="0" y="116840"/>
                </a:lnTo>
                <a:close/>
              </a:path>
            </a:pathLst>
          </a:custGeom>
          <a:solidFill>
            <a:srgbClr val="FCFCFD"/>
          </a:solidFill>
        </p:spPr>
        <p:txBody>
          <a:bodyPr wrap="square" lIns="0" tIns="0" rIns="0" bIns="0" rtlCol="0"/>
          <a:lstStyle/>
          <a:p>
            <a:endParaRPr/>
          </a:p>
        </p:txBody>
      </p:sp>
      <p:sp>
        <p:nvSpPr>
          <p:cNvPr id="73" name="bg object 73"/>
          <p:cNvSpPr/>
          <p:nvPr/>
        </p:nvSpPr>
        <p:spPr>
          <a:xfrm>
            <a:off x="0" y="0"/>
            <a:ext cx="1981200" cy="6858000"/>
          </a:xfrm>
          <a:prstGeom prst="rect">
            <a:avLst/>
          </a:prstGeom>
          <a:blipFill>
            <a:blip r:embed="rId2" cstate="print"/>
            <a:stretch>
              <a:fillRect/>
            </a:stretch>
          </a:blipFill>
        </p:spPr>
        <p:txBody>
          <a:bodyPr wrap="square" lIns="0" tIns="0" rIns="0" bIns="0" rtlCol="0"/>
          <a:lstStyle/>
          <a:p>
            <a:endParaRPr/>
          </a:p>
        </p:txBody>
      </p:sp>
      <p:sp>
        <p:nvSpPr>
          <p:cNvPr id="74" name="bg object 74"/>
          <p:cNvSpPr/>
          <p:nvPr/>
        </p:nvSpPr>
        <p:spPr>
          <a:xfrm>
            <a:off x="0" y="0"/>
            <a:ext cx="181610" cy="6858000"/>
          </a:xfrm>
          <a:custGeom>
            <a:avLst/>
            <a:gdLst/>
            <a:ahLst/>
            <a:cxnLst/>
            <a:rect l="l" t="t" r="r" b="b"/>
            <a:pathLst>
              <a:path w="181610" h="6858000">
                <a:moveTo>
                  <a:pt x="181610" y="0"/>
                </a:moveTo>
                <a:lnTo>
                  <a:pt x="0" y="0"/>
                </a:lnTo>
                <a:lnTo>
                  <a:pt x="0" y="6858000"/>
                </a:lnTo>
                <a:lnTo>
                  <a:pt x="181610" y="6858000"/>
                </a:lnTo>
                <a:close/>
              </a:path>
            </a:pathLst>
          </a:custGeom>
          <a:solidFill>
            <a:srgbClr val="2D5268"/>
          </a:solidFill>
        </p:spPr>
        <p:txBody>
          <a:bodyPr wrap="square" lIns="0" tIns="0" rIns="0" bIns="0" rtlCol="0"/>
          <a:lstStyle/>
          <a:p>
            <a:endParaRPr/>
          </a:p>
        </p:txBody>
      </p:sp>
      <p:sp>
        <p:nvSpPr>
          <p:cNvPr id="75" name="bg object 75"/>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600" b="1" i="0">
                <a:solidFill>
                  <a:srgbClr val="1480A9"/>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270" y="0"/>
            <a:ext cx="9146540" cy="248920"/>
          </a:xfrm>
          <a:custGeom>
            <a:avLst/>
            <a:gdLst/>
            <a:ahLst/>
            <a:cxnLst/>
            <a:rect l="l" t="t" r="r" b="b"/>
            <a:pathLst>
              <a:path w="9146540" h="248920">
                <a:moveTo>
                  <a:pt x="9146540" y="0"/>
                </a:moveTo>
                <a:lnTo>
                  <a:pt x="0" y="0"/>
                </a:lnTo>
                <a:lnTo>
                  <a:pt x="0" y="118110"/>
                </a:lnTo>
                <a:lnTo>
                  <a:pt x="0" y="129540"/>
                </a:lnTo>
                <a:lnTo>
                  <a:pt x="0" y="248920"/>
                </a:lnTo>
                <a:lnTo>
                  <a:pt x="9146540" y="248920"/>
                </a:lnTo>
                <a:lnTo>
                  <a:pt x="9146540" y="129540"/>
                </a:lnTo>
                <a:lnTo>
                  <a:pt x="9146540" y="118110"/>
                </a:lnTo>
                <a:lnTo>
                  <a:pt x="9146540" y="0"/>
                </a:lnTo>
                <a:close/>
              </a:path>
            </a:pathLst>
          </a:custGeom>
          <a:solidFill>
            <a:srgbClr val="C4DDE4"/>
          </a:solidFill>
        </p:spPr>
        <p:txBody>
          <a:bodyPr wrap="square" lIns="0" tIns="0" rIns="0" bIns="0" rtlCol="0"/>
          <a:lstStyle/>
          <a:p>
            <a:endParaRPr/>
          </a:p>
        </p:txBody>
      </p:sp>
      <p:sp>
        <p:nvSpPr>
          <p:cNvPr id="17" name="bg object 17"/>
          <p:cNvSpPr/>
          <p:nvPr/>
        </p:nvSpPr>
        <p:spPr>
          <a:xfrm>
            <a:off x="-1270" y="23622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C5DEE4"/>
          </a:solidFill>
        </p:spPr>
        <p:txBody>
          <a:bodyPr wrap="square" lIns="0" tIns="0" rIns="0" bIns="0" rtlCol="0"/>
          <a:lstStyle/>
          <a:p>
            <a:endParaRPr/>
          </a:p>
        </p:txBody>
      </p:sp>
      <p:sp>
        <p:nvSpPr>
          <p:cNvPr id="18" name="bg object 18"/>
          <p:cNvSpPr/>
          <p:nvPr/>
        </p:nvSpPr>
        <p:spPr>
          <a:xfrm>
            <a:off x="-1270" y="354329"/>
            <a:ext cx="9146540" cy="129539"/>
          </a:xfrm>
          <a:custGeom>
            <a:avLst/>
            <a:gdLst/>
            <a:ahLst/>
            <a:cxnLst/>
            <a:rect l="l" t="t" r="r" b="b"/>
            <a:pathLst>
              <a:path w="9146540" h="129540">
                <a:moveTo>
                  <a:pt x="9146540" y="0"/>
                </a:moveTo>
                <a:lnTo>
                  <a:pt x="0" y="0"/>
                </a:lnTo>
                <a:lnTo>
                  <a:pt x="0" y="129540"/>
                </a:lnTo>
                <a:lnTo>
                  <a:pt x="9146540" y="129540"/>
                </a:lnTo>
                <a:lnTo>
                  <a:pt x="9146540" y="0"/>
                </a:lnTo>
                <a:close/>
              </a:path>
            </a:pathLst>
          </a:custGeom>
          <a:solidFill>
            <a:srgbClr val="C6DEE5"/>
          </a:solidFill>
        </p:spPr>
        <p:txBody>
          <a:bodyPr wrap="square" lIns="0" tIns="0" rIns="0" bIns="0" rtlCol="0"/>
          <a:lstStyle/>
          <a:p>
            <a:endParaRPr/>
          </a:p>
        </p:txBody>
      </p:sp>
      <p:sp>
        <p:nvSpPr>
          <p:cNvPr id="19" name="bg object 19"/>
          <p:cNvSpPr/>
          <p:nvPr/>
        </p:nvSpPr>
        <p:spPr>
          <a:xfrm>
            <a:off x="-1270" y="472439"/>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C7DFE5"/>
          </a:solidFill>
        </p:spPr>
        <p:txBody>
          <a:bodyPr wrap="square" lIns="0" tIns="0" rIns="0" bIns="0" rtlCol="0"/>
          <a:lstStyle/>
          <a:p>
            <a:endParaRPr/>
          </a:p>
        </p:txBody>
      </p:sp>
      <p:sp>
        <p:nvSpPr>
          <p:cNvPr id="20" name="bg object 20"/>
          <p:cNvSpPr/>
          <p:nvPr/>
        </p:nvSpPr>
        <p:spPr>
          <a:xfrm>
            <a:off x="-1270" y="590549"/>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C8DFE6"/>
          </a:solidFill>
        </p:spPr>
        <p:txBody>
          <a:bodyPr wrap="square" lIns="0" tIns="0" rIns="0" bIns="0" rtlCol="0"/>
          <a:lstStyle/>
          <a:p>
            <a:endParaRPr/>
          </a:p>
        </p:txBody>
      </p:sp>
      <p:sp>
        <p:nvSpPr>
          <p:cNvPr id="21" name="bg object 21"/>
          <p:cNvSpPr/>
          <p:nvPr/>
        </p:nvSpPr>
        <p:spPr>
          <a:xfrm>
            <a:off x="-1270" y="708660"/>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C9E0E6"/>
          </a:solidFill>
        </p:spPr>
        <p:txBody>
          <a:bodyPr wrap="square" lIns="0" tIns="0" rIns="0" bIns="0" rtlCol="0"/>
          <a:lstStyle/>
          <a:p>
            <a:endParaRPr/>
          </a:p>
        </p:txBody>
      </p:sp>
      <p:sp>
        <p:nvSpPr>
          <p:cNvPr id="22" name="bg object 22"/>
          <p:cNvSpPr/>
          <p:nvPr/>
        </p:nvSpPr>
        <p:spPr>
          <a:xfrm>
            <a:off x="-1270" y="826769"/>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CAE0E7"/>
          </a:solidFill>
        </p:spPr>
        <p:txBody>
          <a:bodyPr wrap="square" lIns="0" tIns="0" rIns="0" bIns="0" rtlCol="0"/>
          <a:lstStyle/>
          <a:p>
            <a:endParaRPr/>
          </a:p>
        </p:txBody>
      </p:sp>
      <p:sp>
        <p:nvSpPr>
          <p:cNvPr id="23" name="bg object 23"/>
          <p:cNvSpPr/>
          <p:nvPr/>
        </p:nvSpPr>
        <p:spPr>
          <a:xfrm>
            <a:off x="-1270" y="944879"/>
            <a:ext cx="9146540" cy="129539"/>
          </a:xfrm>
          <a:custGeom>
            <a:avLst/>
            <a:gdLst/>
            <a:ahLst/>
            <a:cxnLst/>
            <a:rect l="l" t="t" r="r" b="b"/>
            <a:pathLst>
              <a:path w="9146540" h="129540">
                <a:moveTo>
                  <a:pt x="9146540" y="0"/>
                </a:moveTo>
                <a:lnTo>
                  <a:pt x="0" y="0"/>
                </a:lnTo>
                <a:lnTo>
                  <a:pt x="0" y="129540"/>
                </a:lnTo>
                <a:lnTo>
                  <a:pt x="9146540" y="129540"/>
                </a:lnTo>
                <a:lnTo>
                  <a:pt x="9146540" y="0"/>
                </a:lnTo>
                <a:close/>
              </a:path>
            </a:pathLst>
          </a:custGeom>
          <a:solidFill>
            <a:srgbClr val="CCE1E7"/>
          </a:solidFill>
        </p:spPr>
        <p:txBody>
          <a:bodyPr wrap="square" lIns="0" tIns="0" rIns="0" bIns="0" rtlCol="0"/>
          <a:lstStyle/>
          <a:p>
            <a:endParaRPr/>
          </a:p>
        </p:txBody>
      </p:sp>
      <p:sp>
        <p:nvSpPr>
          <p:cNvPr id="24" name="bg object 24"/>
          <p:cNvSpPr/>
          <p:nvPr/>
        </p:nvSpPr>
        <p:spPr>
          <a:xfrm>
            <a:off x="-1270" y="1062990"/>
            <a:ext cx="9146540" cy="130810"/>
          </a:xfrm>
          <a:custGeom>
            <a:avLst/>
            <a:gdLst/>
            <a:ahLst/>
            <a:cxnLst/>
            <a:rect l="l" t="t" r="r" b="b"/>
            <a:pathLst>
              <a:path w="9146540" h="130809">
                <a:moveTo>
                  <a:pt x="9146540" y="0"/>
                </a:moveTo>
                <a:lnTo>
                  <a:pt x="0" y="0"/>
                </a:lnTo>
                <a:lnTo>
                  <a:pt x="0" y="130810"/>
                </a:lnTo>
                <a:lnTo>
                  <a:pt x="9146540" y="130810"/>
                </a:lnTo>
                <a:lnTo>
                  <a:pt x="9146540" y="0"/>
                </a:lnTo>
                <a:close/>
              </a:path>
            </a:pathLst>
          </a:custGeom>
          <a:solidFill>
            <a:srgbClr val="CCE2E7"/>
          </a:solidFill>
        </p:spPr>
        <p:txBody>
          <a:bodyPr wrap="square" lIns="0" tIns="0" rIns="0" bIns="0" rtlCol="0"/>
          <a:lstStyle/>
          <a:p>
            <a:endParaRPr/>
          </a:p>
        </p:txBody>
      </p:sp>
      <p:sp>
        <p:nvSpPr>
          <p:cNvPr id="25" name="bg object 25"/>
          <p:cNvSpPr/>
          <p:nvPr/>
        </p:nvSpPr>
        <p:spPr>
          <a:xfrm>
            <a:off x="-1270" y="1182369"/>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CDE2E8"/>
          </a:solidFill>
        </p:spPr>
        <p:txBody>
          <a:bodyPr wrap="square" lIns="0" tIns="0" rIns="0" bIns="0" rtlCol="0"/>
          <a:lstStyle/>
          <a:p>
            <a:endParaRPr/>
          </a:p>
        </p:txBody>
      </p:sp>
      <p:sp>
        <p:nvSpPr>
          <p:cNvPr id="26" name="bg object 26"/>
          <p:cNvSpPr/>
          <p:nvPr/>
        </p:nvSpPr>
        <p:spPr>
          <a:xfrm>
            <a:off x="-1270" y="1300479"/>
            <a:ext cx="9146540" cy="129539"/>
          </a:xfrm>
          <a:custGeom>
            <a:avLst/>
            <a:gdLst/>
            <a:ahLst/>
            <a:cxnLst/>
            <a:rect l="l" t="t" r="r" b="b"/>
            <a:pathLst>
              <a:path w="9146540" h="129540">
                <a:moveTo>
                  <a:pt x="9146540" y="0"/>
                </a:moveTo>
                <a:lnTo>
                  <a:pt x="0" y="0"/>
                </a:lnTo>
                <a:lnTo>
                  <a:pt x="0" y="129540"/>
                </a:lnTo>
                <a:lnTo>
                  <a:pt x="9146540" y="129540"/>
                </a:lnTo>
                <a:lnTo>
                  <a:pt x="9146540" y="0"/>
                </a:lnTo>
                <a:close/>
              </a:path>
            </a:pathLst>
          </a:custGeom>
          <a:solidFill>
            <a:srgbClr val="CEE3E8"/>
          </a:solidFill>
        </p:spPr>
        <p:txBody>
          <a:bodyPr wrap="square" lIns="0" tIns="0" rIns="0" bIns="0" rtlCol="0"/>
          <a:lstStyle/>
          <a:p>
            <a:endParaRPr/>
          </a:p>
        </p:txBody>
      </p:sp>
      <p:sp>
        <p:nvSpPr>
          <p:cNvPr id="27" name="bg object 27"/>
          <p:cNvSpPr/>
          <p:nvPr/>
        </p:nvSpPr>
        <p:spPr>
          <a:xfrm>
            <a:off x="-1270" y="1418590"/>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CFE3E9"/>
          </a:solidFill>
        </p:spPr>
        <p:txBody>
          <a:bodyPr wrap="square" lIns="0" tIns="0" rIns="0" bIns="0" rtlCol="0"/>
          <a:lstStyle/>
          <a:p>
            <a:endParaRPr/>
          </a:p>
        </p:txBody>
      </p:sp>
      <p:sp>
        <p:nvSpPr>
          <p:cNvPr id="28" name="bg object 28"/>
          <p:cNvSpPr/>
          <p:nvPr/>
        </p:nvSpPr>
        <p:spPr>
          <a:xfrm>
            <a:off x="-1270" y="153669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0E4E9"/>
          </a:solidFill>
        </p:spPr>
        <p:txBody>
          <a:bodyPr wrap="square" lIns="0" tIns="0" rIns="0" bIns="0" rtlCol="0"/>
          <a:lstStyle/>
          <a:p>
            <a:endParaRPr/>
          </a:p>
        </p:txBody>
      </p:sp>
      <p:sp>
        <p:nvSpPr>
          <p:cNvPr id="29" name="bg object 29"/>
          <p:cNvSpPr/>
          <p:nvPr/>
        </p:nvSpPr>
        <p:spPr>
          <a:xfrm>
            <a:off x="-1270" y="165480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1E4EA"/>
          </a:solidFill>
        </p:spPr>
        <p:txBody>
          <a:bodyPr wrap="square" lIns="0" tIns="0" rIns="0" bIns="0" rtlCol="0"/>
          <a:lstStyle/>
          <a:p>
            <a:endParaRPr/>
          </a:p>
        </p:txBody>
      </p:sp>
      <p:sp>
        <p:nvSpPr>
          <p:cNvPr id="30" name="bg object 30"/>
          <p:cNvSpPr/>
          <p:nvPr/>
        </p:nvSpPr>
        <p:spPr>
          <a:xfrm>
            <a:off x="-1270" y="177291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2E5EA"/>
          </a:solidFill>
        </p:spPr>
        <p:txBody>
          <a:bodyPr wrap="square" lIns="0" tIns="0" rIns="0" bIns="0" rtlCol="0"/>
          <a:lstStyle/>
          <a:p>
            <a:endParaRPr/>
          </a:p>
        </p:txBody>
      </p:sp>
      <p:sp>
        <p:nvSpPr>
          <p:cNvPr id="31" name="bg object 31"/>
          <p:cNvSpPr/>
          <p:nvPr/>
        </p:nvSpPr>
        <p:spPr>
          <a:xfrm>
            <a:off x="-1270" y="1891029"/>
            <a:ext cx="9146540" cy="130810"/>
          </a:xfrm>
          <a:custGeom>
            <a:avLst/>
            <a:gdLst/>
            <a:ahLst/>
            <a:cxnLst/>
            <a:rect l="l" t="t" r="r" b="b"/>
            <a:pathLst>
              <a:path w="9146540" h="130810">
                <a:moveTo>
                  <a:pt x="9146540" y="0"/>
                </a:moveTo>
                <a:lnTo>
                  <a:pt x="0" y="0"/>
                </a:lnTo>
                <a:lnTo>
                  <a:pt x="0" y="130810"/>
                </a:lnTo>
                <a:lnTo>
                  <a:pt x="9146540" y="130810"/>
                </a:lnTo>
                <a:lnTo>
                  <a:pt x="9146540" y="0"/>
                </a:lnTo>
                <a:close/>
              </a:path>
            </a:pathLst>
          </a:custGeom>
          <a:solidFill>
            <a:srgbClr val="D3E5EB"/>
          </a:solidFill>
        </p:spPr>
        <p:txBody>
          <a:bodyPr wrap="square" lIns="0" tIns="0" rIns="0" bIns="0" rtlCol="0"/>
          <a:lstStyle/>
          <a:p>
            <a:endParaRPr/>
          </a:p>
        </p:txBody>
      </p:sp>
      <p:sp>
        <p:nvSpPr>
          <p:cNvPr id="32" name="bg object 32"/>
          <p:cNvSpPr/>
          <p:nvPr/>
        </p:nvSpPr>
        <p:spPr>
          <a:xfrm>
            <a:off x="-1270" y="201040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4E6EB"/>
          </a:solidFill>
        </p:spPr>
        <p:txBody>
          <a:bodyPr wrap="square" lIns="0" tIns="0" rIns="0" bIns="0" rtlCol="0"/>
          <a:lstStyle/>
          <a:p>
            <a:endParaRPr/>
          </a:p>
        </p:txBody>
      </p:sp>
      <p:sp>
        <p:nvSpPr>
          <p:cNvPr id="33" name="bg object 33"/>
          <p:cNvSpPr/>
          <p:nvPr/>
        </p:nvSpPr>
        <p:spPr>
          <a:xfrm>
            <a:off x="-1270" y="212851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5E7EB"/>
          </a:solidFill>
        </p:spPr>
        <p:txBody>
          <a:bodyPr wrap="square" lIns="0" tIns="0" rIns="0" bIns="0" rtlCol="0"/>
          <a:lstStyle/>
          <a:p>
            <a:endParaRPr/>
          </a:p>
        </p:txBody>
      </p:sp>
      <p:sp>
        <p:nvSpPr>
          <p:cNvPr id="34" name="bg object 34"/>
          <p:cNvSpPr/>
          <p:nvPr/>
        </p:nvSpPr>
        <p:spPr>
          <a:xfrm>
            <a:off x="-1270" y="224662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D6E7EC"/>
          </a:solidFill>
        </p:spPr>
        <p:txBody>
          <a:bodyPr wrap="square" lIns="0" tIns="0" rIns="0" bIns="0" rtlCol="0"/>
          <a:lstStyle/>
          <a:p>
            <a:endParaRPr/>
          </a:p>
        </p:txBody>
      </p:sp>
      <p:sp>
        <p:nvSpPr>
          <p:cNvPr id="35" name="bg object 35"/>
          <p:cNvSpPr/>
          <p:nvPr/>
        </p:nvSpPr>
        <p:spPr>
          <a:xfrm>
            <a:off x="-1270" y="236474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7E8EC"/>
          </a:solidFill>
        </p:spPr>
        <p:txBody>
          <a:bodyPr wrap="square" lIns="0" tIns="0" rIns="0" bIns="0" rtlCol="0"/>
          <a:lstStyle/>
          <a:p>
            <a:endParaRPr/>
          </a:p>
        </p:txBody>
      </p:sp>
      <p:sp>
        <p:nvSpPr>
          <p:cNvPr id="36" name="bg object 36"/>
          <p:cNvSpPr/>
          <p:nvPr/>
        </p:nvSpPr>
        <p:spPr>
          <a:xfrm>
            <a:off x="-1270" y="248285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8E8ED"/>
          </a:solidFill>
        </p:spPr>
        <p:txBody>
          <a:bodyPr wrap="square" lIns="0" tIns="0" rIns="0" bIns="0" rtlCol="0"/>
          <a:lstStyle/>
          <a:p>
            <a:endParaRPr/>
          </a:p>
        </p:txBody>
      </p:sp>
      <p:sp>
        <p:nvSpPr>
          <p:cNvPr id="37" name="bg object 37"/>
          <p:cNvSpPr/>
          <p:nvPr/>
        </p:nvSpPr>
        <p:spPr>
          <a:xfrm>
            <a:off x="-1270" y="260095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9E9ED"/>
          </a:solidFill>
        </p:spPr>
        <p:txBody>
          <a:bodyPr wrap="square" lIns="0" tIns="0" rIns="0" bIns="0" rtlCol="0"/>
          <a:lstStyle/>
          <a:p>
            <a:endParaRPr/>
          </a:p>
        </p:txBody>
      </p:sp>
      <p:sp>
        <p:nvSpPr>
          <p:cNvPr id="38" name="bg object 38"/>
          <p:cNvSpPr/>
          <p:nvPr/>
        </p:nvSpPr>
        <p:spPr>
          <a:xfrm>
            <a:off x="-1270" y="271906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AE9EE"/>
          </a:solidFill>
        </p:spPr>
        <p:txBody>
          <a:bodyPr wrap="square" lIns="0" tIns="0" rIns="0" bIns="0" rtlCol="0"/>
          <a:lstStyle/>
          <a:p>
            <a:endParaRPr/>
          </a:p>
        </p:txBody>
      </p:sp>
      <p:sp>
        <p:nvSpPr>
          <p:cNvPr id="39" name="bg object 39"/>
          <p:cNvSpPr/>
          <p:nvPr/>
        </p:nvSpPr>
        <p:spPr>
          <a:xfrm>
            <a:off x="-1270" y="2837179"/>
            <a:ext cx="9146540" cy="130810"/>
          </a:xfrm>
          <a:custGeom>
            <a:avLst/>
            <a:gdLst/>
            <a:ahLst/>
            <a:cxnLst/>
            <a:rect l="l" t="t" r="r" b="b"/>
            <a:pathLst>
              <a:path w="9146540" h="130810">
                <a:moveTo>
                  <a:pt x="9146540" y="0"/>
                </a:moveTo>
                <a:lnTo>
                  <a:pt x="0" y="0"/>
                </a:lnTo>
                <a:lnTo>
                  <a:pt x="0" y="130810"/>
                </a:lnTo>
                <a:lnTo>
                  <a:pt x="9146540" y="130810"/>
                </a:lnTo>
                <a:lnTo>
                  <a:pt x="9146540" y="0"/>
                </a:lnTo>
                <a:close/>
              </a:path>
            </a:pathLst>
          </a:custGeom>
          <a:solidFill>
            <a:srgbClr val="DBEAEE"/>
          </a:solidFill>
        </p:spPr>
        <p:txBody>
          <a:bodyPr wrap="square" lIns="0" tIns="0" rIns="0" bIns="0" rtlCol="0"/>
          <a:lstStyle/>
          <a:p>
            <a:endParaRPr/>
          </a:p>
        </p:txBody>
      </p:sp>
      <p:sp>
        <p:nvSpPr>
          <p:cNvPr id="40" name="bg object 40"/>
          <p:cNvSpPr/>
          <p:nvPr/>
        </p:nvSpPr>
        <p:spPr>
          <a:xfrm>
            <a:off x="-1270" y="295655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CEAEF"/>
          </a:solidFill>
        </p:spPr>
        <p:txBody>
          <a:bodyPr wrap="square" lIns="0" tIns="0" rIns="0" bIns="0" rtlCol="0"/>
          <a:lstStyle/>
          <a:p>
            <a:endParaRPr/>
          </a:p>
        </p:txBody>
      </p:sp>
      <p:sp>
        <p:nvSpPr>
          <p:cNvPr id="41" name="bg object 41"/>
          <p:cNvSpPr/>
          <p:nvPr/>
        </p:nvSpPr>
        <p:spPr>
          <a:xfrm>
            <a:off x="-1270" y="307466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DEBEF"/>
          </a:solidFill>
        </p:spPr>
        <p:txBody>
          <a:bodyPr wrap="square" lIns="0" tIns="0" rIns="0" bIns="0" rtlCol="0"/>
          <a:lstStyle/>
          <a:p>
            <a:endParaRPr/>
          </a:p>
        </p:txBody>
      </p:sp>
      <p:sp>
        <p:nvSpPr>
          <p:cNvPr id="42" name="bg object 42"/>
          <p:cNvSpPr/>
          <p:nvPr/>
        </p:nvSpPr>
        <p:spPr>
          <a:xfrm>
            <a:off x="-1270" y="319277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DEECEF"/>
          </a:solidFill>
        </p:spPr>
        <p:txBody>
          <a:bodyPr wrap="square" lIns="0" tIns="0" rIns="0" bIns="0" rtlCol="0"/>
          <a:lstStyle/>
          <a:p>
            <a:endParaRPr/>
          </a:p>
        </p:txBody>
      </p:sp>
      <p:sp>
        <p:nvSpPr>
          <p:cNvPr id="43" name="bg object 43"/>
          <p:cNvSpPr/>
          <p:nvPr/>
        </p:nvSpPr>
        <p:spPr>
          <a:xfrm>
            <a:off x="-1270" y="331088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FECF0"/>
          </a:solidFill>
        </p:spPr>
        <p:txBody>
          <a:bodyPr wrap="square" lIns="0" tIns="0" rIns="0" bIns="0" rtlCol="0"/>
          <a:lstStyle/>
          <a:p>
            <a:endParaRPr/>
          </a:p>
        </p:txBody>
      </p:sp>
      <p:sp>
        <p:nvSpPr>
          <p:cNvPr id="44" name="bg object 44"/>
          <p:cNvSpPr/>
          <p:nvPr/>
        </p:nvSpPr>
        <p:spPr>
          <a:xfrm>
            <a:off x="-1270" y="342900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E0EDF0"/>
          </a:solidFill>
        </p:spPr>
        <p:txBody>
          <a:bodyPr wrap="square" lIns="0" tIns="0" rIns="0" bIns="0" rtlCol="0"/>
          <a:lstStyle/>
          <a:p>
            <a:endParaRPr/>
          </a:p>
        </p:txBody>
      </p:sp>
      <p:sp>
        <p:nvSpPr>
          <p:cNvPr id="45" name="bg object 45"/>
          <p:cNvSpPr/>
          <p:nvPr/>
        </p:nvSpPr>
        <p:spPr>
          <a:xfrm>
            <a:off x="-1270" y="354710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E1EDF1"/>
          </a:solidFill>
        </p:spPr>
        <p:txBody>
          <a:bodyPr wrap="square" lIns="0" tIns="0" rIns="0" bIns="0" rtlCol="0"/>
          <a:lstStyle/>
          <a:p>
            <a:endParaRPr/>
          </a:p>
        </p:txBody>
      </p:sp>
      <p:sp>
        <p:nvSpPr>
          <p:cNvPr id="46" name="bg object 46"/>
          <p:cNvSpPr/>
          <p:nvPr/>
        </p:nvSpPr>
        <p:spPr>
          <a:xfrm>
            <a:off x="-1270" y="3665220"/>
            <a:ext cx="9146540" cy="130810"/>
          </a:xfrm>
          <a:custGeom>
            <a:avLst/>
            <a:gdLst/>
            <a:ahLst/>
            <a:cxnLst/>
            <a:rect l="l" t="t" r="r" b="b"/>
            <a:pathLst>
              <a:path w="9146540" h="130810">
                <a:moveTo>
                  <a:pt x="9146540" y="0"/>
                </a:moveTo>
                <a:lnTo>
                  <a:pt x="0" y="0"/>
                </a:lnTo>
                <a:lnTo>
                  <a:pt x="0" y="130809"/>
                </a:lnTo>
                <a:lnTo>
                  <a:pt x="9146540" y="130809"/>
                </a:lnTo>
                <a:lnTo>
                  <a:pt x="9146540" y="0"/>
                </a:lnTo>
                <a:close/>
              </a:path>
            </a:pathLst>
          </a:custGeom>
          <a:solidFill>
            <a:srgbClr val="E2EEF1"/>
          </a:solidFill>
        </p:spPr>
        <p:txBody>
          <a:bodyPr wrap="square" lIns="0" tIns="0" rIns="0" bIns="0" rtlCol="0"/>
          <a:lstStyle/>
          <a:p>
            <a:endParaRPr/>
          </a:p>
        </p:txBody>
      </p:sp>
      <p:sp>
        <p:nvSpPr>
          <p:cNvPr id="47" name="bg object 47"/>
          <p:cNvSpPr/>
          <p:nvPr/>
        </p:nvSpPr>
        <p:spPr>
          <a:xfrm>
            <a:off x="-1270" y="3783329"/>
            <a:ext cx="9146540" cy="130810"/>
          </a:xfrm>
          <a:custGeom>
            <a:avLst/>
            <a:gdLst/>
            <a:ahLst/>
            <a:cxnLst/>
            <a:rect l="l" t="t" r="r" b="b"/>
            <a:pathLst>
              <a:path w="9146540" h="130810">
                <a:moveTo>
                  <a:pt x="9146540" y="0"/>
                </a:moveTo>
                <a:lnTo>
                  <a:pt x="0" y="0"/>
                </a:lnTo>
                <a:lnTo>
                  <a:pt x="0" y="130810"/>
                </a:lnTo>
                <a:lnTo>
                  <a:pt x="9146540" y="130810"/>
                </a:lnTo>
                <a:lnTo>
                  <a:pt x="9146540" y="0"/>
                </a:lnTo>
                <a:close/>
              </a:path>
            </a:pathLst>
          </a:custGeom>
          <a:solidFill>
            <a:srgbClr val="E3EEF2"/>
          </a:solidFill>
        </p:spPr>
        <p:txBody>
          <a:bodyPr wrap="square" lIns="0" tIns="0" rIns="0" bIns="0" rtlCol="0"/>
          <a:lstStyle/>
          <a:p>
            <a:endParaRPr/>
          </a:p>
        </p:txBody>
      </p:sp>
      <p:sp>
        <p:nvSpPr>
          <p:cNvPr id="48" name="bg object 48"/>
          <p:cNvSpPr/>
          <p:nvPr/>
        </p:nvSpPr>
        <p:spPr>
          <a:xfrm>
            <a:off x="-1270" y="3901439"/>
            <a:ext cx="9146540" cy="130810"/>
          </a:xfrm>
          <a:custGeom>
            <a:avLst/>
            <a:gdLst/>
            <a:ahLst/>
            <a:cxnLst/>
            <a:rect l="l" t="t" r="r" b="b"/>
            <a:pathLst>
              <a:path w="9146540" h="130810">
                <a:moveTo>
                  <a:pt x="9146540" y="0"/>
                </a:moveTo>
                <a:lnTo>
                  <a:pt x="0" y="0"/>
                </a:lnTo>
                <a:lnTo>
                  <a:pt x="0" y="130810"/>
                </a:lnTo>
                <a:lnTo>
                  <a:pt x="9146540" y="130810"/>
                </a:lnTo>
                <a:lnTo>
                  <a:pt x="9146540" y="0"/>
                </a:lnTo>
                <a:close/>
              </a:path>
            </a:pathLst>
          </a:custGeom>
          <a:solidFill>
            <a:srgbClr val="E4EFF2"/>
          </a:solidFill>
        </p:spPr>
        <p:txBody>
          <a:bodyPr wrap="square" lIns="0" tIns="0" rIns="0" bIns="0" rtlCol="0"/>
          <a:lstStyle/>
          <a:p>
            <a:endParaRPr/>
          </a:p>
        </p:txBody>
      </p:sp>
      <p:sp>
        <p:nvSpPr>
          <p:cNvPr id="49" name="bg object 49"/>
          <p:cNvSpPr/>
          <p:nvPr/>
        </p:nvSpPr>
        <p:spPr>
          <a:xfrm>
            <a:off x="-1270" y="402082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E5F0F2"/>
          </a:solidFill>
        </p:spPr>
        <p:txBody>
          <a:bodyPr wrap="square" lIns="0" tIns="0" rIns="0" bIns="0" rtlCol="0"/>
          <a:lstStyle/>
          <a:p>
            <a:endParaRPr/>
          </a:p>
        </p:txBody>
      </p:sp>
      <p:sp>
        <p:nvSpPr>
          <p:cNvPr id="50" name="bg object 50"/>
          <p:cNvSpPr/>
          <p:nvPr/>
        </p:nvSpPr>
        <p:spPr>
          <a:xfrm>
            <a:off x="-1270" y="413892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E6F0F3"/>
          </a:solidFill>
        </p:spPr>
        <p:txBody>
          <a:bodyPr wrap="square" lIns="0" tIns="0" rIns="0" bIns="0" rtlCol="0"/>
          <a:lstStyle/>
          <a:p>
            <a:endParaRPr/>
          </a:p>
        </p:txBody>
      </p:sp>
      <p:sp>
        <p:nvSpPr>
          <p:cNvPr id="51" name="bg object 51"/>
          <p:cNvSpPr/>
          <p:nvPr/>
        </p:nvSpPr>
        <p:spPr>
          <a:xfrm>
            <a:off x="-1270" y="425703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E7F1F3"/>
          </a:solidFill>
        </p:spPr>
        <p:txBody>
          <a:bodyPr wrap="square" lIns="0" tIns="0" rIns="0" bIns="0" rtlCol="0"/>
          <a:lstStyle/>
          <a:p>
            <a:endParaRPr/>
          </a:p>
        </p:txBody>
      </p:sp>
      <p:sp>
        <p:nvSpPr>
          <p:cNvPr id="52" name="bg object 52"/>
          <p:cNvSpPr/>
          <p:nvPr/>
        </p:nvSpPr>
        <p:spPr>
          <a:xfrm>
            <a:off x="-1270" y="437515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E8F1F4"/>
          </a:solidFill>
        </p:spPr>
        <p:txBody>
          <a:bodyPr wrap="square" lIns="0" tIns="0" rIns="0" bIns="0" rtlCol="0"/>
          <a:lstStyle/>
          <a:p>
            <a:endParaRPr/>
          </a:p>
        </p:txBody>
      </p:sp>
      <p:sp>
        <p:nvSpPr>
          <p:cNvPr id="53" name="bg object 53"/>
          <p:cNvSpPr/>
          <p:nvPr/>
        </p:nvSpPr>
        <p:spPr>
          <a:xfrm>
            <a:off x="-1270" y="449325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E9F2F4"/>
          </a:solidFill>
        </p:spPr>
        <p:txBody>
          <a:bodyPr wrap="square" lIns="0" tIns="0" rIns="0" bIns="0" rtlCol="0"/>
          <a:lstStyle/>
          <a:p>
            <a:endParaRPr/>
          </a:p>
        </p:txBody>
      </p:sp>
      <p:sp>
        <p:nvSpPr>
          <p:cNvPr id="54" name="bg object 54"/>
          <p:cNvSpPr/>
          <p:nvPr/>
        </p:nvSpPr>
        <p:spPr>
          <a:xfrm>
            <a:off x="-1270" y="4611370"/>
            <a:ext cx="9146540" cy="130810"/>
          </a:xfrm>
          <a:custGeom>
            <a:avLst/>
            <a:gdLst/>
            <a:ahLst/>
            <a:cxnLst/>
            <a:rect l="l" t="t" r="r" b="b"/>
            <a:pathLst>
              <a:path w="9146540" h="130810">
                <a:moveTo>
                  <a:pt x="9146540" y="0"/>
                </a:moveTo>
                <a:lnTo>
                  <a:pt x="0" y="0"/>
                </a:lnTo>
                <a:lnTo>
                  <a:pt x="0" y="130809"/>
                </a:lnTo>
                <a:lnTo>
                  <a:pt x="9146540" y="130809"/>
                </a:lnTo>
                <a:lnTo>
                  <a:pt x="9146540" y="0"/>
                </a:lnTo>
                <a:close/>
              </a:path>
            </a:pathLst>
          </a:custGeom>
          <a:solidFill>
            <a:srgbClr val="EAF2F5"/>
          </a:solidFill>
        </p:spPr>
        <p:txBody>
          <a:bodyPr wrap="square" lIns="0" tIns="0" rIns="0" bIns="0" rtlCol="0"/>
          <a:lstStyle/>
          <a:p>
            <a:endParaRPr/>
          </a:p>
        </p:txBody>
      </p:sp>
      <p:sp>
        <p:nvSpPr>
          <p:cNvPr id="55" name="bg object 55"/>
          <p:cNvSpPr/>
          <p:nvPr/>
        </p:nvSpPr>
        <p:spPr>
          <a:xfrm>
            <a:off x="-1270" y="472947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EBF3F5"/>
          </a:solidFill>
        </p:spPr>
        <p:txBody>
          <a:bodyPr wrap="square" lIns="0" tIns="0" rIns="0" bIns="0" rtlCol="0"/>
          <a:lstStyle/>
          <a:p>
            <a:endParaRPr/>
          </a:p>
        </p:txBody>
      </p:sp>
      <p:sp>
        <p:nvSpPr>
          <p:cNvPr id="56" name="bg object 56"/>
          <p:cNvSpPr/>
          <p:nvPr/>
        </p:nvSpPr>
        <p:spPr>
          <a:xfrm>
            <a:off x="-1270" y="4847589"/>
            <a:ext cx="9146540" cy="130810"/>
          </a:xfrm>
          <a:custGeom>
            <a:avLst/>
            <a:gdLst/>
            <a:ahLst/>
            <a:cxnLst/>
            <a:rect l="l" t="t" r="r" b="b"/>
            <a:pathLst>
              <a:path w="9146540" h="130810">
                <a:moveTo>
                  <a:pt x="9146540" y="0"/>
                </a:moveTo>
                <a:lnTo>
                  <a:pt x="0" y="0"/>
                </a:lnTo>
                <a:lnTo>
                  <a:pt x="0" y="130810"/>
                </a:lnTo>
                <a:lnTo>
                  <a:pt x="9146540" y="130810"/>
                </a:lnTo>
                <a:lnTo>
                  <a:pt x="9146540" y="0"/>
                </a:lnTo>
                <a:close/>
              </a:path>
            </a:pathLst>
          </a:custGeom>
          <a:solidFill>
            <a:srgbClr val="ECF3F6"/>
          </a:solidFill>
        </p:spPr>
        <p:txBody>
          <a:bodyPr wrap="square" lIns="0" tIns="0" rIns="0" bIns="0" rtlCol="0"/>
          <a:lstStyle/>
          <a:p>
            <a:endParaRPr/>
          </a:p>
        </p:txBody>
      </p:sp>
      <p:sp>
        <p:nvSpPr>
          <p:cNvPr id="57" name="bg object 57"/>
          <p:cNvSpPr/>
          <p:nvPr/>
        </p:nvSpPr>
        <p:spPr>
          <a:xfrm>
            <a:off x="-1270" y="496697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EDF4F6"/>
          </a:solidFill>
        </p:spPr>
        <p:txBody>
          <a:bodyPr wrap="square" lIns="0" tIns="0" rIns="0" bIns="0" rtlCol="0"/>
          <a:lstStyle/>
          <a:p>
            <a:endParaRPr/>
          </a:p>
        </p:txBody>
      </p:sp>
      <p:sp>
        <p:nvSpPr>
          <p:cNvPr id="58" name="bg object 58"/>
          <p:cNvSpPr/>
          <p:nvPr/>
        </p:nvSpPr>
        <p:spPr>
          <a:xfrm>
            <a:off x="-1270" y="508507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EEF5F6"/>
          </a:solidFill>
        </p:spPr>
        <p:txBody>
          <a:bodyPr wrap="square" lIns="0" tIns="0" rIns="0" bIns="0" rtlCol="0"/>
          <a:lstStyle/>
          <a:p>
            <a:endParaRPr/>
          </a:p>
        </p:txBody>
      </p:sp>
      <p:sp>
        <p:nvSpPr>
          <p:cNvPr id="59" name="bg object 59"/>
          <p:cNvSpPr/>
          <p:nvPr/>
        </p:nvSpPr>
        <p:spPr>
          <a:xfrm>
            <a:off x="-1270" y="520318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EFF5F7"/>
          </a:solidFill>
        </p:spPr>
        <p:txBody>
          <a:bodyPr wrap="square" lIns="0" tIns="0" rIns="0" bIns="0" rtlCol="0"/>
          <a:lstStyle/>
          <a:p>
            <a:endParaRPr/>
          </a:p>
        </p:txBody>
      </p:sp>
      <p:sp>
        <p:nvSpPr>
          <p:cNvPr id="60" name="bg object 60"/>
          <p:cNvSpPr/>
          <p:nvPr/>
        </p:nvSpPr>
        <p:spPr>
          <a:xfrm>
            <a:off x="-1270" y="5321300"/>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F0F6F7"/>
          </a:solidFill>
        </p:spPr>
        <p:txBody>
          <a:bodyPr wrap="square" lIns="0" tIns="0" rIns="0" bIns="0" rtlCol="0"/>
          <a:lstStyle/>
          <a:p>
            <a:endParaRPr/>
          </a:p>
        </p:txBody>
      </p:sp>
      <p:sp>
        <p:nvSpPr>
          <p:cNvPr id="61" name="bg object 61"/>
          <p:cNvSpPr/>
          <p:nvPr/>
        </p:nvSpPr>
        <p:spPr>
          <a:xfrm>
            <a:off x="-1270" y="543940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F1F6F8"/>
          </a:solidFill>
        </p:spPr>
        <p:txBody>
          <a:bodyPr wrap="square" lIns="0" tIns="0" rIns="0" bIns="0" rtlCol="0"/>
          <a:lstStyle/>
          <a:p>
            <a:endParaRPr/>
          </a:p>
        </p:txBody>
      </p:sp>
      <p:sp>
        <p:nvSpPr>
          <p:cNvPr id="62" name="bg object 62"/>
          <p:cNvSpPr/>
          <p:nvPr/>
        </p:nvSpPr>
        <p:spPr>
          <a:xfrm>
            <a:off x="-1270" y="555752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F2F7F8"/>
          </a:solidFill>
        </p:spPr>
        <p:txBody>
          <a:bodyPr wrap="square" lIns="0" tIns="0" rIns="0" bIns="0" rtlCol="0"/>
          <a:lstStyle/>
          <a:p>
            <a:endParaRPr/>
          </a:p>
        </p:txBody>
      </p:sp>
      <p:sp>
        <p:nvSpPr>
          <p:cNvPr id="63" name="bg object 63"/>
          <p:cNvSpPr/>
          <p:nvPr/>
        </p:nvSpPr>
        <p:spPr>
          <a:xfrm>
            <a:off x="-1270" y="5675629"/>
            <a:ext cx="9146540" cy="130810"/>
          </a:xfrm>
          <a:custGeom>
            <a:avLst/>
            <a:gdLst/>
            <a:ahLst/>
            <a:cxnLst/>
            <a:rect l="l" t="t" r="r" b="b"/>
            <a:pathLst>
              <a:path w="9146540" h="130810">
                <a:moveTo>
                  <a:pt x="9146540" y="0"/>
                </a:moveTo>
                <a:lnTo>
                  <a:pt x="0" y="0"/>
                </a:lnTo>
                <a:lnTo>
                  <a:pt x="0" y="130810"/>
                </a:lnTo>
                <a:lnTo>
                  <a:pt x="9146540" y="130810"/>
                </a:lnTo>
                <a:lnTo>
                  <a:pt x="9146540" y="0"/>
                </a:lnTo>
                <a:close/>
              </a:path>
            </a:pathLst>
          </a:custGeom>
          <a:solidFill>
            <a:srgbClr val="F3F7F9"/>
          </a:solidFill>
        </p:spPr>
        <p:txBody>
          <a:bodyPr wrap="square" lIns="0" tIns="0" rIns="0" bIns="0" rtlCol="0"/>
          <a:lstStyle/>
          <a:p>
            <a:endParaRPr/>
          </a:p>
        </p:txBody>
      </p:sp>
      <p:sp>
        <p:nvSpPr>
          <p:cNvPr id="64" name="bg object 64"/>
          <p:cNvSpPr/>
          <p:nvPr/>
        </p:nvSpPr>
        <p:spPr>
          <a:xfrm>
            <a:off x="-1270" y="579500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F4F8F9"/>
          </a:solidFill>
        </p:spPr>
        <p:txBody>
          <a:bodyPr wrap="square" lIns="0" tIns="0" rIns="0" bIns="0" rtlCol="0"/>
          <a:lstStyle/>
          <a:p>
            <a:endParaRPr/>
          </a:p>
        </p:txBody>
      </p:sp>
      <p:sp>
        <p:nvSpPr>
          <p:cNvPr id="65" name="bg object 65"/>
          <p:cNvSpPr/>
          <p:nvPr/>
        </p:nvSpPr>
        <p:spPr>
          <a:xfrm>
            <a:off x="-1270" y="591312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F5F8FA"/>
          </a:solidFill>
        </p:spPr>
        <p:txBody>
          <a:bodyPr wrap="square" lIns="0" tIns="0" rIns="0" bIns="0" rtlCol="0"/>
          <a:lstStyle/>
          <a:p>
            <a:endParaRPr/>
          </a:p>
        </p:txBody>
      </p:sp>
      <p:sp>
        <p:nvSpPr>
          <p:cNvPr id="66" name="bg object 66"/>
          <p:cNvSpPr/>
          <p:nvPr/>
        </p:nvSpPr>
        <p:spPr>
          <a:xfrm>
            <a:off x="-1270" y="603122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F6F9FA"/>
          </a:solidFill>
        </p:spPr>
        <p:txBody>
          <a:bodyPr wrap="square" lIns="0" tIns="0" rIns="0" bIns="0" rtlCol="0"/>
          <a:lstStyle/>
          <a:p>
            <a:endParaRPr/>
          </a:p>
        </p:txBody>
      </p:sp>
      <p:sp>
        <p:nvSpPr>
          <p:cNvPr id="67" name="bg object 67"/>
          <p:cNvSpPr/>
          <p:nvPr/>
        </p:nvSpPr>
        <p:spPr>
          <a:xfrm>
            <a:off x="-1270" y="614933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F7FAFA"/>
          </a:solidFill>
        </p:spPr>
        <p:txBody>
          <a:bodyPr wrap="square" lIns="0" tIns="0" rIns="0" bIns="0" rtlCol="0"/>
          <a:lstStyle/>
          <a:p>
            <a:endParaRPr/>
          </a:p>
        </p:txBody>
      </p:sp>
      <p:sp>
        <p:nvSpPr>
          <p:cNvPr id="68" name="bg object 68"/>
          <p:cNvSpPr/>
          <p:nvPr/>
        </p:nvSpPr>
        <p:spPr>
          <a:xfrm>
            <a:off x="-1270" y="6267450"/>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F8FAFB"/>
          </a:solidFill>
        </p:spPr>
        <p:txBody>
          <a:bodyPr wrap="square" lIns="0" tIns="0" rIns="0" bIns="0" rtlCol="0"/>
          <a:lstStyle/>
          <a:p>
            <a:endParaRPr/>
          </a:p>
        </p:txBody>
      </p:sp>
      <p:sp>
        <p:nvSpPr>
          <p:cNvPr id="69" name="bg object 69"/>
          <p:cNvSpPr/>
          <p:nvPr/>
        </p:nvSpPr>
        <p:spPr>
          <a:xfrm>
            <a:off x="-1270" y="6385559"/>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F9FBFB"/>
          </a:solidFill>
        </p:spPr>
        <p:txBody>
          <a:bodyPr wrap="square" lIns="0" tIns="0" rIns="0" bIns="0" rtlCol="0"/>
          <a:lstStyle/>
          <a:p>
            <a:endParaRPr/>
          </a:p>
        </p:txBody>
      </p:sp>
      <p:sp>
        <p:nvSpPr>
          <p:cNvPr id="70" name="bg object 70"/>
          <p:cNvSpPr/>
          <p:nvPr/>
        </p:nvSpPr>
        <p:spPr>
          <a:xfrm>
            <a:off x="-1270" y="6503670"/>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FAFBFC"/>
          </a:solidFill>
        </p:spPr>
        <p:txBody>
          <a:bodyPr wrap="square" lIns="0" tIns="0" rIns="0" bIns="0" rtlCol="0"/>
          <a:lstStyle/>
          <a:p>
            <a:endParaRPr/>
          </a:p>
        </p:txBody>
      </p:sp>
      <p:sp>
        <p:nvSpPr>
          <p:cNvPr id="71" name="bg object 71"/>
          <p:cNvSpPr/>
          <p:nvPr/>
        </p:nvSpPr>
        <p:spPr>
          <a:xfrm>
            <a:off x="-1270" y="6621779"/>
            <a:ext cx="9146540" cy="130810"/>
          </a:xfrm>
          <a:custGeom>
            <a:avLst/>
            <a:gdLst/>
            <a:ahLst/>
            <a:cxnLst/>
            <a:rect l="l" t="t" r="r" b="b"/>
            <a:pathLst>
              <a:path w="9146540" h="130809">
                <a:moveTo>
                  <a:pt x="9146540" y="0"/>
                </a:moveTo>
                <a:lnTo>
                  <a:pt x="0" y="0"/>
                </a:lnTo>
                <a:lnTo>
                  <a:pt x="0" y="130810"/>
                </a:lnTo>
                <a:lnTo>
                  <a:pt x="9146540" y="130810"/>
                </a:lnTo>
                <a:lnTo>
                  <a:pt x="9146540" y="0"/>
                </a:lnTo>
                <a:close/>
              </a:path>
            </a:pathLst>
          </a:custGeom>
          <a:solidFill>
            <a:srgbClr val="FBFCFC"/>
          </a:solidFill>
        </p:spPr>
        <p:txBody>
          <a:bodyPr wrap="square" lIns="0" tIns="0" rIns="0" bIns="0" rtlCol="0"/>
          <a:lstStyle/>
          <a:p>
            <a:endParaRPr/>
          </a:p>
        </p:txBody>
      </p:sp>
      <p:sp>
        <p:nvSpPr>
          <p:cNvPr id="72" name="bg object 72"/>
          <p:cNvSpPr/>
          <p:nvPr/>
        </p:nvSpPr>
        <p:spPr>
          <a:xfrm>
            <a:off x="0" y="6741160"/>
            <a:ext cx="9144000" cy="116839"/>
          </a:xfrm>
          <a:custGeom>
            <a:avLst/>
            <a:gdLst/>
            <a:ahLst/>
            <a:cxnLst/>
            <a:rect l="l" t="t" r="r" b="b"/>
            <a:pathLst>
              <a:path w="9144000" h="116840">
                <a:moveTo>
                  <a:pt x="0" y="116840"/>
                </a:moveTo>
                <a:lnTo>
                  <a:pt x="0" y="0"/>
                </a:lnTo>
                <a:lnTo>
                  <a:pt x="9144000" y="0"/>
                </a:lnTo>
                <a:lnTo>
                  <a:pt x="9144000" y="116840"/>
                </a:lnTo>
                <a:lnTo>
                  <a:pt x="0" y="116840"/>
                </a:lnTo>
                <a:close/>
              </a:path>
            </a:pathLst>
          </a:custGeom>
          <a:solidFill>
            <a:srgbClr val="FCFCFD"/>
          </a:solidFill>
        </p:spPr>
        <p:txBody>
          <a:bodyPr wrap="square" lIns="0" tIns="0" rIns="0" bIns="0" rtlCol="0"/>
          <a:lstStyle/>
          <a:p>
            <a:endParaRPr/>
          </a:p>
        </p:txBody>
      </p:sp>
      <p:sp>
        <p:nvSpPr>
          <p:cNvPr id="73" name="bg object 73"/>
          <p:cNvSpPr/>
          <p:nvPr/>
        </p:nvSpPr>
        <p:spPr>
          <a:xfrm>
            <a:off x="0" y="0"/>
            <a:ext cx="1981200" cy="6858000"/>
          </a:xfrm>
          <a:prstGeom prst="rect">
            <a:avLst/>
          </a:prstGeom>
          <a:blipFill>
            <a:blip r:embed="rId2" cstate="print"/>
            <a:stretch>
              <a:fillRect/>
            </a:stretch>
          </a:blipFill>
        </p:spPr>
        <p:txBody>
          <a:bodyPr wrap="square" lIns="0" tIns="0" rIns="0" bIns="0" rtlCol="0"/>
          <a:lstStyle/>
          <a:p>
            <a:endParaRPr/>
          </a:p>
        </p:txBody>
      </p:sp>
      <p:sp>
        <p:nvSpPr>
          <p:cNvPr id="74" name="bg object 74"/>
          <p:cNvSpPr/>
          <p:nvPr/>
        </p:nvSpPr>
        <p:spPr>
          <a:xfrm>
            <a:off x="0" y="0"/>
            <a:ext cx="181610" cy="6858000"/>
          </a:xfrm>
          <a:custGeom>
            <a:avLst/>
            <a:gdLst/>
            <a:ahLst/>
            <a:cxnLst/>
            <a:rect l="l" t="t" r="r" b="b"/>
            <a:pathLst>
              <a:path w="181610" h="6858000">
                <a:moveTo>
                  <a:pt x="181610" y="0"/>
                </a:moveTo>
                <a:lnTo>
                  <a:pt x="0" y="0"/>
                </a:lnTo>
                <a:lnTo>
                  <a:pt x="0" y="6858000"/>
                </a:lnTo>
                <a:lnTo>
                  <a:pt x="181610" y="6858000"/>
                </a:lnTo>
                <a:close/>
              </a:path>
            </a:pathLst>
          </a:custGeom>
          <a:solidFill>
            <a:srgbClr val="2D5268"/>
          </a:solidFill>
        </p:spPr>
        <p:txBody>
          <a:bodyPr wrap="square" lIns="0" tIns="0" rIns="0" bIns="0" rtlCol="0"/>
          <a:lstStyle/>
          <a:p>
            <a:endParaRPr/>
          </a:p>
        </p:txBody>
      </p:sp>
      <p:sp>
        <p:nvSpPr>
          <p:cNvPr id="75" name="bg object 75"/>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270" y="0"/>
            <a:ext cx="9146540" cy="248920"/>
          </a:xfrm>
          <a:custGeom>
            <a:avLst/>
            <a:gdLst/>
            <a:ahLst/>
            <a:cxnLst/>
            <a:rect l="l" t="t" r="r" b="b"/>
            <a:pathLst>
              <a:path w="9146540" h="248920">
                <a:moveTo>
                  <a:pt x="9146540" y="0"/>
                </a:moveTo>
                <a:lnTo>
                  <a:pt x="0" y="0"/>
                </a:lnTo>
                <a:lnTo>
                  <a:pt x="0" y="118110"/>
                </a:lnTo>
                <a:lnTo>
                  <a:pt x="0" y="129540"/>
                </a:lnTo>
                <a:lnTo>
                  <a:pt x="0" y="248920"/>
                </a:lnTo>
                <a:lnTo>
                  <a:pt x="9146540" y="248920"/>
                </a:lnTo>
                <a:lnTo>
                  <a:pt x="9146540" y="129540"/>
                </a:lnTo>
                <a:lnTo>
                  <a:pt x="9146540" y="118110"/>
                </a:lnTo>
                <a:lnTo>
                  <a:pt x="9146540" y="0"/>
                </a:lnTo>
                <a:close/>
              </a:path>
            </a:pathLst>
          </a:custGeom>
          <a:solidFill>
            <a:srgbClr val="C4DDE4"/>
          </a:solidFill>
        </p:spPr>
        <p:txBody>
          <a:bodyPr wrap="square" lIns="0" tIns="0" rIns="0" bIns="0" rtlCol="0"/>
          <a:lstStyle/>
          <a:p>
            <a:endParaRPr/>
          </a:p>
        </p:txBody>
      </p:sp>
      <p:sp>
        <p:nvSpPr>
          <p:cNvPr id="17" name="bg object 17"/>
          <p:cNvSpPr/>
          <p:nvPr/>
        </p:nvSpPr>
        <p:spPr>
          <a:xfrm>
            <a:off x="-1270" y="23622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C5DEE4"/>
          </a:solidFill>
        </p:spPr>
        <p:txBody>
          <a:bodyPr wrap="square" lIns="0" tIns="0" rIns="0" bIns="0" rtlCol="0"/>
          <a:lstStyle/>
          <a:p>
            <a:endParaRPr/>
          </a:p>
        </p:txBody>
      </p:sp>
      <p:sp>
        <p:nvSpPr>
          <p:cNvPr id="18" name="bg object 18"/>
          <p:cNvSpPr/>
          <p:nvPr/>
        </p:nvSpPr>
        <p:spPr>
          <a:xfrm>
            <a:off x="-1270" y="354329"/>
            <a:ext cx="9146540" cy="129539"/>
          </a:xfrm>
          <a:custGeom>
            <a:avLst/>
            <a:gdLst/>
            <a:ahLst/>
            <a:cxnLst/>
            <a:rect l="l" t="t" r="r" b="b"/>
            <a:pathLst>
              <a:path w="9146540" h="129540">
                <a:moveTo>
                  <a:pt x="9146540" y="0"/>
                </a:moveTo>
                <a:lnTo>
                  <a:pt x="0" y="0"/>
                </a:lnTo>
                <a:lnTo>
                  <a:pt x="0" y="129540"/>
                </a:lnTo>
                <a:lnTo>
                  <a:pt x="9146540" y="129540"/>
                </a:lnTo>
                <a:lnTo>
                  <a:pt x="9146540" y="0"/>
                </a:lnTo>
                <a:close/>
              </a:path>
            </a:pathLst>
          </a:custGeom>
          <a:solidFill>
            <a:srgbClr val="C6DEE5"/>
          </a:solidFill>
        </p:spPr>
        <p:txBody>
          <a:bodyPr wrap="square" lIns="0" tIns="0" rIns="0" bIns="0" rtlCol="0"/>
          <a:lstStyle/>
          <a:p>
            <a:endParaRPr/>
          </a:p>
        </p:txBody>
      </p:sp>
      <p:sp>
        <p:nvSpPr>
          <p:cNvPr id="19" name="bg object 19"/>
          <p:cNvSpPr/>
          <p:nvPr/>
        </p:nvSpPr>
        <p:spPr>
          <a:xfrm>
            <a:off x="-1270" y="472439"/>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C7DFE5"/>
          </a:solidFill>
        </p:spPr>
        <p:txBody>
          <a:bodyPr wrap="square" lIns="0" tIns="0" rIns="0" bIns="0" rtlCol="0"/>
          <a:lstStyle/>
          <a:p>
            <a:endParaRPr/>
          </a:p>
        </p:txBody>
      </p:sp>
      <p:sp>
        <p:nvSpPr>
          <p:cNvPr id="20" name="bg object 20"/>
          <p:cNvSpPr/>
          <p:nvPr/>
        </p:nvSpPr>
        <p:spPr>
          <a:xfrm>
            <a:off x="-1270" y="590549"/>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C8DFE6"/>
          </a:solidFill>
        </p:spPr>
        <p:txBody>
          <a:bodyPr wrap="square" lIns="0" tIns="0" rIns="0" bIns="0" rtlCol="0"/>
          <a:lstStyle/>
          <a:p>
            <a:endParaRPr/>
          </a:p>
        </p:txBody>
      </p:sp>
      <p:sp>
        <p:nvSpPr>
          <p:cNvPr id="21" name="bg object 21"/>
          <p:cNvSpPr/>
          <p:nvPr/>
        </p:nvSpPr>
        <p:spPr>
          <a:xfrm>
            <a:off x="-1270" y="708660"/>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C9E0E6"/>
          </a:solidFill>
        </p:spPr>
        <p:txBody>
          <a:bodyPr wrap="square" lIns="0" tIns="0" rIns="0" bIns="0" rtlCol="0"/>
          <a:lstStyle/>
          <a:p>
            <a:endParaRPr/>
          </a:p>
        </p:txBody>
      </p:sp>
      <p:sp>
        <p:nvSpPr>
          <p:cNvPr id="22" name="bg object 22"/>
          <p:cNvSpPr/>
          <p:nvPr/>
        </p:nvSpPr>
        <p:spPr>
          <a:xfrm>
            <a:off x="-1270" y="826769"/>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CAE0E7"/>
          </a:solidFill>
        </p:spPr>
        <p:txBody>
          <a:bodyPr wrap="square" lIns="0" tIns="0" rIns="0" bIns="0" rtlCol="0"/>
          <a:lstStyle/>
          <a:p>
            <a:endParaRPr/>
          </a:p>
        </p:txBody>
      </p:sp>
      <p:sp>
        <p:nvSpPr>
          <p:cNvPr id="23" name="bg object 23"/>
          <p:cNvSpPr/>
          <p:nvPr/>
        </p:nvSpPr>
        <p:spPr>
          <a:xfrm>
            <a:off x="-1270" y="944879"/>
            <a:ext cx="9146540" cy="129539"/>
          </a:xfrm>
          <a:custGeom>
            <a:avLst/>
            <a:gdLst/>
            <a:ahLst/>
            <a:cxnLst/>
            <a:rect l="l" t="t" r="r" b="b"/>
            <a:pathLst>
              <a:path w="9146540" h="129540">
                <a:moveTo>
                  <a:pt x="9146540" y="0"/>
                </a:moveTo>
                <a:lnTo>
                  <a:pt x="0" y="0"/>
                </a:lnTo>
                <a:lnTo>
                  <a:pt x="0" y="129540"/>
                </a:lnTo>
                <a:lnTo>
                  <a:pt x="9146540" y="129540"/>
                </a:lnTo>
                <a:lnTo>
                  <a:pt x="9146540" y="0"/>
                </a:lnTo>
                <a:close/>
              </a:path>
            </a:pathLst>
          </a:custGeom>
          <a:solidFill>
            <a:srgbClr val="CCE1E7"/>
          </a:solidFill>
        </p:spPr>
        <p:txBody>
          <a:bodyPr wrap="square" lIns="0" tIns="0" rIns="0" bIns="0" rtlCol="0"/>
          <a:lstStyle/>
          <a:p>
            <a:endParaRPr/>
          </a:p>
        </p:txBody>
      </p:sp>
      <p:sp>
        <p:nvSpPr>
          <p:cNvPr id="24" name="bg object 24"/>
          <p:cNvSpPr/>
          <p:nvPr/>
        </p:nvSpPr>
        <p:spPr>
          <a:xfrm>
            <a:off x="-1270" y="1062990"/>
            <a:ext cx="9146540" cy="130810"/>
          </a:xfrm>
          <a:custGeom>
            <a:avLst/>
            <a:gdLst/>
            <a:ahLst/>
            <a:cxnLst/>
            <a:rect l="l" t="t" r="r" b="b"/>
            <a:pathLst>
              <a:path w="9146540" h="130809">
                <a:moveTo>
                  <a:pt x="9146540" y="0"/>
                </a:moveTo>
                <a:lnTo>
                  <a:pt x="0" y="0"/>
                </a:lnTo>
                <a:lnTo>
                  <a:pt x="0" y="130810"/>
                </a:lnTo>
                <a:lnTo>
                  <a:pt x="9146540" y="130810"/>
                </a:lnTo>
                <a:lnTo>
                  <a:pt x="9146540" y="0"/>
                </a:lnTo>
                <a:close/>
              </a:path>
            </a:pathLst>
          </a:custGeom>
          <a:solidFill>
            <a:srgbClr val="CCE2E7"/>
          </a:solidFill>
        </p:spPr>
        <p:txBody>
          <a:bodyPr wrap="square" lIns="0" tIns="0" rIns="0" bIns="0" rtlCol="0"/>
          <a:lstStyle/>
          <a:p>
            <a:endParaRPr/>
          </a:p>
        </p:txBody>
      </p:sp>
      <p:sp>
        <p:nvSpPr>
          <p:cNvPr id="25" name="bg object 25"/>
          <p:cNvSpPr/>
          <p:nvPr/>
        </p:nvSpPr>
        <p:spPr>
          <a:xfrm>
            <a:off x="-1270" y="1182369"/>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CDE2E8"/>
          </a:solidFill>
        </p:spPr>
        <p:txBody>
          <a:bodyPr wrap="square" lIns="0" tIns="0" rIns="0" bIns="0" rtlCol="0"/>
          <a:lstStyle/>
          <a:p>
            <a:endParaRPr/>
          </a:p>
        </p:txBody>
      </p:sp>
      <p:sp>
        <p:nvSpPr>
          <p:cNvPr id="26" name="bg object 26"/>
          <p:cNvSpPr/>
          <p:nvPr/>
        </p:nvSpPr>
        <p:spPr>
          <a:xfrm>
            <a:off x="-1270" y="1300479"/>
            <a:ext cx="9146540" cy="129539"/>
          </a:xfrm>
          <a:custGeom>
            <a:avLst/>
            <a:gdLst/>
            <a:ahLst/>
            <a:cxnLst/>
            <a:rect l="l" t="t" r="r" b="b"/>
            <a:pathLst>
              <a:path w="9146540" h="129540">
                <a:moveTo>
                  <a:pt x="9146540" y="0"/>
                </a:moveTo>
                <a:lnTo>
                  <a:pt x="0" y="0"/>
                </a:lnTo>
                <a:lnTo>
                  <a:pt x="0" y="129540"/>
                </a:lnTo>
                <a:lnTo>
                  <a:pt x="9146540" y="129540"/>
                </a:lnTo>
                <a:lnTo>
                  <a:pt x="9146540" y="0"/>
                </a:lnTo>
                <a:close/>
              </a:path>
            </a:pathLst>
          </a:custGeom>
          <a:solidFill>
            <a:srgbClr val="CEE3E8"/>
          </a:solidFill>
        </p:spPr>
        <p:txBody>
          <a:bodyPr wrap="square" lIns="0" tIns="0" rIns="0" bIns="0" rtlCol="0"/>
          <a:lstStyle/>
          <a:p>
            <a:endParaRPr/>
          </a:p>
        </p:txBody>
      </p:sp>
      <p:sp>
        <p:nvSpPr>
          <p:cNvPr id="27" name="bg object 27"/>
          <p:cNvSpPr/>
          <p:nvPr/>
        </p:nvSpPr>
        <p:spPr>
          <a:xfrm>
            <a:off x="-1270" y="1418590"/>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CFE3E9"/>
          </a:solidFill>
        </p:spPr>
        <p:txBody>
          <a:bodyPr wrap="square" lIns="0" tIns="0" rIns="0" bIns="0" rtlCol="0"/>
          <a:lstStyle/>
          <a:p>
            <a:endParaRPr/>
          </a:p>
        </p:txBody>
      </p:sp>
      <p:sp>
        <p:nvSpPr>
          <p:cNvPr id="28" name="bg object 28"/>
          <p:cNvSpPr/>
          <p:nvPr/>
        </p:nvSpPr>
        <p:spPr>
          <a:xfrm>
            <a:off x="-1270" y="153669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0E4E9"/>
          </a:solidFill>
        </p:spPr>
        <p:txBody>
          <a:bodyPr wrap="square" lIns="0" tIns="0" rIns="0" bIns="0" rtlCol="0"/>
          <a:lstStyle/>
          <a:p>
            <a:endParaRPr/>
          </a:p>
        </p:txBody>
      </p:sp>
      <p:sp>
        <p:nvSpPr>
          <p:cNvPr id="29" name="bg object 29"/>
          <p:cNvSpPr/>
          <p:nvPr/>
        </p:nvSpPr>
        <p:spPr>
          <a:xfrm>
            <a:off x="-1270" y="165480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1E4EA"/>
          </a:solidFill>
        </p:spPr>
        <p:txBody>
          <a:bodyPr wrap="square" lIns="0" tIns="0" rIns="0" bIns="0" rtlCol="0"/>
          <a:lstStyle/>
          <a:p>
            <a:endParaRPr/>
          </a:p>
        </p:txBody>
      </p:sp>
      <p:sp>
        <p:nvSpPr>
          <p:cNvPr id="30" name="bg object 30"/>
          <p:cNvSpPr/>
          <p:nvPr/>
        </p:nvSpPr>
        <p:spPr>
          <a:xfrm>
            <a:off x="-1270" y="177291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2E5EA"/>
          </a:solidFill>
        </p:spPr>
        <p:txBody>
          <a:bodyPr wrap="square" lIns="0" tIns="0" rIns="0" bIns="0" rtlCol="0"/>
          <a:lstStyle/>
          <a:p>
            <a:endParaRPr/>
          </a:p>
        </p:txBody>
      </p:sp>
      <p:sp>
        <p:nvSpPr>
          <p:cNvPr id="31" name="bg object 31"/>
          <p:cNvSpPr/>
          <p:nvPr/>
        </p:nvSpPr>
        <p:spPr>
          <a:xfrm>
            <a:off x="-1270" y="1891029"/>
            <a:ext cx="9146540" cy="130810"/>
          </a:xfrm>
          <a:custGeom>
            <a:avLst/>
            <a:gdLst/>
            <a:ahLst/>
            <a:cxnLst/>
            <a:rect l="l" t="t" r="r" b="b"/>
            <a:pathLst>
              <a:path w="9146540" h="130810">
                <a:moveTo>
                  <a:pt x="9146540" y="0"/>
                </a:moveTo>
                <a:lnTo>
                  <a:pt x="0" y="0"/>
                </a:lnTo>
                <a:lnTo>
                  <a:pt x="0" y="130810"/>
                </a:lnTo>
                <a:lnTo>
                  <a:pt x="9146540" y="130810"/>
                </a:lnTo>
                <a:lnTo>
                  <a:pt x="9146540" y="0"/>
                </a:lnTo>
                <a:close/>
              </a:path>
            </a:pathLst>
          </a:custGeom>
          <a:solidFill>
            <a:srgbClr val="D3E5EB"/>
          </a:solidFill>
        </p:spPr>
        <p:txBody>
          <a:bodyPr wrap="square" lIns="0" tIns="0" rIns="0" bIns="0" rtlCol="0"/>
          <a:lstStyle/>
          <a:p>
            <a:endParaRPr/>
          </a:p>
        </p:txBody>
      </p:sp>
      <p:sp>
        <p:nvSpPr>
          <p:cNvPr id="32" name="bg object 32"/>
          <p:cNvSpPr/>
          <p:nvPr/>
        </p:nvSpPr>
        <p:spPr>
          <a:xfrm>
            <a:off x="-1270" y="201040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4E6EB"/>
          </a:solidFill>
        </p:spPr>
        <p:txBody>
          <a:bodyPr wrap="square" lIns="0" tIns="0" rIns="0" bIns="0" rtlCol="0"/>
          <a:lstStyle/>
          <a:p>
            <a:endParaRPr/>
          </a:p>
        </p:txBody>
      </p:sp>
      <p:sp>
        <p:nvSpPr>
          <p:cNvPr id="33" name="bg object 33"/>
          <p:cNvSpPr/>
          <p:nvPr/>
        </p:nvSpPr>
        <p:spPr>
          <a:xfrm>
            <a:off x="-1270" y="212851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5E7EB"/>
          </a:solidFill>
        </p:spPr>
        <p:txBody>
          <a:bodyPr wrap="square" lIns="0" tIns="0" rIns="0" bIns="0" rtlCol="0"/>
          <a:lstStyle/>
          <a:p>
            <a:endParaRPr/>
          </a:p>
        </p:txBody>
      </p:sp>
      <p:sp>
        <p:nvSpPr>
          <p:cNvPr id="34" name="bg object 34"/>
          <p:cNvSpPr/>
          <p:nvPr/>
        </p:nvSpPr>
        <p:spPr>
          <a:xfrm>
            <a:off x="-1270" y="224662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D6E7EC"/>
          </a:solidFill>
        </p:spPr>
        <p:txBody>
          <a:bodyPr wrap="square" lIns="0" tIns="0" rIns="0" bIns="0" rtlCol="0"/>
          <a:lstStyle/>
          <a:p>
            <a:endParaRPr/>
          </a:p>
        </p:txBody>
      </p:sp>
      <p:sp>
        <p:nvSpPr>
          <p:cNvPr id="35" name="bg object 35"/>
          <p:cNvSpPr/>
          <p:nvPr/>
        </p:nvSpPr>
        <p:spPr>
          <a:xfrm>
            <a:off x="-1270" y="236474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7E8EC"/>
          </a:solidFill>
        </p:spPr>
        <p:txBody>
          <a:bodyPr wrap="square" lIns="0" tIns="0" rIns="0" bIns="0" rtlCol="0"/>
          <a:lstStyle/>
          <a:p>
            <a:endParaRPr/>
          </a:p>
        </p:txBody>
      </p:sp>
      <p:sp>
        <p:nvSpPr>
          <p:cNvPr id="36" name="bg object 36"/>
          <p:cNvSpPr/>
          <p:nvPr/>
        </p:nvSpPr>
        <p:spPr>
          <a:xfrm>
            <a:off x="-1270" y="248285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8E8ED"/>
          </a:solidFill>
        </p:spPr>
        <p:txBody>
          <a:bodyPr wrap="square" lIns="0" tIns="0" rIns="0" bIns="0" rtlCol="0"/>
          <a:lstStyle/>
          <a:p>
            <a:endParaRPr/>
          </a:p>
        </p:txBody>
      </p:sp>
      <p:sp>
        <p:nvSpPr>
          <p:cNvPr id="37" name="bg object 37"/>
          <p:cNvSpPr/>
          <p:nvPr/>
        </p:nvSpPr>
        <p:spPr>
          <a:xfrm>
            <a:off x="-1270" y="260095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9E9ED"/>
          </a:solidFill>
        </p:spPr>
        <p:txBody>
          <a:bodyPr wrap="square" lIns="0" tIns="0" rIns="0" bIns="0" rtlCol="0"/>
          <a:lstStyle/>
          <a:p>
            <a:endParaRPr/>
          </a:p>
        </p:txBody>
      </p:sp>
      <p:sp>
        <p:nvSpPr>
          <p:cNvPr id="38" name="bg object 38"/>
          <p:cNvSpPr/>
          <p:nvPr/>
        </p:nvSpPr>
        <p:spPr>
          <a:xfrm>
            <a:off x="-1270" y="271906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AE9EE"/>
          </a:solidFill>
        </p:spPr>
        <p:txBody>
          <a:bodyPr wrap="square" lIns="0" tIns="0" rIns="0" bIns="0" rtlCol="0"/>
          <a:lstStyle/>
          <a:p>
            <a:endParaRPr/>
          </a:p>
        </p:txBody>
      </p:sp>
      <p:sp>
        <p:nvSpPr>
          <p:cNvPr id="39" name="bg object 39"/>
          <p:cNvSpPr/>
          <p:nvPr/>
        </p:nvSpPr>
        <p:spPr>
          <a:xfrm>
            <a:off x="-1270" y="2837179"/>
            <a:ext cx="9146540" cy="130810"/>
          </a:xfrm>
          <a:custGeom>
            <a:avLst/>
            <a:gdLst/>
            <a:ahLst/>
            <a:cxnLst/>
            <a:rect l="l" t="t" r="r" b="b"/>
            <a:pathLst>
              <a:path w="9146540" h="130810">
                <a:moveTo>
                  <a:pt x="9146540" y="0"/>
                </a:moveTo>
                <a:lnTo>
                  <a:pt x="0" y="0"/>
                </a:lnTo>
                <a:lnTo>
                  <a:pt x="0" y="130810"/>
                </a:lnTo>
                <a:lnTo>
                  <a:pt x="9146540" y="130810"/>
                </a:lnTo>
                <a:lnTo>
                  <a:pt x="9146540" y="0"/>
                </a:lnTo>
                <a:close/>
              </a:path>
            </a:pathLst>
          </a:custGeom>
          <a:solidFill>
            <a:srgbClr val="DBEAEE"/>
          </a:solidFill>
        </p:spPr>
        <p:txBody>
          <a:bodyPr wrap="square" lIns="0" tIns="0" rIns="0" bIns="0" rtlCol="0"/>
          <a:lstStyle/>
          <a:p>
            <a:endParaRPr/>
          </a:p>
        </p:txBody>
      </p:sp>
      <p:sp>
        <p:nvSpPr>
          <p:cNvPr id="40" name="bg object 40"/>
          <p:cNvSpPr/>
          <p:nvPr/>
        </p:nvSpPr>
        <p:spPr>
          <a:xfrm>
            <a:off x="-1270" y="295655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CEAEF"/>
          </a:solidFill>
        </p:spPr>
        <p:txBody>
          <a:bodyPr wrap="square" lIns="0" tIns="0" rIns="0" bIns="0" rtlCol="0"/>
          <a:lstStyle/>
          <a:p>
            <a:endParaRPr/>
          </a:p>
        </p:txBody>
      </p:sp>
      <p:sp>
        <p:nvSpPr>
          <p:cNvPr id="41" name="bg object 41"/>
          <p:cNvSpPr/>
          <p:nvPr/>
        </p:nvSpPr>
        <p:spPr>
          <a:xfrm>
            <a:off x="-1270" y="307466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DEBEF"/>
          </a:solidFill>
        </p:spPr>
        <p:txBody>
          <a:bodyPr wrap="square" lIns="0" tIns="0" rIns="0" bIns="0" rtlCol="0"/>
          <a:lstStyle/>
          <a:p>
            <a:endParaRPr/>
          </a:p>
        </p:txBody>
      </p:sp>
      <p:sp>
        <p:nvSpPr>
          <p:cNvPr id="42" name="bg object 42"/>
          <p:cNvSpPr/>
          <p:nvPr/>
        </p:nvSpPr>
        <p:spPr>
          <a:xfrm>
            <a:off x="-1270" y="319277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DEECEF"/>
          </a:solidFill>
        </p:spPr>
        <p:txBody>
          <a:bodyPr wrap="square" lIns="0" tIns="0" rIns="0" bIns="0" rtlCol="0"/>
          <a:lstStyle/>
          <a:p>
            <a:endParaRPr/>
          </a:p>
        </p:txBody>
      </p:sp>
      <p:sp>
        <p:nvSpPr>
          <p:cNvPr id="43" name="bg object 43"/>
          <p:cNvSpPr/>
          <p:nvPr/>
        </p:nvSpPr>
        <p:spPr>
          <a:xfrm>
            <a:off x="-1270" y="331088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DFECF0"/>
          </a:solidFill>
        </p:spPr>
        <p:txBody>
          <a:bodyPr wrap="square" lIns="0" tIns="0" rIns="0" bIns="0" rtlCol="0"/>
          <a:lstStyle/>
          <a:p>
            <a:endParaRPr/>
          </a:p>
        </p:txBody>
      </p:sp>
      <p:sp>
        <p:nvSpPr>
          <p:cNvPr id="44" name="bg object 44"/>
          <p:cNvSpPr/>
          <p:nvPr/>
        </p:nvSpPr>
        <p:spPr>
          <a:xfrm>
            <a:off x="-1270" y="342900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E0EDF0"/>
          </a:solidFill>
        </p:spPr>
        <p:txBody>
          <a:bodyPr wrap="square" lIns="0" tIns="0" rIns="0" bIns="0" rtlCol="0"/>
          <a:lstStyle/>
          <a:p>
            <a:endParaRPr/>
          </a:p>
        </p:txBody>
      </p:sp>
      <p:sp>
        <p:nvSpPr>
          <p:cNvPr id="45" name="bg object 45"/>
          <p:cNvSpPr/>
          <p:nvPr/>
        </p:nvSpPr>
        <p:spPr>
          <a:xfrm>
            <a:off x="-1270" y="354710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E1EDF1"/>
          </a:solidFill>
        </p:spPr>
        <p:txBody>
          <a:bodyPr wrap="square" lIns="0" tIns="0" rIns="0" bIns="0" rtlCol="0"/>
          <a:lstStyle/>
          <a:p>
            <a:endParaRPr/>
          </a:p>
        </p:txBody>
      </p:sp>
      <p:sp>
        <p:nvSpPr>
          <p:cNvPr id="46" name="bg object 46"/>
          <p:cNvSpPr/>
          <p:nvPr/>
        </p:nvSpPr>
        <p:spPr>
          <a:xfrm>
            <a:off x="-1270" y="3665220"/>
            <a:ext cx="9146540" cy="130810"/>
          </a:xfrm>
          <a:custGeom>
            <a:avLst/>
            <a:gdLst/>
            <a:ahLst/>
            <a:cxnLst/>
            <a:rect l="l" t="t" r="r" b="b"/>
            <a:pathLst>
              <a:path w="9146540" h="130810">
                <a:moveTo>
                  <a:pt x="9146540" y="0"/>
                </a:moveTo>
                <a:lnTo>
                  <a:pt x="0" y="0"/>
                </a:lnTo>
                <a:lnTo>
                  <a:pt x="0" y="130809"/>
                </a:lnTo>
                <a:lnTo>
                  <a:pt x="9146540" y="130809"/>
                </a:lnTo>
                <a:lnTo>
                  <a:pt x="9146540" y="0"/>
                </a:lnTo>
                <a:close/>
              </a:path>
            </a:pathLst>
          </a:custGeom>
          <a:solidFill>
            <a:srgbClr val="E2EEF1"/>
          </a:solidFill>
        </p:spPr>
        <p:txBody>
          <a:bodyPr wrap="square" lIns="0" tIns="0" rIns="0" bIns="0" rtlCol="0"/>
          <a:lstStyle/>
          <a:p>
            <a:endParaRPr/>
          </a:p>
        </p:txBody>
      </p:sp>
      <p:sp>
        <p:nvSpPr>
          <p:cNvPr id="47" name="bg object 47"/>
          <p:cNvSpPr/>
          <p:nvPr/>
        </p:nvSpPr>
        <p:spPr>
          <a:xfrm>
            <a:off x="-1270" y="3783329"/>
            <a:ext cx="9146540" cy="130810"/>
          </a:xfrm>
          <a:custGeom>
            <a:avLst/>
            <a:gdLst/>
            <a:ahLst/>
            <a:cxnLst/>
            <a:rect l="l" t="t" r="r" b="b"/>
            <a:pathLst>
              <a:path w="9146540" h="130810">
                <a:moveTo>
                  <a:pt x="9146540" y="0"/>
                </a:moveTo>
                <a:lnTo>
                  <a:pt x="0" y="0"/>
                </a:lnTo>
                <a:lnTo>
                  <a:pt x="0" y="130810"/>
                </a:lnTo>
                <a:lnTo>
                  <a:pt x="9146540" y="130810"/>
                </a:lnTo>
                <a:lnTo>
                  <a:pt x="9146540" y="0"/>
                </a:lnTo>
                <a:close/>
              </a:path>
            </a:pathLst>
          </a:custGeom>
          <a:solidFill>
            <a:srgbClr val="E3EEF2"/>
          </a:solidFill>
        </p:spPr>
        <p:txBody>
          <a:bodyPr wrap="square" lIns="0" tIns="0" rIns="0" bIns="0" rtlCol="0"/>
          <a:lstStyle/>
          <a:p>
            <a:endParaRPr/>
          </a:p>
        </p:txBody>
      </p:sp>
      <p:sp>
        <p:nvSpPr>
          <p:cNvPr id="48" name="bg object 48"/>
          <p:cNvSpPr/>
          <p:nvPr/>
        </p:nvSpPr>
        <p:spPr>
          <a:xfrm>
            <a:off x="-1270" y="3901439"/>
            <a:ext cx="9146540" cy="130810"/>
          </a:xfrm>
          <a:custGeom>
            <a:avLst/>
            <a:gdLst/>
            <a:ahLst/>
            <a:cxnLst/>
            <a:rect l="l" t="t" r="r" b="b"/>
            <a:pathLst>
              <a:path w="9146540" h="130810">
                <a:moveTo>
                  <a:pt x="9146540" y="0"/>
                </a:moveTo>
                <a:lnTo>
                  <a:pt x="0" y="0"/>
                </a:lnTo>
                <a:lnTo>
                  <a:pt x="0" y="130810"/>
                </a:lnTo>
                <a:lnTo>
                  <a:pt x="9146540" y="130810"/>
                </a:lnTo>
                <a:lnTo>
                  <a:pt x="9146540" y="0"/>
                </a:lnTo>
                <a:close/>
              </a:path>
            </a:pathLst>
          </a:custGeom>
          <a:solidFill>
            <a:srgbClr val="E4EFF2"/>
          </a:solidFill>
        </p:spPr>
        <p:txBody>
          <a:bodyPr wrap="square" lIns="0" tIns="0" rIns="0" bIns="0" rtlCol="0"/>
          <a:lstStyle/>
          <a:p>
            <a:endParaRPr/>
          </a:p>
        </p:txBody>
      </p:sp>
      <p:sp>
        <p:nvSpPr>
          <p:cNvPr id="49" name="bg object 49"/>
          <p:cNvSpPr/>
          <p:nvPr/>
        </p:nvSpPr>
        <p:spPr>
          <a:xfrm>
            <a:off x="-1270" y="402082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E5F0F2"/>
          </a:solidFill>
        </p:spPr>
        <p:txBody>
          <a:bodyPr wrap="square" lIns="0" tIns="0" rIns="0" bIns="0" rtlCol="0"/>
          <a:lstStyle/>
          <a:p>
            <a:endParaRPr/>
          </a:p>
        </p:txBody>
      </p:sp>
      <p:sp>
        <p:nvSpPr>
          <p:cNvPr id="50" name="bg object 50"/>
          <p:cNvSpPr/>
          <p:nvPr/>
        </p:nvSpPr>
        <p:spPr>
          <a:xfrm>
            <a:off x="-1270" y="413892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E6F0F3"/>
          </a:solidFill>
        </p:spPr>
        <p:txBody>
          <a:bodyPr wrap="square" lIns="0" tIns="0" rIns="0" bIns="0" rtlCol="0"/>
          <a:lstStyle/>
          <a:p>
            <a:endParaRPr/>
          </a:p>
        </p:txBody>
      </p:sp>
      <p:sp>
        <p:nvSpPr>
          <p:cNvPr id="51" name="bg object 51"/>
          <p:cNvSpPr/>
          <p:nvPr/>
        </p:nvSpPr>
        <p:spPr>
          <a:xfrm>
            <a:off x="-1270" y="425703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E7F1F3"/>
          </a:solidFill>
        </p:spPr>
        <p:txBody>
          <a:bodyPr wrap="square" lIns="0" tIns="0" rIns="0" bIns="0" rtlCol="0"/>
          <a:lstStyle/>
          <a:p>
            <a:endParaRPr/>
          </a:p>
        </p:txBody>
      </p:sp>
      <p:sp>
        <p:nvSpPr>
          <p:cNvPr id="52" name="bg object 52"/>
          <p:cNvSpPr/>
          <p:nvPr/>
        </p:nvSpPr>
        <p:spPr>
          <a:xfrm>
            <a:off x="-1270" y="437515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E8F1F4"/>
          </a:solidFill>
        </p:spPr>
        <p:txBody>
          <a:bodyPr wrap="square" lIns="0" tIns="0" rIns="0" bIns="0" rtlCol="0"/>
          <a:lstStyle/>
          <a:p>
            <a:endParaRPr/>
          </a:p>
        </p:txBody>
      </p:sp>
      <p:sp>
        <p:nvSpPr>
          <p:cNvPr id="53" name="bg object 53"/>
          <p:cNvSpPr/>
          <p:nvPr/>
        </p:nvSpPr>
        <p:spPr>
          <a:xfrm>
            <a:off x="-1270" y="449325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E9F2F4"/>
          </a:solidFill>
        </p:spPr>
        <p:txBody>
          <a:bodyPr wrap="square" lIns="0" tIns="0" rIns="0" bIns="0" rtlCol="0"/>
          <a:lstStyle/>
          <a:p>
            <a:endParaRPr/>
          </a:p>
        </p:txBody>
      </p:sp>
      <p:sp>
        <p:nvSpPr>
          <p:cNvPr id="54" name="bg object 54"/>
          <p:cNvSpPr/>
          <p:nvPr/>
        </p:nvSpPr>
        <p:spPr>
          <a:xfrm>
            <a:off x="-1270" y="4611370"/>
            <a:ext cx="9146540" cy="130810"/>
          </a:xfrm>
          <a:custGeom>
            <a:avLst/>
            <a:gdLst/>
            <a:ahLst/>
            <a:cxnLst/>
            <a:rect l="l" t="t" r="r" b="b"/>
            <a:pathLst>
              <a:path w="9146540" h="130810">
                <a:moveTo>
                  <a:pt x="9146540" y="0"/>
                </a:moveTo>
                <a:lnTo>
                  <a:pt x="0" y="0"/>
                </a:lnTo>
                <a:lnTo>
                  <a:pt x="0" y="130809"/>
                </a:lnTo>
                <a:lnTo>
                  <a:pt x="9146540" y="130809"/>
                </a:lnTo>
                <a:lnTo>
                  <a:pt x="9146540" y="0"/>
                </a:lnTo>
                <a:close/>
              </a:path>
            </a:pathLst>
          </a:custGeom>
          <a:solidFill>
            <a:srgbClr val="EAF2F5"/>
          </a:solidFill>
        </p:spPr>
        <p:txBody>
          <a:bodyPr wrap="square" lIns="0" tIns="0" rIns="0" bIns="0" rtlCol="0"/>
          <a:lstStyle/>
          <a:p>
            <a:endParaRPr/>
          </a:p>
        </p:txBody>
      </p:sp>
      <p:sp>
        <p:nvSpPr>
          <p:cNvPr id="55" name="bg object 55"/>
          <p:cNvSpPr/>
          <p:nvPr/>
        </p:nvSpPr>
        <p:spPr>
          <a:xfrm>
            <a:off x="-1270" y="472947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EBF3F5"/>
          </a:solidFill>
        </p:spPr>
        <p:txBody>
          <a:bodyPr wrap="square" lIns="0" tIns="0" rIns="0" bIns="0" rtlCol="0"/>
          <a:lstStyle/>
          <a:p>
            <a:endParaRPr/>
          </a:p>
        </p:txBody>
      </p:sp>
      <p:sp>
        <p:nvSpPr>
          <p:cNvPr id="56" name="bg object 56"/>
          <p:cNvSpPr/>
          <p:nvPr/>
        </p:nvSpPr>
        <p:spPr>
          <a:xfrm>
            <a:off x="-1270" y="4847589"/>
            <a:ext cx="9146540" cy="130810"/>
          </a:xfrm>
          <a:custGeom>
            <a:avLst/>
            <a:gdLst/>
            <a:ahLst/>
            <a:cxnLst/>
            <a:rect l="l" t="t" r="r" b="b"/>
            <a:pathLst>
              <a:path w="9146540" h="130810">
                <a:moveTo>
                  <a:pt x="9146540" y="0"/>
                </a:moveTo>
                <a:lnTo>
                  <a:pt x="0" y="0"/>
                </a:lnTo>
                <a:lnTo>
                  <a:pt x="0" y="130810"/>
                </a:lnTo>
                <a:lnTo>
                  <a:pt x="9146540" y="130810"/>
                </a:lnTo>
                <a:lnTo>
                  <a:pt x="9146540" y="0"/>
                </a:lnTo>
                <a:close/>
              </a:path>
            </a:pathLst>
          </a:custGeom>
          <a:solidFill>
            <a:srgbClr val="ECF3F6"/>
          </a:solidFill>
        </p:spPr>
        <p:txBody>
          <a:bodyPr wrap="square" lIns="0" tIns="0" rIns="0" bIns="0" rtlCol="0"/>
          <a:lstStyle/>
          <a:p>
            <a:endParaRPr/>
          </a:p>
        </p:txBody>
      </p:sp>
      <p:sp>
        <p:nvSpPr>
          <p:cNvPr id="57" name="bg object 57"/>
          <p:cNvSpPr/>
          <p:nvPr/>
        </p:nvSpPr>
        <p:spPr>
          <a:xfrm>
            <a:off x="-1270" y="496697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EDF4F6"/>
          </a:solidFill>
        </p:spPr>
        <p:txBody>
          <a:bodyPr wrap="square" lIns="0" tIns="0" rIns="0" bIns="0" rtlCol="0"/>
          <a:lstStyle/>
          <a:p>
            <a:endParaRPr/>
          </a:p>
        </p:txBody>
      </p:sp>
      <p:sp>
        <p:nvSpPr>
          <p:cNvPr id="58" name="bg object 58"/>
          <p:cNvSpPr/>
          <p:nvPr/>
        </p:nvSpPr>
        <p:spPr>
          <a:xfrm>
            <a:off x="-1270" y="508507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EEF5F6"/>
          </a:solidFill>
        </p:spPr>
        <p:txBody>
          <a:bodyPr wrap="square" lIns="0" tIns="0" rIns="0" bIns="0" rtlCol="0"/>
          <a:lstStyle/>
          <a:p>
            <a:endParaRPr/>
          </a:p>
        </p:txBody>
      </p:sp>
      <p:sp>
        <p:nvSpPr>
          <p:cNvPr id="59" name="bg object 59"/>
          <p:cNvSpPr/>
          <p:nvPr/>
        </p:nvSpPr>
        <p:spPr>
          <a:xfrm>
            <a:off x="-1270" y="520318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EFF5F7"/>
          </a:solidFill>
        </p:spPr>
        <p:txBody>
          <a:bodyPr wrap="square" lIns="0" tIns="0" rIns="0" bIns="0" rtlCol="0"/>
          <a:lstStyle/>
          <a:p>
            <a:endParaRPr/>
          </a:p>
        </p:txBody>
      </p:sp>
      <p:sp>
        <p:nvSpPr>
          <p:cNvPr id="60" name="bg object 60"/>
          <p:cNvSpPr/>
          <p:nvPr/>
        </p:nvSpPr>
        <p:spPr>
          <a:xfrm>
            <a:off x="-1270" y="5321300"/>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F0F6F7"/>
          </a:solidFill>
        </p:spPr>
        <p:txBody>
          <a:bodyPr wrap="square" lIns="0" tIns="0" rIns="0" bIns="0" rtlCol="0"/>
          <a:lstStyle/>
          <a:p>
            <a:endParaRPr/>
          </a:p>
        </p:txBody>
      </p:sp>
      <p:sp>
        <p:nvSpPr>
          <p:cNvPr id="61" name="bg object 61"/>
          <p:cNvSpPr/>
          <p:nvPr/>
        </p:nvSpPr>
        <p:spPr>
          <a:xfrm>
            <a:off x="-1270" y="543940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F1F6F8"/>
          </a:solidFill>
        </p:spPr>
        <p:txBody>
          <a:bodyPr wrap="square" lIns="0" tIns="0" rIns="0" bIns="0" rtlCol="0"/>
          <a:lstStyle/>
          <a:p>
            <a:endParaRPr/>
          </a:p>
        </p:txBody>
      </p:sp>
      <p:sp>
        <p:nvSpPr>
          <p:cNvPr id="62" name="bg object 62"/>
          <p:cNvSpPr/>
          <p:nvPr/>
        </p:nvSpPr>
        <p:spPr>
          <a:xfrm>
            <a:off x="-1270" y="555752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F2F7F8"/>
          </a:solidFill>
        </p:spPr>
        <p:txBody>
          <a:bodyPr wrap="square" lIns="0" tIns="0" rIns="0" bIns="0" rtlCol="0"/>
          <a:lstStyle/>
          <a:p>
            <a:endParaRPr/>
          </a:p>
        </p:txBody>
      </p:sp>
      <p:sp>
        <p:nvSpPr>
          <p:cNvPr id="63" name="bg object 63"/>
          <p:cNvSpPr/>
          <p:nvPr/>
        </p:nvSpPr>
        <p:spPr>
          <a:xfrm>
            <a:off x="-1270" y="5675629"/>
            <a:ext cx="9146540" cy="130810"/>
          </a:xfrm>
          <a:custGeom>
            <a:avLst/>
            <a:gdLst/>
            <a:ahLst/>
            <a:cxnLst/>
            <a:rect l="l" t="t" r="r" b="b"/>
            <a:pathLst>
              <a:path w="9146540" h="130810">
                <a:moveTo>
                  <a:pt x="9146540" y="0"/>
                </a:moveTo>
                <a:lnTo>
                  <a:pt x="0" y="0"/>
                </a:lnTo>
                <a:lnTo>
                  <a:pt x="0" y="130810"/>
                </a:lnTo>
                <a:lnTo>
                  <a:pt x="9146540" y="130810"/>
                </a:lnTo>
                <a:lnTo>
                  <a:pt x="9146540" y="0"/>
                </a:lnTo>
                <a:close/>
              </a:path>
            </a:pathLst>
          </a:custGeom>
          <a:solidFill>
            <a:srgbClr val="F3F7F9"/>
          </a:solidFill>
        </p:spPr>
        <p:txBody>
          <a:bodyPr wrap="square" lIns="0" tIns="0" rIns="0" bIns="0" rtlCol="0"/>
          <a:lstStyle/>
          <a:p>
            <a:endParaRPr/>
          </a:p>
        </p:txBody>
      </p:sp>
      <p:sp>
        <p:nvSpPr>
          <p:cNvPr id="64" name="bg object 64"/>
          <p:cNvSpPr/>
          <p:nvPr/>
        </p:nvSpPr>
        <p:spPr>
          <a:xfrm>
            <a:off x="-1270" y="5795009"/>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F4F8F9"/>
          </a:solidFill>
        </p:spPr>
        <p:txBody>
          <a:bodyPr wrap="square" lIns="0" tIns="0" rIns="0" bIns="0" rtlCol="0"/>
          <a:lstStyle/>
          <a:p>
            <a:endParaRPr/>
          </a:p>
        </p:txBody>
      </p:sp>
      <p:sp>
        <p:nvSpPr>
          <p:cNvPr id="65" name="bg object 65"/>
          <p:cNvSpPr/>
          <p:nvPr/>
        </p:nvSpPr>
        <p:spPr>
          <a:xfrm>
            <a:off x="-1270" y="5913120"/>
            <a:ext cx="9146540" cy="129539"/>
          </a:xfrm>
          <a:custGeom>
            <a:avLst/>
            <a:gdLst/>
            <a:ahLst/>
            <a:cxnLst/>
            <a:rect l="l" t="t" r="r" b="b"/>
            <a:pathLst>
              <a:path w="9146540" h="129539">
                <a:moveTo>
                  <a:pt x="9146540" y="0"/>
                </a:moveTo>
                <a:lnTo>
                  <a:pt x="0" y="0"/>
                </a:lnTo>
                <a:lnTo>
                  <a:pt x="0" y="129539"/>
                </a:lnTo>
                <a:lnTo>
                  <a:pt x="9146540" y="129539"/>
                </a:lnTo>
                <a:lnTo>
                  <a:pt x="9146540" y="0"/>
                </a:lnTo>
                <a:close/>
              </a:path>
            </a:pathLst>
          </a:custGeom>
          <a:solidFill>
            <a:srgbClr val="F5F8FA"/>
          </a:solidFill>
        </p:spPr>
        <p:txBody>
          <a:bodyPr wrap="square" lIns="0" tIns="0" rIns="0" bIns="0" rtlCol="0"/>
          <a:lstStyle/>
          <a:p>
            <a:endParaRPr/>
          </a:p>
        </p:txBody>
      </p:sp>
      <p:sp>
        <p:nvSpPr>
          <p:cNvPr id="66" name="bg object 66"/>
          <p:cNvSpPr/>
          <p:nvPr/>
        </p:nvSpPr>
        <p:spPr>
          <a:xfrm>
            <a:off x="-1270" y="603122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F6F9FA"/>
          </a:solidFill>
        </p:spPr>
        <p:txBody>
          <a:bodyPr wrap="square" lIns="0" tIns="0" rIns="0" bIns="0" rtlCol="0"/>
          <a:lstStyle/>
          <a:p>
            <a:endParaRPr/>
          </a:p>
        </p:txBody>
      </p:sp>
      <p:sp>
        <p:nvSpPr>
          <p:cNvPr id="67" name="bg object 67"/>
          <p:cNvSpPr/>
          <p:nvPr/>
        </p:nvSpPr>
        <p:spPr>
          <a:xfrm>
            <a:off x="-1270" y="6149339"/>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F7FAFA"/>
          </a:solidFill>
        </p:spPr>
        <p:txBody>
          <a:bodyPr wrap="square" lIns="0" tIns="0" rIns="0" bIns="0" rtlCol="0"/>
          <a:lstStyle/>
          <a:p>
            <a:endParaRPr/>
          </a:p>
        </p:txBody>
      </p:sp>
      <p:sp>
        <p:nvSpPr>
          <p:cNvPr id="68" name="bg object 68"/>
          <p:cNvSpPr/>
          <p:nvPr/>
        </p:nvSpPr>
        <p:spPr>
          <a:xfrm>
            <a:off x="-1270" y="6267450"/>
            <a:ext cx="9146540" cy="129539"/>
          </a:xfrm>
          <a:custGeom>
            <a:avLst/>
            <a:gdLst/>
            <a:ahLst/>
            <a:cxnLst/>
            <a:rect l="l" t="t" r="r" b="b"/>
            <a:pathLst>
              <a:path w="9146540" h="129539">
                <a:moveTo>
                  <a:pt x="9146540" y="0"/>
                </a:moveTo>
                <a:lnTo>
                  <a:pt x="0" y="0"/>
                </a:lnTo>
                <a:lnTo>
                  <a:pt x="0" y="129540"/>
                </a:lnTo>
                <a:lnTo>
                  <a:pt x="9146540" y="129540"/>
                </a:lnTo>
                <a:lnTo>
                  <a:pt x="9146540" y="0"/>
                </a:lnTo>
                <a:close/>
              </a:path>
            </a:pathLst>
          </a:custGeom>
          <a:solidFill>
            <a:srgbClr val="F8FAFB"/>
          </a:solidFill>
        </p:spPr>
        <p:txBody>
          <a:bodyPr wrap="square" lIns="0" tIns="0" rIns="0" bIns="0" rtlCol="0"/>
          <a:lstStyle/>
          <a:p>
            <a:endParaRPr/>
          </a:p>
        </p:txBody>
      </p:sp>
      <p:sp>
        <p:nvSpPr>
          <p:cNvPr id="69" name="bg object 69"/>
          <p:cNvSpPr/>
          <p:nvPr/>
        </p:nvSpPr>
        <p:spPr>
          <a:xfrm>
            <a:off x="-1270" y="6385559"/>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F9FBFB"/>
          </a:solidFill>
        </p:spPr>
        <p:txBody>
          <a:bodyPr wrap="square" lIns="0" tIns="0" rIns="0" bIns="0" rtlCol="0"/>
          <a:lstStyle/>
          <a:p>
            <a:endParaRPr/>
          </a:p>
        </p:txBody>
      </p:sp>
      <p:sp>
        <p:nvSpPr>
          <p:cNvPr id="70" name="bg object 70"/>
          <p:cNvSpPr/>
          <p:nvPr/>
        </p:nvSpPr>
        <p:spPr>
          <a:xfrm>
            <a:off x="-1270" y="6503670"/>
            <a:ext cx="9146540" cy="129539"/>
          </a:xfrm>
          <a:custGeom>
            <a:avLst/>
            <a:gdLst/>
            <a:ahLst/>
            <a:cxnLst/>
            <a:rect l="l" t="t" r="r" b="b"/>
            <a:pathLst>
              <a:path w="9146540" h="129540">
                <a:moveTo>
                  <a:pt x="9146540" y="0"/>
                </a:moveTo>
                <a:lnTo>
                  <a:pt x="0" y="0"/>
                </a:lnTo>
                <a:lnTo>
                  <a:pt x="0" y="129539"/>
                </a:lnTo>
                <a:lnTo>
                  <a:pt x="9146540" y="129539"/>
                </a:lnTo>
                <a:lnTo>
                  <a:pt x="9146540" y="0"/>
                </a:lnTo>
                <a:close/>
              </a:path>
            </a:pathLst>
          </a:custGeom>
          <a:solidFill>
            <a:srgbClr val="FAFBFC"/>
          </a:solidFill>
        </p:spPr>
        <p:txBody>
          <a:bodyPr wrap="square" lIns="0" tIns="0" rIns="0" bIns="0" rtlCol="0"/>
          <a:lstStyle/>
          <a:p>
            <a:endParaRPr/>
          </a:p>
        </p:txBody>
      </p:sp>
      <p:sp>
        <p:nvSpPr>
          <p:cNvPr id="71" name="bg object 71"/>
          <p:cNvSpPr/>
          <p:nvPr/>
        </p:nvSpPr>
        <p:spPr>
          <a:xfrm>
            <a:off x="-1270" y="6621779"/>
            <a:ext cx="9146540" cy="130810"/>
          </a:xfrm>
          <a:custGeom>
            <a:avLst/>
            <a:gdLst/>
            <a:ahLst/>
            <a:cxnLst/>
            <a:rect l="l" t="t" r="r" b="b"/>
            <a:pathLst>
              <a:path w="9146540" h="130809">
                <a:moveTo>
                  <a:pt x="9146540" y="0"/>
                </a:moveTo>
                <a:lnTo>
                  <a:pt x="0" y="0"/>
                </a:lnTo>
                <a:lnTo>
                  <a:pt x="0" y="130810"/>
                </a:lnTo>
                <a:lnTo>
                  <a:pt x="9146540" y="130810"/>
                </a:lnTo>
                <a:lnTo>
                  <a:pt x="9146540" y="0"/>
                </a:lnTo>
                <a:close/>
              </a:path>
            </a:pathLst>
          </a:custGeom>
          <a:solidFill>
            <a:srgbClr val="FBFCFC"/>
          </a:solidFill>
        </p:spPr>
        <p:txBody>
          <a:bodyPr wrap="square" lIns="0" tIns="0" rIns="0" bIns="0" rtlCol="0"/>
          <a:lstStyle/>
          <a:p>
            <a:endParaRPr/>
          </a:p>
        </p:txBody>
      </p:sp>
      <p:sp>
        <p:nvSpPr>
          <p:cNvPr id="72" name="bg object 72"/>
          <p:cNvSpPr/>
          <p:nvPr/>
        </p:nvSpPr>
        <p:spPr>
          <a:xfrm>
            <a:off x="0" y="6741160"/>
            <a:ext cx="9144000" cy="116839"/>
          </a:xfrm>
          <a:custGeom>
            <a:avLst/>
            <a:gdLst/>
            <a:ahLst/>
            <a:cxnLst/>
            <a:rect l="l" t="t" r="r" b="b"/>
            <a:pathLst>
              <a:path w="9144000" h="116840">
                <a:moveTo>
                  <a:pt x="0" y="116840"/>
                </a:moveTo>
                <a:lnTo>
                  <a:pt x="0" y="0"/>
                </a:lnTo>
                <a:lnTo>
                  <a:pt x="9144000" y="0"/>
                </a:lnTo>
                <a:lnTo>
                  <a:pt x="9144000" y="116840"/>
                </a:lnTo>
                <a:lnTo>
                  <a:pt x="0" y="116840"/>
                </a:lnTo>
                <a:close/>
              </a:path>
            </a:pathLst>
          </a:custGeom>
          <a:solidFill>
            <a:srgbClr val="FCFCFD"/>
          </a:solidFill>
        </p:spPr>
        <p:txBody>
          <a:bodyPr wrap="square" lIns="0" tIns="0" rIns="0" bIns="0" rtlCol="0"/>
          <a:lstStyle/>
          <a:p>
            <a:endParaRPr/>
          </a:p>
        </p:txBody>
      </p:sp>
      <p:sp>
        <p:nvSpPr>
          <p:cNvPr id="73" name="bg object 73"/>
          <p:cNvSpPr/>
          <p:nvPr/>
        </p:nvSpPr>
        <p:spPr>
          <a:xfrm>
            <a:off x="0" y="0"/>
            <a:ext cx="1981200" cy="6858000"/>
          </a:xfrm>
          <a:prstGeom prst="rect">
            <a:avLst/>
          </a:prstGeom>
          <a:blipFill>
            <a:blip r:embed="rId7" cstate="print"/>
            <a:stretch>
              <a:fillRect/>
            </a:stretch>
          </a:blipFill>
        </p:spPr>
        <p:txBody>
          <a:bodyPr wrap="square" lIns="0" tIns="0" rIns="0" bIns="0" rtlCol="0"/>
          <a:lstStyle/>
          <a:p>
            <a:endParaRPr/>
          </a:p>
        </p:txBody>
      </p:sp>
      <p:sp>
        <p:nvSpPr>
          <p:cNvPr id="74" name="bg object 74"/>
          <p:cNvSpPr/>
          <p:nvPr/>
        </p:nvSpPr>
        <p:spPr>
          <a:xfrm>
            <a:off x="0" y="0"/>
            <a:ext cx="181610" cy="6858000"/>
          </a:xfrm>
          <a:custGeom>
            <a:avLst/>
            <a:gdLst/>
            <a:ahLst/>
            <a:cxnLst/>
            <a:rect l="l" t="t" r="r" b="b"/>
            <a:pathLst>
              <a:path w="181610" h="6858000">
                <a:moveTo>
                  <a:pt x="181610" y="0"/>
                </a:moveTo>
                <a:lnTo>
                  <a:pt x="0" y="0"/>
                </a:lnTo>
                <a:lnTo>
                  <a:pt x="0" y="6858000"/>
                </a:lnTo>
                <a:lnTo>
                  <a:pt x="181610" y="6858000"/>
                </a:lnTo>
                <a:close/>
              </a:path>
            </a:pathLst>
          </a:custGeom>
          <a:solidFill>
            <a:srgbClr val="2D5268"/>
          </a:solidFill>
        </p:spPr>
        <p:txBody>
          <a:bodyPr wrap="square" lIns="0" tIns="0" rIns="0" bIns="0" rtlCol="0"/>
          <a:lstStyle/>
          <a:p>
            <a:endParaRPr/>
          </a:p>
        </p:txBody>
      </p:sp>
      <p:sp>
        <p:nvSpPr>
          <p:cNvPr id="2" name="Holder 2"/>
          <p:cNvSpPr>
            <a:spLocks noGrp="1"/>
          </p:cNvSpPr>
          <p:nvPr>
            <p:ph type="title"/>
          </p:nvPr>
        </p:nvSpPr>
        <p:spPr>
          <a:xfrm>
            <a:off x="1297939" y="490220"/>
            <a:ext cx="6548120" cy="1122680"/>
          </a:xfrm>
          <a:prstGeom prst="rect">
            <a:avLst/>
          </a:prstGeom>
        </p:spPr>
        <p:txBody>
          <a:bodyPr wrap="square" lIns="0" tIns="0" rIns="0" bIns="0">
            <a:spAutoFit/>
          </a:bodyPr>
          <a:lstStyle>
            <a:lvl1pPr>
              <a:defRPr sz="3600" b="1" i="0">
                <a:solidFill>
                  <a:srgbClr val="1480A9"/>
                </a:solidFill>
                <a:latin typeface="Verdana"/>
                <a:cs typeface="Verdana"/>
              </a:defRPr>
            </a:lvl1pPr>
          </a:lstStyle>
          <a:p>
            <a:endParaRPr/>
          </a:p>
        </p:txBody>
      </p:sp>
      <p:sp>
        <p:nvSpPr>
          <p:cNvPr id="3" name="Holder 3"/>
          <p:cNvSpPr>
            <a:spLocks noGrp="1"/>
          </p:cNvSpPr>
          <p:nvPr>
            <p:ph type="body" idx="1"/>
          </p:nvPr>
        </p:nvSpPr>
        <p:spPr>
          <a:xfrm>
            <a:off x="2250439" y="2447290"/>
            <a:ext cx="6189345" cy="2482850"/>
          </a:xfrm>
          <a:prstGeom prst="rect">
            <a:avLst/>
          </a:prstGeom>
        </p:spPr>
        <p:txBody>
          <a:bodyPr wrap="square" lIns="0" tIns="0" rIns="0" bIns="0">
            <a:spAutoFit/>
          </a:bodyPr>
          <a:lstStyle>
            <a:lvl1pPr>
              <a:defRPr sz="1800" b="0" i="1">
                <a:solidFill>
                  <a:srgbClr val="3F3F3F"/>
                </a:solidFill>
                <a:latin typeface="Verdana"/>
                <a:cs typeface="Verdana"/>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11/12/2020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4.xml"/><Relationship Id="rId4" Type="http://schemas.openxmlformats.org/officeDocument/2006/relationships/hyperlink" Target="http://www.linkedin.com/pulse/20140926221018-366028342-10-emerging-trends-in-erp"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projectperfect.com.au/info_erp_imp.htm" TargetMode="External"/><Relationship Id="rId2" Type="http://schemas.openxmlformats.org/officeDocument/2006/relationships/hyperlink" Target="http://www.bpic.co.uk/checklst.ht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jpg"/><Relationship Id="rId2" Type="http://schemas.openxmlformats.org/officeDocument/2006/relationships/image" Target="../media/image2.jpg"/><Relationship Id="rId1" Type="http://schemas.openxmlformats.org/officeDocument/2006/relationships/slideLayout" Target="../slideLayouts/slideLayout4.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jpg"/><Relationship Id="rId7" Type="http://schemas.openxmlformats.org/officeDocument/2006/relationships/image" Target="../media/image7.jp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jpg"/></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9.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6.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2700" rIns="0" bIns="0" rtlCol="0">
            <a:spAutoFit/>
          </a:bodyPr>
          <a:lstStyle/>
          <a:p>
            <a:pPr marL="12700" marR="5080">
              <a:lnSpc>
                <a:spcPct val="100000"/>
              </a:lnSpc>
              <a:spcBef>
                <a:spcPts val="100"/>
              </a:spcBef>
            </a:pPr>
            <a:r>
              <a:rPr spc="-459" dirty="0"/>
              <a:t>Enterprise </a:t>
            </a:r>
            <a:r>
              <a:rPr spc="-350" dirty="0"/>
              <a:t>Resource  </a:t>
            </a:r>
            <a:r>
              <a:rPr spc="-385" dirty="0"/>
              <a:t>Planning</a:t>
            </a:r>
            <a:r>
              <a:rPr spc="-265" dirty="0"/>
              <a:t> </a:t>
            </a:r>
            <a:r>
              <a:rPr spc="-610" dirty="0"/>
              <a:t>-ERP</a:t>
            </a:r>
          </a:p>
        </p:txBody>
      </p:sp>
      <p:sp>
        <p:nvSpPr>
          <p:cNvPr id="3" name="object 3"/>
          <p:cNvSpPr txBox="1"/>
          <p:nvPr/>
        </p:nvSpPr>
        <p:spPr>
          <a:xfrm>
            <a:off x="801369" y="4563110"/>
            <a:ext cx="128905" cy="297180"/>
          </a:xfrm>
          <a:prstGeom prst="rect">
            <a:avLst/>
          </a:prstGeom>
        </p:spPr>
        <p:txBody>
          <a:bodyPr vert="horz" wrap="square" lIns="0" tIns="16510" rIns="0" bIns="0" rtlCol="0">
            <a:spAutoFit/>
          </a:bodyPr>
          <a:lstStyle/>
          <a:p>
            <a:pPr marL="12700">
              <a:lnSpc>
                <a:spcPct val="100000"/>
              </a:lnSpc>
              <a:spcBef>
                <a:spcPts val="130"/>
              </a:spcBef>
            </a:pPr>
            <a:r>
              <a:rPr sz="1750" spc="10" dirty="0">
                <a:solidFill>
                  <a:srgbClr val="FDFFFF"/>
                </a:solidFill>
                <a:latin typeface="Liberation Sans Narrow"/>
                <a:cs typeface="Liberation Sans Narrow"/>
              </a:rPr>
              <a:t>1</a:t>
            </a:r>
            <a:endParaRPr sz="1750">
              <a:latin typeface="Liberation Sans Narrow"/>
              <a:cs typeface="Liberation Sans Narrow"/>
            </a:endParaRPr>
          </a:p>
        </p:txBody>
      </p:sp>
      <p:sp>
        <p:nvSpPr>
          <p:cNvPr id="4" name="object 4"/>
          <p:cNvSpPr/>
          <p:nvPr/>
        </p:nvSpPr>
        <p:spPr>
          <a:xfrm>
            <a:off x="7001509" y="0"/>
            <a:ext cx="2142490" cy="214249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400" y="821689"/>
            <a:ext cx="231775" cy="297180"/>
          </a:xfrm>
          <a:prstGeom prst="rect">
            <a:avLst/>
          </a:prstGeom>
        </p:spPr>
        <p:txBody>
          <a:bodyPr vert="horz" wrap="square" lIns="0" tIns="16510" rIns="0" bIns="0" rtlCol="0">
            <a:spAutoFit/>
          </a:bodyPr>
          <a:lstStyle/>
          <a:p>
            <a:pPr marL="12700">
              <a:lnSpc>
                <a:spcPct val="100000"/>
              </a:lnSpc>
              <a:spcBef>
                <a:spcPts val="130"/>
              </a:spcBef>
            </a:pPr>
            <a:r>
              <a:rPr sz="1750" spc="5" dirty="0">
                <a:solidFill>
                  <a:srgbClr val="FDFFFF"/>
                </a:solidFill>
                <a:latin typeface="Liberation Sans Narrow"/>
                <a:cs typeface="Liberation Sans Narrow"/>
              </a:rPr>
              <a:t>1</a:t>
            </a:r>
            <a:r>
              <a:rPr sz="1750" spc="10" dirty="0">
                <a:solidFill>
                  <a:srgbClr val="FDFFFF"/>
                </a:solidFill>
                <a:latin typeface="Liberation Sans Narrow"/>
                <a:cs typeface="Liberation Sans Narrow"/>
              </a:rPr>
              <a:t>0</a:t>
            </a:r>
            <a:endParaRPr sz="1750">
              <a:latin typeface="Liberation Sans Narrow"/>
              <a:cs typeface="Liberation Sans Narrow"/>
            </a:endParaRPr>
          </a:p>
        </p:txBody>
      </p:sp>
      <p:sp>
        <p:nvSpPr>
          <p:cNvPr id="3" name="object 3"/>
          <p:cNvSpPr txBox="1">
            <a:spLocks noGrp="1"/>
          </p:cNvSpPr>
          <p:nvPr>
            <p:ph type="title"/>
          </p:nvPr>
        </p:nvSpPr>
        <p:spPr>
          <a:xfrm>
            <a:off x="1620519" y="612140"/>
            <a:ext cx="3429635" cy="1059180"/>
          </a:xfrm>
          <a:prstGeom prst="rect">
            <a:avLst/>
          </a:prstGeom>
        </p:spPr>
        <p:txBody>
          <a:bodyPr vert="horz" wrap="square" lIns="0" tIns="69215" rIns="0" bIns="0" rtlCol="0">
            <a:spAutoFit/>
          </a:bodyPr>
          <a:lstStyle/>
          <a:p>
            <a:pPr marL="450850" marR="5080" indent="-438150">
              <a:lnSpc>
                <a:spcPts val="3879"/>
              </a:lnSpc>
              <a:spcBef>
                <a:spcPts val="545"/>
              </a:spcBef>
            </a:pPr>
            <a:r>
              <a:rPr sz="3550" spc="-645" dirty="0"/>
              <a:t>ERP </a:t>
            </a:r>
            <a:r>
              <a:rPr sz="3550" spc="-229" dirty="0"/>
              <a:t>Application  </a:t>
            </a:r>
            <a:r>
              <a:rPr sz="3550" spc="-275" dirty="0"/>
              <a:t>Components</a:t>
            </a:r>
            <a:endParaRPr sz="3550"/>
          </a:p>
        </p:txBody>
      </p:sp>
      <p:grpSp>
        <p:nvGrpSpPr>
          <p:cNvPr id="4" name="object 4"/>
          <p:cNvGrpSpPr/>
          <p:nvPr/>
        </p:nvGrpSpPr>
        <p:grpSpPr>
          <a:xfrm>
            <a:off x="2590800" y="0"/>
            <a:ext cx="6553200" cy="5759450"/>
            <a:chOff x="2590800" y="0"/>
            <a:chExt cx="6553200" cy="5759450"/>
          </a:xfrm>
        </p:grpSpPr>
        <p:sp>
          <p:nvSpPr>
            <p:cNvPr id="5" name="object 5"/>
            <p:cNvSpPr/>
            <p:nvPr/>
          </p:nvSpPr>
          <p:spPr>
            <a:xfrm>
              <a:off x="7001509" y="0"/>
              <a:ext cx="2142490" cy="2142490"/>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2590800" y="1982470"/>
              <a:ext cx="4721859" cy="3776979"/>
            </a:xfrm>
            <a:prstGeom prst="rect">
              <a:avLst/>
            </a:prstGeom>
            <a:blipFill>
              <a:blip r:embed="rId3" cstate="print"/>
              <a:stretch>
                <a:fillRect/>
              </a:stretch>
            </a:blipFill>
          </p:spPr>
          <p:txBody>
            <a:bodyPr wrap="square" lIns="0" tIns="0" rIns="0" bIns="0" rtlCol="0"/>
            <a:lstStyle/>
            <a:p>
              <a:endParaRPr/>
            </a:p>
          </p:txBody>
        </p:sp>
      </p:grpSp>
      <p:sp>
        <p:nvSpPr>
          <p:cNvPr id="7" name="object 7"/>
          <p:cNvSpPr txBox="1"/>
          <p:nvPr/>
        </p:nvSpPr>
        <p:spPr>
          <a:xfrm>
            <a:off x="2242820" y="6206490"/>
            <a:ext cx="6286500" cy="238760"/>
          </a:xfrm>
          <a:prstGeom prst="rect">
            <a:avLst/>
          </a:prstGeom>
        </p:spPr>
        <p:txBody>
          <a:bodyPr vert="horz" wrap="square" lIns="0" tIns="12700" rIns="0" bIns="0" rtlCol="0">
            <a:spAutoFit/>
          </a:bodyPr>
          <a:lstStyle/>
          <a:p>
            <a:pPr marL="12700">
              <a:lnSpc>
                <a:spcPct val="100000"/>
              </a:lnSpc>
              <a:spcBef>
                <a:spcPts val="100"/>
              </a:spcBef>
            </a:pPr>
            <a:r>
              <a:rPr sz="1400" spc="-5" dirty="0">
                <a:latin typeface="Liberation Sans Narrow"/>
                <a:cs typeface="Liberation Sans Narrow"/>
              </a:rPr>
              <a:t>Source </a:t>
            </a:r>
            <a:r>
              <a:rPr sz="1400" dirty="0">
                <a:latin typeface="Liberation Sans Narrow"/>
                <a:cs typeface="Liberation Sans Narrow"/>
              </a:rPr>
              <a:t>:</a:t>
            </a:r>
            <a:r>
              <a:rPr sz="1400" spc="-10" dirty="0">
                <a:latin typeface="Liberation Sans Narrow"/>
                <a:cs typeface="Liberation Sans Narrow"/>
              </a:rPr>
              <a:t> </a:t>
            </a:r>
            <a:r>
              <a:rPr sz="1400" spc="-5" dirty="0">
                <a:solidFill>
                  <a:srgbClr val="006FBF"/>
                </a:solidFill>
                <a:latin typeface="Liberation Sans Narrow"/>
                <a:cs typeface="Liberation Sans Narrow"/>
              </a:rPr>
              <a:t>https:</a:t>
            </a:r>
            <a:r>
              <a:rPr sz="1400" spc="-5" dirty="0">
                <a:solidFill>
                  <a:srgbClr val="006FBF"/>
                </a:solidFill>
                <a:latin typeface="Liberation Sans Narrow"/>
                <a:cs typeface="Liberation Sans Narrow"/>
                <a:hlinkClick r:id="rId4"/>
              </a:rPr>
              <a:t>//w</a:t>
            </a:r>
            <a:r>
              <a:rPr sz="1400" spc="-5" dirty="0">
                <a:solidFill>
                  <a:srgbClr val="006FBF"/>
                </a:solidFill>
                <a:latin typeface="Liberation Sans Narrow"/>
                <a:cs typeface="Liberation Sans Narrow"/>
              </a:rPr>
              <a:t>ww</a:t>
            </a:r>
            <a:r>
              <a:rPr sz="1400" spc="-5" dirty="0">
                <a:solidFill>
                  <a:srgbClr val="006FBF"/>
                </a:solidFill>
                <a:latin typeface="Liberation Sans Narrow"/>
                <a:cs typeface="Liberation Sans Narrow"/>
                <a:hlinkClick r:id="rId4"/>
              </a:rPr>
              <a:t>.linkedin.com/pulse/20140926221018-366028342-10-emerging-trends-in-erp</a:t>
            </a:r>
            <a:endParaRPr sz="1400">
              <a:latin typeface="Liberation Sans Narrow"/>
              <a:cs typeface="Liberation Sans Narrow"/>
            </a:endParaRPr>
          </a:p>
        </p:txBody>
      </p:sp>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xfrm>
            <a:off x="2023110" y="656590"/>
            <a:ext cx="3762375" cy="574040"/>
          </a:xfrm>
          <a:prstGeom prst="rect">
            <a:avLst/>
          </a:prstGeom>
        </p:spPr>
        <p:txBody>
          <a:bodyPr vert="horz" wrap="square" lIns="0" tIns="12700" rIns="0" bIns="0" rtlCol="0">
            <a:spAutoFit/>
          </a:bodyPr>
          <a:lstStyle/>
          <a:p>
            <a:pPr marL="12700">
              <a:lnSpc>
                <a:spcPct val="100000"/>
              </a:lnSpc>
              <a:spcBef>
                <a:spcPts val="100"/>
              </a:spcBef>
            </a:pPr>
            <a:r>
              <a:rPr spc="-650" dirty="0"/>
              <a:t>ERP</a:t>
            </a:r>
            <a:r>
              <a:rPr spc="-325" dirty="0"/>
              <a:t> </a:t>
            </a:r>
            <a:r>
              <a:rPr spc="-275" dirty="0"/>
              <a:t>Components</a:t>
            </a:r>
          </a:p>
        </p:txBody>
      </p:sp>
      <p:sp>
        <p:nvSpPr>
          <p:cNvPr id="4" name="object 4"/>
          <p:cNvSpPr txBox="1"/>
          <p:nvPr/>
        </p:nvSpPr>
        <p:spPr>
          <a:xfrm>
            <a:off x="2136139" y="2128520"/>
            <a:ext cx="104775" cy="284480"/>
          </a:xfrm>
          <a:prstGeom prst="rect">
            <a:avLst/>
          </a:prstGeom>
        </p:spPr>
        <p:txBody>
          <a:bodyPr vert="horz" wrap="square" lIns="0" tIns="12700" rIns="0" bIns="0" rtlCol="0">
            <a:spAutoFit/>
          </a:bodyPr>
          <a:lstStyle/>
          <a:p>
            <a:pPr marL="12700">
              <a:lnSpc>
                <a:spcPct val="100000"/>
              </a:lnSpc>
              <a:spcBef>
                <a:spcPts val="100"/>
              </a:spcBef>
            </a:pPr>
            <a:r>
              <a:rPr sz="1700" spc="-1080" dirty="0">
                <a:solidFill>
                  <a:srgbClr val="343434"/>
                </a:solidFill>
                <a:latin typeface="UnDotum"/>
                <a:cs typeface="UnDotum"/>
              </a:rPr>
              <a:t></a:t>
            </a:r>
            <a:endParaRPr sz="1700">
              <a:latin typeface="UnDotum"/>
              <a:cs typeface="UnDotum"/>
            </a:endParaRPr>
          </a:p>
        </p:txBody>
      </p:sp>
      <p:sp>
        <p:nvSpPr>
          <p:cNvPr id="5" name="object 5"/>
          <p:cNvSpPr txBox="1"/>
          <p:nvPr/>
        </p:nvSpPr>
        <p:spPr>
          <a:xfrm>
            <a:off x="2479039" y="2150109"/>
            <a:ext cx="4702175" cy="518159"/>
          </a:xfrm>
          <a:prstGeom prst="rect">
            <a:avLst/>
          </a:prstGeom>
        </p:spPr>
        <p:txBody>
          <a:bodyPr vert="horz" wrap="square" lIns="0" tIns="12700" rIns="0" bIns="0" rtlCol="0">
            <a:spAutoFit/>
          </a:bodyPr>
          <a:lstStyle/>
          <a:p>
            <a:pPr marL="12700">
              <a:lnSpc>
                <a:spcPts val="1939"/>
              </a:lnSpc>
              <a:spcBef>
                <a:spcPts val="100"/>
              </a:spcBef>
            </a:pPr>
            <a:r>
              <a:rPr sz="1700" b="1" spc="-130" dirty="0">
                <a:solidFill>
                  <a:srgbClr val="3F3F3F"/>
                </a:solidFill>
                <a:latin typeface="Verdana"/>
                <a:cs typeface="Verdana"/>
              </a:rPr>
              <a:t>Financial</a:t>
            </a:r>
            <a:r>
              <a:rPr sz="1700" b="1" spc="-120" dirty="0">
                <a:solidFill>
                  <a:srgbClr val="3F3F3F"/>
                </a:solidFill>
                <a:latin typeface="Verdana"/>
                <a:cs typeface="Verdana"/>
              </a:rPr>
              <a:t> </a:t>
            </a:r>
            <a:r>
              <a:rPr sz="1700" b="1" spc="-114" dirty="0">
                <a:solidFill>
                  <a:srgbClr val="3F3F3F"/>
                </a:solidFill>
                <a:latin typeface="Verdana"/>
                <a:cs typeface="Verdana"/>
              </a:rPr>
              <a:t>Management</a:t>
            </a:r>
            <a:endParaRPr sz="1700">
              <a:latin typeface="Verdana"/>
              <a:cs typeface="Verdana"/>
            </a:endParaRPr>
          </a:p>
          <a:p>
            <a:pPr marL="12700">
              <a:lnSpc>
                <a:spcPts val="1939"/>
              </a:lnSpc>
            </a:pPr>
            <a:r>
              <a:rPr sz="1700" i="1" dirty="0">
                <a:solidFill>
                  <a:srgbClr val="3F3F3F"/>
                </a:solidFill>
                <a:latin typeface="Verdana"/>
                <a:cs typeface="Verdana"/>
              </a:rPr>
              <a:t>At</a:t>
            </a:r>
            <a:r>
              <a:rPr sz="1700" i="1" spc="-135" dirty="0">
                <a:solidFill>
                  <a:srgbClr val="3F3F3F"/>
                </a:solidFill>
                <a:latin typeface="Verdana"/>
                <a:cs typeface="Verdana"/>
              </a:rPr>
              <a:t> </a:t>
            </a:r>
            <a:r>
              <a:rPr sz="1700" i="1" spc="-15" dirty="0">
                <a:solidFill>
                  <a:srgbClr val="3F3F3F"/>
                </a:solidFill>
                <a:latin typeface="Verdana"/>
                <a:cs typeface="Verdana"/>
              </a:rPr>
              <a:t>the</a:t>
            </a:r>
            <a:r>
              <a:rPr sz="1700" i="1" spc="-135" dirty="0">
                <a:solidFill>
                  <a:srgbClr val="3F3F3F"/>
                </a:solidFill>
                <a:latin typeface="Verdana"/>
                <a:cs typeface="Verdana"/>
              </a:rPr>
              <a:t> </a:t>
            </a:r>
            <a:r>
              <a:rPr sz="1700" i="1" spc="40" dirty="0">
                <a:solidFill>
                  <a:srgbClr val="3F3F3F"/>
                </a:solidFill>
                <a:latin typeface="Verdana"/>
                <a:cs typeface="Verdana"/>
              </a:rPr>
              <a:t>core</a:t>
            </a:r>
            <a:r>
              <a:rPr sz="1700" i="1" spc="-135" dirty="0">
                <a:solidFill>
                  <a:srgbClr val="3F3F3F"/>
                </a:solidFill>
                <a:latin typeface="Verdana"/>
                <a:cs typeface="Verdana"/>
              </a:rPr>
              <a:t> </a:t>
            </a:r>
            <a:r>
              <a:rPr sz="1700" i="1" spc="10" dirty="0">
                <a:solidFill>
                  <a:srgbClr val="3F3F3F"/>
                </a:solidFill>
                <a:latin typeface="Verdana"/>
                <a:cs typeface="Verdana"/>
              </a:rPr>
              <a:t>of</a:t>
            </a:r>
            <a:r>
              <a:rPr sz="1700" i="1" spc="-125" dirty="0">
                <a:solidFill>
                  <a:srgbClr val="3F3F3F"/>
                </a:solidFill>
                <a:latin typeface="Verdana"/>
                <a:cs typeface="Verdana"/>
              </a:rPr>
              <a:t> </a:t>
            </a:r>
            <a:r>
              <a:rPr sz="1700" i="1" spc="-114" dirty="0">
                <a:solidFill>
                  <a:srgbClr val="3F3F3F"/>
                </a:solidFill>
                <a:latin typeface="Verdana"/>
                <a:cs typeface="Verdana"/>
              </a:rPr>
              <a:t>ERP</a:t>
            </a:r>
            <a:r>
              <a:rPr sz="1700" i="1" spc="-130" dirty="0">
                <a:solidFill>
                  <a:srgbClr val="3F3F3F"/>
                </a:solidFill>
                <a:latin typeface="Verdana"/>
                <a:cs typeface="Verdana"/>
              </a:rPr>
              <a:t> </a:t>
            </a:r>
            <a:r>
              <a:rPr sz="1700" i="1" spc="5" dirty="0">
                <a:solidFill>
                  <a:srgbClr val="3F3F3F"/>
                </a:solidFill>
                <a:latin typeface="Verdana"/>
                <a:cs typeface="Verdana"/>
              </a:rPr>
              <a:t>are</a:t>
            </a:r>
            <a:r>
              <a:rPr sz="1700" i="1" spc="-135" dirty="0">
                <a:solidFill>
                  <a:srgbClr val="3F3F3F"/>
                </a:solidFill>
                <a:latin typeface="Verdana"/>
                <a:cs typeface="Verdana"/>
              </a:rPr>
              <a:t> </a:t>
            </a:r>
            <a:r>
              <a:rPr sz="1700" i="1" spc="-15" dirty="0">
                <a:solidFill>
                  <a:srgbClr val="3F3F3F"/>
                </a:solidFill>
                <a:latin typeface="Verdana"/>
                <a:cs typeface="Verdana"/>
              </a:rPr>
              <a:t>the</a:t>
            </a:r>
            <a:r>
              <a:rPr sz="1700" i="1" spc="-135" dirty="0">
                <a:solidFill>
                  <a:srgbClr val="3F3F3F"/>
                </a:solidFill>
                <a:latin typeface="Verdana"/>
                <a:cs typeface="Verdana"/>
              </a:rPr>
              <a:t> </a:t>
            </a:r>
            <a:r>
              <a:rPr sz="1700" i="1" dirty="0">
                <a:solidFill>
                  <a:srgbClr val="3F3F3F"/>
                </a:solidFill>
                <a:latin typeface="Verdana"/>
                <a:cs typeface="Verdana"/>
              </a:rPr>
              <a:t>financial</a:t>
            </a:r>
            <a:r>
              <a:rPr sz="1700" i="1" spc="-135" dirty="0">
                <a:solidFill>
                  <a:srgbClr val="3F3F3F"/>
                </a:solidFill>
                <a:latin typeface="Verdana"/>
                <a:cs typeface="Verdana"/>
              </a:rPr>
              <a:t> </a:t>
            </a:r>
            <a:r>
              <a:rPr sz="1700" i="1" spc="-50" dirty="0">
                <a:solidFill>
                  <a:srgbClr val="3F3F3F"/>
                </a:solidFill>
                <a:latin typeface="Verdana"/>
                <a:cs typeface="Verdana"/>
              </a:rPr>
              <a:t>modules,</a:t>
            </a:r>
            <a:endParaRPr sz="1700">
              <a:latin typeface="Verdana"/>
              <a:cs typeface="Verdana"/>
            </a:endParaRPr>
          </a:p>
        </p:txBody>
      </p:sp>
      <p:sp>
        <p:nvSpPr>
          <p:cNvPr id="6" name="object 6"/>
          <p:cNvSpPr txBox="1"/>
          <p:nvPr/>
        </p:nvSpPr>
        <p:spPr>
          <a:xfrm>
            <a:off x="2136139" y="2616200"/>
            <a:ext cx="5848985" cy="2978150"/>
          </a:xfrm>
          <a:prstGeom prst="rect">
            <a:avLst/>
          </a:prstGeom>
        </p:spPr>
        <p:txBody>
          <a:bodyPr vert="horz" wrap="square" lIns="0" tIns="38735" rIns="0" bIns="0" rtlCol="0">
            <a:spAutoFit/>
          </a:bodyPr>
          <a:lstStyle/>
          <a:p>
            <a:pPr marL="355600" marR="31115">
              <a:lnSpc>
                <a:spcPct val="90000"/>
              </a:lnSpc>
              <a:spcBef>
                <a:spcPts val="305"/>
              </a:spcBef>
            </a:pPr>
            <a:r>
              <a:rPr sz="1700" i="1" spc="-10" dirty="0">
                <a:solidFill>
                  <a:srgbClr val="3F3F3F"/>
                </a:solidFill>
                <a:latin typeface="Verdana"/>
                <a:cs typeface="Verdana"/>
              </a:rPr>
              <a:t>including </a:t>
            </a:r>
            <a:r>
              <a:rPr sz="1700" i="1" dirty="0">
                <a:solidFill>
                  <a:srgbClr val="3F3F3F"/>
                </a:solidFill>
                <a:latin typeface="Verdana"/>
                <a:cs typeface="Verdana"/>
              </a:rPr>
              <a:t>general </a:t>
            </a:r>
            <a:r>
              <a:rPr sz="1700" i="1" spc="-25" dirty="0">
                <a:solidFill>
                  <a:srgbClr val="3F3F3F"/>
                </a:solidFill>
                <a:latin typeface="Verdana"/>
                <a:cs typeface="Verdana"/>
              </a:rPr>
              <a:t>ledger, </a:t>
            </a:r>
            <a:r>
              <a:rPr sz="1700" i="1" spc="30" dirty="0">
                <a:solidFill>
                  <a:srgbClr val="3F3F3F"/>
                </a:solidFill>
                <a:latin typeface="Verdana"/>
                <a:cs typeface="Verdana"/>
              </a:rPr>
              <a:t>accounts </a:t>
            </a:r>
            <a:r>
              <a:rPr sz="1700" i="1" spc="5" dirty="0">
                <a:solidFill>
                  <a:srgbClr val="3F3F3F"/>
                </a:solidFill>
                <a:latin typeface="Verdana"/>
                <a:cs typeface="Verdana"/>
              </a:rPr>
              <a:t>receivable,  </a:t>
            </a:r>
            <a:r>
              <a:rPr sz="1700" i="1" spc="30" dirty="0">
                <a:solidFill>
                  <a:srgbClr val="3F3F3F"/>
                </a:solidFill>
                <a:latin typeface="Verdana"/>
                <a:cs typeface="Verdana"/>
              </a:rPr>
              <a:t>accounts </a:t>
            </a:r>
            <a:r>
              <a:rPr sz="1700" i="1" spc="20" dirty="0">
                <a:solidFill>
                  <a:srgbClr val="3F3F3F"/>
                </a:solidFill>
                <a:latin typeface="Verdana"/>
                <a:cs typeface="Verdana"/>
              </a:rPr>
              <a:t>payable, </a:t>
            </a:r>
            <a:r>
              <a:rPr sz="1700" i="1" spc="-50" dirty="0">
                <a:solidFill>
                  <a:srgbClr val="3F3F3F"/>
                </a:solidFill>
                <a:latin typeface="Verdana"/>
                <a:cs typeface="Verdana"/>
              </a:rPr>
              <a:t>billing </a:t>
            </a:r>
            <a:r>
              <a:rPr sz="1700" i="1" spc="70" dirty="0">
                <a:solidFill>
                  <a:srgbClr val="3F3F3F"/>
                </a:solidFill>
                <a:latin typeface="Verdana"/>
                <a:cs typeface="Verdana"/>
              </a:rPr>
              <a:t>and </a:t>
            </a:r>
            <a:r>
              <a:rPr sz="1700" i="1" spc="-35" dirty="0">
                <a:solidFill>
                  <a:srgbClr val="3F3F3F"/>
                </a:solidFill>
                <a:latin typeface="Verdana"/>
                <a:cs typeface="Verdana"/>
              </a:rPr>
              <a:t>fixed </a:t>
            </a:r>
            <a:r>
              <a:rPr sz="1700" i="1" spc="-65" dirty="0">
                <a:solidFill>
                  <a:srgbClr val="3F3F3F"/>
                </a:solidFill>
                <a:latin typeface="Verdana"/>
                <a:cs typeface="Verdana"/>
              </a:rPr>
              <a:t>asset  </a:t>
            </a:r>
            <a:r>
              <a:rPr sz="1700" i="1" spc="5" dirty="0">
                <a:solidFill>
                  <a:srgbClr val="3F3F3F"/>
                </a:solidFill>
                <a:latin typeface="Verdana"/>
                <a:cs typeface="Verdana"/>
              </a:rPr>
              <a:t>management. </a:t>
            </a:r>
            <a:r>
              <a:rPr sz="1700" i="1" spc="-204" dirty="0">
                <a:solidFill>
                  <a:srgbClr val="3F3F3F"/>
                </a:solidFill>
                <a:latin typeface="Verdana"/>
                <a:cs typeface="Verdana"/>
              </a:rPr>
              <a:t>If </a:t>
            </a:r>
            <a:r>
              <a:rPr sz="1700" i="1" spc="-75" dirty="0">
                <a:solidFill>
                  <a:srgbClr val="3F3F3F"/>
                </a:solidFill>
                <a:latin typeface="Verdana"/>
                <a:cs typeface="Verdana"/>
              </a:rPr>
              <a:t>your </a:t>
            </a:r>
            <a:r>
              <a:rPr sz="1700" i="1" spc="-20" dirty="0">
                <a:solidFill>
                  <a:srgbClr val="3F3F3F"/>
                </a:solidFill>
                <a:latin typeface="Verdana"/>
                <a:cs typeface="Verdana"/>
              </a:rPr>
              <a:t>organization </a:t>
            </a:r>
            <a:r>
              <a:rPr sz="1700" i="1" spc="-170" dirty="0">
                <a:solidFill>
                  <a:srgbClr val="3F3F3F"/>
                </a:solidFill>
                <a:latin typeface="Verdana"/>
                <a:cs typeface="Verdana"/>
              </a:rPr>
              <a:t>is </a:t>
            </a:r>
            <a:r>
              <a:rPr sz="1700" i="1" spc="-20" dirty="0">
                <a:solidFill>
                  <a:srgbClr val="3F3F3F"/>
                </a:solidFill>
                <a:latin typeface="Verdana"/>
                <a:cs typeface="Verdana"/>
              </a:rPr>
              <a:t>considering</a:t>
            </a:r>
            <a:r>
              <a:rPr sz="1700" i="1" spc="-300" dirty="0">
                <a:solidFill>
                  <a:srgbClr val="3F3F3F"/>
                </a:solidFill>
                <a:latin typeface="Verdana"/>
                <a:cs typeface="Verdana"/>
              </a:rPr>
              <a:t> </a:t>
            </a:r>
            <a:r>
              <a:rPr sz="1700" i="1" spc="-15" dirty="0">
                <a:solidFill>
                  <a:srgbClr val="3F3F3F"/>
                </a:solidFill>
                <a:latin typeface="Verdana"/>
                <a:cs typeface="Verdana"/>
              </a:rPr>
              <a:t>the  </a:t>
            </a:r>
            <a:r>
              <a:rPr sz="1700" i="1" spc="5" dirty="0">
                <a:solidFill>
                  <a:srgbClr val="3F3F3F"/>
                </a:solidFill>
                <a:latin typeface="Verdana"/>
                <a:cs typeface="Verdana"/>
              </a:rPr>
              <a:t>move </a:t>
            </a:r>
            <a:r>
              <a:rPr sz="1700" i="1" spc="-5" dirty="0">
                <a:solidFill>
                  <a:srgbClr val="3F3F3F"/>
                </a:solidFill>
                <a:latin typeface="Verdana"/>
                <a:cs typeface="Verdana"/>
              </a:rPr>
              <a:t>to </a:t>
            </a:r>
            <a:r>
              <a:rPr sz="1700" i="1" spc="45" dirty="0">
                <a:solidFill>
                  <a:srgbClr val="3F3F3F"/>
                </a:solidFill>
                <a:latin typeface="Verdana"/>
                <a:cs typeface="Verdana"/>
              </a:rPr>
              <a:t>an </a:t>
            </a:r>
            <a:r>
              <a:rPr sz="1700" i="1" spc="-114" dirty="0">
                <a:solidFill>
                  <a:srgbClr val="3F3F3F"/>
                </a:solidFill>
                <a:latin typeface="Verdana"/>
                <a:cs typeface="Verdana"/>
              </a:rPr>
              <a:t>ERP </a:t>
            </a:r>
            <a:r>
              <a:rPr sz="1700" i="1" spc="-105" dirty="0">
                <a:solidFill>
                  <a:srgbClr val="3F3F3F"/>
                </a:solidFill>
                <a:latin typeface="Verdana"/>
                <a:cs typeface="Verdana"/>
              </a:rPr>
              <a:t>system </a:t>
            </a:r>
            <a:r>
              <a:rPr sz="1700" i="1" spc="-5" dirty="0">
                <a:solidFill>
                  <a:srgbClr val="3F3F3F"/>
                </a:solidFill>
                <a:latin typeface="Verdana"/>
                <a:cs typeface="Verdana"/>
              </a:rPr>
              <a:t>to </a:t>
            </a:r>
            <a:r>
              <a:rPr sz="1700" i="1" spc="-45" dirty="0">
                <a:solidFill>
                  <a:srgbClr val="3F3F3F"/>
                </a:solidFill>
                <a:latin typeface="Verdana"/>
                <a:cs typeface="Verdana"/>
              </a:rPr>
              <a:t>support </a:t>
            </a:r>
            <a:r>
              <a:rPr sz="1700" i="1" spc="-25" dirty="0">
                <a:solidFill>
                  <a:srgbClr val="3F3F3F"/>
                </a:solidFill>
                <a:latin typeface="Verdana"/>
                <a:cs typeface="Verdana"/>
              </a:rPr>
              <a:t>expansion </a:t>
            </a:r>
            <a:r>
              <a:rPr sz="1700" i="1" spc="-40" dirty="0">
                <a:solidFill>
                  <a:srgbClr val="3F3F3F"/>
                </a:solidFill>
                <a:latin typeface="Verdana"/>
                <a:cs typeface="Verdana"/>
              </a:rPr>
              <a:t>into  </a:t>
            </a:r>
            <a:r>
              <a:rPr sz="1700" i="1" spc="20" dirty="0">
                <a:solidFill>
                  <a:srgbClr val="3F3F3F"/>
                </a:solidFill>
                <a:latin typeface="Verdana"/>
                <a:cs typeface="Verdana"/>
              </a:rPr>
              <a:t>global </a:t>
            </a:r>
            <a:r>
              <a:rPr sz="1700" i="1" spc="-85" dirty="0">
                <a:solidFill>
                  <a:srgbClr val="3F3F3F"/>
                </a:solidFill>
                <a:latin typeface="Verdana"/>
                <a:cs typeface="Verdana"/>
              </a:rPr>
              <a:t>markets, </a:t>
            </a:r>
            <a:r>
              <a:rPr sz="1700" i="1" dirty="0">
                <a:solidFill>
                  <a:srgbClr val="3F3F3F"/>
                </a:solidFill>
                <a:latin typeface="Verdana"/>
                <a:cs typeface="Verdana"/>
              </a:rPr>
              <a:t>make </a:t>
            </a:r>
            <a:r>
              <a:rPr sz="1700" i="1" spc="-100" dirty="0">
                <a:solidFill>
                  <a:srgbClr val="3F3F3F"/>
                </a:solidFill>
                <a:latin typeface="Verdana"/>
                <a:cs typeface="Verdana"/>
              </a:rPr>
              <a:t>sure </a:t>
            </a:r>
            <a:r>
              <a:rPr sz="1700" i="1" spc="-25" dirty="0">
                <a:solidFill>
                  <a:srgbClr val="3F3F3F"/>
                </a:solidFill>
                <a:latin typeface="Verdana"/>
                <a:cs typeface="Verdana"/>
              </a:rPr>
              <a:t>that </a:t>
            </a:r>
            <a:r>
              <a:rPr sz="1700" i="1" spc="-55" dirty="0">
                <a:solidFill>
                  <a:srgbClr val="3F3F3F"/>
                </a:solidFill>
                <a:latin typeface="Verdana"/>
                <a:cs typeface="Verdana"/>
              </a:rPr>
              <a:t>multiple </a:t>
            </a:r>
            <a:r>
              <a:rPr sz="1700" i="1" spc="-25" dirty="0">
                <a:solidFill>
                  <a:srgbClr val="3F3F3F"/>
                </a:solidFill>
                <a:latin typeface="Verdana"/>
                <a:cs typeface="Verdana"/>
              </a:rPr>
              <a:t>currencies  </a:t>
            </a:r>
            <a:r>
              <a:rPr sz="1700" i="1" spc="65" dirty="0">
                <a:solidFill>
                  <a:srgbClr val="3F3F3F"/>
                </a:solidFill>
                <a:latin typeface="Verdana"/>
                <a:cs typeface="Verdana"/>
              </a:rPr>
              <a:t>and</a:t>
            </a:r>
            <a:r>
              <a:rPr sz="1700" i="1" spc="-130" dirty="0">
                <a:solidFill>
                  <a:srgbClr val="3F3F3F"/>
                </a:solidFill>
                <a:latin typeface="Verdana"/>
                <a:cs typeface="Verdana"/>
              </a:rPr>
              <a:t> </a:t>
            </a:r>
            <a:r>
              <a:rPr sz="1700" i="1" spc="10" dirty="0">
                <a:solidFill>
                  <a:srgbClr val="3F3F3F"/>
                </a:solidFill>
                <a:latin typeface="Verdana"/>
                <a:cs typeface="Verdana"/>
              </a:rPr>
              <a:t>languages</a:t>
            </a:r>
            <a:r>
              <a:rPr sz="1700" i="1" spc="-130" dirty="0">
                <a:solidFill>
                  <a:srgbClr val="3F3F3F"/>
                </a:solidFill>
                <a:latin typeface="Verdana"/>
                <a:cs typeface="Verdana"/>
              </a:rPr>
              <a:t> </a:t>
            </a:r>
            <a:r>
              <a:rPr sz="1700" i="1" spc="5" dirty="0">
                <a:solidFill>
                  <a:srgbClr val="3F3F3F"/>
                </a:solidFill>
                <a:latin typeface="Verdana"/>
                <a:cs typeface="Verdana"/>
              </a:rPr>
              <a:t>are</a:t>
            </a:r>
            <a:r>
              <a:rPr sz="1700" i="1" spc="-135" dirty="0">
                <a:solidFill>
                  <a:srgbClr val="3F3F3F"/>
                </a:solidFill>
                <a:latin typeface="Verdana"/>
                <a:cs typeface="Verdana"/>
              </a:rPr>
              <a:t> </a:t>
            </a:r>
            <a:r>
              <a:rPr sz="1700" i="1" spc="-30" dirty="0">
                <a:solidFill>
                  <a:srgbClr val="3F3F3F"/>
                </a:solidFill>
                <a:latin typeface="Verdana"/>
                <a:cs typeface="Verdana"/>
              </a:rPr>
              <a:t>supported,</a:t>
            </a:r>
            <a:r>
              <a:rPr sz="1700" i="1" spc="-114" dirty="0">
                <a:solidFill>
                  <a:srgbClr val="3F3F3F"/>
                </a:solidFill>
                <a:latin typeface="Verdana"/>
                <a:cs typeface="Verdana"/>
              </a:rPr>
              <a:t> </a:t>
            </a:r>
            <a:r>
              <a:rPr sz="1700" i="1" spc="-45" dirty="0">
                <a:solidFill>
                  <a:srgbClr val="3F3F3F"/>
                </a:solidFill>
                <a:latin typeface="Verdana"/>
                <a:cs typeface="Verdana"/>
              </a:rPr>
              <a:t>as</a:t>
            </a:r>
            <a:r>
              <a:rPr sz="1700" i="1" spc="-140" dirty="0">
                <a:solidFill>
                  <a:srgbClr val="3F3F3F"/>
                </a:solidFill>
                <a:latin typeface="Verdana"/>
                <a:cs typeface="Verdana"/>
              </a:rPr>
              <a:t> </a:t>
            </a:r>
            <a:r>
              <a:rPr sz="1700" i="1" spc="-50" dirty="0">
                <a:solidFill>
                  <a:srgbClr val="3F3F3F"/>
                </a:solidFill>
                <a:latin typeface="Verdana"/>
                <a:cs typeface="Verdana"/>
              </a:rPr>
              <a:t>well</a:t>
            </a:r>
            <a:r>
              <a:rPr sz="1700" i="1" spc="-130" dirty="0">
                <a:solidFill>
                  <a:srgbClr val="3F3F3F"/>
                </a:solidFill>
                <a:latin typeface="Verdana"/>
                <a:cs typeface="Verdana"/>
              </a:rPr>
              <a:t> </a:t>
            </a:r>
            <a:r>
              <a:rPr sz="1700" i="1" spc="-50" dirty="0">
                <a:solidFill>
                  <a:srgbClr val="3F3F3F"/>
                </a:solidFill>
                <a:latin typeface="Verdana"/>
                <a:cs typeface="Verdana"/>
              </a:rPr>
              <a:t>as</a:t>
            </a:r>
            <a:r>
              <a:rPr sz="1700" i="1" spc="-130" dirty="0">
                <a:solidFill>
                  <a:srgbClr val="3F3F3F"/>
                </a:solidFill>
                <a:latin typeface="Verdana"/>
                <a:cs typeface="Verdana"/>
              </a:rPr>
              <a:t> </a:t>
            </a:r>
            <a:r>
              <a:rPr sz="1700" i="1" spc="-40" dirty="0">
                <a:solidFill>
                  <a:srgbClr val="3F3F3F"/>
                </a:solidFill>
                <a:latin typeface="Verdana"/>
                <a:cs typeface="Verdana"/>
              </a:rPr>
              <a:t>regulatory  </a:t>
            </a:r>
            <a:r>
              <a:rPr sz="1700" i="1" spc="45" dirty="0">
                <a:solidFill>
                  <a:srgbClr val="3F3F3F"/>
                </a:solidFill>
                <a:latin typeface="Verdana"/>
                <a:cs typeface="Verdana"/>
              </a:rPr>
              <a:t>compliance</a:t>
            </a:r>
            <a:r>
              <a:rPr sz="1700" i="1" spc="-140" dirty="0">
                <a:solidFill>
                  <a:srgbClr val="3F3F3F"/>
                </a:solidFill>
                <a:latin typeface="Verdana"/>
                <a:cs typeface="Verdana"/>
              </a:rPr>
              <a:t> </a:t>
            </a:r>
            <a:r>
              <a:rPr sz="1700" i="1" spc="-80" dirty="0">
                <a:solidFill>
                  <a:srgbClr val="3F3F3F"/>
                </a:solidFill>
                <a:latin typeface="Verdana"/>
                <a:cs typeface="Verdana"/>
              </a:rPr>
              <a:t>in</a:t>
            </a:r>
            <a:r>
              <a:rPr sz="1700" i="1" spc="-125" dirty="0">
                <a:solidFill>
                  <a:srgbClr val="3F3F3F"/>
                </a:solidFill>
                <a:latin typeface="Verdana"/>
                <a:cs typeface="Verdana"/>
              </a:rPr>
              <a:t> </a:t>
            </a:r>
            <a:r>
              <a:rPr sz="1700" i="1" spc="-10" dirty="0">
                <a:solidFill>
                  <a:srgbClr val="3F3F3F"/>
                </a:solidFill>
                <a:latin typeface="Verdana"/>
                <a:cs typeface="Verdana"/>
              </a:rPr>
              <a:t>the</a:t>
            </a:r>
            <a:r>
              <a:rPr sz="1700" i="1" spc="-135" dirty="0">
                <a:solidFill>
                  <a:srgbClr val="3F3F3F"/>
                </a:solidFill>
                <a:latin typeface="Verdana"/>
                <a:cs typeface="Verdana"/>
              </a:rPr>
              <a:t> </a:t>
            </a:r>
            <a:r>
              <a:rPr sz="1700" i="1" spc="-190" dirty="0">
                <a:solidFill>
                  <a:srgbClr val="3F3F3F"/>
                </a:solidFill>
                <a:latin typeface="Verdana"/>
                <a:cs typeface="Verdana"/>
              </a:rPr>
              <a:t>U.S.</a:t>
            </a:r>
            <a:r>
              <a:rPr sz="1700" i="1" spc="-135" dirty="0">
                <a:solidFill>
                  <a:srgbClr val="3F3F3F"/>
                </a:solidFill>
                <a:latin typeface="Verdana"/>
                <a:cs typeface="Verdana"/>
              </a:rPr>
              <a:t> </a:t>
            </a:r>
            <a:r>
              <a:rPr sz="1700" i="1" spc="70" dirty="0">
                <a:solidFill>
                  <a:srgbClr val="3F3F3F"/>
                </a:solidFill>
                <a:latin typeface="Verdana"/>
                <a:cs typeface="Verdana"/>
              </a:rPr>
              <a:t>and</a:t>
            </a:r>
            <a:r>
              <a:rPr sz="1700" i="1" spc="-135" dirty="0">
                <a:solidFill>
                  <a:srgbClr val="3F3F3F"/>
                </a:solidFill>
                <a:latin typeface="Verdana"/>
                <a:cs typeface="Verdana"/>
              </a:rPr>
              <a:t> </a:t>
            </a:r>
            <a:r>
              <a:rPr sz="1700" i="1" spc="-80" dirty="0">
                <a:solidFill>
                  <a:srgbClr val="3F3F3F"/>
                </a:solidFill>
                <a:latin typeface="Verdana"/>
                <a:cs typeface="Verdana"/>
              </a:rPr>
              <a:t>in</a:t>
            </a:r>
            <a:r>
              <a:rPr sz="1700" i="1" spc="-135" dirty="0">
                <a:solidFill>
                  <a:srgbClr val="3F3F3F"/>
                </a:solidFill>
                <a:latin typeface="Verdana"/>
                <a:cs typeface="Verdana"/>
              </a:rPr>
              <a:t> </a:t>
            </a:r>
            <a:r>
              <a:rPr sz="1700" i="1" spc="-25" dirty="0">
                <a:solidFill>
                  <a:srgbClr val="3F3F3F"/>
                </a:solidFill>
                <a:latin typeface="Verdana"/>
                <a:cs typeface="Verdana"/>
              </a:rPr>
              <a:t>foreign</a:t>
            </a:r>
            <a:r>
              <a:rPr sz="1700" i="1" spc="-130" dirty="0">
                <a:solidFill>
                  <a:srgbClr val="3F3F3F"/>
                </a:solidFill>
                <a:latin typeface="Verdana"/>
                <a:cs typeface="Verdana"/>
              </a:rPr>
              <a:t> </a:t>
            </a:r>
            <a:r>
              <a:rPr sz="1700" i="1" spc="-50" dirty="0">
                <a:solidFill>
                  <a:srgbClr val="3F3F3F"/>
                </a:solidFill>
                <a:latin typeface="Verdana"/>
                <a:cs typeface="Verdana"/>
              </a:rPr>
              <a:t>countries.</a:t>
            </a:r>
            <a:endParaRPr sz="1700" dirty="0">
              <a:latin typeface="Verdana"/>
              <a:cs typeface="Verdana"/>
            </a:endParaRPr>
          </a:p>
          <a:p>
            <a:pPr marL="355600" marR="5080" indent="-342900">
              <a:lnSpc>
                <a:spcPct val="90100"/>
              </a:lnSpc>
              <a:spcBef>
                <a:spcPts val="1000"/>
              </a:spcBef>
            </a:pPr>
            <a:r>
              <a:rPr sz="1700" i="1" spc="-25" dirty="0">
                <a:solidFill>
                  <a:srgbClr val="3F3F3F"/>
                </a:solidFill>
                <a:latin typeface="Verdana"/>
                <a:cs typeface="Verdana"/>
              </a:rPr>
              <a:t>Other </a:t>
            </a:r>
            <a:r>
              <a:rPr sz="1700" i="1" spc="-30" dirty="0">
                <a:solidFill>
                  <a:srgbClr val="3F3F3F"/>
                </a:solidFill>
                <a:latin typeface="Verdana"/>
                <a:cs typeface="Verdana"/>
              </a:rPr>
              <a:t>functionality </a:t>
            </a:r>
            <a:r>
              <a:rPr sz="1700" i="1" spc="-80" dirty="0">
                <a:solidFill>
                  <a:srgbClr val="3F3F3F"/>
                </a:solidFill>
                <a:latin typeface="Verdana"/>
                <a:cs typeface="Verdana"/>
              </a:rPr>
              <a:t>in </a:t>
            </a:r>
            <a:r>
              <a:rPr sz="1700" i="1" spc="-15" dirty="0">
                <a:solidFill>
                  <a:srgbClr val="3F3F3F"/>
                </a:solidFill>
                <a:latin typeface="Verdana"/>
                <a:cs typeface="Verdana"/>
              </a:rPr>
              <a:t>the </a:t>
            </a:r>
            <a:r>
              <a:rPr sz="1700" i="1" dirty="0">
                <a:solidFill>
                  <a:srgbClr val="3F3F3F"/>
                </a:solidFill>
                <a:latin typeface="Verdana"/>
                <a:cs typeface="Verdana"/>
              </a:rPr>
              <a:t>financial </a:t>
            </a:r>
            <a:r>
              <a:rPr sz="1700" i="1" spc="20" dirty="0">
                <a:solidFill>
                  <a:srgbClr val="3F3F3F"/>
                </a:solidFill>
                <a:latin typeface="Verdana"/>
                <a:cs typeface="Verdana"/>
              </a:rPr>
              <a:t>management  </a:t>
            </a:r>
            <a:r>
              <a:rPr sz="1700" i="1" spc="-35" dirty="0">
                <a:solidFill>
                  <a:srgbClr val="3F3F3F"/>
                </a:solidFill>
                <a:latin typeface="Verdana"/>
                <a:cs typeface="Verdana"/>
              </a:rPr>
              <a:t>modules </a:t>
            </a:r>
            <a:r>
              <a:rPr sz="1700" i="1" spc="-100" dirty="0">
                <a:solidFill>
                  <a:srgbClr val="3F3F3F"/>
                </a:solidFill>
                <a:latin typeface="Verdana"/>
                <a:cs typeface="Verdana"/>
              </a:rPr>
              <a:t>will </a:t>
            </a:r>
            <a:r>
              <a:rPr sz="1700" i="1" spc="10" dirty="0">
                <a:solidFill>
                  <a:srgbClr val="3F3F3F"/>
                </a:solidFill>
                <a:latin typeface="Verdana"/>
                <a:cs typeface="Verdana"/>
              </a:rPr>
              <a:t>include </a:t>
            </a:r>
            <a:r>
              <a:rPr sz="1700" i="1" spc="-20" dirty="0">
                <a:solidFill>
                  <a:srgbClr val="3F3F3F"/>
                </a:solidFill>
                <a:latin typeface="Verdana"/>
                <a:cs typeface="Verdana"/>
              </a:rPr>
              <a:t>budgets, </a:t>
            </a:r>
            <a:r>
              <a:rPr sz="1700" i="1" spc="-40" dirty="0">
                <a:solidFill>
                  <a:srgbClr val="3F3F3F"/>
                </a:solidFill>
                <a:latin typeface="Verdana"/>
                <a:cs typeface="Verdana"/>
              </a:rPr>
              <a:t>cash-flow, </a:t>
            </a:r>
            <a:r>
              <a:rPr sz="1700" i="1" spc="-15" dirty="0">
                <a:solidFill>
                  <a:srgbClr val="3F3F3F"/>
                </a:solidFill>
                <a:latin typeface="Verdana"/>
                <a:cs typeface="Verdana"/>
              </a:rPr>
              <a:t>expense  </a:t>
            </a:r>
            <a:r>
              <a:rPr sz="1700" i="1" spc="65" dirty="0">
                <a:solidFill>
                  <a:srgbClr val="3F3F3F"/>
                </a:solidFill>
                <a:latin typeface="Verdana"/>
                <a:cs typeface="Verdana"/>
              </a:rPr>
              <a:t>and</a:t>
            </a:r>
            <a:r>
              <a:rPr sz="1700" i="1" spc="-130" dirty="0">
                <a:solidFill>
                  <a:srgbClr val="3F3F3F"/>
                </a:solidFill>
                <a:latin typeface="Verdana"/>
                <a:cs typeface="Verdana"/>
              </a:rPr>
              <a:t> </a:t>
            </a:r>
            <a:r>
              <a:rPr sz="1700" i="1" spc="-50" dirty="0">
                <a:solidFill>
                  <a:srgbClr val="3F3F3F"/>
                </a:solidFill>
                <a:latin typeface="Verdana"/>
                <a:cs typeface="Verdana"/>
              </a:rPr>
              <a:t>tax</a:t>
            </a:r>
            <a:r>
              <a:rPr sz="1700" i="1" spc="-135" dirty="0">
                <a:solidFill>
                  <a:srgbClr val="3F3F3F"/>
                </a:solidFill>
                <a:latin typeface="Verdana"/>
                <a:cs typeface="Verdana"/>
              </a:rPr>
              <a:t> </a:t>
            </a:r>
            <a:r>
              <a:rPr sz="1700" i="1" spc="-45" dirty="0">
                <a:solidFill>
                  <a:srgbClr val="3F3F3F"/>
                </a:solidFill>
                <a:latin typeface="Verdana"/>
                <a:cs typeface="Verdana"/>
              </a:rPr>
              <a:t>reporting.</a:t>
            </a:r>
            <a:r>
              <a:rPr sz="1700" i="1" spc="-135" dirty="0">
                <a:solidFill>
                  <a:srgbClr val="3F3F3F"/>
                </a:solidFill>
                <a:latin typeface="Verdana"/>
                <a:cs typeface="Verdana"/>
              </a:rPr>
              <a:t> </a:t>
            </a:r>
            <a:r>
              <a:rPr sz="1700" i="1" spc="-95" dirty="0">
                <a:solidFill>
                  <a:srgbClr val="3F3F3F"/>
                </a:solidFill>
                <a:latin typeface="Verdana"/>
                <a:cs typeface="Verdana"/>
              </a:rPr>
              <a:t>The</a:t>
            </a:r>
            <a:r>
              <a:rPr sz="1700" i="1" spc="-130" dirty="0">
                <a:solidFill>
                  <a:srgbClr val="3F3F3F"/>
                </a:solidFill>
                <a:latin typeface="Verdana"/>
                <a:cs typeface="Verdana"/>
              </a:rPr>
              <a:t> </a:t>
            </a:r>
            <a:r>
              <a:rPr sz="1700" i="1" spc="-5" dirty="0">
                <a:solidFill>
                  <a:srgbClr val="3F3F3F"/>
                </a:solidFill>
                <a:latin typeface="Verdana"/>
                <a:cs typeface="Verdana"/>
              </a:rPr>
              <a:t>evaluation</a:t>
            </a:r>
            <a:r>
              <a:rPr sz="1700" i="1" spc="-130" dirty="0">
                <a:solidFill>
                  <a:srgbClr val="3F3F3F"/>
                </a:solidFill>
                <a:latin typeface="Verdana"/>
                <a:cs typeface="Verdana"/>
              </a:rPr>
              <a:t> </a:t>
            </a:r>
            <a:r>
              <a:rPr sz="1700" i="1" spc="15" dirty="0">
                <a:solidFill>
                  <a:srgbClr val="3F3F3F"/>
                </a:solidFill>
                <a:latin typeface="Verdana"/>
                <a:cs typeface="Verdana"/>
              </a:rPr>
              <a:t>team</a:t>
            </a:r>
            <a:r>
              <a:rPr sz="1700" i="1" spc="-150" dirty="0">
                <a:solidFill>
                  <a:srgbClr val="3F3F3F"/>
                </a:solidFill>
                <a:latin typeface="Verdana"/>
                <a:cs typeface="Verdana"/>
              </a:rPr>
              <a:t> </a:t>
            </a:r>
            <a:r>
              <a:rPr sz="1700" i="1" spc="-45" dirty="0">
                <a:solidFill>
                  <a:srgbClr val="3F3F3F"/>
                </a:solidFill>
                <a:latin typeface="Verdana"/>
                <a:cs typeface="Verdana"/>
              </a:rPr>
              <a:t>should</a:t>
            </a:r>
            <a:r>
              <a:rPr sz="1700" i="1" spc="-135" dirty="0">
                <a:solidFill>
                  <a:srgbClr val="3F3F3F"/>
                </a:solidFill>
                <a:latin typeface="Verdana"/>
                <a:cs typeface="Verdana"/>
              </a:rPr>
              <a:t> </a:t>
            </a:r>
            <a:r>
              <a:rPr sz="1700" i="1" spc="-10" dirty="0">
                <a:solidFill>
                  <a:srgbClr val="3F3F3F"/>
                </a:solidFill>
                <a:latin typeface="Verdana"/>
                <a:cs typeface="Verdana"/>
              </a:rPr>
              <a:t>focus  </a:t>
            </a:r>
            <a:r>
              <a:rPr sz="1700" i="1" spc="15" dirty="0">
                <a:solidFill>
                  <a:srgbClr val="3F3F3F"/>
                </a:solidFill>
                <a:latin typeface="Verdana"/>
                <a:cs typeface="Verdana"/>
              </a:rPr>
              <a:t>on </a:t>
            </a:r>
            <a:r>
              <a:rPr sz="1700" i="1" spc="-15" dirty="0">
                <a:solidFill>
                  <a:srgbClr val="3F3F3F"/>
                </a:solidFill>
                <a:latin typeface="Verdana"/>
                <a:cs typeface="Verdana"/>
              </a:rPr>
              <a:t>areas </a:t>
            </a:r>
            <a:r>
              <a:rPr sz="1700" i="1" spc="-20" dirty="0">
                <a:solidFill>
                  <a:srgbClr val="3F3F3F"/>
                </a:solidFill>
                <a:latin typeface="Verdana"/>
                <a:cs typeface="Verdana"/>
              </a:rPr>
              <a:t>that </a:t>
            </a:r>
            <a:r>
              <a:rPr sz="1700" i="1" spc="5" dirty="0">
                <a:solidFill>
                  <a:srgbClr val="3F3F3F"/>
                </a:solidFill>
                <a:latin typeface="Verdana"/>
                <a:cs typeface="Verdana"/>
              </a:rPr>
              <a:t>are </a:t>
            </a:r>
            <a:r>
              <a:rPr sz="1700" i="1" spc="-85" dirty="0">
                <a:solidFill>
                  <a:srgbClr val="3F3F3F"/>
                </a:solidFill>
                <a:latin typeface="Verdana"/>
                <a:cs typeface="Verdana"/>
              </a:rPr>
              <a:t>most </a:t>
            </a:r>
            <a:r>
              <a:rPr sz="1700" i="1" spc="-35" dirty="0">
                <a:solidFill>
                  <a:srgbClr val="3F3F3F"/>
                </a:solidFill>
                <a:latin typeface="Verdana"/>
                <a:cs typeface="Verdana"/>
              </a:rPr>
              <a:t>important </a:t>
            </a:r>
            <a:r>
              <a:rPr sz="1700" i="1" spc="-5" dirty="0">
                <a:solidFill>
                  <a:srgbClr val="3F3F3F"/>
                </a:solidFill>
                <a:latin typeface="Verdana"/>
                <a:cs typeface="Verdana"/>
              </a:rPr>
              <a:t>to </a:t>
            </a:r>
            <a:r>
              <a:rPr sz="1700" i="1" spc="-45" dirty="0">
                <a:solidFill>
                  <a:srgbClr val="3F3F3F"/>
                </a:solidFill>
                <a:latin typeface="Verdana"/>
                <a:cs typeface="Verdana"/>
              </a:rPr>
              <a:t>support </a:t>
            </a:r>
            <a:r>
              <a:rPr sz="1700" i="1" spc="-15" dirty="0">
                <a:solidFill>
                  <a:srgbClr val="3F3F3F"/>
                </a:solidFill>
                <a:latin typeface="Verdana"/>
                <a:cs typeface="Verdana"/>
              </a:rPr>
              <a:t>the  </a:t>
            </a:r>
            <a:r>
              <a:rPr sz="1700" i="1" spc="-25" dirty="0">
                <a:solidFill>
                  <a:srgbClr val="3F3F3F"/>
                </a:solidFill>
                <a:latin typeface="Verdana"/>
                <a:cs typeface="Verdana"/>
              </a:rPr>
              <a:t>strategic </a:t>
            </a:r>
            <a:r>
              <a:rPr sz="1700" i="1" spc="-35" dirty="0">
                <a:solidFill>
                  <a:srgbClr val="3F3F3F"/>
                </a:solidFill>
                <a:latin typeface="Verdana"/>
                <a:cs typeface="Verdana"/>
              </a:rPr>
              <a:t>plans </a:t>
            </a:r>
            <a:r>
              <a:rPr sz="1700" i="1" spc="-70" dirty="0">
                <a:solidFill>
                  <a:srgbClr val="3F3F3F"/>
                </a:solidFill>
                <a:latin typeface="Verdana"/>
                <a:cs typeface="Verdana"/>
              </a:rPr>
              <a:t>for </a:t>
            </a:r>
            <a:r>
              <a:rPr sz="1700" i="1" spc="-75" dirty="0">
                <a:solidFill>
                  <a:srgbClr val="3F3F3F"/>
                </a:solidFill>
                <a:latin typeface="Verdana"/>
                <a:cs typeface="Verdana"/>
              </a:rPr>
              <a:t>your</a:t>
            </a:r>
            <a:r>
              <a:rPr sz="1700" i="1" spc="-390" dirty="0">
                <a:solidFill>
                  <a:srgbClr val="3F3F3F"/>
                </a:solidFill>
                <a:latin typeface="Verdana"/>
                <a:cs typeface="Verdana"/>
              </a:rPr>
              <a:t> </a:t>
            </a:r>
            <a:r>
              <a:rPr sz="1700" i="1" spc="-30" dirty="0">
                <a:solidFill>
                  <a:srgbClr val="3F3F3F"/>
                </a:solidFill>
                <a:latin typeface="Verdana"/>
                <a:cs typeface="Verdana"/>
              </a:rPr>
              <a:t>organization.</a:t>
            </a:r>
            <a:endParaRPr sz="1700" dirty="0">
              <a:latin typeface="Verdana"/>
              <a:cs typeface="Verdana"/>
            </a:endParaRPr>
          </a:p>
        </p:txBody>
      </p:sp>
      <p:sp>
        <p:nvSpPr>
          <p:cNvPr id="7" name="object 7"/>
          <p:cNvSpPr txBox="1"/>
          <p:nvPr/>
        </p:nvSpPr>
        <p:spPr>
          <a:xfrm>
            <a:off x="787400" y="821689"/>
            <a:ext cx="231775" cy="297180"/>
          </a:xfrm>
          <a:prstGeom prst="rect">
            <a:avLst/>
          </a:prstGeom>
        </p:spPr>
        <p:txBody>
          <a:bodyPr vert="horz" wrap="square" lIns="0" tIns="16510" rIns="0" bIns="0" rtlCol="0">
            <a:spAutoFit/>
          </a:bodyPr>
          <a:lstStyle/>
          <a:p>
            <a:pPr marL="12700">
              <a:lnSpc>
                <a:spcPct val="100000"/>
              </a:lnSpc>
              <a:spcBef>
                <a:spcPts val="130"/>
              </a:spcBef>
            </a:pPr>
            <a:r>
              <a:rPr sz="1750" spc="-170" dirty="0">
                <a:solidFill>
                  <a:srgbClr val="FDFFFF"/>
                </a:solidFill>
                <a:latin typeface="Arial"/>
                <a:cs typeface="Arial"/>
              </a:rPr>
              <a:t>1</a:t>
            </a:r>
            <a:r>
              <a:rPr sz="1750" spc="-165" dirty="0">
                <a:solidFill>
                  <a:srgbClr val="FDFFFF"/>
                </a:solidFill>
                <a:latin typeface="Arial"/>
                <a:cs typeface="Arial"/>
              </a:rPr>
              <a:t>1</a:t>
            </a:r>
            <a:endParaRPr sz="1750">
              <a:latin typeface="Arial"/>
              <a:cs typeface="Arial"/>
            </a:endParaRPr>
          </a:p>
        </p:txBody>
      </p:sp>
      <p:sp>
        <p:nvSpPr>
          <p:cNvPr id="8" name="object 8"/>
          <p:cNvSpPr/>
          <p:nvPr/>
        </p:nvSpPr>
        <p:spPr>
          <a:xfrm>
            <a:off x="7001509" y="0"/>
            <a:ext cx="2142490" cy="214249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xfrm>
            <a:off x="2023110" y="656590"/>
            <a:ext cx="3762375" cy="574040"/>
          </a:xfrm>
          <a:prstGeom prst="rect">
            <a:avLst/>
          </a:prstGeom>
        </p:spPr>
        <p:txBody>
          <a:bodyPr vert="horz" wrap="square" lIns="0" tIns="12700" rIns="0" bIns="0" rtlCol="0">
            <a:spAutoFit/>
          </a:bodyPr>
          <a:lstStyle/>
          <a:p>
            <a:pPr marL="12700">
              <a:lnSpc>
                <a:spcPct val="100000"/>
              </a:lnSpc>
              <a:spcBef>
                <a:spcPts val="100"/>
              </a:spcBef>
            </a:pPr>
            <a:r>
              <a:rPr spc="-650" dirty="0"/>
              <a:t>ERP</a:t>
            </a:r>
            <a:r>
              <a:rPr spc="-325" dirty="0"/>
              <a:t> </a:t>
            </a:r>
            <a:r>
              <a:rPr spc="-275" dirty="0"/>
              <a:t>Components</a:t>
            </a:r>
          </a:p>
        </p:txBody>
      </p:sp>
      <p:sp>
        <p:nvSpPr>
          <p:cNvPr id="4" name="object 4"/>
          <p:cNvSpPr txBox="1"/>
          <p:nvPr/>
        </p:nvSpPr>
        <p:spPr>
          <a:xfrm>
            <a:off x="774700" y="803910"/>
            <a:ext cx="243204" cy="312420"/>
          </a:xfrm>
          <a:prstGeom prst="rect">
            <a:avLst/>
          </a:prstGeom>
        </p:spPr>
        <p:txBody>
          <a:bodyPr vert="horz" wrap="square" lIns="0" tIns="16510" rIns="0" bIns="0" rtlCol="0">
            <a:spAutoFit/>
          </a:bodyPr>
          <a:lstStyle/>
          <a:p>
            <a:pPr marL="12700">
              <a:lnSpc>
                <a:spcPct val="100000"/>
              </a:lnSpc>
              <a:spcBef>
                <a:spcPts val="130"/>
              </a:spcBef>
            </a:pPr>
            <a:r>
              <a:rPr sz="1850" spc="-180" dirty="0">
                <a:solidFill>
                  <a:srgbClr val="FDFFFF"/>
                </a:solidFill>
                <a:latin typeface="Arial"/>
                <a:cs typeface="Arial"/>
              </a:rPr>
              <a:t>12</a:t>
            </a:r>
            <a:endParaRPr sz="1850">
              <a:latin typeface="Arial"/>
              <a:cs typeface="Arial"/>
            </a:endParaRPr>
          </a:p>
        </p:txBody>
      </p:sp>
      <p:sp>
        <p:nvSpPr>
          <p:cNvPr id="5" name="object 5"/>
          <p:cNvSpPr/>
          <p:nvPr/>
        </p:nvSpPr>
        <p:spPr>
          <a:xfrm>
            <a:off x="7001509" y="0"/>
            <a:ext cx="2142490" cy="2142490"/>
          </a:xfrm>
          <a:prstGeom prst="rect">
            <a:avLst/>
          </a:prstGeom>
          <a:blipFill>
            <a:blip r:embed="rId2" cstate="print"/>
            <a:stretch>
              <a:fillRect/>
            </a:stretch>
          </a:blipFill>
        </p:spPr>
        <p:txBody>
          <a:bodyPr wrap="square" lIns="0" tIns="0" rIns="0" bIns="0" rtlCol="0"/>
          <a:lstStyle/>
          <a:p>
            <a:endParaRPr/>
          </a:p>
        </p:txBody>
      </p:sp>
      <p:sp>
        <p:nvSpPr>
          <p:cNvPr id="6" name="object 6"/>
          <p:cNvSpPr txBox="1"/>
          <p:nvPr/>
        </p:nvSpPr>
        <p:spPr>
          <a:xfrm>
            <a:off x="1907539" y="2153920"/>
            <a:ext cx="109220" cy="299720"/>
          </a:xfrm>
          <a:prstGeom prst="rect">
            <a:avLst/>
          </a:prstGeom>
        </p:spPr>
        <p:txBody>
          <a:bodyPr vert="horz" wrap="square" lIns="0" tIns="12700" rIns="0" bIns="0" rtlCol="0">
            <a:spAutoFit/>
          </a:bodyPr>
          <a:lstStyle/>
          <a:p>
            <a:pPr marL="12700">
              <a:lnSpc>
                <a:spcPct val="100000"/>
              </a:lnSpc>
              <a:spcBef>
                <a:spcPts val="100"/>
              </a:spcBef>
            </a:pPr>
            <a:r>
              <a:rPr sz="1800" spc="-1145" dirty="0">
                <a:solidFill>
                  <a:srgbClr val="343434"/>
                </a:solidFill>
                <a:latin typeface="UnDotum"/>
                <a:cs typeface="UnDotum"/>
              </a:rPr>
              <a:t></a:t>
            </a:r>
            <a:endParaRPr sz="1800">
              <a:latin typeface="UnDotum"/>
              <a:cs typeface="UnDotum"/>
            </a:endParaRPr>
          </a:p>
        </p:txBody>
      </p:sp>
      <p:sp>
        <p:nvSpPr>
          <p:cNvPr id="7" name="object 7"/>
          <p:cNvSpPr txBox="1"/>
          <p:nvPr/>
        </p:nvSpPr>
        <p:spPr>
          <a:xfrm>
            <a:off x="2250439" y="2174240"/>
            <a:ext cx="2305685" cy="299720"/>
          </a:xfrm>
          <a:prstGeom prst="rect">
            <a:avLst/>
          </a:prstGeom>
        </p:spPr>
        <p:txBody>
          <a:bodyPr vert="horz" wrap="square" lIns="0" tIns="12700" rIns="0" bIns="0" rtlCol="0">
            <a:spAutoFit/>
          </a:bodyPr>
          <a:lstStyle/>
          <a:p>
            <a:pPr marL="12700">
              <a:lnSpc>
                <a:spcPct val="100000"/>
              </a:lnSpc>
              <a:spcBef>
                <a:spcPts val="100"/>
              </a:spcBef>
            </a:pPr>
            <a:r>
              <a:rPr sz="1800" b="1" spc="-229" dirty="0">
                <a:solidFill>
                  <a:srgbClr val="3F3F3F"/>
                </a:solidFill>
                <a:latin typeface="Verdana"/>
                <a:cs typeface="Verdana"/>
              </a:rPr>
              <a:t>Business</a:t>
            </a:r>
            <a:r>
              <a:rPr sz="1800" b="1" spc="-175" dirty="0">
                <a:solidFill>
                  <a:srgbClr val="3F3F3F"/>
                </a:solidFill>
                <a:latin typeface="Verdana"/>
                <a:cs typeface="Verdana"/>
              </a:rPr>
              <a:t> </a:t>
            </a:r>
            <a:r>
              <a:rPr sz="1800" b="1" spc="-155" dirty="0">
                <a:solidFill>
                  <a:srgbClr val="3F3F3F"/>
                </a:solidFill>
                <a:latin typeface="Verdana"/>
                <a:cs typeface="Verdana"/>
              </a:rPr>
              <a:t>Intelligence</a:t>
            </a:r>
            <a:endParaRPr sz="1800">
              <a:latin typeface="Verdana"/>
              <a:cs typeface="Verdana"/>
            </a:endParaRPr>
          </a:p>
        </p:txBody>
      </p:sp>
      <p:sp>
        <p:nvSpPr>
          <p:cNvPr id="8" name="object 8"/>
          <p:cNvSpPr txBox="1">
            <a:spLocks noGrp="1"/>
          </p:cNvSpPr>
          <p:nvPr>
            <p:ph type="body" idx="1"/>
          </p:nvPr>
        </p:nvSpPr>
        <p:spPr>
          <a:prstGeom prst="rect">
            <a:avLst/>
          </a:prstGeom>
        </p:spPr>
        <p:txBody>
          <a:bodyPr vert="horz" wrap="square" lIns="0" tIns="13970" rIns="0" bIns="0" rtlCol="0">
            <a:spAutoFit/>
          </a:bodyPr>
          <a:lstStyle/>
          <a:p>
            <a:pPr marL="12700" marR="5080">
              <a:lnSpc>
                <a:spcPct val="99500"/>
              </a:lnSpc>
              <a:spcBef>
                <a:spcPts val="110"/>
              </a:spcBef>
            </a:pPr>
            <a:r>
              <a:rPr i="1" spc="-135" dirty="0"/>
              <a:t>Business </a:t>
            </a:r>
            <a:r>
              <a:rPr i="1" spc="-30" dirty="0"/>
              <a:t>Intelligence </a:t>
            </a:r>
            <a:r>
              <a:rPr i="1" spc="-210" dirty="0"/>
              <a:t>(BI) </a:t>
            </a:r>
            <a:r>
              <a:rPr i="1" spc="-50" dirty="0"/>
              <a:t>has </a:t>
            </a:r>
            <a:r>
              <a:rPr i="1" spc="85" dirty="0"/>
              <a:t>become </a:t>
            </a:r>
            <a:r>
              <a:rPr i="1" spc="145" dirty="0"/>
              <a:t>a </a:t>
            </a:r>
            <a:r>
              <a:rPr i="1" spc="-15" dirty="0"/>
              <a:t>standard  </a:t>
            </a:r>
            <a:r>
              <a:rPr spc="35" dirty="0"/>
              <a:t>component </a:t>
            </a:r>
            <a:r>
              <a:rPr spc="5" dirty="0"/>
              <a:t>of </a:t>
            </a:r>
            <a:r>
              <a:rPr spc="-80" dirty="0"/>
              <a:t>most </a:t>
            </a:r>
            <a:r>
              <a:rPr spc="-125" dirty="0"/>
              <a:t>ERP </a:t>
            </a:r>
            <a:r>
              <a:rPr spc="20" dirty="0"/>
              <a:t>packages. </a:t>
            </a:r>
            <a:r>
              <a:rPr spc="-190" dirty="0"/>
              <a:t>In </a:t>
            </a:r>
            <a:r>
              <a:rPr spc="-25" dirty="0"/>
              <a:t>general, </a:t>
            </a:r>
            <a:r>
              <a:rPr spc="-280" dirty="0"/>
              <a:t>BI </a:t>
            </a:r>
            <a:r>
              <a:rPr spc="-65" dirty="0"/>
              <a:t>tools  </a:t>
            </a:r>
            <a:r>
              <a:rPr spc="-10" dirty="0"/>
              <a:t>allow </a:t>
            </a:r>
            <a:r>
              <a:rPr spc="-135" dirty="0"/>
              <a:t>users </a:t>
            </a:r>
            <a:r>
              <a:rPr spc="-5" dirty="0"/>
              <a:t>to </a:t>
            </a:r>
            <a:r>
              <a:rPr spc="-60" dirty="0"/>
              <a:t>share </a:t>
            </a:r>
            <a:r>
              <a:rPr spc="65" dirty="0"/>
              <a:t>and </a:t>
            </a:r>
            <a:r>
              <a:rPr spc="-25" dirty="0"/>
              <a:t>analyse </a:t>
            </a:r>
            <a:r>
              <a:rPr spc="-15" dirty="0"/>
              <a:t>the </a:t>
            </a:r>
            <a:r>
              <a:rPr spc="75" dirty="0"/>
              <a:t>data </a:t>
            </a:r>
            <a:r>
              <a:rPr spc="45" dirty="0"/>
              <a:t>collected  </a:t>
            </a:r>
            <a:r>
              <a:rPr spc="-50" dirty="0"/>
              <a:t>across </a:t>
            </a:r>
            <a:r>
              <a:rPr spc="-20" dirty="0"/>
              <a:t>the </a:t>
            </a:r>
            <a:r>
              <a:rPr spc="-65" dirty="0"/>
              <a:t>enterprise </a:t>
            </a:r>
            <a:r>
              <a:rPr spc="65" dirty="0"/>
              <a:t>and </a:t>
            </a:r>
            <a:r>
              <a:rPr spc="-20" dirty="0"/>
              <a:t>centralized </a:t>
            </a:r>
            <a:r>
              <a:rPr spc="-85" dirty="0"/>
              <a:t>in </a:t>
            </a:r>
            <a:r>
              <a:rPr spc="-15" dirty="0"/>
              <a:t>the </a:t>
            </a:r>
            <a:r>
              <a:rPr spc="-120" dirty="0"/>
              <a:t>ERP  </a:t>
            </a:r>
            <a:r>
              <a:rPr spc="20" dirty="0"/>
              <a:t>database. </a:t>
            </a:r>
            <a:r>
              <a:rPr spc="-280" dirty="0"/>
              <a:t>BI </a:t>
            </a:r>
            <a:r>
              <a:rPr spc="105" dirty="0"/>
              <a:t>can </a:t>
            </a:r>
            <a:r>
              <a:rPr spc="85" dirty="0"/>
              <a:t>come </a:t>
            </a:r>
            <a:r>
              <a:rPr spc="-80" dirty="0"/>
              <a:t>in </a:t>
            </a:r>
            <a:r>
              <a:rPr spc="-15" dirty="0"/>
              <a:t>the </a:t>
            </a:r>
            <a:r>
              <a:rPr spc="-70" dirty="0"/>
              <a:t>form </a:t>
            </a:r>
            <a:r>
              <a:rPr dirty="0"/>
              <a:t>of </a:t>
            </a:r>
            <a:r>
              <a:rPr spc="-25" dirty="0"/>
              <a:t>dashboards,  </a:t>
            </a:r>
            <a:r>
              <a:rPr spc="30" dirty="0"/>
              <a:t>automated</a:t>
            </a:r>
            <a:r>
              <a:rPr spc="-140" dirty="0"/>
              <a:t> </a:t>
            </a:r>
            <a:r>
              <a:rPr spc="-45" dirty="0"/>
              <a:t>reporting</a:t>
            </a:r>
            <a:r>
              <a:rPr spc="-135" dirty="0"/>
              <a:t> </a:t>
            </a:r>
            <a:r>
              <a:rPr spc="65" dirty="0"/>
              <a:t>and</a:t>
            </a:r>
            <a:r>
              <a:rPr spc="-130" dirty="0"/>
              <a:t> </a:t>
            </a:r>
            <a:r>
              <a:rPr spc="-80" dirty="0"/>
              <a:t>analysis</a:t>
            </a:r>
            <a:r>
              <a:rPr spc="-140" dirty="0"/>
              <a:t> </a:t>
            </a:r>
            <a:r>
              <a:rPr spc="-60" dirty="0"/>
              <a:t>tools</a:t>
            </a:r>
            <a:r>
              <a:rPr spc="-135" dirty="0"/>
              <a:t> </a:t>
            </a:r>
            <a:r>
              <a:rPr spc="-25" dirty="0"/>
              <a:t>used</a:t>
            </a:r>
            <a:r>
              <a:rPr spc="-135" dirty="0"/>
              <a:t> </a:t>
            </a:r>
            <a:r>
              <a:rPr spc="-5" dirty="0"/>
              <a:t>to</a:t>
            </a:r>
            <a:r>
              <a:rPr spc="-135" dirty="0"/>
              <a:t> </a:t>
            </a:r>
            <a:r>
              <a:rPr spc="-55" dirty="0"/>
              <a:t>monitor  </a:t>
            </a:r>
            <a:r>
              <a:rPr spc="-20" dirty="0"/>
              <a:t>the </a:t>
            </a:r>
            <a:r>
              <a:rPr spc="-25" dirty="0"/>
              <a:t>organizational </a:t>
            </a:r>
            <a:r>
              <a:rPr spc="-100" dirty="0"/>
              <a:t>business </a:t>
            </a:r>
            <a:r>
              <a:rPr spc="-10" dirty="0"/>
              <a:t>performance. </a:t>
            </a:r>
            <a:r>
              <a:rPr spc="-280" dirty="0"/>
              <a:t>BI </a:t>
            </a:r>
            <a:r>
              <a:rPr spc="-75" dirty="0"/>
              <a:t>supports  </a:t>
            </a:r>
            <a:r>
              <a:rPr spc="-35" dirty="0"/>
              <a:t>informed </a:t>
            </a:r>
            <a:r>
              <a:rPr spc="-5" dirty="0"/>
              <a:t>decision </a:t>
            </a:r>
            <a:r>
              <a:rPr spc="-30" dirty="0"/>
              <a:t>making </a:t>
            </a:r>
            <a:r>
              <a:rPr dirty="0"/>
              <a:t>by </a:t>
            </a:r>
            <a:r>
              <a:rPr spc="-30" dirty="0"/>
              <a:t>everyone, </a:t>
            </a:r>
            <a:r>
              <a:rPr spc="-70" dirty="0"/>
              <a:t>from  </a:t>
            </a:r>
            <a:r>
              <a:rPr spc="-30" dirty="0"/>
              <a:t>executives</a:t>
            </a:r>
            <a:r>
              <a:rPr spc="-140" dirty="0"/>
              <a:t> </a:t>
            </a:r>
            <a:r>
              <a:rPr spc="-5" dirty="0"/>
              <a:t>to</a:t>
            </a:r>
            <a:r>
              <a:rPr spc="-135" dirty="0"/>
              <a:t> </a:t>
            </a:r>
            <a:r>
              <a:rPr spc="-55" dirty="0"/>
              <a:t>line</a:t>
            </a:r>
            <a:r>
              <a:rPr spc="-150" dirty="0"/>
              <a:t> </a:t>
            </a:r>
            <a:r>
              <a:rPr spc="-15" dirty="0"/>
              <a:t>managers</a:t>
            </a:r>
            <a:r>
              <a:rPr spc="-145" dirty="0"/>
              <a:t> </a:t>
            </a:r>
            <a:r>
              <a:rPr spc="65" dirty="0"/>
              <a:t>and</a:t>
            </a:r>
            <a:r>
              <a:rPr spc="-135" dirty="0"/>
              <a:t> </a:t>
            </a:r>
            <a:r>
              <a:rPr spc="5" dirty="0"/>
              <a:t>accountants.</a:t>
            </a:r>
          </a:p>
        </p:txBody>
      </p:sp>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xfrm>
            <a:off x="2023110" y="656590"/>
            <a:ext cx="3762375" cy="574040"/>
          </a:xfrm>
          <a:prstGeom prst="rect">
            <a:avLst/>
          </a:prstGeom>
        </p:spPr>
        <p:txBody>
          <a:bodyPr vert="horz" wrap="square" lIns="0" tIns="12700" rIns="0" bIns="0" rtlCol="0">
            <a:spAutoFit/>
          </a:bodyPr>
          <a:lstStyle/>
          <a:p>
            <a:pPr marL="12700">
              <a:lnSpc>
                <a:spcPct val="100000"/>
              </a:lnSpc>
              <a:spcBef>
                <a:spcPts val="100"/>
              </a:spcBef>
            </a:pPr>
            <a:r>
              <a:rPr spc="-650" dirty="0"/>
              <a:t>ERP</a:t>
            </a:r>
            <a:r>
              <a:rPr spc="-325" dirty="0"/>
              <a:t> </a:t>
            </a:r>
            <a:r>
              <a:rPr spc="-275" dirty="0"/>
              <a:t>Components</a:t>
            </a:r>
          </a:p>
        </p:txBody>
      </p:sp>
      <p:sp>
        <p:nvSpPr>
          <p:cNvPr id="4" name="object 4"/>
          <p:cNvSpPr txBox="1"/>
          <p:nvPr/>
        </p:nvSpPr>
        <p:spPr>
          <a:xfrm>
            <a:off x="774700" y="803910"/>
            <a:ext cx="243204" cy="312420"/>
          </a:xfrm>
          <a:prstGeom prst="rect">
            <a:avLst/>
          </a:prstGeom>
        </p:spPr>
        <p:txBody>
          <a:bodyPr vert="horz" wrap="square" lIns="0" tIns="16510" rIns="0" bIns="0" rtlCol="0">
            <a:spAutoFit/>
          </a:bodyPr>
          <a:lstStyle/>
          <a:p>
            <a:pPr marL="12700">
              <a:lnSpc>
                <a:spcPct val="100000"/>
              </a:lnSpc>
              <a:spcBef>
                <a:spcPts val="130"/>
              </a:spcBef>
            </a:pPr>
            <a:r>
              <a:rPr sz="1850" spc="-180" dirty="0">
                <a:solidFill>
                  <a:srgbClr val="FDFFFF"/>
                </a:solidFill>
                <a:latin typeface="Arial"/>
                <a:cs typeface="Arial"/>
              </a:rPr>
              <a:t>13</a:t>
            </a:r>
            <a:endParaRPr sz="1850">
              <a:latin typeface="Arial"/>
              <a:cs typeface="Arial"/>
            </a:endParaRPr>
          </a:p>
        </p:txBody>
      </p:sp>
      <p:sp>
        <p:nvSpPr>
          <p:cNvPr id="5" name="object 5"/>
          <p:cNvSpPr/>
          <p:nvPr/>
        </p:nvSpPr>
        <p:spPr>
          <a:xfrm>
            <a:off x="7001509" y="0"/>
            <a:ext cx="2142490" cy="2142490"/>
          </a:xfrm>
          <a:prstGeom prst="rect">
            <a:avLst/>
          </a:prstGeom>
          <a:blipFill>
            <a:blip r:embed="rId2" cstate="print"/>
            <a:stretch>
              <a:fillRect/>
            </a:stretch>
          </a:blipFill>
        </p:spPr>
        <p:txBody>
          <a:bodyPr wrap="square" lIns="0" tIns="0" rIns="0" bIns="0" rtlCol="0"/>
          <a:lstStyle/>
          <a:p>
            <a:endParaRPr/>
          </a:p>
        </p:txBody>
      </p:sp>
      <p:sp>
        <p:nvSpPr>
          <p:cNvPr id="6" name="object 6"/>
          <p:cNvSpPr txBox="1"/>
          <p:nvPr/>
        </p:nvSpPr>
        <p:spPr>
          <a:xfrm>
            <a:off x="1907539" y="2153920"/>
            <a:ext cx="109220" cy="299720"/>
          </a:xfrm>
          <a:prstGeom prst="rect">
            <a:avLst/>
          </a:prstGeom>
        </p:spPr>
        <p:txBody>
          <a:bodyPr vert="horz" wrap="square" lIns="0" tIns="12700" rIns="0" bIns="0" rtlCol="0">
            <a:spAutoFit/>
          </a:bodyPr>
          <a:lstStyle/>
          <a:p>
            <a:pPr marL="12700">
              <a:lnSpc>
                <a:spcPct val="100000"/>
              </a:lnSpc>
              <a:spcBef>
                <a:spcPts val="100"/>
              </a:spcBef>
            </a:pPr>
            <a:r>
              <a:rPr sz="1800" spc="-1145" dirty="0">
                <a:solidFill>
                  <a:srgbClr val="343434"/>
                </a:solidFill>
                <a:latin typeface="UnDotum"/>
                <a:cs typeface="UnDotum"/>
              </a:rPr>
              <a:t></a:t>
            </a:r>
            <a:endParaRPr sz="1800">
              <a:latin typeface="UnDotum"/>
              <a:cs typeface="UnDotum"/>
            </a:endParaRPr>
          </a:p>
        </p:txBody>
      </p:sp>
      <p:sp>
        <p:nvSpPr>
          <p:cNvPr id="7" name="object 7"/>
          <p:cNvSpPr txBox="1"/>
          <p:nvPr/>
        </p:nvSpPr>
        <p:spPr>
          <a:xfrm>
            <a:off x="2250439" y="2174240"/>
            <a:ext cx="3063875" cy="299720"/>
          </a:xfrm>
          <a:prstGeom prst="rect">
            <a:avLst/>
          </a:prstGeom>
        </p:spPr>
        <p:txBody>
          <a:bodyPr vert="horz" wrap="square" lIns="0" tIns="12700" rIns="0" bIns="0" rtlCol="0">
            <a:spAutoFit/>
          </a:bodyPr>
          <a:lstStyle/>
          <a:p>
            <a:pPr marL="12700">
              <a:lnSpc>
                <a:spcPct val="100000"/>
              </a:lnSpc>
              <a:spcBef>
                <a:spcPts val="100"/>
              </a:spcBef>
            </a:pPr>
            <a:r>
              <a:rPr sz="1800" b="1" spc="-175" dirty="0">
                <a:solidFill>
                  <a:srgbClr val="3F3F3F"/>
                </a:solidFill>
                <a:latin typeface="Verdana"/>
                <a:cs typeface="Verdana"/>
              </a:rPr>
              <a:t>Supply </a:t>
            </a:r>
            <a:r>
              <a:rPr sz="1800" b="1" spc="-105" dirty="0">
                <a:solidFill>
                  <a:srgbClr val="3F3F3F"/>
                </a:solidFill>
                <a:latin typeface="Verdana"/>
                <a:cs typeface="Verdana"/>
              </a:rPr>
              <a:t>Chain</a:t>
            </a:r>
            <a:r>
              <a:rPr sz="1800" b="1" spc="-85" dirty="0">
                <a:solidFill>
                  <a:srgbClr val="3F3F3F"/>
                </a:solidFill>
                <a:latin typeface="Verdana"/>
                <a:cs typeface="Verdana"/>
              </a:rPr>
              <a:t> </a:t>
            </a:r>
            <a:r>
              <a:rPr sz="1800" b="1" spc="-125" dirty="0">
                <a:solidFill>
                  <a:srgbClr val="3F3F3F"/>
                </a:solidFill>
                <a:latin typeface="Verdana"/>
                <a:cs typeface="Verdana"/>
              </a:rPr>
              <a:t>Management</a:t>
            </a:r>
            <a:endParaRPr sz="1800">
              <a:latin typeface="Verdana"/>
              <a:cs typeface="Verdana"/>
            </a:endParaRPr>
          </a:p>
        </p:txBody>
      </p:sp>
      <p:sp>
        <p:nvSpPr>
          <p:cNvPr id="8" name="object 8"/>
          <p:cNvSpPr txBox="1">
            <a:spLocks noGrp="1"/>
          </p:cNvSpPr>
          <p:nvPr>
            <p:ph type="body" idx="1"/>
          </p:nvPr>
        </p:nvSpPr>
        <p:spPr>
          <a:prstGeom prst="rect">
            <a:avLst/>
          </a:prstGeom>
        </p:spPr>
        <p:txBody>
          <a:bodyPr vert="horz" wrap="square" lIns="0" tIns="13970" rIns="0" bIns="0" rtlCol="0">
            <a:spAutoFit/>
          </a:bodyPr>
          <a:lstStyle/>
          <a:p>
            <a:pPr marL="12700" marR="5080">
              <a:lnSpc>
                <a:spcPct val="99500"/>
              </a:lnSpc>
              <a:spcBef>
                <a:spcPts val="110"/>
              </a:spcBef>
            </a:pPr>
            <a:r>
              <a:rPr i="1" spc="-75" dirty="0"/>
              <a:t>Supply </a:t>
            </a:r>
            <a:r>
              <a:rPr i="1" spc="25" dirty="0"/>
              <a:t>Chain </a:t>
            </a:r>
            <a:r>
              <a:rPr i="1" spc="40" dirty="0"/>
              <a:t>Management </a:t>
            </a:r>
            <a:r>
              <a:rPr i="1" spc="-80" dirty="0"/>
              <a:t>(SCM), </a:t>
            </a:r>
            <a:r>
              <a:rPr i="1" spc="-65" dirty="0"/>
              <a:t>sometimes </a:t>
            </a:r>
            <a:r>
              <a:rPr i="1" spc="-50" dirty="0"/>
              <a:t>referred  </a:t>
            </a:r>
            <a:r>
              <a:rPr spc="-5" dirty="0"/>
              <a:t>to</a:t>
            </a:r>
            <a:r>
              <a:rPr spc="-135" dirty="0"/>
              <a:t> </a:t>
            </a:r>
            <a:r>
              <a:rPr spc="-55" dirty="0"/>
              <a:t>as</a:t>
            </a:r>
            <a:r>
              <a:rPr spc="-135" dirty="0"/>
              <a:t> </a:t>
            </a:r>
            <a:r>
              <a:rPr spc="-75" dirty="0"/>
              <a:t>logistics,</a:t>
            </a:r>
            <a:r>
              <a:rPr spc="-100" dirty="0"/>
              <a:t> </a:t>
            </a:r>
            <a:r>
              <a:rPr spc="-60" dirty="0"/>
              <a:t>improves</a:t>
            </a:r>
            <a:r>
              <a:rPr spc="-135" dirty="0"/>
              <a:t> </a:t>
            </a:r>
            <a:r>
              <a:rPr spc="-15" dirty="0"/>
              <a:t>the</a:t>
            </a:r>
            <a:r>
              <a:rPr spc="-135" dirty="0"/>
              <a:t> </a:t>
            </a:r>
            <a:r>
              <a:rPr spc="-25" dirty="0"/>
              <a:t>flow</a:t>
            </a:r>
            <a:r>
              <a:rPr spc="-165" dirty="0"/>
              <a:t> </a:t>
            </a:r>
            <a:r>
              <a:rPr dirty="0"/>
              <a:t>of</a:t>
            </a:r>
            <a:r>
              <a:rPr spc="-120" dirty="0"/>
              <a:t> </a:t>
            </a:r>
            <a:r>
              <a:rPr spc="-60" dirty="0"/>
              <a:t>materials</a:t>
            </a:r>
            <a:r>
              <a:rPr spc="-135" dirty="0"/>
              <a:t> </a:t>
            </a:r>
            <a:r>
              <a:rPr spc="-45" dirty="0"/>
              <a:t>through</a:t>
            </a:r>
            <a:r>
              <a:rPr spc="-130" dirty="0"/>
              <a:t> </a:t>
            </a:r>
            <a:r>
              <a:rPr spc="45" dirty="0"/>
              <a:t>an  </a:t>
            </a:r>
            <a:r>
              <a:rPr spc="-30" dirty="0"/>
              <a:t>organization </a:t>
            </a:r>
            <a:r>
              <a:rPr dirty="0"/>
              <a:t>by </a:t>
            </a:r>
            <a:r>
              <a:rPr spc="20" dirty="0"/>
              <a:t>managing </a:t>
            </a:r>
            <a:r>
              <a:rPr spc="-30" dirty="0"/>
              <a:t>planning, scheduling,  </a:t>
            </a:r>
            <a:r>
              <a:rPr spc="-25" dirty="0"/>
              <a:t>procurement, </a:t>
            </a:r>
            <a:r>
              <a:rPr spc="65" dirty="0"/>
              <a:t>and </a:t>
            </a:r>
            <a:r>
              <a:rPr spc="-85" dirty="0"/>
              <a:t>fulfillment, </a:t>
            </a:r>
            <a:r>
              <a:rPr spc="-5" dirty="0"/>
              <a:t>to </a:t>
            </a:r>
            <a:r>
              <a:rPr spc="-65" dirty="0"/>
              <a:t>maximize </a:t>
            </a:r>
            <a:r>
              <a:rPr spc="-40" dirty="0"/>
              <a:t>customer  satisfaction </a:t>
            </a:r>
            <a:r>
              <a:rPr spc="65" dirty="0"/>
              <a:t>and </a:t>
            </a:r>
            <a:r>
              <a:rPr spc="-60" dirty="0"/>
              <a:t>profitability. </a:t>
            </a:r>
            <a:r>
              <a:rPr spc="-95" dirty="0"/>
              <a:t>Sub </a:t>
            </a:r>
            <a:r>
              <a:rPr spc="-30" dirty="0"/>
              <a:t>modules </a:t>
            </a:r>
            <a:r>
              <a:rPr spc="-85" dirty="0"/>
              <a:t>in </a:t>
            </a:r>
            <a:r>
              <a:rPr dirty="0"/>
              <a:t>SCM </a:t>
            </a:r>
            <a:r>
              <a:rPr spc="-10" dirty="0"/>
              <a:t>often  </a:t>
            </a:r>
            <a:r>
              <a:rPr spc="5" dirty="0"/>
              <a:t>include</a:t>
            </a:r>
            <a:r>
              <a:rPr spc="-140" dirty="0"/>
              <a:t> </a:t>
            </a:r>
            <a:r>
              <a:rPr spc="5" dirty="0"/>
              <a:t>production</a:t>
            </a:r>
            <a:r>
              <a:rPr spc="-130" dirty="0"/>
              <a:t> </a:t>
            </a:r>
            <a:r>
              <a:rPr spc="-30" dirty="0"/>
              <a:t>scheduling,</a:t>
            </a:r>
            <a:r>
              <a:rPr spc="-110" dirty="0"/>
              <a:t> </a:t>
            </a:r>
            <a:r>
              <a:rPr spc="55" dirty="0"/>
              <a:t>demand</a:t>
            </a:r>
            <a:r>
              <a:rPr spc="-125" dirty="0"/>
              <a:t> </a:t>
            </a:r>
            <a:r>
              <a:rPr spc="5" dirty="0"/>
              <a:t>management,  </a:t>
            </a:r>
            <a:r>
              <a:rPr spc="-75" dirty="0"/>
              <a:t>distribution </a:t>
            </a:r>
            <a:r>
              <a:rPr spc="5" dirty="0"/>
              <a:t>management, </a:t>
            </a:r>
            <a:r>
              <a:rPr spc="-65" dirty="0"/>
              <a:t>inventory </a:t>
            </a:r>
            <a:r>
              <a:rPr spc="5" dirty="0"/>
              <a:t>management,  </a:t>
            </a:r>
            <a:r>
              <a:rPr spc="-25" dirty="0"/>
              <a:t>warehouse </a:t>
            </a:r>
            <a:r>
              <a:rPr spc="5" dirty="0"/>
              <a:t>management, </a:t>
            </a:r>
            <a:r>
              <a:rPr spc="-15" dirty="0"/>
              <a:t>procurement </a:t>
            </a:r>
            <a:r>
              <a:rPr spc="65" dirty="0"/>
              <a:t>and </a:t>
            </a:r>
            <a:r>
              <a:rPr spc="-40" dirty="0"/>
              <a:t>order  </a:t>
            </a:r>
            <a:r>
              <a:rPr spc="-10" dirty="0"/>
              <a:t>management..</a:t>
            </a:r>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xfrm>
            <a:off x="2023110" y="656590"/>
            <a:ext cx="3762375" cy="574040"/>
          </a:xfrm>
          <a:prstGeom prst="rect">
            <a:avLst/>
          </a:prstGeom>
        </p:spPr>
        <p:txBody>
          <a:bodyPr vert="horz" wrap="square" lIns="0" tIns="12700" rIns="0" bIns="0" rtlCol="0">
            <a:spAutoFit/>
          </a:bodyPr>
          <a:lstStyle/>
          <a:p>
            <a:pPr marL="12700">
              <a:lnSpc>
                <a:spcPct val="100000"/>
              </a:lnSpc>
              <a:spcBef>
                <a:spcPts val="100"/>
              </a:spcBef>
            </a:pPr>
            <a:r>
              <a:rPr spc="-650" dirty="0"/>
              <a:t>ERP</a:t>
            </a:r>
            <a:r>
              <a:rPr spc="-325" dirty="0"/>
              <a:t> </a:t>
            </a:r>
            <a:r>
              <a:rPr spc="-275" dirty="0"/>
              <a:t>Components</a:t>
            </a:r>
          </a:p>
        </p:txBody>
      </p:sp>
      <p:sp>
        <p:nvSpPr>
          <p:cNvPr id="4" name="object 4"/>
          <p:cNvSpPr txBox="1"/>
          <p:nvPr/>
        </p:nvSpPr>
        <p:spPr>
          <a:xfrm>
            <a:off x="774700" y="803910"/>
            <a:ext cx="243204" cy="312420"/>
          </a:xfrm>
          <a:prstGeom prst="rect">
            <a:avLst/>
          </a:prstGeom>
        </p:spPr>
        <p:txBody>
          <a:bodyPr vert="horz" wrap="square" lIns="0" tIns="16510" rIns="0" bIns="0" rtlCol="0">
            <a:spAutoFit/>
          </a:bodyPr>
          <a:lstStyle/>
          <a:p>
            <a:pPr marL="12700">
              <a:lnSpc>
                <a:spcPct val="100000"/>
              </a:lnSpc>
              <a:spcBef>
                <a:spcPts val="130"/>
              </a:spcBef>
            </a:pPr>
            <a:r>
              <a:rPr sz="1850" spc="-180" dirty="0">
                <a:solidFill>
                  <a:srgbClr val="FDFFFF"/>
                </a:solidFill>
                <a:latin typeface="Arial"/>
                <a:cs typeface="Arial"/>
              </a:rPr>
              <a:t>14</a:t>
            </a:r>
            <a:endParaRPr sz="1850">
              <a:latin typeface="Arial"/>
              <a:cs typeface="Arial"/>
            </a:endParaRPr>
          </a:p>
        </p:txBody>
      </p:sp>
      <p:sp>
        <p:nvSpPr>
          <p:cNvPr id="5" name="object 5"/>
          <p:cNvSpPr/>
          <p:nvPr/>
        </p:nvSpPr>
        <p:spPr>
          <a:xfrm>
            <a:off x="7001509" y="0"/>
            <a:ext cx="2142490" cy="2142490"/>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1907539" y="2153920"/>
            <a:ext cx="109220" cy="299720"/>
          </a:xfrm>
          <a:prstGeom prst="rect">
            <a:avLst/>
          </a:prstGeom>
        </p:spPr>
        <p:txBody>
          <a:bodyPr vert="horz" wrap="square" lIns="0" tIns="12700" rIns="0" bIns="0" rtlCol="0">
            <a:spAutoFit/>
          </a:bodyPr>
          <a:lstStyle/>
          <a:p>
            <a:pPr marL="12700">
              <a:lnSpc>
                <a:spcPct val="100000"/>
              </a:lnSpc>
              <a:spcBef>
                <a:spcPts val="100"/>
              </a:spcBef>
            </a:pPr>
            <a:r>
              <a:rPr sz="1800" spc="-1145" dirty="0">
                <a:solidFill>
                  <a:srgbClr val="343434"/>
                </a:solidFill>
                <a:latin typeface="UnDotum"/>
                <a:cs typeface="UnDotum"/>
              </a:rPr>
              <a:t></a:t>
            </a:r>
            <a:endParaRPr sz="1800">
              <a:latin typeface="UnDotum"/>
              <a:cs typeface="UnDotum"/>
            </a:endParaRPr>
          </a:p>
        </p:txBody>
      </p:sp>
      <p:sp>
        <p:nvSpPr>
          <p:cNvPr id="7" name="object 7"/>
          <p:cNvSpPr txBox="1"/>
          <p:nvPr/>
        </p:nvSpPr>
        <p:spPr>
          <a:xfrm>
            <a:off x="2250439" y="2174240"/>
            <a:ext cx="3484245" cy="299720"/>
          </a:xfrm>
          <a:prstGeom prst="rect">
            <a:avLst/>
          </a:prstGeom>
        </p:spPr>
        <p:txBody>
          <a:bodyPr vert="horz" wrap="square" lIns="0" tIns="12700" rIns="0" bIns="0" rtlCol="0">
            <a:spAutoFit/>
          </a:bodyPr>
          <a:lstStyle/>
          <a:p>
            <a:pPr marL="12700">
              <a:lnSpc>
                <a:spcPct val="100000"/>
              </a:lnSpc>
              <a:spcBef>
                <a:spcPts val="100"/>
              </a:spcBef>
            </a:pPr>
            <a:r>
              <a:rPr sz="1800" b="1" spc="-190" dirty="0">
                <a:solidFill>
                  <a:srgbClr val="3F3F3F"/>
                </a:solidFill>
                <a:latin typeface="Verdana"/>
                <a:cs typeface="Verdana"/>
              </a:rPr>
              <a:t>Human </a:t>
            </a:r>
            <a:r>
              <a:rPr sz="1800" b="1" spc="-160" dirty="0">
                <a:solidFill>
                  <a:srgbClr val="3F3F3F"/>
                </a:solidFill>
                <a:latin typeface="Verdana"/>
                <a:cs typeface="Verdana"/>
              </a:rPr>
              <a:t>Resource</a:t>
            </a:r>
            <a:r>
              <a:rPr sz="1800" b="1" spc="-70" dirty="0">
                <a:solidFill>
                  <a:srgbClr val="3F3F3F"/>
                </a:solidFill>
                <a:latin typeface="Verdana"/>
                <a:cs typeface="Verdana"/>
              </a:rPr>
              <a:t> </a:t>
            </a:r>
            <a:r>
              <a:rPr sz="1800" b="1" spc="-125" dirty="0">
                <a:solidFill>
                  <a:srgbClr val="3F3F3F"/>
                </a:solidFill>
                <a:latin typeface="Verdana"/>
                <a:cs typeface="Verdana"/>
              </a:rPr>
              <a:t>Management</a:t>
            </a:r>
            <a:endParaRPr sz="1800">
              <a:latin typeface="Verdana"/>
              <a:cs typeface="Verdana"/>
            </a:endParaRPr>
          </a:p>
        </p:txBody>
      </p:sp>
      <p:sp>
        <p:nvSpPr>
          <p:cNvPr id="8" name="object 8"/>
          <p:cNvSpPr txBox="1">
            <a:spLocks noGrp="1"/>
          </p:cNvSpPr>
          <p:nvPr>
            <p:ph type="body" idx="1"/>
          </p:nvPr>
        </p:nvSpPr>
        <p:spPr>
          <a:prstGeom prst="rect">
            <a:avLst/>
          </a:prstGeom>
        </p:spPr>
        <p:txBody>
          <a:bodyPr vert="horz" wrap="square" lIns="0" tIns="13970" rIns="0" bIns="0" rtlCol="0">
            <a:spAutoFit/>
          </a:bodyPr>
          <a:lstStyle/>
          <a:p>
            <a:pPr marL="12700" marR="5080">
              <a:lnSpc>
                <a:spcPct val="99500"/>
              </a:lnSpc>
              <a:spcBef>
                <a:spcPts val="110"/>
              </a:spcBef>
            </a:pPr>
            <a:r>
              <a:rPr i="1" spc="-30" dirty="0"/>
              <a:t>Human </a:t>
            </a:r>
            <a:r>
              <a:rPr i="1" spc="-35" dirty="0"/>
              <a:t>resource </a:t>
            </a:r>
            <a:r>
              <a:rPr i="1" spc="25" dirty="0"/>
              <a:t>management </a:t>
            </a:r>
            <a:r>
              <a:rPr i="1" spc="-125" dirty="0"/>
              <a:t>ERP </a:t>
            </a:r>
            <a:r>
              <a:rPr i="1" spc="-30" dirty="0"/>
              <a:t>modules </a:t>
            </a:r>
            <a:r>
              <a:rPr i="1" spc="-50" dirty="0"/>
              <a:t>should  </a:t>
            </a:r>
            <a:r>
              <a:rPr spc="55" dirty="0"/>
              <a:t>enhance </a:t>
            </a:r>
            <a:r>
              <a:rPr spc="-15" dirty="0"/>
              <a:t>the </a:t>
            </a:r>
            <a:r>
              <a:rPr spc="15" dirty="0"/>
              <a:t>employee </a:t>
            </a:r>
            <a:r>
              <a:rPr spc="5" dirty="0"/>
              <a:t>experience </a:t>
            </a:r>
            <a:r>
              <a:rPr spc="-245" dirty="0"/>
              <a:t>– </a:t>
            </a:r>
            <a:r>
              <a:rPr spc="-70" dirty="0"/>
              <a:t>from </a:t>
            </a:r>
            <a:r>
              <a:rPr spc="-75" dirty="0"/>
              <a:t>initial  </a:t>
            </a:r>
            <a:r>
              <a:rPr spc="-50" dirty="0"/>
              <a:t>recruitment </a:t>
            </a:r>
            <a:r>
              <a:rPr spc="-5" dirty="0"/>
              <a:t>to </a:t>
            </a:r>
            <a:r>
              <a:rPr spc="-45" dirty="0"/>
              <a:t>time tracking. </a:t>
            </a:r>
            <a:r>
              <a:rPr spc="100" dirty="0"/>
              <a:t>Â </a:t>
            </a:r>
            <a:r>
              <a:rPr spc="-95" dirty="0"/>
              <a:t>Sub </a:t>
            </a:r>
            <a:r>
              <a:rPr spc="-30" dirty="0"/>
              <a:t>modules </a:t>
            </a:r>
            <a:r>
              <a:rPr spc="100" dirty="0"/>
              <a:t>can  </a:t>
            </a:r>
            <a:r>
              <a:rPr spc="5" dirty="0"/>
              <a:t>include </a:t>
            </a:r>
            <a:r>
              <a:rPr spc="-55" dirty="0"/>
              <a:t>payroll, </a:t>
            </a:r>
            <a:r>
              <a:rPr spc="5" dirty="0"/>
              <a:t>performance management, </a:t>
            </a:r>
            <a:r>
              <a:rPr spc="-50" dirty="0"/>
              <a:t>time  </a:t>
            </a:r>
            <a:r>
              <a:rPr spc="-45" dirty="0"/>
              <a:t>tracking, </a:t>
            </a:r>
            <a:r>
              <a:rPr spc="-55" dirty="0"/>
              <a:t>benefits, </a:t>
            </a:r>
            <a:r>
              <a:rPr spc="5" dirty="0"/>
              <a:t>compensation </a:t>
            </a:r>
            <a:r>
              <a:rPr spc="65" dirty="0"/>
              <a:t>and </a:t>
            </a:r>
            <a:r>
              <a:rPr spc="-25" dirty="0"/>
              <a:t>workforce  </a:t>
            </a:r>
            <a:r>
              <a:rPr spc="-30" dirty="0"/>
              <a:t>planning. </a:t>
            </a:r>
            <a:r>
              <a:rPr spc="-80" dirty="0"/>
              <a:t>Self-service </a:t>
            </a:r>
            <a:r>
              <a:rPr spc="-60" dirty="0"/>
              <a:t>tools </a:t>
            </a:r>
            <a:r>
              <a:rPr spc="-30" dirty="0"/>
              <a:t>that </a:t>
            </a:r>
            <a:r>
              <a:rPr spc="-5" dirty="0"/>
              <a:t>allow </a:t>
            </a:r>
            <a:r>
              <a:rPr spc="-15" dirty="0"/>
              <a:t>managers </a:t>
            </a:r>
            <a:r>
              <a:rPr spc="65" dirty="0"/>
              <a:t>and  </a:t>
            </a:r>
            <a:r>
              <a:rPr spc="-15" dirty="0"/>
              <a:t>employees </a:t>
            </a:r>
            <a:r>
              <a:rPr dirty="0"/>
              <a:t>to </a:t>
            </a:r>
            <a:r>
              <a:rPr spc="-40" dirty="0"/>
              <a:t>enter </a:t>
            </a:r>
            <a:r>
              <a:rPr spc="-45" dirty="0"/>
              <a:t>time </a:t>
            </a:r>
            <a:r>
              <a:rPr spc="65" dirty="0"/>
              <a:t>and </a:t>
            </a:r>
            <a:r>
              <a:rPr spc="30" dirty="0"/>
              <a:t>attendance, choose  </a:t>
            </a:r>
            <a:r>
              <a:rPr spc="-40" dirty="0"/>
              <a:t>benefits</a:t>
            </a:r>
            <a:r>
              <a:rPr spc="-135" dirty="0"/>
              <a:t> </a:t>
            </a:r>
            <a:r>
              <a:rPr spc="65" dirty="0"/>
              <a:t>and</a:t>
            </a:r>
            <a:r>
              <a:rPr spc="-130" dirty="0"/>
              <a:t> </a:t>
            </a:r>
            <a:r>
              <a:rPr spc="55" dirty="0"/>
              <a:t>manage</a:t>
            </a:r>
            <a:r>
              <a:rPr spc="-140" dirty="0"/>
              <a:t> </a:t>
            </a:r>
            <a:r>
              <a:rPr spc="-70" dirty="0"/>
              <a:t>PTO</a:t>
            </a:r>
            <a:r>
              <a:rPr spc="-140" dirty="0"/>
              <a:t> </a:t>
            </a:r>
            <a:r>
              <a:rPr dirty="0"/>
              <a:t>are</a:t>
            </a:r>
            <a:r>
              <a:rPr spc="-135" dirty="0"/>
              <a:t> </a:t>
            </a:r>
            <a:r>
              <a:rPr spc="15" dirty="0"/>
              <a:t>available</a:t>
            </a:r>
            <a:r>
              <a:rPr spc="-135" dirty="0"/>
              <a:t> </a:t>
            </a:r>
            <a:r>
              <a:rPr spc="-85" dirty="0"/>
              <a:t>in</a:t>
            </a:r>
            <a:r>
              <a:rPr spc="-130" dirty="0"/>
              <a:t> </a:t>
            </a:r>
            <a:r>
              <a:rPr spc="-20" dirty="0"/>
              <a:t>many</a:t>
            </a:r>
            <a:r>
              <a:rPr spc="-135" dirty="0"/>
              <a:t> </a:t>
            </a:r>
            <a:r>
              <a:rPr spc="-125" dirty="0"/>
              <a:t>ERP  </a:t>
            </a:r>
            <a:r>
              <a:rPr spc="-95" dirty="0"/>
              <a:t>solutions.</a:t>
            </a:r>
          </a:p>
        </p:txBody>
      </p:sp>
    </p:spTree>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xfrm>
            <a:off x="2023110" y="656590"/>
            <a:ext cx="3762375" cy="574040"/>
          </a:xfrm>
          <a:prstGeom prst="rect">
            <a:avLst/>
          </a:prstGeom>
        </p:spPr>
        <p:txBody>
          <a:bodyPr vert="horz" wrap="square" lIns="0" tIns="12700" rIns="0" bIns="0" rtlCol="0">
            <a:spAutoFit/>
          </a:bodyPr>
          <a:lstStyle/>
          <a:p>
            <a:pPr marL="12700">
              <a:lnSpc>
                <a:spcPct val="100000"/>
              </a:lnSpc>
              <a:spcBef>
                <a:spcPts val="100"/>
              </a:spcBef>
            </a:pPr>
            <a:r>
              <a:rPr spc="-650" dirty="0"/>
              <a:t>ERP</a:t>
            </a:r>
            <a:r>
              <a:rPr spc="-325" dirty="0"/>
              <a:t> </a:t>
            </a:r>
            <a:r>
              <a:rPr spc="-275" dirty="0"/>
              <a:t>Components</a:t>
            </a:r>
          </a:p>
        </p:txBody>
      </p:sp>
      <p:sp>
        <p:nvSpPr>
          <p:cNvPr id="4" name="object 4"/>
          <p:cNvSpPr txBox="1"/>
          <p:nvPr/>
        </p:nvSpPr>
        <p:spPr>
          <a:xfrm>
            <a:off x="774700" y="803910"/>
            <a:ext cx="243204" cy="312420"/>
          </a:xfrm>
          <a:prstGeom prst="rect">
            <a:avLst/>
          </a:prstGeom>
        </p:spPr>
        <p:txBody>
          <a:bodyPr vert="horz" wrap="square" lIns="0" tIns="16510" rIns="0" bIns="0" rtlCol="0">
            <a:spAutoFit/>
          </a:bodyPr>
          <a:lstStyle/>
          <a:p>
            <a:pPr marL="12700">
              <a:lnSpc>
                <a:spcPct val="100000"/>
              </a:lnSpc>
              <a:spcBef>
                <a:spcPts val="130"/>
              </a:spcBef>
            </a:pPr>
            <a:r>
              <a:rPr sz="1850" spc="-180" dirty="0">
                <a:solidFill>
                  <a:srgbClr val="FDFFFF"/>
                </a:solidFill>
                <a:latin typeface="Arial"/>
                <a:cs typeface="Arial"/>
              </a:rPr>
              <a:t>15</a:t>
            </a:r>
            <a:endParaRPr sz="1850">
              <a:latin typeface="Arial"/>
              <a:cs typeface="Arial"/>
            </a:endParaRPr>
          </a:p>
        </p:txBody>
      </p:sp>
      <p:sp>
        <p:nvSpPr>
          <p:cNvPr id="5" name="object 5"/>
          <p:cNvSpPr/>
          <p:nvPr/>
        </p:nvSpPr>
        <p:spPr>
          <a:xfrm>
            <a:off x="7001509" y="0"/>
            <a:ext cx="2142490" cy="2142490"/>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1907539" y="2153920"/>
            <a:ext cx="109220" cy="299720"/>
          </a:xfrm>
          <a:prstGeom prst="rect">
            <a:avLst/>
          </a:prstGeom>
        </p:spPr>
        <p:txBody>
          <a:bodyPr vert="horz" wrap="square" lIns="0" tIns="12700" rIns="0" bIns="0" rtlCol="0">
            <a:spAutoFit/>
          </a:bodyPr>
          <a:lstStyle/>
          <a:p>
            <a:pPr marL="12700">
              <a:lnSpc>
                <a:spcPct val="100000"/>
              </a:lnSpc>
              <a:spcBef>
                <a:spcPts val="100"/>
              </a:spcBef>
            </a:pPr>
            <a:r>
              <a:rPr sz="1800" spc="-1145" dirty="0">
                <a:solidFill>
                  <a:srgbClr val="343434"/>
                </a:solidFill>
                <a:latin typeface="UnDotum"/>
                <a:cs typeface="UnDotum"/>
              </a:rPr>
              <a:t></a:t>
            </a:r>
            <a:endParaRPr sz="1800">
              <a:latin typeface="UnDotum"/>
              <a:cs typeface="UnDotum"/>
            </a:endParaRPr>
          </a:p>
        </p:txBody>
      </p:sp>
      <p:sp>
        <p:nvSpPr>
          <p:cNvPr id="7" name="object 7"/>
          <p:cNvSpPr txBox="1"/>
          <p:nvPr/>
        </p:nvSpPr>
        <p:spPr>
          <a:xfrm>
            <a:off x="2250439" y="2174240"/>
            <a:ext cx="2921000" cy="299720"/>
          </a:xfrm>
          <a:prstGeom prst="rect">
            <a:avLst/>
          </a:prstGeom>
        </p:spPr>
        <p:txBody>
          <a:bodyPr vert="horz" wrap="square" lIns="0" tIns="12700" rIns="0" bIns="0" rtlCol="0">
            <a:spAutoFit/>
          </a:bodyPr>
          <a:lstStyle/>
          <a:p>
            <a:pPr marL="12700">
              <a:lnSpc>
                <a:spcPct val="100000"/>
              </a:lnSpc>
              <a:spcBef>
                <a:spcPts val="100"/>
              </a:spcBef>
            </a:pPr>
            <a:r>
              <a:rPr sz="1800" b="1" spc="-155" dirty="0">
                <a:solidFill>
                  <a:srgbClr val="3F3F3F"/>
                </a:solidFill>
                <a:latin typeface="Verdana"/>
                <a:cs typeface="Verdana"/>
              </a:rPr>
              <a:t>Manufacturing Operations</a:t>
            </a:r>
            <a:endParaRPr sz="1800">
              <a:latin typeface="Verdana"/>
              <a:cs typeface="Verdana"/>
            </a:endParaRPr>
          </a:p>
        </p:txBody>
      </p:sp>
      <p:sp>
        <p:nvSpPr>
          <p:cNvPr id="8" name="object 8"/>
          <p:cNvSpPr txBox="1"/>
          <p:nvPr/>
        </p:nvSpPr>
        <p:spPr>
          <a:xfrm>
            <a:off x="2250439" y="2447290"/>
            <a:ext cx="6358890" cy="1391920"/>
          </a:xfrm>
          <a:prstGeom prst="rect">
            <a:avLst/>
          </a:prstGeom>
        </p:spPr>
        <p:txBody>
          <a:bodyPr vert="horz" wrap="square" lIns="0" tIns="22860" rIns="0" bIns="0" rtlCol="0">
            <a:spAutoFit/>
          </a:bodyPr>
          <a:lstStyle/>
          <a:p>
            <a:pPr marL="12700" marR="5080">
              <a:lnSpc>
                <a:spcPts val="2150"/>
              </a:lnSpc>
              <a:spcBef>
                <a:spcPts val="180"/>
              </a:spcBef>
            </a:pPr>
            <a:r>
              <a:rPr sz="1800" i="1" dirty="0">
                <a:solidFill>
                  <a:srgbClr val="3F3F3F"/>
                </a:solidFill>
                <a:latin typeface="Verdana"/>
                <a:cs typeface="Verdana"/>
              </a:rPr>
              <a:t>Manufacturing</a:t>
            </a:r>
            <a:r>
              <a:rPr sz="1800" i="1" spc="-140" dirty="0">
                <a:solidFill>
                  <a:srgbClr val="3F3F3F"/>
                </a:solidFill>
                <a:latin typeface="Verdana"/>
                <a:cs typeface="Verdana"/>
              </a:rPr>
              <a:t> </a:t>
            </a:r>
            <a:r>
              <a:rPr sz="1800" i="1" spc="-30" dirty="0">
                <a:solidFill>
                  <a:srgbClr val="3F3F3F"/>
                </a:solidFill>
                <a:latin typeface="Verdana"/>
                <a:cs typeface="Verdana"/>
              </a:rPr>
              <a:t>modules</a:t>
            </a:r>
            <a:r>
              <a:rPr sz="1800" i="1" spc="-145" dirty="0">
                <a:solidFill>
                  <a:srgbClr val="3F3F3F"/>
                </a:solidFill>
                <a:latin typeface="Verdana"/>
                <a:cs typeface="Verdana"/>
              </a:rPr>
              <a:t> </a:t>
            </a:r>
            <a:r>
              <a:rPr sz="1800" i="1" spc="5" dirty="0">
                <a:solidFill>
                  <a:srgbClr val="3F3F3F"/>
                </a:solidFill>
                <a:latin typeface="Verdana"/>
                <a:cs typeface="Verdana"/>
              </a:rPr>
              <a:t>make</a:t>
            </a:r>
            <a:r>
              <a:rPr sz="1800" i="1" spc="-150" dirty="0">
                <a:solidFill>
                  <a:srgbClr val="3F3F3F"/>
                </a:solidFill>
                <a:latin typeface="Verdana"/>
                <a:cs typeface="Verdana"/>
              </a:rPr>
              <a:t> </a:t>
            </a:r>
            <a:r>
              <a:rPr sz="1800" i="1" spc="-15" dirty="0">
                <a:solidFill>
                  <a:srgbClr val="3F3F3F"/>
                </a:solidFill>
                <a:latin typeface="Verdana"/>
                <a:cs typeface="Verdana"/>
              </a:rPr>
              <a:t>manufacturing</a:t>
            </a:r>
            <a:r>
              <a:rPr sz="1800" i="1" spc="-140" dirty="0">
                <a:solidFill>
                  <a:srgbClr val="3F3F3F"/>
                </a:solidFill>
                <a:latin typeface="Verdana"/>
                <a:cs typeface="Verdana"/>
              </a:rPr>
              <a:t> </a:t>
            </a:r>
            <a:r>
              <a:rPr sz="1800" i="1" spc="-25" dirty="0">
                <a:solidFill>
                  <a:srgbClr val="3F3F3F"/>
                </a:solidFill>
                <a:latin typeface="Verdana"/>
                <a:cs typeface="Verdana"/>
              </a:rPr>
              <a:t>operations  </a:t>
            </a:r>
            <a:r>
              <a:rPr sz="1800" i="1" spc="-30" dirty="0">
                <a:solidFill>
                  <a:srgbClr val="3F3F3F"/>
                </a:solidFill>
                <a:latin typeface="Verdana"/>
                <a:cs typeface="Verdana"/>
              </a:rPr>
              <a:t>more</a:t>
            </a:r>
            <a:r>
              <a:rPr sz="1800" i="1" spc="-150" dirty="0">
                <a:solidFill>
                  <a:srgbClr val="3F3F3F"/>
                </a:solidFill>
                <a:latin typeface="Verdana"/>
                <a:cs typeface="Verdana"/>
              </a:rPr>
              <a:t> </a:t>
            </a:r>
            <a:r>
              <a:rPr sz="1800" i="1" spc="-15" dirty="0">
                <a:solidFill>
                  <a:srgbClr val="3F3F3F"/>
                </a:solidFill>
                <a:latin typeface="Verdana"/>
                <a:cs typeface="Verdana"/>
              </a:rPr>
              <a:t>efficient</a:t>
            </a:r>
            <a:r>
              <a:rPr sz="1800" i="1" spc="-120" dirty="0">
                <a:solidFill>
                  <a:srgbClr val="3F3F3F"/>
                </a:solidFill>
                <a:latin typeface="Verdana"/>
                <a:cs typeface="Verdana"/>
              </a:rPr>
              <a:t> </a:t>
            </a:r>
            <a:r>
              <a:rPr sz="1800" i="1" spc="-45" dirty="0">
                <a:solidFill>
                  <a:srgbClr val="3F3F3F"/>
                </a:solidFill>
                <a:latin typeface="Verdana"/>
                <a:cs typeface="Verdana"/>
              </a:rPr>
              <a:t>through</a:t>
            </a:r>
            <a:r>
              <a:rPr sz="1800" i="1" spc="-145" dirty="0">
                <a:solidFill>
                  <a:srgbClr val="3F3F3F"/>
                </a:solidFill>
                <a:latin typeface="Verdana"/>
                <a:cs typeface="Verdana"/>
              </a:rPr>
              <a:t> </a:t>
            </a:r>
            <a:r>
              <a:rPr sz="1800" i="1" spc="20" dirty="0">
                <a:solidFill>
                  <a:srgbClr val="3F3F3F"/>
                </a:solidFill>
                <a:latin typeface="Verdana"/>
                <a:cs typeface="Verdana"/>
              </a:rPr>
              <a:t>product</a:t>
            </a:r>
            <a:r>
              <a:rPr sz="1800" i="1" spc="-130" dirty="0">
                <a:solidFill>
                  <a:srgbClr val="3F3F3F"/>
                </a:solidFill>
                <a:latin typeface="Verdana"/>
                <a:cs typeface="Verdana"/>
              </a:rPr>
              <a:t> </a:t>
            </a:r>
            <a:r>
              <a:rPr sz="1800" i="1" spc="-25" dirty="0">
                <a:solidFill>
                  <a:srgbClr val="3F3F3F"/>
                </a:solidFill>
                <a:latin typeface="Verdana"/>
                <a:cs typeface="Verdana"/>
              </a:rPr>
              <a:t>configuration,</a:t>
            </a:r>
            <a:r>
              <a:rPr sz="1800" i="1" spc="-110" dirty="0">
                <a:solidFill>
                  <a:srgbClr val="3F3F3F"/>
                </a:solidFill>
                <a:latin typeface="Verdana"/>
                <a:cs typeface="Verdana"/>
              </a:rPr>
              <a:t> </a:t>
            </a:r>
            <a:r>
              <a:rPr sz="1800" i="1" spc="-30" dirty="0">
                <a:solidFill>
                  <a:srgbClr val="3F3F3F"/>
                </a:solidFill>
                <a:latin typeface="Verdana"/>
                <a:cs typeface="Verdana"/>
              </a:rPr>
              <a:t>job</a:t>
            </a:r>
            <a:r>
              <a:rPr sz="1800" i="1" spc="-135" dirty="0">
                <a:solidFill>
                  <a:srgbClr val="3F3F3F"/>
                </a:solidFill>
                <a:latin typeface="Verdana"/>
                <a:cs typeface="Verdana"/>
              </a:rPr>
              <a:t> </a:t>
            </a:r>
            <a:r>
              <a:rPr sz="1800" i="1" spc="-20" dirty="0">
                <a:solidFill>
                  <a:srgbClr val="3F3F3F"/>
                </a:solidFill>
                <a:latin typeface="Verdana"/>
                <a:cs typeface="Verdana"/>
              </a:rPr>
              <a:t>costing  </a:t>
            </a:r>
            <a:r>
              <a:rPr sz="1800" i="1" spc="65" dirty="0">
                <a:solidFill>
                  <a:srgbClr val="3F3F3F"/>
                </a:solidFill>
                <a:latin typeface="Verdana"/>
                <a:cs typeface="Verdana"/>
              </a:rPr>
              <a:t>and </a:t>
            </a:r>
            <a:r>
              <a:rPr sz="1800" i="1" spc="-75" dirty="0">
                <a:solidFill>
                  <a:srgbClr val="3F3F3F"/>
                </a:solidFill>
                <a:latin typeface="Verdana"/>
                <a:cs typeface="Verdana"/>
              </a:rPr>
              <a:t>bill </a:t>
            </a:r>
            <a:r>
              <a:rPr sz="1800" i="1" spc="5" dirty="0">
                <a:solidFill>
                  <a:srgbClr val="3F3F3F"/>
                </a:solidFill>
                <a:latin typeface="Verdana"/>
                <a:cs typeface="Verdana"/>
              </a:rPr>
              <a:t>of </a:t>
            </a:r>
            <a:r>
              <a:rPr sz="1800" i="1" spc="-60" dirty="0">
                <a:solidFill>
                  <a:srgbClr val="3F3F3F"/>
                </a:solidFill>
                <a:latin typeface="Verdana"/>
                <a:cs typeface="Verdana"/>
              </a:rPr>
              <a:t>materials </a:t>
            </a:r>
            <a:r>
              <a:rPr sz="1800" i="1" spc="5" dirty="0">
                <a:solidFill>
                  <a:srgbClr val="3F3F3F"/>
                </a:solidFill>
                <a:latin typeface="Verdana"/>
                <a:cs typeface="Verdana"/>
              </a:rPr>
              <a:t>management. </a:t>
            </a:r>
            <a:r>
              <a:rPr sz="1800" i="1" spc="-125" dirty="0">
                <a:solidFill>
                  <a:srgbClr val="3F3F3F"/>
                </a:solidFill>
                <a:latin typeface="Verdana"/>
                <a:cs typeface="Verdana"/>
              </a:rPr>
              <a:t>ERP </a:t>
            </a:r>
            <a:r>
              <a:rPr sz="1800" i="1" spc="-15" dirty="0">
                <a:solidFill>
                  <a:srgbClr val="3F3F3F"/>
                </a:solidFill>
                <a:latin typeface="Verdana"/>
                <a:cs typeface="Verdana"/>
              </a:rPr>
              <a:t>manufacturing  </a:t>
            </a:r>
            <a:r>
              <a:rPr sz="1800" i="1" spc="-30" dirty="0">
                <a:solidFill>
                  <a:srgbClr val="3F3F3F"/>
                </a:solidFill>
                <a:latin typeface="Verdana"/>
                <a:cs typeface="Verdana"/>
              </a:rPr>
              <a:t>modules </a:t>
            </a:r>
            <a:r>
              <a:rPr sz="1800" i="1" spc="-5" dirty="0">
                <a:solidFill>
                  <a:srgbClr val="3F3F3F"/>
                </a:solidFill>
                <a:latin typeface="Verdana"/>
                <a:cs typeface="Verdana"/>
              </a:rPr>
              <a:t>often </a:t>
            </a:r>
            <a:r>
              <a:rPr sz="1800" i="1" spc="10" dirty="0">
                <a:solidFill>
                  <a:srgbClr val="3F3F3F"/>
                </a:solidFill>
                <a:latin typeface="Verdana"/>
                <a:cs typeface="Verdana"/>
              </a:rPr>
              <a:t>include </a:t>
            </a:r>
            <a:r>
              <a:rPr sz="1800" i="1" spc="60" dirty="0">
                <a:solidFill>
                  <a:srgbClr val="3F3F3F"/>
                </a:solidFill>
                <a:latin typeface="Verdana"/>
                <a:cs typeface="Verdana"/>
              </a:rPr>
              <a:t>Capacity </a:t>
            </a:r>
            <a:r>
              <a:rPr sz="1800" i="1" spc="-55" dirty="0">
                <a:solidFill>
                  <a:srgbClr val="3F3F3F"/>
                </a:solidFill>
                <a:latin typeface="Verdana"/>
                <a:cs typeface="Verdana"/>
              </a:rPr>
              <a:t>Requirements </a:t>
            </a:r>
            <a:r>
              <a:rPr sz="1800" i="1" spc="-45" dirty="0">
                <a:solidFill>
                  <a:srgbClr val="3F3F3F"/>
                </a:solidFill>
                <a:latin typeface="Verdana"/>
                <a:cs typeface="Verdana"/>
              </a:rPr>
              <a:t>Planning,  </a:t>
            </a:r>
            <a:r>
              <a:rPr sz="1800" i="1" spc="-40" dirty="0">
                <a:solidFill>
                  <a:srgbClr val="3F3F3F"/>
                </a:solidFill>
                <a:latin typeface="Verdana"/>
                <a:cs typeface="Verdana"/>
              </a:rPr>
              <a:t>Materials </a:t>
            </a:r>
            <a:r>
              <a:rPr sz="1800" i="1" spc="-55" dirty="0">
                <a:solidFill>
                  <a:srgbClr val="3F3F3F"/>
                </a:solidFill>
                <a:latin typeface="Verdana"/>
                <a:cs typeface="Verdana"/>
              </a:rPr>
              <a:t>Requirements </a:t>
            </a:r>
            <a:r>
              <a:rPr sz="1800" i="1" spc="-45" dirty="0">
                <a:solidFill>
                  <a:srgbClr val="3F3F3F"/>
                </a:solidFill>
                <a:latin typeface="Verdana"/>
                <a:cs typeface="Verdana"/>
              </a:rPr>
              <a:t>Planning, </a:t>
            </a:r>
            <a:r>
              <a:rPr sz="1800" i="1" spc="-30" dirty="0">
                <a:solidFill>
                  <a:srgbClr val="3F3F3F"/>
                </a:solidFill>
                <a:latin typeface="Verdana"/>
                <a:cs typeface="Verdana"/>
              </a:rPr>
              <a:t>forecasting,</a:t>
            </a:r>
            <a:r>
              <a:rPr sz="1800" i="1" spc="-335" dirty="0">
                <a:solidFill>
                  <a:srgbClr val="3F3F3F"/>
                </a:solidFill>
                <a:latin typeface="Verdana"/>
                <a:cs typeface="Verdana"/>
              </a:rPr>
              <a:t> </a:t>
            </a:r>
            <a:r>
              <a:rPr sz="1800" i="1" spc="-40" dirty="0">
                <a:solidFill>
                  <a:srgbClr val="3F3F3F"/>
                </a:solidFill>
                <a:latin typeface="Verdana"/>
                <a:cs typeface="Verdana"/>
              </a:rPr>
              <a:t>Master</a:t>
            </a:r>
            <a:endParaRPr sz="1800" dirty="0">
              <a:latin typeface="Verdana"/>
              <a:cs typeface="Verdana"/>
            </a:endParaRPr>
          </a:p>
        </p:txBody>
      </p:sp>
      <p:sp>
        <p:nvSpPr>
          <p:cNvPr id="9" name="object 9"/>
          <p:cNvSpPr txBox="1"/>
          <p:nvPr/>
        </p:nvSpPr>
        <p:spPr>
          <a:xfrm>
            <a:off x="1907539" y="4469129"/>
            <a:ext cx="109220" cy="299720"/>
          </a:xfrm>
          <a:prstGeom prst="rect">
            <a:avLst/>
          </a:prstGeom>
        </p:spPr>
        <p:txBody>
          <a:bodyPr vert="horz" wrap="square" lIns="0" tIns="12700" rIns="0" bIns="0" rtlCol="0">
            <a:spAutoFit/>
          </a:bodyPr>
          <a:lstStyle/>
          <a:p>
            <a:pPr marL="12700">
              <a:lnSpc>
                <a:spcPct val="100000"/>
              </a:lnSpc>
              <a:spcBef>
                <a:spcPts val="100"/>
              </a:spcBef>
            </a:pPr>
            <a:r>
              <a:rPr sz="1800" spc="-1145" dirty="0">
                <a:solidFill>
                  <a:srgbClr val="343434"/>
                </a:solidFill>
                <a:latin typeface="UnDotum"/>
                <a:cs typeface="UnDotum"/>
              </a:rPr>
              <a:t></a:t>
            </a:r>
            <a:endParaRPr sz="1800">
              <a:latin typeface="UnDotum"/>
              <a:cs typeface="UnDotum"/>
            </a:endParaRPr>
          </a:p>
        </p:txBody>
      </p:sp>
      <p:sp>
        <p:nvSpPr>
          <p:cNvPr id="10" name="object 10"/>
          <p:cNvSpPr txBox="1"/>
          <p:nvPr/>
        </p:nvSpPr>
        <p:spPr>
          <a:xfrm>
            <a:off x="2250439" y="3812540"/>
            <a:ext cx="6642100" cy="1249680"/>
          </a:xfrm>
          <a:prstGeom prst="rect">
            <a:avLst/>
          </a:prstGeom>
        </p:spPr>
        <p:txBody>
          <a:bodyPr vert="horz" wrap="square" lIns="0" tIns="23495" rIns="0" bIns="0" rtlCol="0">
            <a:spAutoFit/>
          </a:bodyPr>
          <a:lstStyle/>
          <a:p>
            <a:pPr marL="12700" marR="5080">
              <a:lnSpc>
                <a:spcPts val="2140"/>
              </a:lnSpc>
              <a:spcBef>
                <a:spcPts val="185"/>
              </a:spcBef>
            </a:pPr>
            <a:r>
              <a:rPr sz="1800" i="1" spc="-10" dirty="0">
                <a:solidFill>
                  <a:srgbClr val="3F3F3F"/>
                </a:solidFill>
                <a:latin typeface="Verdana"/>
                <a:cs typeface="Verdana"/>
              </a:rPr>
              <a:t>Production </a:t>
            </a:r>
            <a:r>
              <a:rPr sz="1800" i="1" spc="-40" dirty="0">
                <a:solidFill>
                  <a:srgbClr val="3F3F3F"/>
                </a:solidFill>
                <a:latin typeface="Verdana"/>
                <a:cs typeface="Verdana"/>
              </a:rPr>
              <a:t>Scheduling, </a:t>
            </a:r>
            <a:r>
              <a:rPr sz="1800" i="1" spc="-75" dirty="0">
                <a:solidFill>
                  <a:srgbClr val="3F3F3F"/>
                </a:solidFill>
                <a:latin typeface="Verdana"/>
                <a:cs typeface="Verdana"/>
              </a:rPr>
              <a:t>work-order </a:t>
            </a:r>
            <a:r>
              <a:rPr sz="1800" i="1" spc="20" dirty="0">
                <a:solidFill>
                  <a:srgbClr val="3F3F3F"/>
                </a:solidFill>
                <a:latin typeface="Verdana"/>
                <a:cs typeface="Verdana"/>
              </a:rPr>
              <a:t>management </a:t>
            </a:r>
            <a:r>
              <a:rPr sz="1800" i="1" spc="65" dirty="0">
                <a:solidFill>
                  <a:srgbClr val="3F3F3F"/>
                </a:solidFill>
                <a:latin typeface="Verdana"/>
                <a:cs typeface="Verdana"/>
              </a:rPr>
              <a:t>and</a:t>
            </a:r>
            <a:r>
              <a:rPr sz="1800" i="1" spc="-480" dirty="0">
                <a:solidFill>
                  <a:srgbClr val="3F3F3F"/>
                </a:solidFill>
                <a:latin typeface="Verdana"/>
                <a:cs typeface="Verdana"/>
              </a:rPr>
              <a:t> </a:t>
            </a:r>
            <a:r>
              <a:rPr sz="1800" i="1" spc="-70" dirty="0">
                <a:solidFill>
                  <a:srgbClr val="3F3F3F"/>
                </a:solidFill>
                <a:latin typeface="Verdana"/>
                <a:cs typeface="Verdana"/>
              </a:rPr>
              <a:t>shop-  </a:t>
            </a:r>
            <a:r>
              <a:rPr sz="1800" i="1" spc="-55" dirty="0">
                <a:solidFill>
                  <a:srgbClr val="3F3F3F"/>
                </a:solidFill>
                <a:latin typeface="Verdana"/>
                <a:cs typeface="Verdana"/>
              </a:rPr>
              <a:t>floor</a:t>
            </a:r>
            <a:r>
              <a:rPr sz="1800" i="1" spc="-135" dirty="0">
                <a:solidFill>
                  <a:srgbClr val="3F3F3F"/>
                </a:solidFill>
                <a:latin typeface="Verdana"/>
                <a:cs typeface="Verdana"/>
              </a:rPr>
              <a:t> </a:t>
            </a:r>
            <a:r>
              <a:rPr sz="1800" i="1" spc="-20" dirty="0">
                <a:solidFill>
                  <a:srgbClr val="3F3F3F"/>
                </a:solidFill>
                <a:latin typeface="Verdana"/>
                <a:cs typeface="Verdana"/>
              </a:rPr>
              <a:t>control</a:t>
            </a:r>
            <a:endParaRPr sz="1800" dirty="0">
              <a:latin typeface="Verdana"/>
              <a:cs typeface="Verdana"/>
            </a:endParaRPr>
          </a:p>
          <a:p>
            <a:pPr marL="12700">
              <a:lnSpc>
                <a:spcPts val="2155"/>
              </a:lnSpc>
              <a:spcBef>
                <a:spcPts val="965"/>
              </a:spcBef>
            </a:pPr>
            <a:r>
              <a:rPr sz="1800" b="1" spc="-200" dirty="0">
                <a:solidFill>
                  <a:srgbClr val="3F3F3F"/>
                </a:solidFill>
                <a:latin typeface="Verdana"/>
                <a:cs typeface="Verdana"/>
              </a:rPr>
              <a:t>Integration</a:t>
            </a:r>
            <a:endParaRPr sz="1800" dirty="0">
              <a:latin typeface="Verdana"/>
              <a:cs typeface="Verdana"/>
            </a:endParaRPr>
          </a:p>
          <a:p>
            <a:pPr marL="12700">
              <a:lnSpc>
                <a:spcPts val="2155"/>
              </a:lnSpc>
            </a:pPr>
            <a:r>
              <a:rPr sz="1800" i="1" spc="-65" dirty="0">
                <a:solidFill>
                  <a:srgbClr val="3F3F3F"/>
                </a:solidFill>
                <a:latin typeface="Verdana"/>
                <a:cs typeface="Verdana"/>
              </a:rPr>
              <a:t>Key</a:t>
            </a:r>
            <a:r>
              <a:rPr sz="1800" i="1" spc="-135" dirty="0">
                <a:solidFill>
                  <a:srgbClr val="3F3F3F"/>
                </a:solidFill>
                <a:latin typeface="Verdana"/>
                <a:cs typeface="Verdana"/>
              </a:rPr>
              <a:t> </a:t>
            </a:r>
            <a:r>
              <a:rPr sz="1800" i="1" dirty="0">
                <a:solidFill>
                  <a:srgbClr val="3F3F3F"/>
                </a:solidFill>
                <a:latin typeface="Verdana"/>
                <a:cs typeface="Verdana"/>
              </a:rPr>
              <a:t>to</a:t>
            </a:r>
            <a:r>
              <a:rPr sz="1800" i="1" spc="-135" dirty="0">
                <a:solidFill>
                  <a:srgbClr val="3F3F3F"/>
                </a:solidFill>
                <a:latin typeface="Verdana"/>
                <a:cs typeface="Verdana"/>
              </a:rPr>
              <a:t> </a:t>
            </a:r>
            <a:r>
              <a:rPr sz="1800" i="1" spc="-20" dirty="0">
                <a:solidFill>
                  <a:srgbClr val="3F3F3F"/>
                </a:solidFill>
                <a:latin typeface="Verdana"/>
                <a:cs typeface="Verdana"/>
              </a:rPr>
              <a:t>the</a:t>
            </a:r>
            <a:r>
              <a:rPr sz="1800" i="1" spc="-140" dirty="0">
                <a:solidFill>
                  <a:srgbClr val="3F3F3F"/>
                </a:solidFill>
                <a:latin typeface="Verdana"/>
                <a:cs typeface="Verdana"/>
              </a:rPr>
              <a:t> </a:t>
            </a:r>
            <a:r>
              <a:rPr sz="1800" i="1" spc="-5" dirty="0">
                <a:solidFill>
                  <a:srgbClr val="3F3F3F"/>
                </a:solidFill>
                <a:latin typeface="Verdana"/>
                <a:cs typeface="Verdana"/>
              </a:rPr>
              <a:t>value</a:t>
            </a:r>
            <a:r>
              <a:rPr sz="1800" i="1" spc="-140" dirty="0">
                <a:solidFill>
                  <a:srgbClr val="3F3F3F"/>
                </a:solidFill>
                <a:latin typeface="Verdana"/>
                <a:cs typeface="Verdana"/>
              </a:rPr>
              <a:t> </a:t>
            </a:r>
            <a:r>
              <a:rPr sz="1800" i="1" spc="5" dirty="0">
                <a:solidFill>
                  <a:srgbClr val="3F3F3F"/>
                </a:solidFill>
                <a:latin typeface="Verdana"/>
                <a:cs typeface="Verdana"/>
              </a:rPr>
              <a:t>of</a:t>
            </a:r>
            <a:r>
              <a:rPr sz="1800" i="1" spc="-125" dirty="0">
                <a:solidFill>
                  <a:srgbClr val="3F3F3F"/>
                </a:solidFill>
                <a:latin typeface="Verdana"/>
                <a:cs typeface="Verdana"/>
              </a:rPr>
              <a:t> </a:t>
            </a:r>
            <a:r>
              <a:rPr sz="1800" i="1" spc="45" dirty="0">
                <a:solidFill>
                  <a:srgbClr val="3F3F3F"/>
                </a:solidFill>
                <a:latin typeface="Verdana"/>
                <a:cs typeface="Verdana"/>
              </a:rPr>
              <a:t>an</a:t>
            </a:r>
            <a:r>
              <a:rPr sz="1800" i="1" spc="-135" dirty="0">
                <a:solidFill>
                  <a:srgbClr val="3F3F3F"/>
                </a:solidFill>
                <a:latin typeface="Verdana"/>
                <a:cs typeface="Verdana"/>
              </a:rPr>
              <a:t> </a:t>
            </a:r>
            <a:r>
              <a:rPr sz="1800" i="1" spc="-125" dirty="0">
                <a:solidFill>
                  <a:srgbClr val="3F3F3F"/>
                </a:solidFill>
                <a:latin typeface="Verdana"/>
                <a:cs typeface="Verdana"/>
              </a:rPr>
              <a:t>ERP</a:t>
            </a:r>
            <a:r>
              <a:rPr sz="1800" i="1" spc="-135" dirty="0">
                <a:solidFill>
                  <a:srgbClr val="3F3F3F"/>
                </a:solidFill>
                <a:latin typeface="Verdana"/>
                <a:cs typeface="Verdana"/>
              </a:rPr>
              <a:t> </a:t>
            </a:r>
            <a:r>
              <a:rPr sz="1800" i="1" spc="85" dirty="0">
                <a:solidFill>
                  <a:srgbClr val="3F3F3F"/>
                </a:solidFill>
                <a:latin typeface="Verdana"/>
                <a:cs typeface="Verdana"/>
              </a:rPr>
              <a:t>package</a:t>
            </a:r>
            <a:r>
              <a:rPr sz="1800" i="1" spc="-135" dirty="0">
                <a:solidFill>
                  <a:srgbClr val="3F3F3F"/>
                </a:solidFill>
                <a:latin typeface="Verdana"/>
                <a:cs typeface="Verdana"/>
              </a:rPr>
              <a:t> </a:t>
            </a:r>
            <a:r>
              <a:rPr sz="1800" i="1" spc="-185" dirty="0">
                <a:solidFill>
                  <a:srgbClr val="3F3F3F"/>
                </a:solidFill>
                <a:latin typeface="Verdana"/>
                <a:cs typeface="Verdana"/>
              </a:rPr>
              <a:t>is</a:t>
            </a:r>
            <a:r>
              <a:rPr sz="1800" i="1" spc="-135" dirty="0">
                <a:solidFill>
                  <a:srgbClr val="3F3F3F"/>
                </a:solidFill>
                <a:latin typeface="Verdana"/>
                <a:cs typeface="Verdana"/>
              </a:rPr>
              <a:t> </a:t>
            </a:r>
            <a:r>
              <a:rPr sz="1800" i="1" spc="-15" dirty="0">
                <a:solidFill>
                  <a:srgbClr val="3F3F3F"/>
                </a:solidFill>
                <a:latin typeface="Verdana"/>
                <a:cs typeface="Verdana"/>
              </a:rPr>
              <a:t>the</a:t>
            </a:r>
            <a:r>
              <a:rPr sz="1800" i="1" spc="-145" dirty="0">
                <a:solidFill>
                  <a:srgbClr val="3F3F3F"/>
                </a:solidFill>
                <a:latin typeface="Verdana"/>
                <a:cs typeface="Verdana"/>
              </a:rPr>
              <a:t> </a:t>
            </a:r>
            <a:r>
              <a:rPr sz="1800" i="1" spc="-35" dirty="0">
                <a:solidFill>
                  <a:srgbClr val="3F3F3F"/>
                </a:solidFill>
                <a:latin typeface="Verdana"/>
                <a:cs typeface="Verdana"/>
              </a:rPr>
              <a:t>integration</a:t>
            </a:r>
            <a:endParaRPr sz="1800" dirty="0">
              <a:latin typeface="Verdana"/>
              <a:cs typeface="Verdana"/>
            </a:endParaRPr>
          </a:p>
        </p:txBody>
      </p:sp>
      <p:sp>
        <p:nvSpPr>
          <p:cNvPr id="11" name="object 11"/>
          <p:cNvSpPr txBox="1"/>
          <p:nvPr/>
        </p:nvSpPr>
        <p:spPr>
          <a:xfrm>
            <a:off x="2250439" y="5034279"/>
            <a:ext cx="6541770" cy="845819"/>
          </a:xfrm>
          <a:prstGeom prst="rect">
            <a:avLst/>
          </a:prstGeom>
        </p:spPr>
        <p:txBody>
          <a:bodyPr vert="horz" wrap="square" lIns="0" tIns="12700" rIns="0" bIns="0" rtlCol="0">
            <a:spAutoFit/>
          </a:bodyPr>
          <a:lstStyle/>
          <a:p>
            <a:pPr marL="12700" marR="5080">
              <a:lnSpc>
                <a:spcPct val="100000"/>
              </a:lnSpc>
              <a:spcBef>
                <a:spcPts val="100"/>
              </a:spcBef>
            </a:pPr>
            <a:r>
              <a:rPr sz="1800" i="1" spc="30" dirty="0">
                <a:solidFill>
                  <a:srgbClr val="3F3F3F"/>
                </a:solidFill>
                <a:latin typeface="Verdana"/>
                <a:cs typeface="Verdana"/>
              </a:rPr>
              <a:t>between</a:t>
            </a:r>
            <a:r>
              <a:rPr sz="1800" i="1" spc="-150" dirty="0">
                <a:solidFill>
                  <a:srgbClr val="3F3F3F"/>
                </a:solidFill>
                <a:latin typeface="Verdana"/>
                <a:cs typeface="Verdana"/>
              </a:rPr>
              <a:t> </a:t>
            </a:r>
            <a:r>
              <a:rPr sz="1800" i="1" spc="-45" dirty="0">
                <a:solidFill>
                  <a:srgbClr val="3F3F3F"/>
                </a:solidFill>
                <a:latin typeface="Verdana"/>
                <a:cs typeface="Verdana"/>
              </a:rPr>
              <a:t>modules,</a:t>
            </a:r>
            <a:r>
              <a:rPr sz="1800" i="1" spc="-105" dirty="0">
                <a:solidFill>
                  <a:srgbClr val="3F3F3F"/>
                </a:solidFill>
                <a:latin typeface="Verdana"/>
                <a:cs typeface="Verdana"/>
              </a:rPr>
              <a:t> </a:t>
            </a:r>
            <a:r>
              <a:rPr sz="1800" i="1" spc="-85" dirty="0">
                <a:solidFill>
                  <a:srgbClr val="3F3F3F"/>
                </a:solidFill>
                <a:latin typeface="Verdana"/>
                <a:cs typeface="Verdana"/>
              </a:rPr>
              <a:t>so</a:t>
            </a:r>
            <a:r>
              <a:rPr sz="1800" i="1" spc="-140" dirty="0">
                <a:solidFill>
                  <a:srgbClr val="3F3F3F"/>
                </a:solidFill>
                <a:latin typeface="Verdana"/>
                <a:cs typeface="Verdana"/>
              </a:rPr>
              <a:t> </a:t>
            </a:r>
            <a:r>
              <a:rPr sz="1800" i="1" spc="-25" dirty="0">
                <a:solidFill>
                  <a:srgbClr val="3F3F3F"/>
                </a:solidFill>
                <a:latin typeface="Verdana"/>
                <a:cs typeface="Verdana"/>
              </a:rPr>
              <a:t>that</a:t>
            </a:r>
            <a:r>
              <a:rPr sz="1800" i="1" spc="-125" dirty="0">
                <a:solidFill>
                  <a:srgbClr val="3F3F3F"/>
                </a:solidFill>
                <a:latin typeface="Verdana"/>
                <a:cs typeface="Verdana"/>
              </a:rPr>
              <a:t> </a:t>
            </a:r>
            <a:r>
              <a:rPr sz="1800" i="1" spc="-45" dirty="0">
                <a:solidFill>
                  <a:srgbClr val="3F3F3F"/>
                </a:solidFill>
                <a:latin typeface="Verdana"/>
                <a:cs typeface="Verdana"/>
              </a:rPr>
              <a:t>all</a:t>
            </a:r>
            <a:r>
              <a:rPr sz="1800" i="1" spc="-130" dirty="0">
                <a:solidFill>
                  <a:srgbClr val="3F3F3F"/>
                </a:solidFill>
                <a:latin typeface="Verdana"/>
                <a:cs typeface="Verdana"/>
              </a:rPr>
              <a:t> </a:t>
            </a:r>
            <a:r>
              <a:rPr sz="1800" i="1" dirty="0">
                <a:solidFill>
                  <a:srgbClr val="3F3F3F"/>
                </a:solidFill>
                <a:latin typeface="Verdana"/>
                <a:cs typeface="Verdana"/>
              </a:rPr>
              <a:t>of</a:t>
            </a:r>
            <a:r>
              <a:rPr sz="1800" i="1" spc="-130" dirty="0">
                <a:solidFill>
                  <a:srgbClr val="3F3F3F"/>
                </a:solidFill>
                <a:latin typeface="Verdana"/>
                <a:cs typeface="Verdana"/>
              </a:rPr>
              <a:t> </a:t>
            </a:r>
            <a:r>
              <a:rPr sz="1800" i="1" spc="-15" dirty="0">
                <a:solidFill>
                  <a:srgbClr val="3F3F3F"/>
                </a:solidFill>
                <a:latin typeface="Verdana"/>
                <a:cs typeface="Verdana"/>
              </a:rPr>
              <a:t>the</a:t>
            </a:r>
            <a:r>
              <a:rPr sz="1800" i="1" spc="-145" dirty="0">
                <a:solidFill>
                  <a:srgbClr val="3F3F3F"/>
                </a:solidFill>
                <a:latin typeface="Verdana"/>
                <a:cs typeface="Verdana"/>
              </a:rPr>
              <a:t> </a:t>
            </a:r>
            <a:r>
              <a:rPr sz="1800" i="1" spc="40" dirty="0">
                <a:solidFill>
                  <a:srgbClr val="3F3F3F"/>
                </a:solidFill>
                <a:latin typeface="Verdana"/>
                <a:cs typeface="Verdana"/>
              </a:rPr>
              <a:t>core</a:t>
            </a:r>
            <a:r>
              <a:rPr sz="1800" i="1" spc="-145" dirty="0">
                <a:solidFill>
                  <a:srgbClr val="3F3F3F"/>
                </a:solidFill>
                <a:latin typeface="Verdana"/>
                <a:cs typeface="Verdana"/>
              </a:rPr>
              <a:t> </a:t>
            </a:r>
            <a:r>
              <a:rPr sz="1800" i="1" spc="-100" dirty="0">
                <a:solidFill>
                  <a:srgbClr val="3F3F3F"/>
                </a:solidFill>
                <a:latin typeface="Verdana"/>
                <a:cs typeface="Verdana"/>
              </a:rPr>
              <a:t>business</a:t>
            </a:r>
            <a:r>
              <a:rPr sz="1800" i="1" spc="-140" dirty="0">
                <a:solidFill>
                  <a:srgbClr val="3F3F3F"/>
                </a:solidFill>
                <a:latin typeface="Verdana"/>
                <a:cs typeface="Verdana"/>
              </a:rPr>
              <a:t> </a:t>
            </a:r>
            <a:r>
              <a:rPr sz="1800" i="1" spc="-40" dirty="0">
                <a:solidFill>
                  <a:srgbClr val="3F3F3F"/>
                </a:solidFill>
                <a:latin typeface="Verdana"/>
                <a:cs typeface="Verdana"/>
              </a:rPr>
              <a:t>functions  </a:t>
            </a:r>
            <a:r>
              <a:rPr sz="1800" i="1" dirty="0">
                <a:solidFill>
                  <a:srgbClr val="3F3F3F"/>
                </a:solidFill>
                <a:latin typeface="Verdana"/>
                <a:cs typeface="Verdana"/>
              </a:rPr>
              <a:t>are </a:t>
            </a:r>
            <a:r>
              <a:rPr sz="1800" i="1" spc="45" dirty="0">
                <a:solidFill>
                  <a:srgbClr val="3F3F3F"/>
                </a:solidFill>
                <a:latin typeface="Verdana"/>
                <a:cs typeface="Verdana"/>
              </a:rPr>
              <a:t>connected. </a:t>
            </a:r>
            <a:r>
              <a:rPr sz="1800" i="1" spc="-65" dirty="0">
                <a:solidFill>
                  <a:srgbClr val="3F3F3F"/>
                </a:solidFill>
                <a:latin typeface="Verdana"/>
                <a:cs typeface="Verdana"/>
              </a:rPr>
              <a:t>Information </a:t>
            </a:r>
            <a:r>
              <a:rPr sz="1800" i="1" spc="-50" dirty="0">
                <a:solidFill>
                  <a:srgbClr val="3F3F3F"/>
                </a:solidFill>
                <a:latin typeface="Verdana"/>
                <a:cs typeface="Verdana"/>
              </a:rPr>
              <a:t>should </a:t>
            </a:r>
            <a:r>
              <a:rPr sz="1800" i="1" spc="-25" dirty="0">
                <a:solidFill>
                  <a:srgbClr val="3F3F3F"/>
                </a:solidFill>
                <a:latin typeface="Verdana"/>
                <a:cs typeface="Verdana"/>
              </a:rPr>
              <a:t>flow </a:t>
            </a:r>
            <a:r>
              <a:rPr sz="1800" i="1" spc="-50" dirty="0">
                <a:solidFill>
                  <a:srgbClr val="3F3F3F"/>
                </a:solidFill>
                <a:latin typeface="Verdana"/>
                <a:cs typeface="Verdana"/>
              </a:rPr>
              <a:t>across </a:t>
            </a:r>
            <a:r>
              <a:rPr sz="1800" i="1" spc="-15" dirty="0">
                <a:solidFill>
                  <a:srgbClr val="3F3F3F"/>
                </a:solidFill>
                <a:latin typeface="Verdana"/>
                <a:cs typeface="Verdana"/>
              </a:rPr>
              <a:t>the  </a:t>
            </a:r>
            <a:r>
              <a:rPr sz="1800" i="1" spc="-30" dirty="0">
                <a:solidFill>
                  <a:srgbClr val="3F3F3F"/>
                </a:solidFill>
                <a:latin typeface="Verdana"/>
                <a:cs typeface="Verdana"/>
              </a:rPr>
              <a:t>organization </a:t>
            </a:r>
            <a:r>
              <a:rPr sz="1800" i="1" spc="-80" dirty="0">
                <a:solidFill>
                  <a:srgbClr val="3F3F3F"/>
                </a:solidFill>
                <a:latin typeface="Verdana"/>
                <a:cs typeface="Verdana"/>
              </a:rPr>
              <a:t>so </a:t>
            </a:r>
            <a:r>
              <a:rPr sz="1800" i="1" spc="-30" dirty="0">
                <a:solidFill>
                  <a:srgbClr val="3F3F3F"/>
                </a:solidFill>
                <a:latin typeface="Verdana"/>
                <a:cs typeface="Verdana"/>
              </a:rPr>
              <a:t>that </a:t>
            </a:r>
            <a:r>
              <a:rPr sz="1800" i="1" spc="-280" dirty="0">
                <a:solidFill>
                  <a:srgbClr val="3F3F3F"/>
                </a:solidFill>
                <a:latin typeface="Verdana"/>
                <a:cs typeface="Verdana"/>
              </a:rPr>
              <a:t>BI </a:t>
            </a:r>
            <a:r>
              <a:rPr sz="1800" i="1" spc="-75" dirty="0">
                <a:solidFill>
                  <a:srgbClr val="3F3F3F"/>
                </a:solidFill>
                <a:latin typeface="Verdana"/>
                <a:cs typeface="Verdana"/>
              </a:rPr>
              <a:t>reports </a:t>
            </a:r>
            <a:r>
              <a:rPr sz="1800" i="1" spc="20" dirty="0">
                <a:solidFill>
                  <a:srgbClr val="3F3F3F"/>
                </a:solidFill>
                <a:latin typeface="Verdana"/>
                <a:cs typeface="Verdana"/>
              </a:rPr>
              <a:t>on </a:t>
            </a:r>
            <a:r>
              <a:rPr sz="1800" i="1" spc="-30" dirty="0">
                <a:solidFill>
                  <a:srgbClr val="3F3F3F"/>
                </a:solidFill>
                <a:latin typeface="Verdana"/>
                <a:cs typeface="Verdana"/>
              </a:rPr>
              <a:t>organization-wide</a:t>
            </a:r>
            <a:r>
              <a:rPr sz="1800" i="1" spc="-415" dirty="0">
                <a:solidFill>
                  <a:srgbClr val="3F3F3F"/>
                </a:solidFill>
                <a:latin typeface="Verdana"/>
                <a:cs typeface="Verdana"/>
              </a:rPr>
              <a:t> </a:t>
            </a:r>
            <a:r>
              <a:rPr sz="1800" i="1" spc="-140" dirty="0">
                <a:solidFill>
                  <a:srgbClr val="3F3F3F"/>
                </a:solidFill>
                <a:latin typeface="Verdana"/>
                <a:cs typeface="Verdana"/>
              </a:rPr>
              <a:t>results.</a:t>
            </a:r>
            <a:endParaRPr sz="1800">
              <a:latin typeface="Verdana"/>
              <a:cs typeface="Verdana"/>
            </a:endParaRPr>
          </a:p>
        </p:txBody>
      </p:sp>
    </p:spTree>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p:nvPr/>
        </p:nvSpPr>
        <p:spPr>
          <a:xfrm>
            <a:off x="787400" y="821689"/>
            <a:ext cx="231775" cy="297180"/>
          </a:xfrm>
          <a:prstGeom prst="rect">
            <a:avLst/>
          </a:prstGeom>
        </p:spPr>
        <p:txBody>
          <a:bodyPr vert="horz" wrap="square" lIns="0" tIns="16510" rIns="0" bIns="0" rtlCol="0">
            <a:spAutoFit/>
          </a:bodyPr>
          <a:lstStyle/>
          <a:p>
            <a:pPr marL="12700">
              <a:lnSpc>
                <a:spcPct val="100000"/>
              </a:lnSpc>
              <a:spcBef>
                <a:spcPts val="130"/>
              </a:spcBef>
            </a:pPr>
            <a:r>
              <a:rPr sz="1750" spc="-170" dirty="0">
                <a:solidFill>
                  <a:srgbClr val="FDFFFF"/>
                </a:solidFill>
                <a:latin typeface="Arial"/>
                <a:cs typeface="Arial"/>
              </a:rPr>
              <a:t>1</a:t>
            </a:r>
            <a:r>
              <a:rPr sz="1750" spc="-165" dirty="0">
                <a:solidFill>
                  <a:srgbClr val="FDFFFF"/>
                </a:solidFill>
                <a:latin typeface="Arial"/>
                <a:cs typeface="Arial"/>
              </a:rPr>
              <a:t>6</a:t>
            </a:r>
            <a:endParaRPr sz="1750">
              <a:latin typeface="Arial"/>
              <a:cs typeface="Arial"/>
            </a:endParaRPr>
          </a:p>
        </p:txBody>
      </p:sp>
      <p:grpSp>
        <p:nvGrpSpPr>
          <p:cNvPr id="4" name="object 4"/>
          <p:cNvGrpSpPr/>
          <p:nvPr/>
        </p:nvGrpSpPr>
        <p:grpSpPr>
          <a:xfrm>
            <a:off x="2209800" y="0"/>
            <a:ext cx="6934200" cy="5740400"/>
            <a:chOff x="2209800" y="0"/>
            <a:chExt cx="6934200" cy="5740400"/>
          </a:xfrm>
        </p:grpSpPr>
        <p:sp>
          <p:nvSpPr>
            <p:cNvPr id="5" name="object 5"/>
            <p:cNvSpPr/>
            <p:nvPr/>
          </p:nvSpPr>
          <p:spPr>
            <a:xfrm>
              <a:off x="7010400" y="0"/>
              <a:ext cx="2133600" cy="2142490"/>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2209800" y="2178050"/>
              <a:ext cx="5382259" cy="3562350"/>
            </a:xfrm>
            <a:prstGeom prst="rect">
              <a:avLst/>
            </a:prstGeom>
            <a:blipFill>
              <a:blip r:embed="rId3" cstate="print"/>
              <a:stretch>
                <a:fillRect/>
              </a:stretch>
            </a:blipFill>
          </p:spPr>
          <p:txBody>
            <a:bodyPr wrap="square" lIns="0" tIns="0" rIns="0" bIns="0" rtlCol="0"/>
            <a:lstStyle/>
            <a:p>
              <a:endParaRPr/>
            </a:p>
          </p:txBody>
        </p:sp>
      </p:grpSp>
      <p:sp>
        <p:nvSpPr>
          <p:cNvPr id="7" name="object 7"/>
          <p:cNvSpPr txBox="1">
            <a:spLocks noGrp="1"/>
          </p:cNvSpPr>
          <p:nvPr>
            <p:ph type="title"/>
          </p:nvPr>
        </p:nvSpPr>
        <p:spPr>
          <a:xfrm>
            <a:off x="1450339" y="642620"/>
            <a:ext cx="2895600" cy="574040"/>
          </a:xfrm>
          <a:prstGeom prst="rect">
            <a:avLst/>
          </a:prstGeom>
        </p:spPr>
        <p:txBody>
          <a:bodyPr vert="horz" wrap="square" lIns="0" tIns="12700" rIns="0" bIns="0" rtlCol="0">
            <a:spAutoFit/>
          </a:bodyPr>
          <a:lstStyle/>
          <a:p>
            <a:pPr marL="12700">
              <a:lnSpc>
                <a:spcPct val="100000"/>
              </a:lnSpc>
              <a:spcBef>
                <a:spcPts val="100"/>
              </a:spcBef>
            </a:pPr>
            <a:r>
              <a:rPr spc="-650" dirty="0"/>
              <a:t>ERP</a:t>
            </a:r>
            <a:r>
              <a:rPr spc="-280" dirty="0"/>
              <a:t> </a:t>
            </a:r>
            <a:r>
              <a:rPr spc="-380" dirty="0"/>
              <a:t>Evolution</a:t>
            </a:r>
          </a:p>
        </p:txBody>
      </p:sp>
      <p:sp>
        <p:nvSpPr>
          <p:cNvPr id="8" name="object 8"/>
          <p:cNvSpPr txBox="1"/>
          <p:nvPr/>
        </p:nvSpPr>
        <p:spPr>
          <a:xfrm>
            <a:off x="1450339" y="1191259"/>
            <a:ext cx="4608195" cy="635000"/>
          </a:xfrm>
          <a:prstGeom prst="rect">
            <a:avLst/>
          </a:prstGeom>
        </p:spPr>
        <p:txBody>
          <a:bodyPr vert="horz" wrap="square" lIns="0" tIns="12700" rIns="0" bIns="0" rtlCol="0">
            <a:spAutoFit/>
          </a:bodyPr>
          <a:lstStyle/>
          <a:p>
            <a:pPr marL="12700" marR="5080">
              <a:lnSpc>
                <a:spcPct val="100000"/>
              </a:lnSpc>
              <a:spcBef>
                <a:spcPts val="100"/>
              </a:spcBef>
            </a:pPr>
            <a:r>
              <a:rPr sz="2000" i="1" spc="-110" dirty="0">
                <a:solidFill>
                  <a:srgbClr val="1480A9"/>
                </a:solidFill>
                <a:latin typeface="Verdana"/>
                <a:cs typeface="Verdana"/>
              </a:rPr>
              <a:t>From </a:t>
            </a:r>
            <a:r>
              <a:rPr sz="2000" i="1" spc="-10" dirty="0">
                <a:solidFill>
                  <a:srgbClr val="1480A9"/>
                </a:solidFill>
                <a:latin typeface="Verdana"/>
                <a:cs typeface="Verdana"/>
              </a:rPr>
              <a:t>manufacturing </a:t>
            </a:r>
            <a:r>
              <a:rPr sz="2000" i="1" spc="-15" dirty="0">
                <a:solidFill>
                  <a:srgbClr val="1480A9"/>
                </a:solidFill>
                <a:latin typeface="Verdana"/>
                <a:cs typeface="Verdana"/>
              </a:rPr>
              <a:t>co-ordination</a:t>
            </a:r>
            <a:r>
              <a:rPr sz="2000" i="1" spc="-385" dirty="0">
                <a:solidFill>
                  <a:srgbClr val="1480A9"/>
                </a:solidFill>
                <a:latin typeface="Verdana"/>
                <a:cs typeface="Verdana"/>
              </a:rPr>
              <a:t> </a:t>
            </a:r>
            <a:r>
              <a:rPr sz="2000" i="1" dirty="0">
                <a:solidFill>
                  <a:srgbClr val="1480A9"/>
                </a:solidFill>
                <a:latin typeface="Verdana"/>
                <a:cs typeface="Verdana"/>
              </a:rPr>
              <a:t>to  </a:t>
            </a:r>
            <a:r>
              <a:rPr sz="2000" i="1" spc="-65" dirty="0">
                <a:solidFill>
                  <a:srgbClr val="1480A9"/>
                </a:solidFill>
                <a:latin typeface="Verdana"/>
                <a:cs typeface="Verdana"/>
              </a:rPr>
              <a:t>enterprise </a:t>
            </a:r>
            <a:r>
              <a:rPr sz="2000" i="1" spc="25" dirty="0">
                <a:solidFill>
                  <a:srgbClr val="1480A9"/>
                </a:solidFill>
                <a:latin typeface="Verdana"/>
                <a:cs typeface="Verdana"/>
              </a:rPr>
              <a:t>wide </a:t>
            </a:r>
            <a:r>
              <a:rPr sz="2000" i="1" spc="75" dirty="0">
                <a:solidFill>
                  <a:srgbClr val="1480A9"/>
                </a:solidFill>
                <a:latin typeface="Verdana"/>
                <a:cs typeface="Verdana"/>
              </a:rPr>
              <a:t>backend</a:t>
            </a:r>
            <a:r>
              <a:rPr sz="2000" i="1" spc="-420" dirty="0">
                <a:solidFill>
                  <a:srgbClr val="1480A9"/>
                </a:solidFill>
                <a:latin typeface="Verdana"/>
                <a:cs typeface="Verdana"/>
              </a:rPr>
              <a:t> </a:t>
            </a:r>
            <a:r>
              <a:rPr sz="2000" i="1" spc="-100" dirty="0">
                <a:solidFill>
                  <a:srgbClr val="1480A9"/>
                </a:solidFill>
                <a:latin typeface="Verdana"/>
                <a:cs typeface="Verdana"/>
              </a:rPr>
              <a:t>solutions.</a:t>
            </a:r>
            <a:endParaRPr sz="2000">
              <a:latin typeface="Verdana"/>
              <a:cs typeface="Verdana"/>
            </a:endParaRPr>
          </a:p>
        </p:txBody>
      </p:sp>
    </p:spTree>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xfrm>
            <a:off x="1983739" y="642620"/>
            <a:ext cx="2894330" cy="574040"/>
          </a:xfrm>
          <a:prstGeom prst="rect">
            <a:avLst/>
          </a:prstGeom>
        </p:spPr>
        <p:txBody>
          <a:bodyPr vert="horz" wrap="square" lIns="0" tIns="12700" rIns="0" bIns="0" rtlCol="0">
            <a:spAutoFit/>
          </a:bodyPr>
          <a:lstStyle/>
          <a:p>
            <a:pPr marL="12700">
              <a:lnSpc>
                <a:spcPct val="100000"/>
              </a:lnSpc>
              <a:spcBef>
                <a:spcPts val="100"/>
              </a:spcBef>
            </a:pPr>
            <a:r>
              <a:rPr spc="-650" dirty="0"/>
              <a:t>ERP</a:t>
            </a:r>
            <a:r>
              <a:rPr spc="-280" dirty="0"/>
              <a:t> </a:t>
            </a:r>
            <a:r>
              <a:rPr spc="-380" dirty="0"/>
              <a:t>Evolution</a:t>
            </a:r>
          </a:p>
        </p:txBody>
      </p:sp>
      <p:sp>
        <p:nvSpPr>
          <p:cNvPr id="4" name="object 4"/>
          <p:cNvSpPr txBox="1"/>
          <p:nvPr/>
        </p:nvSpPr>
        <p:spPr>
          <a:xfrm>
            <a:off x="774700" y="803910"/>
            <a:ext cx="243204" cy="312420"/>
          </a:xfrm>
          <a:prstGeom prst="rect">
            <a:avLst/>
          </a:prstGeom>
        </p:spPr>
        <p:txBody>
          <a:bodyPr vert="horz" wrap="square" lIns="0" tIns="16510" rIns="0" bIns="0" rtlCol="0">
            <a:spAutoFit/>
          </a:bodyPr>
          <a:lstStyle/>
          <a:p>
            <a:pPr marL="12700">
              <a:lnSpc>
                <a:spcPct val="100000"/>
              </a:lnSpc>
              <a:spcBef>
                <a:spcPts val="130"/>
              </a:spcBef>
            </a:pPr>
            <a:r>
              <a:rPr sz="1850" spc="-180" dirty="0">
                <a:solidFill>
                  <a:srgbClr val="FDFFFF"/>
                </a:solidFill>
                <a:latin typeface="Arial"/>
                <a:cs typeface="Arial"/>
              </a:rPr>
              <a:t>17</a:t>
            </a:r>
            <a:endParaRPr sz="1850">
              <a:latin typeface="Arial"/>
              <a:cs typeface="Arial"/>
            </a:endParaRPr>
          </a:p>
        </p:txBody>
      </p:sp>
      <p:sp>
        <p:nvSpPr>
          <p:cNvPr id="5" name="object 5"/>
          <p:cNvSpPr/>
          <p:nvPr/>
        </p:nvSpPr>
        <p:spPr>
          <a:xfrm>
            <a:off x="7001509" y="0"/>
            <a:ext cx="2142490" cy="2142490"/>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1526539" y="1985009"/>
            <a:ext cx="137160" cy="391160"/>
          </a:xfrm>
          <a:prstGeom prst="rect">
            <a:avLst/>
          </a:prstGeom>
        </p:spPr>
        <p:txBody>
          <a:bodyPr vert="horz" wrap="square" lIns="0" tIns="12700" rIns="0" bIns="0" rtlCol="0">
            <a:spAutoFit/>
          </a:bodyPr>
          <a:lstStyle/>
          <a:p>
            <a:pPr marL="12700">
              <a:lnSpc>
                <a:spcPct val="100000"/>
              </a:lnSpc>
              <a:spcBef>
                <a:spcPts val="100"/>
              </a:spcBef>
            </a:pPr>
            <a:r>
              <a:rPr sz="2400" spc="-1525" dirty="0">
                <a:solidFill>
                  <a:srgbClr val="343434"/>
                </a:solidFill>
                <a:latin typeface="UnDotum"/>
                <a:cs typeface="UnDotum"/>
              </a:rPr>
              <a:t></a:t>
            </a:r>
            <a:endParaRPr sz="2400">
              <a:latin typeface="UnDotum"/>
              <a:cs typeface="UnDotum"/>
            </a:endParaRPr>
          </a:p>
        </p:txBody>
      </p:sp>
      <p:sp>
        <p:nvSpPr>
          <p:cNvPr id="7" name="object 7"/>
          <p:cNvSpPr txBox="1"/>
          <p:nvPr/>
        </p:nvSpPr>
        <p:spPr>
          <a:xfrm>
            <a:off x="1869439" y="2010409"/>
            <a:ext cx="6414135" cy="665480"/>
          </a:xfrm>
          <a:prstGeom prst="rect">
            <a:avLst/>
          </a:prstGeom>
        </p:spPr>
        <p:txBody>
          <a:bodyPr vert="horz" wrap="square" lIns="0" tIns="12700" rIns="0" bIns="0" rtlCol="0">
            <a:spAutoFit/>
          </a:bodyPr>
          <a:lstStyle/>
          <a:p>
            <a:pPr marL="12700">
              <a:lnSpc>
                <a:spcPct val="100000"/>
              </a:lnSpc>
              <a:spcBef>
                <a:spcPts val="100"/>
              </a:spcBef>
            </a:pPr>
            <a:r>
              <a:rPr sz="2400" b="1" spc="-285" dirty="0">
                <a:solidFill>
                  <a:srgbClr val="3F3F3F"/>
                </a:solidFill>
                <a:latin typeface="Verdana"/>
                <a:cs typeface="Verdana"/>
              </a:rPr>
              <a:t>Inventory </a:t>
            </a:r>
            <a:r>
              <a:rPr sz="2400" b="1" spc="-160" dirty="0">
                <a:solidFill>
                  <a:srgbClr val="3F3F3F"/>
                </a:solidFill>
                <a:latin typeface="Verdana"/>
                <a:cs typeface="Verdana"/>
              </a:rPr>
              <a:t>Management </a:t>
            </a:r>
            <a:r>
              <a:rPr sz="2400" b="1" spc="-440" dirty="0">
                <a:solidFill>
                  <a:srgbClr val="3F3F3F"/>
                </a:solidFill>
                <a:latin typeface="Verdana"/>
                <a:cs typeface="Verdana"/>
              </a:rPr>
              <a:t>&amp;</a:t>
            </a:r>
            <a:r>
              <a:rPr sz="2400" b="1" spc="-420" dirty="0">
                <a:solidFill>
                  <a:srgbClr val="3F3F3F"/>
                </a:solidFill>
                <a:latin typeface="Verdana"/>
                <a:cs typeface="Verdana"/>
              </a:rPr>
              <a:t> </a:t>
            </a:r>
            <a:r>
              <a:rPr sz="2400" b="1" spc="-254" dirty="0">
                <a:solidFill>
                  <a:srgbClr val="3F3F3F"/>
                </a:solidFill>
                <a:latin typeface="Verdana"/>
                <a:cs typeface="Verdana"/>
              </a:rPr>
              <a:t>Control-1960’s</a:t>
            </a:r>
            <a:endParaRPr sz="2400">
              <a:latin typeface="Verdana"/>
              <a:cs typeface="Verdana"/>
            </a:endParaRPr>
          </a:p>
          <a:p>
            <a:pPr marL="12700">
              <a:lnSpc>
                <a:spcPct val="100000"/>
              </a:lnSpc>
            </a:pPr>
            <a:r>
              <a:rPr sz="1800" i="1" spc="-85" dirty="0">
                <a:solidFill>
                  <a:srgbClr val="3F3F3F"/>
                </a:solidFill>
                <a:latin typeface="Verdana"/>
                <a:cs typeface="Verdana"/>
              </a:rPr>
              <a:t>Inventory</a:t>
            </a:r>
            <a:r>
              <a:rPr sz="1800" i="1" spc="-130" dirty="0">
                <a:solidFill>
                  <a:srgbClr val="3F3F3F"/>
                </a:solidFill>
                <a:latin typeface="Verdana"/>
                <a:cs typeface="Verdana"/>
              </a:rPr>
              <a:t> </a:t>
            </a:r>
            <a:r>
              <a:rPr sz="1800" i="1" spc="40" dirty="0">
                <a:solidFill>
                  <a:srgbClr val="3F3F3F"/>
                </a:solidFill>
                <a:latin typeface="Verdana"/>
                <a:cs typeface="Verdana"/>
              </a:rPr>
              <a:t>Management</a:t>
            </a:r>
            <a:r>
              <a:rPr sz="1800" i="1" spc="-120" dirty="0">
                <a:solidFill>
                  <a:srgbClr val="3F3F3F"/>
                </a:solidFill>
                <a:latin typeface="Verdana"/>
                <a:cs typeface="Verdana"/>
              </a:rPr>
              <a:t> </a:t>
            </a:r>
            <a:r>
              <a:rPr sz="1800" i="1" spc="65" dirty="0">
                <a:solidFill>
                  <a:srgbClr val="3F3F3F"/>
                </a:solidFill>
                <a:latin typeface="Verdana"/>
                <a:cs typeface="Verdana"/>
              </a:rPr>
              <a:t>and</a:t>
            </a:r>
            <a:r>
              <a:rPr sz="1800" i="1" spc="-130" dirty="0">
                <a:solidFill>
                  <a:srgbClr val="3F3F3F"/>
                </a:solidFill>
                <a:latin typeface="Verdana"/>
                <a:cs typeface="Verdana"/>
              </a:rPr>
              <a:t> </a:t>
            </a:r>
            <a:r>
              <a:rPr sz="1800" i="1" spc="-20" dirty="0">
                <a:solidFill>
                  <a:srgbClr val="3F3F3F"/>
                </a:solidFill>
                <a:latin typeface="Verdana"/>
                <a:cs typeface="Verdana"/>
              </a:rPr>
              <a:t>control</a:t>
            </a:r>
            <a:r>
              <a:rPr sz="1800" i="1" spc="-135" dirty="0">
                <a:solidFill>
                  <a:srgbClr val="3F3F3F"/>
                </a:solidFill>
                <a:latin typeface="Verdana"/>
                <a:cs typeface="Verdana"/>
              </a:rPr>
              <a:t> </a:t>
            </a:r>
            <a:r>
              <a:rPr sz="1800" i="1" spc="-185" dirty="0">
                <a:solidFill>
                  <a:srgbClr val="3F3F3F"/>
                </a:solidFill>
                <a:latin typeface="Verdana"/>
                <a:cs typeface="Verdana"/>
              </a:rPr>
              <a:t>is</a:t>
            </a:r>
            <a:r>
              <a:rPr sz="1800" i="1" spc="-135" dirty="0">
                <a:solidFill>
                  <a:srgbClr val="3F3F3F"/>
                </a:solidFill>
                <a:latin typeface="Verdana"/>
                <a:cs typeface="Verdana"/>
              </a:rPr>
              <a:t> </a:t>
            </a:r>
            <a:r>
              <a:rPr sz="1800" i="1" spc="-15" dirty="0">
                <a:solidFill>
                  <a:srgbClr val="3F3F3F"/>
                </a:solidFill>
                <a:latin typeface="Verdana"/>
                <a:cs typeface="Verdana"/>
              </a:rPr>
              <a:t>the</a:t>
            </a:r>
            <a:r>
              <a:rPr sz="1800" i="1" spc="-140" dirty="0">
                <a:solidFill>
                  <a:srgbClr val="3F3F3F"/>
                </a:solidFill>
                <a:latin typeface="Verdana"/>
                <a:cs typeface="Verdana"/>
              </a:rPr>
              <a:t> </a:t>
            </a:r>
            <a:r>
              <a:rPr sz="1800" i="1" spc="10" dirty="0">
                <a:solidFill>
                  <a:srgbClr val="3F3F3F"/>
                </a:solidFill>
                <a:latin typeface="Verdana"/>
                <a:cs typeface="Verdana"/>
              </a:rPr>
              <a:t>combination</a:t>
            </a:r>
            <a:r>
              <a:rPr sz="1800" i="1" spc="-135" dirty="0">
                <a:solidFill>
                  <a:srgbClr val="3F3F3F"/>
                </a:solidFill>
                <a:latin typeface="Verdana"/>
                <a:cs typeface="Verdana"/>
              </a:rPr>
              <a:t> </a:t>
            </a:r>
            <a:r>
              <a:rPr sz="1800" i="1" spc="5" dirty="0">
                <a:solidFill>
                  <a:srgbClr val="3F3F3F"/>
                </a:solidFill>
                <a:latin typeface="Verdana"/>
                <a:cs typeface="Verdana"/>
              </a:rPr>
              <a:t>of</a:t>
            </a:r>
            <a:endParaRPr sz="1800">
              <a:latin typeface="Verdana"/>
              <a:cs typeface="Verdana"/>
            </a:endParaRPr>
          </a:p>
        </p:txBody>
      </p:sp>
      <p:sp>
        <p:nvSpPr>
          <p:cNvPr id="8" name="object 8"/>
          <p:cNvSpPr txBox="1"/>
          <p:nvPr/>
        </p:nvSpPr>
        <p:spPr>
          <a:xfrm>
            <a:off x="1869439" y="2649220"/>
            <a:ext cx="6525259" cy="1936750"/>
          </a:xfrm>
          <a:prstGeom prst="rect">
            <a:avLst/>
          </a:prstGeom>
        </p:spPr>
        <p:txBody>
          <a:bodyPr vert="horz" wrap="square" lIns="0" tIns="13970" rIns="0" bIns="0" rtlCol="0">
            <a:spAutoFit/>
          </a:bodyPr>
          <a:lstStyle/>
          <a:p>
            <a:pPr marL="12700" marR="5080">
              <a:lnSpc>
                <a:spcPct val="99500"/>
              </a:lnSpc>
              <a:spcBef>
                <a:spcPts val="110"/>
              </a:spcBef>
            </a:pPr>
            <a:r>
              <a:rPr sz="1800" i="1" spc="-45" dirty="0">
                <a:solidFill>
                  <a:srgbClr val="3F3F3F"/>
                </a:solidFill>
                <a:latin typeface="Verdana"/>
                <a:cs typeface="Verdana"/>
              </a:rPr>
              <a:t>information </a:t>
            </a:r>
            <a:r>
              <a:rPr sz="1800" i="1" spc="10" dirty="0">
                <a:solidFill>
                  <a:srgbClr val="3F3F3F"/>
                </a:solidFill>
                <a:latin typeface="Verdana"/>
                <a:cs typeface="Verdana"/>
              </a:rPr>
              <a:t>technology </a:t>
            </a:r>
            <a:r>
              <a:rPr sz="1800" i="1" spc="65" dirty="0">
                <a:solidFill>
                  <a:srgbClr val="3F3F3F"/>
                </a:solidFill>
                <a:latin typeface="Verdana"/>
                <a:cs typeface="Verdana"/>
              </a:rPr>
              <a:t>and </a:t>
            </a:r>
            <a:r>
              <a:rPr sz="1800" i="1" spc="-100" dirty="0">
                <a:solidFill>
                  <a:srgbClr val="3F3F3F"/>
                </a:solidFill>
                <a:latin typeface="Verdana"/>
                <a:cs typeface="Verdana"/>
              </a:rPr>
              <a:t>business </a:t>
            </a:r>
            <a:r>
              <a:rPr sz="1800" i="1" spc="-45" dirty="0">
                <a:solidFill>
                  <a:srgbClr val="3F3F3F"/>
                </a:solidFill>
                <a:latin typeface="Verdana"/>
                <a:cs typeface="Verdana"/>
              </a:rPr>
              <a:t>processes </a:t>
            </a:r>
            <a:r>
              <a:rPr sz="1800" i="1" spc="5" dirty="0">
                <a:solidFill>
                  <a:srgbClr val="3F3F3F"/>
                </a:solidFill>
                <a:latin typeface="Verdana"/>
                <a:cs typeface="Verdana"/>
              </a:rPr>
              <a:t>of  </a:t>
            </a:r>
            <a:r>
              <a:rPr sz="1800" i="1" spc="-30" dirty="0">
                <a:solidFill>
                  <a:srgbClr val="3F3F3F"/>
                </a:solidFill>
                <a:latin typeface="Verdana"/>
                <a:cs typeface="Verdana"/>
              </a:rPr>
              <a:t>maintaining</a:t>
            </a:r>
            <a:r>
              <a:rPr sz="1800" i="1" spc="-145" dirty="0">
                <a:solidFill>
                  <a:srgbClr val="3F3F3F"/>
                </a:solidFill>
                <a:latin typeface="Verdana"/>
                <a:cs typeface="Verdana"/>
              </a:rPr>
              <a:t> </a:t>
            </a:r>
            <a:r>
              <a:rPr sz="1800" i="1" spc="-15" dirty="0">
                <a:solidFill>
                  <a:srgbClr val="3F3F3F"/>
                </a:solidFill>
                <a:latin typeface="Verdana"/>
                <a:cs typeface="Verdana"/>
              </a:rPr>
              <a:t>the</a:t>
            </a:r>
            <a:r>
              <a:rPr sz="1800" i="1" spc="-140" dirty="0">
                <a:solidFill>
                  <a:srgbClr val="3F3F3F"/>
                </a:solidFill>
                <a:latin typeface="Verdana"/>
                <a:cs typeface="Verdana"/>
              </a:rPr>
              <a:t> </a:t>
            </a:r>
            <a:r>
              <a:rPr sz="1800" i="1" spc="5" dirty="0">
                <a:solidFill>
                  <a:srgbClr val="3F3F3F"/>
                </a:solidFill>
                <a:latin typeface="Verdana"/>
                <a:cs typeface="Verdana"/>
              </a:rPr>
              <a:t>appropriate</a:t>
            </a:r>
            <a:r>
              <a:rPr sz="1800" i="1" spc="-140" dirty="0">
                <a:solidFill>
                  <a:srgbClr val="3F3F3F"/>
                </a:solidFill>
                <a:latin typeface="Verdana"/>
                <a:cs typeface="Verdana"/>
              </a:rPr>
              <a:t> </a:t>
            </a:r>
            <a:r>
              <a:rPr sz="1800" i="1" spc="-35" dirty="0">
                <a:solidFill>
                  <a:srgbClr val="3F3F3F"/>
                </a:solidFill>
                <a:latin typeface="Verdana"/>
                <a:cs typeface="Verdana"/>
              </a:rPr>
              <a:t>level</a:t>
            </a:r>
            <a:r>
              <a:rPr sz="1800" i="1" spc="-135" dirty="0">
                <a:solidFill>
                  <a:srgbClr val="3F3F3F"/>
                </a:solidFill>
                <a:latin typeface="Verdana"/>
                <a:cs typeface="Verdana"/>
              </a:rPr>
              <a:t> </a:t>
            </a:r>
            <a:r>
              <a:rPr sz="1800" i="1" dirty="0">
                <a:solidFill>
                  <a:srgbClr val="3F3F3F"/>
                </a:solidFill>
                <a:latin typeface="Verdana"/>
                <a:cs typeface="Verdana"/>
              </a:rPr>
              <a:t>of</a:t>
            </a:r>
            <a:r>
              <a:rPr sz="1800" i="1" spc="-125" dirty="0">
                <a:solidFill>
                  <a:srgbClr val="3F3F3F"/>
                </a:solidFill>
                <a:latin typeface="Verdana"/>
                <a:cs typeface="Verdana"/>
              </a:rPr>
              <a:t> </a:t>
            </a:r>
            <a:r>
              <a:rPr sz="1800" i="1" spc="-40" dirty="0">
                <a:solidFill>
                  <a:srgbClr val="3F3F3F"/>
                </a:solidFill>
                <a:latin typeface="Verdana"/>
                <a:cs typeface="Verdana"/>
              </a:rPr>
              <a:t>stock</a:t>
            </a:r>
            <a:r>
              <a:rPr sz="1800" i="1" spc="-130" dirty="0">
                <a:solidFill>
                  <a:srgbClr val="3F3F3F"/>
                </a:solidFill>
                <a:latin typeface="Verdana"/>
                <a:cs typeface="Verdana"/>
              </a:rPr>
              <a:t> </a:t>
            </a:r>
            <a:r>
              <a:rPr sz="1800" i="1" spc="-85" dirty="0">
                <a:solidFill>
                  <a:srgbClr val="3F3F3F"/>
                </a:solidFill>
                <a:latin typeface="Verdana"/>
                <a:cs typeface="Verdana"/>
              </a:rPr>
              <a:t>in</a:t>
            </a:r>
            <a:r>
              <a:rPr sz="1800" i="1" spc="-150" dirty="0">
                <a:solidFill>
                  <a:srgbClr val="3F3F3F"/>
                </a:solidFill>
                <a:latin typeface="Verdana"/>
                <a:cs typeface="Verdana"/>
              </a:rPr>
              <a:t> </a:t>
            </a:r>
            <a:r>
              <a:rPr sz="1800" i="1" spc="145" dirty="0">
                <a:solidFill>
                  <a:srgbClr val="3F3F3F"/>
                </a:solidFill>
                <a:latin typeface="Verdana"/>
                <a:cs typeface="Verdana"/>
              </a:rPr>
              <a:t>a</a:t>
            </a:r>
            <a:r>
              <a:rPr sz="1800" i="1" spc="-135" dirty="0">
                <a:solidFill>
                  <a:srgbClr val="3F3F3F"/>
                </a:solidFill>
                <a:latin typeface="Verdana"/>
                <a:cs typeface="Verdana"/>
              </a:rPr>
              <a:t> </a:t>
            </a:r>
            <a:r>
              <a:rPr sz="1800" i="1" spc="-35" dirty="0">
                <a:solidFill>
                  <a:srgbClr val="3F3F3F"/>
                </a:solidFill>
                <a:latin typeface="Verdana"/>
                <a:cs typeface="Verdana"/>
              </a:rPr>
              <a:t>warehouse.  </a:t>
            </a:r>
            <a:r>
              <a:rPr sz="1800" i="1" spc="-95" dirty="0">
                <a:solidFill>
                  <a:srgbClr val="3F3F3F"/>
                </a:solidFill>
                <a:latin typeface="Verdana"/>
                <a:cs typeface="Verdana"/>
              </a:rPr>
              <a:t>The</a:t>
            </a:r>
            <a:r>
              <a:rPr sz="1800" i="1" spc="-135" dirty="0">
                <a:solidFill>
                  <a:srgbClr val="3F3F3F"/>
                </a:solidFill>
                <a:latin typeface="Verdana"/>
                <a:cs typeface="Verdana"/>
              </a:rPr>
              <a:t> </a:t>
            </a:r>
            <a:r>
              <a:rPr sz="1800" i="1" spc="-45" dirty="0">
                <a:solidFill>
                  <a:srgbClr val="3F3F3F"/>
                </a:solidFill>
                <a:latin typeface="Verdana"/>
                <a:cs typeface="Verdana"/>
              </a:rPr>
              <a:t>activities</a:t>
            </a:r>
            <a:r>
              <a:rPr sz="1800" i="1" spc="-130" dirty="0">
                <a:solidFill>
                  <a:srgbClr val="3F3F3F"/>
                </a:solidFill>
                <a:latin typeface="Verdana"/>
                <a:cs typeface="Verdana"/>
              </a:rPr>
              <a:t> </a:t>
            </a:r>
            <a:r>
              <a:rPr sz="1800" i="1" spc="5" dirty="0">
                <a:solidFill>
                  <a:srgbClr val="3F3F3F"/>
                </a:solidFill>
                <a:latin typeface="Verdana"/>
                <a:cs typeface="Verdana"/>
              </a:rPr>
              <a:t>of</a:t>
            </a:r>
            <a:r>
              <a:rPr sz="1800" i="1" spc="-114" dirty="0">
                <a:solidFill>
                  <a:srgbClr val="3F3F3F"/>
                </a:solidFill>
                <a:latin typeface="Verdana"/>
                <a:cs typeface="Verdana"/>
              </a:rPr>
              <a:t> </a:t>
            </a:r>
            <a:r>
              <a:rPr sz="1800" i="1" spc="-65" dirty="0">
                <a:solidFill>
                  <a:srgbClr val="3F3F3F"/>
                </a:solidFill>
                <a:latin typeface="Verdana"/>
                <a:cs typeface="Verdana"/>
              </a:rPr>
              <a:t>inventory</a:t>
            </a:r>
            <a:r>
              <a:rPr sz="1800" i="1" spc="-130" dirty="0">
                <a:solidFill>
                  <a:srgbClr val="3F3F3F"/>
                </a:solidFill>
                <a:latin typeface="Verdana"/>
                <a:cs typeface="Verdana"/>
              </a:rPr>
              <a:t> </a:t>
            </a:r>
            <a:r>
              <a:rPr sz="1800" i="1" spc="20" dirty="0">
                <a:solidFill>
                  <a:srgbClr val="3F3F3F"/>
                </a:solidFill>
                <a:latin typeface="Verdana"/>
                <a:cs typeface="Verdana"/>
              </a:rPr>
              <a:t>management</a:t>
            </a:r>
            <a:r>
              <a:rPr sz="1800" i="1" spc="-114" dirty="0">
                <a:solidFill>
                  <a:srgbClr val="3F3F3F"/>
                </a:solidFill>
                <a:latin typeface="Verdana"/>
                <a:cs typeface="Verdana"/>
              </a:rPr>
              <a:t> </a:t>
            </a:r>
            <a:r>
              <a:rPr sz="1800" i="1" spc="10" dirty="0">
                <a:solidFill>
                  <a:srgbClr val="3F3F3F"/>
                </a:solidFill>
                <a:latin typeface="Verdana"/>
                <a:cs typeface="Verdana"/>
              </a:rPr>
              <a:t>include</a:t>
            </a:r>
            <a:r>
              <a:rPr sz="1800" i="1" spc="-135" dirty="0">
                <a:solidFill>
                  <a:srgbClr val="3F3F3F"/>
                </a:solidFill>
                <a:latin typeface="Verdana"/>
                <a:cs typeface="Verdana"/>
              </a:rPr>
              <a:t> </a:t>
            </a:r>
            <a:r>
              <a:rPr sz="1800" i="1" spc="-40" dirty="0">
                <a:solidFill>
                  <a:srgbClr val="3F3F3F"/>
                </a:solidFill>
                <a:latin typeface="Verdana"/>
                <a:cs typeface="Verdana"/>
              </a:rPr>
              <a:t>identifying  </a:t>
            </a:r>
            <a:r>
              <a:rPr sz="1800" i="1" spc="-65" dirty="0">
                <a:solidFill>
                  <a:srgbClr val="3F3F3F"/>
                </a:solidFill>
                <a:latin typeface="Verdana"/>
                <a:cs typeface="Verdana"/>
              </a:rPr>
              <a:t>inventory </a:t>
            </a:r>
            <a:r>
              <a:rPr sz="1800" i="1" spc="-70" dirty="0">
                <a:solidFill>
                  <a:srgbClr val="3F3F3F"/>
                </a:solidFill>
                <a:latin typeface="Verdana"/>
                <a:cs typeface="Verdana"/>
              </a:rPr>
              <a:t>requirements, </a:t>
            </a:r>
            <a:r>
              <a:rPr sz="1800" i="1" spc="-65" dirty="0">
                <a:solidFill>
                  <a:srgbClr val="3F3F3F"/>
                </a:solidFill>
                <a:latin typeface="Verdana"/>
                <a:cs typeface="Verdana"/>
              </a:rPr>
              <a:t>setting targets, </a:t>
            </a:r>
            <a:r>
              <a:rPr sz="1800" i="1" spc="-25" dirty="0">
                <a:solidFill>
                  <a:srgbClr val="3F3F3F"/>
                </a:solidFill>
                <a:latin typeface="Verdana"/>
                <a:cs typeface="Verdana"/>
              </a:rPr>
              <a:t>providing  </a:t>
            </a:r>
            <a:r>
              <a:rPr sz="1800" i="1" spc="-55" dirty="0">
                <a:solidFill>
                  <a:srgbClr val="3F3F3F"/>
                </a:solidFill>
                <a:latin typeface="Verdana"/>
                <a:cs typeface="Verdana"/>
              </a:rPr>
              <a:t>replenishment </a:t>
            </a:r>
            <a:r>
              <a:rPr sz="1800" i="1" spc="-15" dirty="0">
                <a:solidFill>
                  <a:srgbClr val="3F3F3F"/>
                </a:solidFill>
                <a:latin typeface="Verdana"/>
                <a:cs typeface="Verdana"/>
              </a:rPr>
              <a:t>techniques </a:t>
            </a:r>
            <a:r>
              <a:rPr sz="1800" i="1" spc="65" dirty="0">
                <a:solidFill>
                  <a:srgbClr val="3F3F3F"/>
                </a:solidFill>
                <a:latin typeface="Verdana"/>
                <a:cs typeface="Verdana"/>
              </a:rPr>
              <a:t>and </a:t>
            </a:r>
            <a:r>
              <a:rPr sz="1800" i="1" spc="-55" dirty="0">
                <a:solidFill>
                  <a:srgbClr val="3F3F3F"/>
                </a:solidFill>
                <a:latin typeface="Verdana"/>
                <a:cs typeface="Verdana"/>
              </a:rPr>
              <a:t>options, </a:t>
            </a:r>
            <a:r>
              <a:rPr sz="1800" i="1" spc="-50" dirty="0">
                <a:solidFill>
                  <a:srgbClr val="3F3F3F"/>
                </a:solidFill>
                <a:latin typeface="Verdana"/>
                <a:cs typeface="Verdana"/>
              </a:rPr>
              <a:t>monitoring item  </a:t>
            </a:r>
            <a:r>
              <a:rPr sz="1800" i="1" spc="-60" dirty="0">
                <a:solidFill>
                  <a:srgbClr val="3F3F3F"/>
                </a:solidFill>
                <a:latin typeface="Verdana"/>
                <a:cs typeface="Verdana"/>
              </a:rPr>
              <a:t>usages, </a:t>
            </a:r>
            <a:r>
              <a:rPr sz="1800" i="1" spc="-5" dirty="0">
                <a:solidFill>
                  <a:srgbClr val="3F3F3F"/>
                </a:solidFill>
                <a:latin typeface="Verdana"/>
                <a:cs typeface="Verdana"/>
              </a:rPr>
              <a:t>reconciling </a:t>
            </a:r>
            <a:r>
              <a:rPr sz="1800" i="1" spc="-20" dirty="0">
                <a:solidFill>
                  <a:srgbClr val="3F3F3F"/>
                </a:solidFill>
                <a:latin typeface="Verdana"/>
                <a:cs typeface="Verdana"/>
              </a:rPr>
              <a:t>the </a:t>
            </a:r>
            <a:r>
              <a:rPr sz="1800" i="1" spc="-65" dirty="0">
                <a:solidFill>
                  <a:srgbClr val="3F3F3F"/>
                </a:solidFill>
                <a:latin typeface="Verdana"/>
                <a:cs typeface="Verdana"/>
              </a:rPr>
              <a:t>inventory </a:t>
            </a:r>
            <a:r>
              <a:rPr sz="1800" i="1" spc="10" dirty="0">
                <a:solidFill>
                  <a:srgbClr val="3F3F3F"/>
                </a:solidFill>
                <a:latin typeface="Verdana"/>
                <a:cs typeface="Verdana"/>
              </a:rPr>
              <a:t>balances, </a:t>
            </a:r>
            <a:r>
              <a:rPr sz="1800" i="1" spc="65" dirty="0">
                <a:solidFill>
                  <a:srgbClr val="3F3F3F"/>
                </a:solidFill>
                <a:latin typeface="Verdana"/>
                <a:cs typeface="Verdana"/>
              </a:rPr>
              <a:t>and </a:t>
            </a:r>
            <a:r>
              <a:rPr sz="1800" i="1" spc="-45" dirty="0">
                <a:solidFill>
                  <a:srgbClr val="3F3F3F"/>
                </a:solidFill>
                <a:latin typeface="Verdana"/>
                <a:cs typeface="Verdana"/>
              </a:rPr>
              <a:t>reporting  </a:t>
            </a:r>
            <a:r>
              <a:rPr sz="1800" i="1" spc="-65" dirty="0">
                <a:solidFill>
                  <a:srgbClr val="3F3F3F"/>
                </a:solidFill>
                <a:latin typeface="Verdana"/>
                <a:cs typeface="Verdana"/>
              </a:rPr>
              <a:t>inventory</a:t>
            </a:r>
            <a:r>
              <a:rPr sz="1800" i="1" spc="-130" dirty="0">
                <a:solidFill>
                  <a:srgbClr val="3F3F3F"/>
                </a:solidFill>
                <a:latin typeface="Verdana"/>
                <a:cs typeface="Verdana"/>
              </a:rPr>
              <a:t> </a:t>
            </a:r>
            <a:r>
              <a:rPr sz="1800" i="1" spc="-110" dirty="0">
                <a:solidFill>
                  <a:srgbClr val="3F3F3F"/>
                </a:solidFill>
                <a:latin typeface="Verdana"/>
                <a:cs typeface="Verdana"/>
              </a:rPr>
              <a:t>status.</a:t>
            </a:r>
            <a:endParaRPr sz="1800" dirty="0">
              <a:latin typeface="Verdana"/>
              <a:cs typeface="Verdana"/>
            </a:endParaRPr>
          </a:p>
        </p:txBody>
      </p:sp>
    </p:spTree>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xfrm>
            <a:off x="2023110" y="656590"/>
            <a:ext cx="2894330" cy="574040"/>
          </a:xfrm>
          <a:prstGeom prst="rect">
            <a:avLst/>
          </a:prstGeom>
        </p:spPr>
        <p:txBody>
          <a:bodyPr vert="horz" wrap="square" lIns="0" tIns="12700" rIns="0" bIns="0" rtlCol="0">
            <a:spAutoFit/>
          </a:bodyPr>
          <a:lstStyle/>
          <a:p>
            <a:pPr marL="12700">
              <a:lnSpc>
                <a:spcPct val="100000"/>
              </a:lnSpc>
              <a:spcBef>
                <a:spcPts val="100"/>
              </a:spcBef>
            </a:pPr>
            <a:r>
              <a:rPr spc="-650" dirty="0"/>
              <a:t>ERP</a:t>
            </a:r>
            <a:r>
              <a:rPr spc="-285" dirty="0"/>
              <a:t> </a:t>
            </a:r>
            <a:r>
              <a:rPr spc="-380" dirty="0"/>
              <a:t>Evolution</a:t>
            </a:r>
          </a:p>
        </p:txBody>
      </p:sp>
      <p:sp>
        <p:nvSpPr>
          <p:cNvPr id="4" name="object 4"/>
          <p:cNvSpPr txBox="1"/>
          <p:nvPr/>
        </p:nvSpPr>
        <p:spPr>
          <a:xfrm>
            <a:off x="774700" y="803910"/>
            <a:ext cx="243204" cy="312420"/>
          </a:xfrm>
          <a:prstGeom prst="rect">
            <a:avLst/>
          </a:prstGeom>
        </p:spPr>
        <p:txBody>
          <a:bodyPr vert="horz" wrap="square" lIns="0" tIns="16510" rIns="0" bIns="0" rtlCol="0">
            <a:spAutoFit/>
          </a:bodyPr>
          <a:lstStyle/>
          <a:p>
            <a:pPr marL="12700">
              <a:lnSpc>
                <a:spcPct val="100000"/>
              </a:lnSpc>
              <a:spcBef>
                <a:spcPts val="130"/>
              </a:spcBef>
            </a:pPr>
            <a:r>
              <a:rPr sz="1850" spc="-180" dirty="0">
                <a:solidFill>
                  <a:srgbClr val="FDFFFF"/>
                </a:solidFill>
                <a:latin typeface="Arial"/>
                <a:cs typeface="Arial"/>
              </a:rPr>
              <a:t>18</a:t>
            </a:r>
            <a:endParaRPr sz="1850">
              <a:latin typeface="Arial"/>
              <a:cs typeface="Arial"/>
            </a:endParaRPr>
          </a:p>
        </p:txBody>
      </p:sp>
      <p:sp>
        <p:nvSpPr>
          <p:cNvPr id="5" name="object 5"/>
          <p:cNvSpPr/>
          <p:nvPr/>
        </p:nvSpPr>
        <p:spPr>
          <a:xfrm>
            <a:off x="7001509" y="0"/>
            <a:ext cx="2142490" cy="2142490"/>
          </a:xfrm>
          <a:prstGeom prst="rect">
            <a:avLst/>
          </a:prstGeom>
          <a:blipFill>
            <a:blip r:embed="rId2" cstate="print"/>
            <a:stretch>
              <a:fillRect/>
            </a:stretch>
          </a:blipFill>
        </p:spPr>
        <p:txBody>
          <a:bodyPr wrap="square" lIns="0" tIns="0" rIns="0" bIns="0" rtlCol="0"/>
          <a:lstStyle/>
          <a:p>
            <a:endParaRPr/>
          </a:p>
        </p:txBody>
      </p:sp>
      <p:sp>
        <p:nvSpPr>
          <p:cNvPr id="6" name="object 6"/>
          <p:cNvSpPr txBox="1"/>
          <p:nvPr/>
        </p:nvSpPr>
        <p:spPr>
          <a:xfrm>
            <a:off x="1907539" y="1985009"/>
            <a:ext cx="137160" cy="391160"/>
          </a:xfrm>
          <a:prstGeom prst="rect">
            <a:avLst/>
          </a:prstGeom>
        </p:spPr>
        <p:txBody>
          <a:bodyPr vert="horz" wrap="square" lIns="0" tIns="12700" rIns="0" bIns="0" rtlCol="0">
            <a:spAutoFit/>
          </a:bodyPr>
          <a:lstStyle/>
          <a:p>
            <a:pPr marL="12700">
              <a:lnSpc>
                <a:spcPct val="100000"/>
              </a:lnSpc>
              <a:spcBef>
                <a:spcPts val="100"/>
              </a:spcBef>
            </a:pPr>
            <a:r>
              <a:rPr sz="2400" spc="-1525" dirty="0">
                <a:solidFill>
                  <a:srgbClr val="343434"/>
                </a:solidFill>
                <a:latin typeface="UnDotum"/>
                <a:cs typeface="UnDotum"/>
              </a:rPr>
              <a:t></a:t>
            </a:r>
            <a:endParaRPr sz="2400">
              <a:latin typeface="UnDotum"/>
              <a:cs typeface="UnDotum"/>
            </a:endParaRPr>
          </a:p>
        </p:txBody>
      </p:sp>
      <p:sp>
        <p:nvSpPr>
          <p:cNvPr id="7" name="object 7"/>
          <p:cNvSpPr txBox="1"/>
          <p:nvPr/>
        </p:nvSpPr>
        <p:spPr>
          <a:xfrm>
            <a:off x="2250439" y="2010409"/>
            <a:ext cx="6511290" cy="665480"/>
          </a:xfrm>
          <a:prstGeom prst="rect">
            <a:avLst/>
          </a:prstGeom>
        </p:spPr>
        <p:txBody>
          <a:bodyPr vert="horz" wrap="square" lIns="0" tIns="12700" rIns="0" bIns="0" rtlCol="0">
            <a:spAutoFit/>
          </a:bodyPr>
          <a:lstStyle/>
          <a:p>
            <a:pPr marL="12700">
              <a:lnSpc>
                <a:spcPct val="100000"/>
              </a:lnSpc>
              <a:spcBef>
                <a:spcPts val="100"/>
              </a:spcBef>
            </a:pPr>
            <a:r>
              <a:rPr sz="2400" b="1" spc="-195" dirty="0">
                <a:solidFill>
                  <a:srgbClr val="3F3F3F"/>
                </a:solidFill>
                <a:latin typeface="Verdana"/>
                <a:cs typeface="Verdana"/>
              </a:rPr>
              <a:t>Material </a:t>
            </a:r>
            <a:r>
              <a:rPr sz="2400" b="1" spc="-245" dirty="0">
                <a:solidFill>
                  <a:srgbClr val="3F3F3F"/>
                </a:solidFill>
                <a:latin typeface="Verdana"/>
                <a:cs typeface="Verdana"/>
              </a:rPr>
              <a:t>Requirement </a:t>
            </a:r>
            <a:r>
              <a:rPr sz="2400" b="1" spc="-235" dirty="0">
                <a:solidFill>
                  <a:srgbClr val="3F3F3F"/>
                </a:solidFill>
                <a:latin typeface="Verdana"/>
                <a:cs typeface="Verdana"/>
              </a:rPr>
              <a:t>Planning</a:t>
            </a:r>
            <a:r>
              <a:rPr sz="2400" b="1" spc="-5" dirty="0">
                <a:solidFill>
                  <a:srgbClr val="3F3F3F"/>
                </a:solidFill>
                <a:latin typeface="Verdana"/>
                <a:cs typeface="Verdana"/>
              </a:rPr>
              <a:t> </a:t>
            </a:r>
            <a:r>
              <a:rPr sz="2400" b="1" spc="-330" dirty="0">
                <a:solidFill>
                  <a:srgbClr val="3F3F3F"/>
                </a:solidFill>
                <a:latin typeface="Verdana"/>
                <a:cs typeface="Verdana"/>
              </a:rPr>
              <a:t>(MRP)-1970’s</a:t>
            </a:r>
            <a:endParaRPr sz="2400">
              <a:latin typeface="Verdana"/>
              <a:cs typeface="Verdana"/>
            </a:endParaRPr>
          </a:p>
          <a:p>
            <a:pPr marL="12700">
              <a:lnSpc>
                <a:spcPct val="100000"/>
              </a:lnSpc>
            </a:pPr>
            <a:r>
              <a:rPr sz="1800" i="1" spc="-40" dirty="0">
                <a:solidFill>
                  <a:srgbClr val="3F3F3F"/>
                </a:solidFill>
                <a:latin typeface="Verdana"/>
                <a:cs typeface="Verdana"/>
              </a:rPr>
              <a:t>Materials Requirement </a:t>
            </a:r>
            <a:r>
              <a:rPr sz="1800" i="1" spc="-30" dirty="0">
                <a:solidFill>
                  <a:srgbClr val="3F3F3F"/>
                </a:solidFill>
                <a:latin typeface="Verdana"/>
                <a:cs typeface="Verdana"/>
              </a:rPr>
              <a:t>Planning </a:t>
            </a:r>
            <a:r>
              <a:rPr sz="1800" i="1" spc="-75" dirty="0">
                <a:solidFill>
                  <a:srgbClr val="3F3F3F"/>
                </a:solidFill>
                <a:latin typeface="Verdana"/>
                <a:cs typeface="Verdana"/>
              </a:rPr>
              <a:t>(MRP) </a:t>
            </a:r>
            <a:r>
              <a:rPr sz="1800" i="1" spc="-110" dirty="0">
                <a:solidFill>
                  <a:srgbClr val="3F3F3F"/>
                </a:solidFill>
                <a:latin typeface="Verdana"/>
                <a:cs typeface="Verdana"/>
              </a:rPr>
              <a:t>utilizes</a:t>
            </a:r>
            <a:r>
              <a:rPr sz="1800" i="1" spc="-470" dirty="0">
                <a:solidFill>
                  <a:srgbClr val="3F3F3F"/>
                </a:solidFill>
                <a:latin typeface="Verdana"/>
                <a:cs typeface="Verdana"/>
              </a:rPr>
              <a:t> </a:t>
            </a:r>
            <a:r>
              <a:rPr sz="1800" i="1" spc="-45" dirty="0">
                <a:solidFill>
                  <a:srgbClr val="3F3F3F"/>
                </a:solidFill>
                <a:latin typeface="Verdana"/>
                <a:cs typeface="Verdana"/>
              </a:rPr>
              <a:t>software</a:t>
            </a:r>
            <a:endParaRPr sz="1800">
              <a:latin typeface="Verdana"/>
              <a:cs typeface="Verdana"/>
            </a:endParaRPr>
          </a:p>
        </p:txBody>
      </p:sp>
      <p:sp>
        <p:nvSpPr>
          <p:cNvPr id="8" name="object 8"/>
          <p:cNvSpPr txBox="1"/>
          <p:nvPr/>
        </p:nvSpPr>
        <p:spPr>
          <a:xfrm>
            <a:off x="2250439" y="2649220"/>
            <a:ext cx="6451600" cy="1118870"/>
          </a:xfrm>
          <a:prstGeom prst="rect">
            <a:avLst/>
          </a:prstGeom>
        </p:spPr>
        <p:txBody>
          <a:bodyPr vert="horz" wrap="square" lIns="0" tIns="22860" rIns="0" bIns="0" rtlCol="0">
            <a:spAutoFit/>
          </a:bodyPr>
          <a:lstStyle/>
          <a:p>
            <a:pPr marL="12700" marR="5080">
              <a:lnSpc>
                <a:spcPts val="2150"/>
              </a:lnSpc>
              <a:spcBef>
                <a:spcPts val="180"/>
              </a:spcBef>
            </a:pPr>
            <a:r>
              <a:rPr sz="1800" i="1" dirty="0">
                <a:solidFill>
                  <a:srgbClr val="3F3F3F"/>
                </a:solidFill>
                <a:latin typeface="Verdana"/>
                <a:cs typeface="Verdana"/>
              </a:rPr>
              <a:t>applications </a:t>
            </a:r>
            <a:r>
              <a:rPr sz="1800" i="1" spc="-70" dirty="0">
                <a:solidFill>
                  <a:srgbClr val="3F3F3F"/>
                </a:solidFill>
                <a:latin typeface="Verdana"/>
                <a:cs typeface="Verdana"/>
              </a:rPr>
              <a:t>for </a:t>
            </a:r>
            <a:r>
              <a:rPr sz="1800" i="1" spc="-15" dirty="0">
                <a:solidFill>
                  <a:srgbClr val="3F3F3F"/>
                </a:solidFill>
                <a:latin typeface="Verdana"/>
                <a:cs typeface="Verdana"/>
              </a:rPr>
              <a:t>scheduling </a:t>
            </a:r>
            <a:r>
              <a:rPr sz="1800" i="1" spc="5" dirty="0">
                <a:solidFill>
                  <a:srgbClr val="3F3F3F"/>
                </a:solidFill>
                <a:latin typeface="Verdana"/>
                <a:cs typeface="Verdana"/>
              </a:rPr>
              <a:t>production </a:t>
            </a:r>
            <a:r>
              <a:rPr sz="1800" i="1" spc="-60" dirty="0">
                <a:solidFill>
                  <a:srgbClr val="3F3F3F"/>
                </a:solidFill>
                <a:latin typeface="Verdana"/>
                <a:cs typeface="Verdana"/>
              </a:rPr>
              <a:t>processes. </a:t>
            </a:r>
            <a:r>
              <a:rPr sz="1800" i="1" spc="-20" dirty="0">
                <a:solidFill>
                  <a:srgbClr val="3F3F3F"/>
                </a:solidFill>
                <a:latin typeface="Verdana"/>
                <a:cs typeface="Verdana"/>
              </a:rPr>
              <a:t>MRP  </a:t>
            </a:r>
            <a:r>
              <a:rPr sz="1800" i="1" spc="-15" dirty="0">
                <a:solidFill>
                  <a:srgbClr val="3F3F3F"/>
                </a:solidFill>
                <a:latin typeface="Verdana"/>
                <a:cs typeface="Verdana"/>
              </a:rPr>
              <a:t>generates </a:t>
            </a:r>
            <a:r>
              <a:rPr sz="1800" i="1" spc="-25" dirty="0">
                <a:solidFill>
                  <a:srgbClr val="3F3F3F"/>
                </a:solidFill>
                <a:latin typeface="Verdana"/>
                <a:cs typeface="Verdana"/>
              </a:rPr>
              <a:t>schedules </a:t>
            </a:r>
            <a:r>
              <a:rPr sz="1800" i="1" spc="-70" dirty="0">
                <a:solidFill>
                  <a:srgbClr val="3F3F3F"/>
                </a:solidFill>
                <a:latin typeface="Verdana"/>
                <a:cs typeface="Verdana"/>
              </a:rPr>
              <a:t>for </a:t>
            </a:r>
            <a:r>
              <a:rPr sz="1800" i="1" spc="-15" dirty="0">
                <a:solidFill>
                  <a:srgbClr val="3F3F3F"/>
                </a:solidFill>
                <a:latin typeface="Verdana"/>
                <a:cs typeface="Verdana"/>
              </a:rPr>
              <a:t>the </a:t>
            </a:r>
            <a:r>
              <a:rPr sz="1800" i="1" spc="-25" dirty="0">
                <a:solidFill>
                  <a:srgbClr val="3F3F3F"/>
                </a:solidFill>
                <a:latin typeface="Verdana"/>
                <a:cs typeface="Verdana"/>
              </a:rPr>
              <a:t>operations </a:t>
            </a:r>
            <a:r>
              <a:rPr sz="1800" i="1" spc="65" dirty="0">
                <a:solidFill>
                  <a:srgbClr val="3F3F3F"/>
                </a:solidFill>
                <a:latin typeface="Verdana"/>
                <a:cs typeface="Verdana"/>
              </a:rPr>
              <a:t>and </a:t>
            </a:r>
            <a:r>
              <a:rPr sz="1800" i="1" spc="-30" dirty="0">
                <a:solidFill>
                  <a:srgbClr val="3F3F3F"/>
                </a:solidFill>
                <a:latin typeface="Verdana"/>
                <a:cs typeface="Verdana"/>
              </a:rPr>
              <a:t>raw </a:t>
            </a:r>
            <a:r>
              <a:rPr sz="1800" i="1" spc="-35" dirty="0">
                <a:solidFill>
                  <a:srgbClr val="3F3F3F"/>
                </a:solidFill>
                <a:latin typeface="Verdana"/>
                <a:cs typeface="Verdana"/>
              </a:rPr>
              <a:t>material  </a:t>
            </a:r>
            <a:r>
              <a:rPr sz="1800" i="1" spc="-30" dirty="0">
                <a:solidFill>
                  <a:srgbClr val="3F3F3F"/>
                </a:solidFill>
                <a:latin typeface="Verdana"/>
                <a:cs typeface="Verdana"/>
              </a:rPr>
              <a:t>purchases </a:t>
            </a:r>
            <a:r>
              <a:rPr sz="1800" i="1" spc="35" dirty="0">
                <a:solidFill>
                  <a:srgbClr val="3F3F3F"/>
                </a:solidFill>
                <a:latin typeface="Verdana"/>
                <a:cs typeface="Verdana"/>
              </a:rPr>
              <a:t>based </a:t>
            </a:r>
            <a:r>
              <a:rPr sz="1800" i="1" spc="20" dirty="0">
                <a:solidFill>
                  <a:srgbClr val="3F3F3F"/>
                </a:solidFill>
                <a:latin typeface="Verdana"/>
                <a:cs typeface="Verdana"/>
              </a:rPr>
              <a:t>on </a:t>
            </a:r>
            <a:r>
              <a:rPr sz="1800" i="1" spc="-15" dirty="0">
                <a:solidFill>
                  <a:srgbClr val="3F3F3F"/>
                </a:solidFill>
                <a:latin typeface="Verdana"/>
                <a:cs typeface="Verdana"/>
              </a:rPr>
              <a:t>the </a:t>
            </a:r>
            <a:r>
              <a:rPr sz="1800" i="1" spc="5" dirty="0">
                <a:solidFill>
                  <a:srgbClr val="3F3F3F"/>
                </a:solidFill>
                <a:latin typeface="Verdana"/>
                <a:cs typeface="Verdana"/>
              </a:rPr>
              <a:t>production </a:t>
            </a:r>
            <a:r>
              <a:rPr sz="1800" i="1" spc="-60" dirty="0">
                <a:solidFill>
                  <a:srgbClr val="3F3F3F"/>
                </a:solidFill>
                <a:latin typeface="Verdana"/>
                <a:cs typeface="Verdana"/>
              </a:rPr>
              <a:t>requirements </a:t>
            </a:r>
            <a:r>
              <a:rPr sz="1800" i="1" spc="5" dirty="0">
                <a:solidFill>
                  <a:srgbClr val="3F3F3F"/>
                </a:solidFill>
                <a:latin typeface="Verdana"/>
                <a:cs typeface="Verdana"/>
              </a:rPr>
              <a:t>of  </a:t>
            </a:r>
            <a:r>
              <a:rPr sz="1800" i="1" spc="-60" dirty="0">
                <a:solidFill>
                  <a:srgbClr val="3F3F3F"/>
                </a:solidFill>
                <a:latin typeface="Verdana"/>
                <a:cs typeface="Verdana"/>
              </a:rPr>
              <a:t>finished</a:t>
            </a:r>
            <a:r>
              <a:rPr sz="1800" i="1" spc="-135" dirty="0">
                <a:solidFill>
                  <a:srgbClr val="3F3F3F"/>
                </a:solidFill>
                <a:latin typeface="Verdana"/>
                <a:cs typeface="Verdana"/>
              </a:rPr>
              <a:t> </a:t>
            </a:r>
            <a:r>
              <a:rPr sz="1800" i="1" spc="-10" dirty="0">
                <a:solidFill>
                  <a:srgbClr val="3F3F3F"/>
                </a:solidFill>
                <a:latin typeface="Verdana"/>
                <a:cs typeface="Verdana"/>
              </a:rPr>
              <a:t>goods,</a:t>
            </a:r>
            <a:r>
              <a:rPr sz="1800" i="1" spc="-105" dirty="0">
                <a:solidFill>
                  <a:srgbClr val="3F3F3F"/>
                </a:solidFill>
                <a:latin typeface="Verdana"/>
                <a:cs typeface="Verdana"/>
              </a:rPr>
              <a:t> </a:t>
            </a:r>
            <a:r>
              <a:rPr sz="1800" i="1" spc="-20" dirty="0">
                <a:solidFill>
                  <a:srgbClr val="3F3F3F"/>
                </a:solidFill>
                <a:latin typeface="Verdana"/>
                <a:cs typeface="Verdana"/>
              </a:rPr>
              <a:t>the</a:t>
            </a:r>
            <a:r>
              <a:rPr sz="1800" i="1" spc="-140" dirty="0">
                <a:solidFill>
                  <a:srgbClr val="3F3F3F"/>
                </a:solidFill>
                <a:latin typeface="Verdana"/>
                <a:cs typeface="Verdana"/>
              </a:rPr>
              <a:t> </a:t>
            </a:r>
            <a:r>
              <a:rPr sz="1800" i="1" spc="-75" dirty="0">
                <a:solidFill>
                  <a:srgbClr val="3F3F3F"/>
                </a:solidFill>
                <a:latin typeface="Verdana"/>
                <a:cs typeface="Verdana"/>
              </a:rPr>
              <a:t>structure</a:t>
            </a:r>
            <a:r>
              <a:rPr sz="1800" i="1" spc="-140" dirty="0">
                <a:solidFill>
                  <a:srgbClr val="3F3F3F"/>
                </a:solidFill>
                <a:latin typeface="Verdana"/>
                <a:cs typeface="Verdana"/>
              </a:rPr>
              <a:t> </a:t>
            </a:r>
            <a:r>
              <a:rPr sz="1800" i="1" spc="5" dirty="0">
                <a:solidFill>
                  <a:srgbClr val="3F3F3F"/>
                </a:solidFill>
                <a:latin typeface="Verdana"/>
                <a:cs typeface="Verdana"/>
              </a:rPr>
              <a:t>of</a:t>
            </a:r>
            <a:r>
              <a:rPr sz="1800" i="1" spc="-125" dirty="0">
                <a:solidFill>
                  <a:srgbClr val="3F3F3F"/>
                </a:solidFill>
                <a:latin typeface="Verdana"/>
                <a:cs typeface="Verdana"/>
              </a:rPr>
              <a:t> </a:t>
            </a:r>
            <a:r>
              <a:rPr sz="1800" i="1" spc="-20" dirty="0">
                <a:solidFill>
                  <a:srgbClr val="3F3F3F"/>
                </a:solidFill>
                <a:latin typeface="Verdana"/>
                <a:cs typeface="Verdana"/>
              </a:rPr>
              <a:t>the</a:t>
            </a:r>
            <a:r>
              <a:rPr sz="1800" i="1" spc="-140" dirty="0">
                <a:solidFill>
                  <a:srgbClr val="3F3F3F"/>
                </a:solidFill>
                <a:latin typeface="Verdana"/>
                <a:cs typeface="Verdana"/>
              </a:rPr>
              <a:t> </a:t>
            </a:r>
            <a:r>
              <a:rPr sz="1800" i="1" spc="5" dirty="0">
                <a:solidFill>
                  <a:srgbClr val="3F3F3F"/>
                </a:solidFill>
                <a:latin typeface="Verdana"/>
                <a:cs typeface="Verdana"/>
              </a:rPr>
              <a:t>production</a:t>
            </a:r>
            <a:r>
              <a:rPr sz="1800" i="1" spc="-145" dirty="0">
                <a:solidFill>
                  <a:srgbClr val="3F3F3F"/>
                </a:solidFill>
                <a:latin typeface="Verdana"/>
                <a:cs typeface="Verdana"/>
              </a:rPr>
              <a:t> </a:t>
            </a:r>
            <a:r>
              <a:rPr sz="1800" i="1" spc="-114" dirty="0">
                <a:solidFill>
                  <a:srgbClr val="3F3F3F"/>
                </a:solidFill>
                <a:latin typeface="Verdana"/>
                <a:cs typeface="Verdana"/>
              </a:rPr>
              <a:t>system,</a:t>
            </a:r>
            <a:r>
              <a:rPr sz="1800" i="1" spc="-110" dirty="0">
                <a:solidFill>
                  <a:srgbClr val="3F3F3F"/>
                </a:solidFill>
                <a:latin typeface="Verdana"/>
                <a:cs typeface="Verdana"/>
              </a:rPr>
              <a:t> </a:t>
            </a:r>
            <a:r>
              <a:rPr sz="1800" i="1" spc="-15" dirty="0">
                <a:solidFill>
                  <a:srgbClr val="3F3F3F"/>
                </a:solidFill>
                <a:latin typeface="Verdana"/>
                <a:cs typeface="Verdana"/>
              </a:rPr>
              <a:t>the</a:t>
            </a:r>
            <a:endParaRPr sz="1800">
              <a:latin typeface="Verdana"/>
              <a:cs typeface="Verdana"/>
            </a:endParaRPr>
          </a:p>
        </p:txBody>
      </p:sp>
      <p:sp>
        <p:nvSpPr>
          <p:cNvPr id="9" name="object 9"/>
          <p:cNvSpPr txBox="1"/>
          <p:nvPr/>
        </p:nvSpPr>
        <p:spPr>
          <a:xfrm>
            <a:off x="1907539" y="4390390"/>
            <a:ext cx="137160" cy="391160"/>
          </a:xfrm>
          <a:prstGeom prst="rect">
            <a:avLst/>
          </a:prstGeom>
        </p:spPr>
        <p:txBody>
          <a:bodyPr vert="horz" wrap="square" lIns="0" tIns="12700" rIns="0" bIns="0" rtlCol="0">
            <a:spAutoFit/>
          </a:bodyPr>
          <a:lstStyle/>
          <a:p>
            <a:pPr marL="12700">
              <a:lnSpc>
                <a:spcPct val="100000"/>
              </a:lnSpc>
              <a:spcBef>
                <a:spcPts val="100"/>
              </a:spcBef>
            </a:pPr>
            <a:r>
              <a:rPr sz="2400" spc="-1525" dirty="0">
                <a:solidFill>
                  <a:srgbClr val="343434"/>
                </a:solidFill>
                <a:latin typeface="UnDotum"/>
                <a:cs typeface="UnDotum"/>
              </a:rPr>
              <a:t></a:t>
            </a:r>
            <a:endParaRPr sz="2400">
              <a:latin typeface="UnDotum"/>
              <a:cs typeface="UnDotum"/>
            </a:endParaRPr>
          </a:p>
        </p:txBody>
      </p:sp>
      <p:sp>
        <p:nvSpPr>
          <p:cNvPr id="10" name="object 10"/>
          <p:cNvSpPr txBox="1"/>
          <p:nvPr/>
        </p:nvSpPr>
        <p:spPr>
          <a:xfrm>
            <a:off x="2250439" y="3741420"/>
            <a:ext cx="6493510" cy="1435100"/>
          </a:xfrm>
          <a:prstGeom prst="rect">
            <a:avLst/>
          </a:prstGeom>
        </p:spPr>
        <p:txBody>
          <a:bodyPr vert="horz" wrap="square" lIns="0" tIns="12700" rIns="0" bIns="0" rtlCol="0">
            <a:spAutoFit/>
          </a:bodyPr>
          <a:lstStyle/>
          <a:p>
            <a:pPr marL="12700" marR="260350">
              <a:lnSpc>
                <a:spcPct val="100000"/>
              </a:lnSpc>
              <a:spcBef>
                <a:spcPts val="100"/>
              </a:spcBef>
            </a:pPr>
            <a:r>
              <a:rPr sz="1800" i="1" spc="-55" dirty="0">
                <a:solidFill>
                  <a:srgbClr val="3F3F3F"/>
                </a:solidFill>
                <a:latin typeface="Verdana"/>
                <a:cs typeface="Verdana"/>
              </a:rPr>
              <a:t>current</a:t>
            </a:r>
            <a:r>
              <a:rPr sz="1800" i="1" spc="-114" dirty="0">
                <a:solidFill>
                  <a:srgbClr val="3F3F3F"/>
                </a:solidFill>
                <a:latin typeface="Verdana"/>
                <a:cs typeface="Verdana"/>
              </a:rPr>
              <a:t> </a:t>
            </a:r>
            <a:r>
              <a:rPr sz="1800" i="1" spc="-70" dirty="0">
                <a:solidFill>
                  <a:srgbClr val="3F3F3F"/>
                </a:solidFill>
                <a:latin typeface="Verdana"/>
                <a:cs typeface="Verdana"/>
              </a:rPr>
              <a:t>inventories</a:t>
            </a:r>
            <a:r>
              <a:rPr sz="1800" i="1" spc="-135" dirty="0">
                <a:solidFill>
                  <a:srgbClr val="3F3F3F"/>
                </a:solidFill>
                <a:latin typeface="Verdana"/>
                <a:cs typeface="Verdana"/>
              </a:rPr>
              <a:t> </a:t>
            </a:r>
            <a:r>
              <a:rPr sz="1800" i="1" spc="-70" dirty="0">
                <a:solidFill>
                  <a:srgbClr val="3F3F3F"/>
                </a:solidFill>
                <a:latin typeface="Verdana"/>
                <a:cs typeface="Verdana"/>
              </a:rPr>
              <a:t>levels</a:t>
            </a:r>
            <a:r>
              <a:rPr sz="1800" i="1" spc="-130" dirty="0">
                <a:solidFill>
                  <a:srgbClr val="3F3F3F"/>
                </a:solidFill>
                <a:latin typeface="Verdana"/>
                <a:cs typeface="Verdana"/>
              </a:rPr>
              <a:t> </a:t>
            </a:r>
            <a:r>
              <a:rPr sz="1800" i="1" spc="65" dirty="0">
                <a:solidFill>
                  <a:srgbClr val="3F3F3F"/>
                </a:solidFill>
                <a:latin typeface="Verdana"/>
                <a:cs typeface="Verdana"/>
              </a:rPr>
              <a:t>and</a:t>
            </a:r>
            <a:r>
              <a:rPr sz="1800" i="1" spc="-125" dirty="0">
                <a:solidFill>
                  <a:srgbClr val="3F3F3F"/>
                </a:solidFill>
                <a:latin typeface="Verdana"/>
                <a:cs typeface="Verdana"/>
              </a:rPr>
              <a:t> </a:t>
            </a:r>
            <a:r>
              <a:rPr sz="1800" i="1" spc="-20" dirty="0">
                <a:solidFill>
                  <a:srgbClr val="3F3F3F"/>
                </a:solidFill>
                <a:latin typeface="Verdana"/>
                <a:cs typeface="Verdana"/>
              </a:rPr>
              <a:t>the</a:t>
            </a:r>
            <a:r>
              <a:rPr sz="1800" i="1" spc="-135" dirty="0">
                <a:solidFill>
                  <a:srgbClr val="3F3F3F"/>
                </a:solidFill>
                <a:latin typeface="Verdana"/>
                <a:cs typeface="Verdana"/>
              </a:rPr>
              <a:t> </a:t>
            </a:r>
            <a:r>
              <a:rPr sz="1800" i="1" spc="-55" dirty="0">
                <a:solidFill>
                  <a:srgbClr val="3F3F3F"/>
                </a:solidFill>
                <a:latin typeface="Verdana"/>
                <a:cs typeface="Verdana"/>
              </a:rPr>
              <a:t>lot</a:t>
            </a:r>
            <a:r>
              <a:rPr sz="1800" i="1" spc="-114" dirty="0">
                <a:solidFill>
                  <a:srgbClr val="3F3F3F"/>
                </a:solidFill>
                <a:latin typeface="Verdana"/>
                <a:cs typeface="Verdana"/>
              </a:rPr>
              <a:t> </a:t>
            </a:r>
            <a:r>
              <a:rPr sz="1800" i="1" spc="-110" dirty="0">
                <a:solidFill>
                  <a:srgbClr val="3F3F3F"/>
                </a:solidFill>
                <a:latin typeface="Verdana"/>
                <a:cs typeface="Verdana"/>
              </a:rPr>
              <a:t>sizing</a:t>
            </a:r>
            <a:r>
              <a:rPr sz="1800" i="1" spc="-135" dirty="0">
                <a:solidFill>
                  <a:srgbClr val="3F3F3F"/>
                </a:solidFill>
                <a:latin typeface="Verdana"/>
                <a:cs typeface="Verdana"/>
              </a:rPr>
              <a:t> </a:t>
            </a:r>
            <a:r>
              <a:rPr sz="1800" i="1" spc="20" dirty="0">
                <a:solidFill>
                  <a:srgbClr val="3F3F3F"/>
                </a:solidFill>
                <a:latin typeface="Verdana"/>
                <a:cs typeface="Verdana"/>
              </a:rPr>
              <a:t>procedure</a:t>
            </a:r>
            <a:r>
              <a:rPr sz="1800" i="1" spc="-135" dirty="0">
                <a:solidFill>
                  <a:srgbClr val="3F3F3F"/>
                </a:solidFill>
                <a:latin typeface="Verdana"/>
                <a:cs typeface="Verdana"/>
              </a:rPr>
              <a:t> </a:t>
            </a:r>
            <a:r>
              <a:rPr sz="1800" i="1" spc="-70" dirty="0">
                <a:solidFill>
                  <a:srgbClr val="3F3F3F"/>
                </a:solidFill>
                <a:latin typeface="Verdana"/>
                <a:cs typeface="Verdana"/>
              </a:rPr>
              <a:t>for  </a:t>
            </a:r>
            <a:r>
              <a:rPr sz="1800" i="1" spc="100" dirty="0">
                <a:solidFill>
                  <a:srgbClr val="3F3F3F"/>
                </a:solidFill>
                <a:latin typeface="Verdana"/>
                <a:cs typeface="Verdana"/>
              </a:rPr>
              <a:t>each</a:t>
            </a:r>
            <a:r>
              <a:rPr sz="1800" i="1" spc="-150" dirty="0">
                <a:solidFill>
                  <a:srgbClr val="3F3F3F"/>
                </a:solidFill>
                <a:latin typeface="Verdana"/>
                <a:cs typeface="Verdana"/>
              </a:rPr>
              <a:t> </a:t>
            </a:r>
            <a:r>
              <a:rPr sz="1800" i="1" spc="-5" dirty="0">
                <a:solidFill>
                  <a:srgbClr val="3F3F3F"/>
                </a:solidFill>
                <a:latin typeface="Verdana"/>
                <a:cs typeface="Verdana"/>
              </a:rPr>
              <a:t>operation</a:t>
            </a:r>
            <a:endParaRPr sz="1800">
              <a:latin typeface="Verdana"/>
              <a:cs typeface="Verdana"/>
            </a:endParaRPr>
          </a:p>
          <a:p>
            <a:pPr marL="12700" marR="5080">
              <a:lnSpc>
                <a:spcPct val="100699"/>
              </a:lnSpc>
              <a:spcBef>
                <a:spcPts val="980"/>
              </a:spcBef>
            </a:pPr>
            <a:r>
              <a:rPr sz="2400" b="1" spc="-204" dirty="0">
                <a:solidFill>
                  <a:srgbClr val="3F3F3F"/>
                </a:solidFill>
                <a:latin typeface="Verdana"/>
                <a:cs typeface="Verdana"/>
              </a:rPr>
              <a:t>Manufacturing </a:t>
            </a:r>
            <a:r>
              <a:rPr sz="2400" b="1" spc="-254" dirty="0">
                <a:solidFill>
                  <a:srgbClr val="3F3F3F"/>
                </a:solidFill>
                <a:latin typeface="Verdana"/>
                <a:cs typeface="Verdana"/>
              </a:rPr>
              <a:t>Requirements </a:t>
            </a:r>
            <a:r>
              <a:rPr sz="2400" b="1" spc="-235" dirty="0">
                <a:solidFill>
                  <a:srgbClr val="3F3F3F"/>
                </a:solidFill>
                <a:latin typeface="Verdana"/>
                <a:cs typeface="Verdana"/>
              </a:rPr>
              <a:t>Planning </a:t>
            </a:r>
            <a:r>
              <a:rPr sz="2400" b="1" spc="-360" dirty="0">
                <a:solidFill>
                  <a:srgbClr val="3F3F3F"/>
                </a:solidFill>
                <a:latin typeface="Verdana"/>
                <a:cs typeface="Verdana"/>
              </a:rPr>
              <a:t>(MRP  </a:t>
            </a:r>
            <a:r>
              <a:rPr sz="2400" b="1" spc="-380" dirty="0">
                <a:solidFill>
                  <a:srgbClr val="3F3F3F"/>
                </a:solidFill>
                <a:latin typeface="Verdana"/>
                <a:cs typeface="Verdana"/>
              </a:rPr>
              <a:t>II)-1980’s </a:t>
            </a:r>
            <a:r>
              <a:rPr sz="1800" i="1" dirty="0">
                <a:solidFill>
                  <a:srgbClr val="3F3F3F"/>
                </a:solidFill>
                <a:latin typeface="Verdana"/>
                <a:cs typeface="Verdana"/>
              </a:rPr>
              <a:t>Manufacturing </a:t>
            </a:r>
            <a:r>
              <a:rPr sz="1800" i="1" spc="-55" dirty="0">
                <a:solidFill>
                  <a:srgbClr val="3F3F3F"/>
                </a:solidFill>
                <a:latin typeface="Verdana"/>
                <a:cs typeface="Verdana"/>
              </a:rPr>
              <a:t>Requirements </a:t>
            </a:r>
            <a:r>
              <a:rPr sz="1800" i="1" spc="-30" dirty="0">
                <a:solidFill>
                  <a:srgbClr val="3F3F3F"/>
                </a:solidFill>
                <a:latin typeface="Verdana"/>
                <a:cs typeface="Verdana"/>
              </a:rPr>
              <a:t>Planning </a:t>
            </a:r>
            <a:r>
              <a:rPr sz="1800" i="1" spc="-80" dirty="0">
                <a:solidFill>
                  <a:srgbClr val="3F3F3F"/>
                </a:solidFill>
                <a:latin typeface="Verdana"/>
                <a:cs typeface="Verdana"/>
              </a:rPr>
              <a:t>or</a:t>
            </a:r>
            <a:r>
              <a:rPr sz="1800" i="1" spc="-210" dirty="0">
                <a:solidFill>
                  <a:srgbClr val="3F3F3F"/>
                </a:solidFill>
                <a:latin typeface="Verdana"/>
                <a:cs typeface="Verdana"/>
              </a:rPr>
              <a:t> </a:t>
            </a:r>
            <a:r>
              <a:rPr sz="1800" i="1" spc="-25" dirty="0">
                <a:solidFill>
                  <a:srgbClr val="3F3F3F"/>
                </a:solidFill>
                <a:latin typeface="Verdana"/>
                <a:cs typeface="Verdana"/>
              </a:rPr>
              <a:t>MRP</a:t>
            </a:r>
            <a:endParaRPr sz="1800">
              <a:latin typeface="Verdana"/>
              <a:cs typeface="Verdana"/>
            </a:endParaRPr>
          </a:p>
        </p:txBody>
      </p:sp>
      <p:sp>
        <p:nvSpPr>
          <p:cNvPr id="11" name="object 11"/>
          <p:cNvSpPr txBox="1"/>
          <p:nvPr/>
        </p:nvSpPr>
        <p:spPr>
          <a:xfrm>
            <a:off x="2250439" y="5151120"/>
            <a:ext cx="6133465" cy="844550"/>
          </a:xfrm>
          <a:prstGeom prst="rect">
            <a:avLst/>
          </a:prstGeom>
        </p:spPr>
        <p:txBody>
          <a:bodyPr vert="horz" wrap="square" lIns="0" tIns="14604" rIns="0" bIns="0" rtlCol="0">
            <a:spAutoFit/>
          </a:bodyPr>
          <a:lstStyle/>
          <a:p>
            <a:pPr marL="12700" marR="5080">
              <a:lnSpc>
                <a:spcPct val="99300"/>
              </a:lnSpc>
              <a:spcBef>
                <a:spcPts val="114"/>
              </a:spcBef>
            </a:pPr>
            <a:r>
              <a:rPr sz="1800" i="1" spc="-110" dirty="0">
                <a:solidFill>
                  <a:srgbClr val="3F3F3F"/>
                </a:solidFill>
                <a:latin typeface="Verdana"/>
                <a:cs typeface="Verdana"/>
              </a:rPr>
              <a:t>utilizes </a:t>
            </a:r>
            <a:r>
              <a:rPr sz="1800" i="1" spc="-45" dirty="0">
                <a:solidFill>
                  <a:srgbClr val="3F3F3F"/>
                </a:solidFill>
                <a:latin typeface="Verdana"/>
                <a:cs typeface="Verdana"/>
              </a:rPr>
              <a:t>software </a:t>
            </a:r>
            <a:r>
              <a:rPr sz="1800" i="1" dirty="0">
                <a:solidFill>
                  <a:srgbClr val="3F3F3F"/>
                </a:solidFill>
                <a:latin typeface="Verdana"/>
                <a:cs typeface="Verdana"/>
              </a:rPr>
              <a:t>applications </a:t>
            </a:r>
            <a:r>
              <a:rPr sz="1800" i="1" spc="-70" dirty="0">
                <a:solidFill>
                  <a:srgbClr val="3F3F3F"/>
                </a:solidFill>
                <a:latin typeface="Verdana"/>
                <a:cs typeface="Verdana"/>
              </a:rPr>
              <a:t>for </a:t>
            </a:r>
            <a:r>
              <a:rPr sz="1800" i="1" dirty="0">
                <a:solidFill>
                  <a:srgbClr val="3F3F3F"/>
                </a:solidFill>
                <a:latin typeface="Verdana"/>
                <a:cs typeface="Verdana"/>
              </a:rPr>
              <a:t>coordinating  </a:t>
            </a:r>
            <a:r>
              <a:rPr sz="1800" i="1" spc="-15" dirty="0">
                <a:solidFill>
                  <a:srgbClr val="3F3F3F"/>
                </a:solidFill>
                <a:latin typeface="Verdana"/>
                <a:cs typeface="Verdana"/>
              </a:rPr>
              <a:t>manufacturing </a:t>
            </a:r>
            <a:r>
              <a:rPr sz="1800" i="1" spc="-60" dirty="0">
                <a:solidFill>
                  <a:srgbClr val="3F3F3F"/>
                </a:solidFill>
                <a:latin typeface="Verdana"/>
                <a:cs typeface="Verdana"/>
              </a:rPr>
              <a:t>processes, </a:t>
            </a:r>
            <a:r>
              <a:rPr sz="1800" i="1" spc="-70" dirty="0">
                <a:solidFill>
                  <a:srgbClr val="3F3F3F"/>
                </a:solidFill>
                <a:latin typeface="Verdana"/>
                <a:cs typeface="Verdana"/>
              </a:rPr>
              <a:t>from </a:t>
            </a:r>
            <a:r>
              <a:rPr sz="1800" i="1" spc="15" dirty="0">
                <a:solidFill>
                  <a:srgbClr val="3F3F3F"/>
                </a:solidFill>
                <a:latin typeface="Verdana"/>
                <a:cs typeface="Verdana"/>
              </a:rPr>
              <a:t>product </a:t>
            </a:r>
            <a:r>
              <a:rPr sz="1800" i="1" spc="-30" dirty="0">
                <a:solidFill>
                  <a:srgbClr val="3F3F3F"/>
                </a:solidFill>
                <a:latin typeface="Verdana"/>
                <a:cs typeface="Verdana"/>
              </a:rPr>
              <a:t>planning,</a:t>
            </a:r>
            <a:r>
              <a:rPr sz="1800" i="1" spc="-415" dirty="0">
                <a:solidFill>
                  <a:srgbClr val="3F3F3F"/>
                </a:solidFill>
                <a:latin typeface="Verdana"/>
                <a:cs typeface="Verdana"/>
              </a:rPr>
              <a:t> </a:t>
            </a:r>
            <a:r>
              <a:rPr sz="1800" i="1" spc="-65" dirty="0">
                <a:solidFill>
                  <a:srgbClr val="3F3F3F"/>
                </a:solidFill>
                <a:latin typeface="Verdana"/>
                <a:cs typeface="Verdana"/>
              </a:rPr>
              <a:t>parts  </a:t>
            </a:r>
            <a:r>
              <a:rPr sz="1800" i="1" spc="-35" dirty="0">
                <a:solidFill>
                  <a:srgbClr val="3F3F3F"/>
                </a:solidFill>
                <a:latin typeface="Verdana"/>
                <a:cs typeface="Verdana"/>
              </a:rPr>
              <a:t>purchasing, </a:t>
            </a:r>
            <a:r>
              <a:rPr sz="1800" i="1" spc="-65" dirty="0">
                <a:solidFill>
                  <a:srgbClr val="3F3F3F"/>
                </a:solidFill>
                <a:latin typeface="Verdana"/>
                <a:cs typeface="Verdana"/>
              </a:rPr>
              <a:t>inventory </a:t>
            </a:r>
            <a:r>
              <a:rPr sz="1800" i="1" spc="-20" dirty="0">
                <a:solidFill>
                  <a:srgbClr val="3F3F3F"/>
                </a:solidFill>
                <a:latin typeface="Verdana"/>
                <a:cs typeface="Verdana"/>
              </a:rPr>
              <a:t>control </a:t>
            </a:r>
            <a:r>
              <a:rPr sz="1800" i="1" dirty="0">
                <a:solidFill>
                  <a:srgbClr val="3F3F3F"/>
                </a:solidFill>
                <a:latin typeface="Verdana"/>
                <a:cs typeface="Verdana"/>
              </a:rPr>
              <a:t>to </a:t>
            </a:r>
            <a:r>
              <a:rPr sz="1800" i="1" spc="15" dirty="0">
                <a:solidFill>
                  <a:srgbClr val="3F3F3F"/>
                </a:solidFill>
                <a:latin typeface="Verdana"/>
                <a:cs typeface="Verdana"/>
              </a:rPr>
              <a:t>product</a:t>
            </a:r>
            <a:r>
              <a:rPr sz="1800" i="1" spc="-475" dirty="0">
                <a:solidFill>
                  <a:srgbClr val="3F3F3F"/>
                </a:solidFill>
                <a:latin typeface="Verdana"/>
                <a:cs typeface="Verdana"/>
              </a:rPr>
              <a:t> </a:t>
            </a:r>
            <a:r>
              <a:rPr sz="1800" i="1" spc="-80" dirty="0">
                <a:solidFill>
                  <a:srgbClr val="3F3F3F"/>
                </a:solidFill>
                <a:latin typeface="Verdana"/>
                <a:cs typeface="Verdana"/>
              </a:rPr>
              <a:t>distribution.</a:t>
            </a:r>
            <a:endParaRPr sz="1800">
              <a:latin typeface="Verdana"/>
              <a:cs typeface="Verdana"/>
            </a:endParaRPr>
          </a:p>
        </p:txBody>
      </p:sp>
    </p:spTree>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xfrm>
            <a:off x="2023110" y="656590"/>
            <a:ext cx="2894330" cy="574040"/>
          </a:xfrm>
          <a:prstGeom prst="rect">
            <a:avLst/>
          </a:prstGeom>
        </p:spPr>
        <p:txBody>
          <a:bodyPr vert="horz" wrap="square" lIns="0" tIns="12700" rIns="0" bIns="0" rtlCol="0">
            <a:spAutoFit/>
          </a:bodyPr>
          <a:lstStyle/>
          <a:p>
            <a:pPr marL="12700">
              <a:lnSpc>
                <a:spcPct val="100000"/>
              </a:lnSpc>
              <a:spcBef>
                <a:spcPts val="100"/>
              </a:spcBef>
            </a:pPr>
            <a:r>
              <a:rPr spc="-650" dirty="0"/>
              <a:t>ERP</a:t>
            </a:r>
            <a:r>
              <a:rPr spc="-285" dirty="0"/>
              <a:t> </a:t>
            </a:r>
            <a:r>
              <a:rPr spc="-380" dirty="0"/>
              <a:t>Evolution</a:t>
            </a:r>
          </a:p>
        </p:txBody>
      </p:sp>
      <p:sp>
        <p:nvSpPr>
          <p:cNvPr id="4" name="object 4"/>
          <p:cNvSpPr txBox="1"/>
          <p:nvPr/>
        </p:nvSpPr>
        <p:spPr>
          <a:xfrm>
            <a:off x="774700" y="803910"/>
            <a:ext cx="243204" cy="312420"/>
          </a:xfrm>
          <a:prstGeom prst="rect">
            <a:avLst/>
          </a:prstGeom>
        </p:spPr>
        <p:txBody>
          <a:bodyPr vert="horz" wrap="square" lIns="0" tIns="16510" rIns="0" bIns="0" rtlCol="0">
            <a:spAutoFit/>
          </a:bodyPr>
          <a:lstStyle/>
          <a:p>
            <a:pPr marL="12700">
              <a:lnSpc>
                <a:spcPct val="100000"/>
              </a:lnSpc>
              <a:spcBef>
                <a:spcPts val="130"/>
              </a:spcBef>
            </a:pPr>
            <a:r>
              <a:rPr sz="1850" spc="-180" dirty="0">
                <a:solidFill>
                  <a:srgbClr val="FDFFFF"/>
                </a:solidFill>
                <a:latin typeface="Arial"/>
                <a:cs typeface="Arial"/>
              </a:rPr>
              <a:t>19</a:t>
            </a:r>
            <a:endParaRPr sz="1850">
              <a:latin typeface="Arial"/>
              <a:cs typeface="Arial"/>
            </a:endParaRPr>
          </a:p>
        </p:txBody>
      </p:sp>
      <p:sp>
        <p:nvSpPr>
          <p:cNvPr id="5" name="object 5"/>
          <p:cNvSpPr/>
          <p:nvPr/>
        </p:nvSpPr>
        <p:spPr>
          <a:xfrm>
            <a:off x="7001509" y="0"/>
            <a:ext cx="2142490" cy="2142490"/>
          </a:xfrm>
          <a:prstGeom prst="rect">
            <a:avLst/>
          </a:prstGeom>
          <a:blipFill>
            <a:blip r:embed="rId2" cstate="print"/>
            <a:stretch>
              <a:fillRect/>
            </a:stretch>
          </a:blipFill>
        </p:spPr>
        <p:txBody>
          <a:bodyPr wrap="square" lIns="0" tIns="0" rIns="0" bIns="0" rtlCol="0"/>
          <a:lstStyle/>
          <a:p>
            <a:endParaRPr/>
          </a:p>
        </p:txBody>
      </p:sp>
      <p:sp>
        <p:nvSpPr>
          <p:cNvPr id="6" name="object 6"/>
          <p:cNvSpPr txBox="1"/>
          <p:nvPr/>
        </p:nvSpPr>
        <p:spPr>
          <a:xfrm>
            <a:off x="1907539" y="2146300"/>
            <a:ext cx="137160" cy="391160"/>
          </a:xfrm>
          <a:prstGeom prst="rect">
            <a:avLst/>
          </a:prstGeom>
        </p:spPr>
        <p:txBody>
          <a:bodyPr vert="horz" wrap="square" lIns="0" tIns="12700" rIns="0" bIns="0" rtlCol="0">
            <a:spAutoFit/>
          </a:bodyPr>
          <a:lstStyle/>
          <a:p>
            <a:pPr marL="12700">
              <a:lnSpc>
                <a:spcPct val="100000"/>
              </a:lnSpc>
              <a:spcBef>
                <a:spcPts val="100"/>
              </a:spcBef>
            </a:pPr>
            <a:r>
              <a:rPr sz="2400" spc="-1525" dirty="0">
                <a:solidFill>
                  <a:srgbClr val="343434"/>
                </a:solidFill>
                <a:latin typeface="UnDotum"/>
                <a:cs typeface="UnDotum"/>
              </a:rPr>
              <a:t></a:t>
            </a:r>
            <a:endParaRPr sz="2400">
              <a:latin typeface="UnDotum"/>
              <a:cs typeface="UnDotum"/>
            </a:endParaRPr>
          </a:p>
        </p:txBody>
      </p:sp>
      <p:sp>
        <p:nvSpPr>
          <p:cNvPr id="7" name="object 7"/>
          <p:cNvSpPr txBox="1"/>
          <p:nvPr/>
        </p:nvSpPr>
        <p:spPr>
          <a:xfrm>
            <a:off x="2250439" y="2172970"/>
            <a:ext cx="6111240" cy="391160"/>
          </a:xfrm>
          <a:prstGeom prst="rect">
            <a:avLst/>
          </a:prstGeom>
        </p:spPr>
        <p:txBody>
          <a:bodyPr vert="horz" wrap="square" lIns="0" tIns="12700" rIns="0" bIns="0" rtlCol="0">
            <a:spAutoFit/>
          </a:bodyPr>
          <a:lstStyle/>
          <a:p>
            <a:pPr marL="12700">
              <a:lnSpc>
                <a:spcPct val="100000"/>
              </a:lnSpc>
              <a:spcBef>
                <a:spcPts val="100"/>
              </a:spcBef>
            </a:pPr>
            <a:r>
              <a:rPr sz="2400" b="1" spc="-275" dirty="0">
                <a:solidFill>
                  <a:srgbClr val="3F3F3F"/>
                </a:solidFill>
                <a:latin typeface="Verdana"/>
                <a:cs typeface="Verdana"/>
              </a:rPr>
              <a:t>Enterprise </a:t>
            </a:r>
            <a:r>
              <a:rPr sz="2400" b="1" spc="-210" dirty="0">
                <a:solidFill>
                  <a:srgbClr val="3F3F3F"/>
                </a:solidFill>
                <a:latin typeface="Verdana"/>
                <a:cs typeface="Verdana"/>
              </a:rPr>
              <a:t>Resource </a:t>
            </a:r>
            <a:r>
              <a:rPr sz="2400" b="1" spc="-235" dirty="0">
                <a:solidFill>
                  <a:srgbClr val="3F3F3F"/>
                </a:solidFill>
                <a:latin typeface="Verdana"/>
                <a:cs typeface="Verdana"/>
              </a:rPr>
              <a:t>Planning</a:t>
            </a:r>
            <a:r>
              <a:rPr sz="2400" b="1" spc="30" dirty="0">
                <a:solidFill>
                  <a:srgbClr val="3F3F3F"/>
                </a:solidFill>
                <a:latin typeface="Verdana"/>
                <a:cs typeface="Verdana"/>
              </a:rPr>
              <a:t> </a:t>
            </a:r>
            <a:r>
              <a:rPr sz="2400" b="1" spc="-355" dirty="0">
                <a:solidFill>
                  <a:srgbClr val="3F3F3F"/>
                </a:solidFill>
                <a:latin typeface="Verdana"/>
                <a:cs typeface="Verdana"/>
              </a:rPr>
              <a:t>(ERP)-1990’s</a:t>
            </a:r>
            <a:endParaRPr sz="2400">
              <a:latin typeface="Verdana"/>
              <a:cs typeface="Verdana"/>
            </a:endParaRPr>
          </a:p>
        </p:txBody>
      </p:sp>
      <p:sp>
        <p:nvSpPr>
          <p:cNvPr id="8" name="object 8"/>
          <p:cNvSpPr txBox="1"/>
          <p:nvPr/>
        </p:nvSpPr>
        <p:spPr>
          <a:xfrm>
            <a:off x="2250439" y="2538729"/>
            <a:ext cx="6510655" cy="2482850"/>
          </a:xfrm>
          <a:prstGeom prst="rect">
            <a:avLst/>
          </a:prstGeom>
        </p:spPr>
        <p:txBody>
          <a:bodyPr vert="horz" wrap="square" lIns="0" tIns="13970" rIns="0" bIns="0" rtlCol="0">
            <a:spAutoFit/>
          </a:bodyPr>
          <a:lstStyle/>
          <a:p>
            <a:pPr marL="12700" marR="5080">
              <a:lnSpc>
                <a:spcPct val="99500"/>
              </a:lnSpc>
              <a:spcBef>
                <a:spcPts val="110"/>
              </a:spcBef>
            </a:pPr>
            <a:r>
              <a:rPr sz="1800" i="1" spc="-90" dirty="0">
                <a:solidFill>
                  <a:srgbClr val="3F3F3F"/>
                </a:solidFill>
                <a:latin typeface="Verdana"/>
                <a:cs typeface="Verdana"/>
              </a:rPr>
              <a:t>Enterprise </a:t>
            </a:r>
            <a:r>
              <a:rPr sz="1800" i="1" spc="-30" dirty="0">
                <a:solidFill>
                  <a:srgbClr val="3F3F3F"/>
                </a:solidFill>
                <a:latin typeface="Verdana"/>
                <a:cs typeface="Verdana"/>
              </a:rPr>
              <a:t>Resource Planning </a:t>
            </a:r>
            <a:r>
              <a:rPr sz="1800" i="1" spc="-75" dirty="0">
                <a:solidFill>
                  <a:srgbClr val="3F3F3F"/>
                </a:solidFill>
                <a:latin typeface="Verdana"/>
                <a:cs typeface="Verdana"/>
              </a:rPr>
              <a:t>or </a:t>
            </a:r>
            <a:r>
              <a:rPr sz="1800" i="1" spc="-120" dirty="0">
                <a:solidFill>
                  <a:srgbClr val="3F3F3F"/>
                </a:solidFill>
                <a:latin typeface="Verdana"/>
                <a:cs typeface="Verdana"/>
              </a:rPr>
              <a:t>ERP </a:t>
            </a:r>
            <a:r>
              <a:rPr sz="1800" i="1" spc="-114" dirty="0">
                <a:solidFill>
                  <a:srgbClr val="3F3F3F"/>
                </a:solidFill>
                <a:latin typeface="Verdana"/>
                <a:cs typeface="Verdana"/>
              </a:rPr>
              <a:t>uses </a:t>
            </a:r>
            <a:r>
              <a:rPr sz="1800" i="1" spc="-55" dirty="0">
                <a:solidFill>
                  <a:srgbClr val="3F3F3F"/>
                </a:solidFill>
                <a:latin typeface="Verdana"/>
                <a:cs typeface="Verdana"/>
              </a:rPr>
              <a:t>multi-module  </a:t>
            </a:r>
            <a:r>
              <a:rPr sz="1800" i="1" spc="20" dirty="0">
                <a:solidFill>
                  <a:srgbClr val="3F3F3F"/>
                </a:solidFill>
                <a:latin typeface="Verdana"/>
                <a:cs typeface="Verdana"/>
              </a:rPr>
              <a:t>application</a:t>
            </a:r>
            <a:r>
              <a:rPr sz="1800" i="1" spc="-145" dirty="0">
                <a:solidFill>
                  <a:srgbClr val="3F3F3F"/>
                </a:solidFill>
                <a:latin typeface="Verdana"/>
                <a:cs typeface="Verdana"/>
              </a:rPr>
              <a:t> </a:t>
            </a:r>
            <a:r>
              <a:rPr sz="1800" i="1" spc="-40" dirty="0">
                <a:solidFill>
                  <a:srgbClr val="3F3F3F"/>
                </a:solidFill>
                <a:latin typeface="Verdana"/>
                <a:cs typeface="Verdana"/>
              </a:rPr>
              <a:t>software</a:t>
            </a:r>
            <a:r>
              <a:rPr sz="1800" i="1" spc="-140" dirty="0">
                <a:solidFill>
                  <a:srgbClr val="3F3F3F"/>
                </a:solidFill>
                <a:latin typeface="Verdana"/>
                <a:cs typeface="Verdana"/>
              </a:rPr>
              <a:t> </a:t>
            </a:r>
            <a:r>
              <a:rPr sz="1800" i="1" spc="-70" dirty="0">
                <a:solidFill>
                  <a:srgbClr val="3F3F3F"/>
                </a:solidFill>
                <a:latin typeface="Verdana"/>
                <a:cs typeface="Verdana"/>
              </a:rPr>
              <a:t>for</a:t>
            </a:r>
            <a:r>
              <a:rPr sz="1800" i="1" spc="-125" dirty="0">
                <a:solidFill>
                  <a:srgbClr val="3F3F3F"/>
                </a:solidFill>
                <a:latin typeface="Verdana"/>
                <a:cs typeface="Verdana"/>
              </a:rPr>
              <a:t> </a:t>
            </a:r>
            <a:r>
              <a:rPr sz="1800" i="1" spc="-45" dirty="0">
                <a:solidFill>
                  <a:srgbClr val="3F3F3F"/>
                </a:solidFill>
                <a:latin typeface="Verdana"/>
                <a:cs typeface="Verdana"/>
              </a:rPr>
              <a:t>improving</a:t>
            </a:r>
            <a:r>
              <a:rPr sz="1800" i="1" spc="-135" dirty="0">
                <a:solidFill>
                  <a:srgbClr val="3F3F3F"/>
                </a:solidFill>
                <a:latin typeface="Verdana"/>
                <a:cs typeface="Verdana"/>
              </a:rPr>
              <a:t> </a:t>
            </a:r>
            <a:r>
              <a:rPr sz="1800" i="1" spc="-15" dirty="0">
                <a:solidFill>
                  <a:srgbClr val="3F3F3F"/>
                </a:solidFill>
                <a:latin typeface="Verdana"/>
                <a:cs typeface="Verdana"/>
              </a:rPr>
              <a:t>the</a:t>
            </a:r>
            <a:r>
              <a:rPr sz="1800" i="1" spc="-135" dirty="0">
                <a:solidFill>
                  <a:srgbClr val="3F3F3F"/>
                </a:solidFill>
                <a:latin typeface="Verdana"/>
                <a:cs typeface="Verdana"/>
              </a:rPr>
              <a:t> </a:t>
            </a:r>
            <a:r>
              <a:rPr sz="1800" i="1" spc="5" dirty="0">
                <a:solidFill>
                  <a:srgbClr val="3F3F3F"/>
                </a:solidFill>
                <a:latin typeface="Verdana"/>
                <a:cs typeface="Verdana"/>
              </a:rPr>
              <a:t>performance</a:t>
            </a:r>
            <a:r>
              <a:rPr sz="1800" i="1" spc="-140" dirty="0">
                <a:solidFill>
                  <a:srgbClr val="3F3F3F"/>
                </a:solidFill>
                <a:latin typeface="Verdana"/>
                <a:cs typeface="Verdana"/>
              </a:rPr>
              <a:t> </a:t>
            </a:r>
            <a:r>
              <a:rPr sz="1800" i="1" dirty="0">
                <a:solidFill>
                  <a:srgbClr val="3F3F3F"/>
                </a:solidFill>
                <a:latin typeface="Verdana"/>
                <a:cs typeface="Verdana"/>
              </a:rPr>
              <a:t>of</a:t>
            </a:r>
            <a:r>
              <a:rPr sz="1800" i="1" spc="-120" dirty="0">
                <a:solidFill>
                  <a:srgbClr val="3F3F3F"/>
                </a:solidFill>
                <a:latin typeface="Verdana"/>
                <a:cs typeface="Verdana"/>
              </a:rPr>
              <a:t> </a:t>
            </a:r>
            <a:r>
              <a:rPr sz="1800" i="1" spc="-15" dirty="0">
                <a:solidFill>
                  <a:srgbClr val="3F3F3F"/>
                </a:solidFill>
                <a:latin typeface="Verdana"/>
                <a:cs typeface="Verdana"/>
              </a:rPr>
              <a:t>the  </a:t>
            </a:r>
            <a:r>
              <a:rPr sz="1800" i="1" spc="-60" dirty="0">
                <a:solidFill>
                  <a:srgbClr val="3F3F3F"/>
                </a:solidFill>
                <a:latin typeface="Verdana"/>
                <a:cs typeface="Verdana"/>
              </a:rPr>
              <a:t>internal </a:t>
            </a:r>
            <a:r>
              <a:rPr sz="1800" i="1" spc="-100" dirty="0">
                <a:solidFill>
                  <a:srgbClr val="3F3F3F"/>
                </a:solidFill>
                <a:latin typeface="Verdana"/>
                <a:cs typeface="Verdana"/>
              </a:rPr>
              <a:t>business </a:t>
            </a:r>
            <a:r>
              <a:rPr sz="1800" i="1" spc="-60" dirty="0">
                <a:solidFill>
                  <a:srgbClr val="3F3F3F"/>
                </a:solidFill>
                <a:latin typeface="Verdana"/>
                <a:cs typeface="Verdana"/>
              </a:rPr>
              <a:t>processes. </a:t>
            </a:r>
            <a:r>
              <a:rPr sz="1800" i="1" spc="-125" dirty="0">
                <a:solidFill>
                  <a:srgbClr val="3F3F3F"/>
                </a:solidFill>
                <a:latin typeface="Verdana"/>
                <a:cs typeface="Verdana"/>
              </a:rPr>
              <a:t>ERP </a:t>
            </a:r>
            <a:r>
              <a:rPr sz="1800" i="1" spc="-130" dirty="0">
                <a:solidFill>
                  <a:srgbClr val="3F3F3F"/>
                </a:solidFill>
                <a:latin typeface="Verdana"/>
                <a:cs typeface="Verdana"/>
              </a:rPr>
              <a:t>systems </a:t>
            </a:r>
            <a:r>
              <a:rPr sz="1800" i="1" spc="-5" dirty="0">
                <a:solidFill>
                  <a:srgbClr val="3F3F3F"/>
                </a:solidFill>
                <a:latin typeface="Verdana"/>
                <a:cs typeface="Verdana"/>
              </a:rPr>
              <a:t>often </a:t>
            </a:r>
            <a:r>
              <a:rPr sz="1800" i="1" spc="-45" dirty="0">
                <a:solidFill>
                  <a:srgbClr val="3F3F3F"/>
                </a:solidFill>
                <a:latin typeface="Verdana"/>
                <a:cs typeface="Verdana"/>
              </a:rPr>
              <a:t>integrates  </a:t>
            </a:r>
            <a:r>
              <a:rPr sz="1800" i="1" spc="-100" dirty="0">
                <a:solidFill>
                  <a:srgbClr val="3F3F3F"/>
                </a:solidFill>
                <a:latin typeface="Verdana"/>
                <a:cs typeface="Verdana"/>
              </a:rPr>
              <a:t>business </a:t>
            </a:r>
            <a:r>
              <a:rPr sz="1800" i="1" spc="-45" dirty="0">
                <a:solidFill>
                  <a:srgbClr val="3F3F3F"/>
                </a:solidFill>
                <a:latin typeface="Verdana"/>
                <a:cs typeface="Verdana"/>
              </a:rPr>
              <a:t>activities across </a:t>
            </a:r>
            <a:r>
              <a:rPr sz="1800" i="1" spc="-15" dirty="0">
                <a:solidFill>
                  <a:srgbClr val="3F3F3F"/>
                </a:solidFill>
                <a:latin typeface="Verdana"/>
                <a:cs typeface="Verdana"/>
              </a:rPr>
              <a:t>functional </a:t>
            </a:r>
            <a:r>
              <a:rPr sz="1800" i="1" spc="-35" dirty="0">
                <a:solidFill>
                  <a:srgbClr val="3F3F3F"/>
                </a:solidFill>
                <a:latin typeface="Verdana"/>
                <a:cs typeface="Verdana"/>
              </a:rPr>
              <a:t>departments, </a:t>
            </a:r>
            <a:r>
              <a:rPr sz="1800" i="1" spc="-70" dirty="0">
                <a:solidFill>
                  <a:srgbClr val="3F3F3F"/>
                </a:solidFill>
                <a:latin typeface="Verdana"/>
                <a:cs typeface="Verdana"/>
              </a:rPr>
              <a:t>from  </a:t>
            </a:r>
            <a:r>
              <a:rPr sz="1800" i="1" spc="15" dirty="0">
                <a:solidFill>
                  <a:srgbClr val="3F3F3F"/>
                </a:solidFill>
                <a:latin typeface="Verdana"/>
                <a:cs typeface="Verdana"/>
              </a:rPr>
              <a:t>product </a:t>
            </a:r>
            <a:r>
              <a:rPr sz="1800" i="1" spc="-30" dirty="0">
                <a:solidFill>
                  <a:srgbClr val="3F3F3F"/>
                </a:solidFill>
                <a:latin typeface="Verdana"/>
                <a:cs typeface="Verdana"/>
              </a:rPr>
              <a:t>planning, </a:t>
            </a:r>
            <a:r>
              <a:rPr sz="1800" i="1" spc="-65" dirty="0">
                <a:solidFill>
                  <a:srgbClr val="3F3F3F"/>
                </a:solidFill>
                <a:latin typeface="Verdana"/>
                <a:cs typeface="Verdana"/>
              </a:rPr>
              <a:t>parts </a:t>
            </a:r>
            <a:r>
              <a:rPr sz="1800" i="1" spc="-35" dirty="0">
                <a:solidFill>
                  <a:srgbClr val="3F3F3F"/>
                </a:solidFill>
                <a:latin typeface="Verdana"/>
                <a:cs typeface="Verdana"/>
              </a:rPr>
              <a:t>purchasing, </a:t>
            </a:r>
            <a:r>
              <a:rPr sz="1800" i="1" spc="-65" dirty="0">
                <a:solidFill>
                  <a:srgbClr val="3F3F3F"/>
                </a:solidFill>
                <a:latin typeface="Verdana"/>
                <a:cs typeface="Verdana"/>
              </a:rPr>
              <a:t>inventory </a:t>
            </a:r>
            <a:r>
              <a:rPr sz="1800" i="1" spc="-40" dirty="0">
                <a:solidFill>
                  <a:srgbClr val="3F3F3F"/>
                </a:solidFill>
                <a:latin typeface="Verdana"/>
                <a:cs typeface="Verdana"/>
              </a:rPr>
              <a:t>control,  </a:t>
            </a:r>
            <a:r>
              <a:rPr sz="1800" i="1" spc="15" dirty="0">
                <a:solidFill>
                  <a:srgbClr val="3F3F3F"/>
                </a:solidFill>
                <a:latin typeface="Verdana"/>
                <a:cs typeface="Verdana"/>
              </a:rPr>
              <a:t>product </a:t>
            </a:r>
            <a:r>
              <a:rPr sz="1800" i="1" spc="-80" dirty="0">
                <a:solidFill>
                  <a:srgbClr val="3F3F3F"/>
                </a:solidFill>
                <a:latin typeface="Verdana"/>
                <a:cs typeface="Verdana"/>
              </a:rPr>
              <a:t>distribution, </a:t>
            </a:r>
            <a:r>
              <a:rPr sz="1800" i="1" spc="-85" dirty="0">
                <a:solidFill>
                  <a:srgbClr val="3F3F3F"/>
                </a:solidFill>
                <a:latin typeface="Verdana"/>
                <a:cs typeface="Verdana"/>
              </a:rPr>
              <a:t>fulfillment, </a:t>
            </a:r>
            <a:r>
              <a:rPr sz="1800" i="1" spc="-5" dirty="0">
                <a:solidFill>
                  <a:srgbClr val="3F3F3F"/>
                </a:solidFill>
                <a:latin typeface="Verdana"/>
                <a:cs typeface="Verdana"/>
              </a:rPr>
              <a:t>to </a:t>
            </a:r>
            <a:r>
              <a:rPr sz="1800" i="1" spc="-40" dirty="0">
                <a:solidFill>
                  <a:srgbClr val="3F3F3F"/>
                </a:solidFill>
                <a:latin typeface="Verdana"/>
                <a:cs typeface="Verdana"/>
              </a:rPr>
              <a:t>order </a:t>
            </a:r>
            <a:r>
              <a:rPr sz="1800" i="1" spc="-45" dirty="0">
                <a:solidFill>
                  <a:srgbClr val="3F3F3F"/>
                </a:solidFill>
                <a:latin typeface="Verdana"/>
                <a:cs typeface="Verdana"/>
              </a:rPr>
              <a:t>tracking. </a:t>
            </a:r>
            <a:r>
              <a:rPr sz="1800" i="1" spc="-125" dirty="0">
                <a:solidFill>
                  <a:srgbClr val="3F3F3F"/>
                </a:solidFill>
                <a:latin typeface="Verdana"/>
                <a:cs typeface="Verdana"/>
              </a:rPr>
              <a:t>ERP  </a:t>
            </a:r>
            <a:r>
              <a:rPr sz="1800" i="1" spc="-45" dirty="0">
                <a:solidFill>
                  <a:srgbClr val="3F3F3F"/>
                </a:solidFill>
                <a:latin typeface="Verdana"/>
                <a:cs typeface="Verdana"/>
              </a:rPr>
              <a:t>software </a:t>
            </a:r>
            <a:r>
              <a:rPr sz="1800" i="1" spc="-130" dirty="0">
                <a:solidFill>
                  <a:srgbClr val="3F3F3F"/>
                </a:solidFill>
                <a:latin typeface="Verdana"/>
                <a:cs typeface="Verdana"/>
              </a:rPr>
              <a:t>systems </a:t>
            </a:r>
            <a:r>
              <a:rPr sz="1800" i="1" spc="-5" dirty="0">
                <a:solidFill>
                  <a:srgbClr val="3F3F3F"/>
                </a:solidFill>
                <a:latin typeface="Verdana"/>
                <a:cs typeface="Verdana"/>
              </a:rPr>
              <a:t>may </a:t>
            </a:r>
            <a:r>
              <a:rPr sz="1800" i="1" spc="10" dirty="0">
                <a:solidFill>
                  <a:srgbClr val="3F3F3F"/>
                </a:solidFill>
                <a:latin typeface="Verdana"/>
                <a:cs typeface="Verdana"/>
              </a:rPr>
              <a:t>include </a:t>
            </a:r>
            <a:r>
              <a:rPr sz="1800" i="1" spc="20" dirty="0">
                <a:solidFill>
                  <a:srgbClr val="3F3F3F"/>
                </a:solidFill>
                <a:latin typeface="Verdana"/>
                <a:cs typeface="Verdana"/>
              </a:rPr>
              <a:t>application </a:t>
            </a:r>
            <a:r>
              <a:rPr sz="1800" i="1" spc="-30" dirty="0">
                <a:solidFill>
                  <a:srgbClr val="3F3F3F"/>
                </a:solidFill>
                <a:latin typeface="Verdana"/>
                <a:cs typeface="Verdana"/>
              </a:rPr>
              <a:t>modules </a:t>
            </a:r>
            <a:r>
              <a:rPr sz="1800" i="1" spc="-70" dirty="0">
                <a:solidFill>
                  <a:srgbClr val="3F3F3F"/>
                </a:solidFill>
                <a:latin typeface="Verdana"/>
                <a:cs typeface="Verdana"/>
              </a:rPr>
              <a:t>for  </a:t>
            </a:r>
            <a:r>
              <a:rPr sz="1800" i="1" spc="-45" dirty="0">
                <a:solidFill>
                  <a:srgbClr val="3F3F3F"/>
                </a:solidFill>
                <a:latin typeface="Verdana"/>
                <a:cs typeface="Verdana"/>
              </a:rPr>
              <a:t>supporting </a:t>
            </a:r>
            <a:r>
              <a:rPr sz="1800" i="1" spc="-55" dirty="0">
                <a:solidFill>
                  <a:srgbClr val="3F3F3F"/>
                </a:solidFill>
                <a:latin typeface="Verdana"/>
                <a:cs typeface="Verdana"/>
              </a:rPr>
              <a:t>marketing, </a:t>
            </a:r>
            <a:r>
              <a:rPr sz="1800" i="1" dirty="0">
                <a:solidFill>
                  <a:srgbClr val="3F3F3F"/>
                </a:solidFill>
                <a:latin typeface="Verdana"/>
                <a:cs typeface="Verdana"/>
              </a:rPr>
              <a:t>finance, </a:t>
            </a:r>
            <a:r>
              <a:rPr sz="1800" i="1" spc="35" dirty="0">
                <a:solidFill>
                  <a:srgbClr val="3F3F3F"/>
                </a:solidFill>
                <a:latin typeface="Verdana"/>
                <a:cs typeface="Verdana"/>
              </a:rPr>
              <a:t>accounting </a:t>
            </a:r>
            <a:r>
              <a:rPr sz="1800" i="1" spc="65" dirty="0">
                <a:solidFill>
                  <a:srgbClr val="3F3F3F"/>
                </a:solidFill>
                <a:latin typeface="Verdana"/>
                <a:cs typeface="Verdana"/>
              </a:rPr>
              <a:t>and </a:t>
            </a:r>
            <a:r>
              <a:rPr sz="1800" i="1" spc="-15" dirty="0">
                <a:solidFill>
                  <a:srgbClr val="3F3F3F"/>
                </a:solidFill>
                <a:latin typeface="Verdana"/>
                <a:cs typeface="Verdana"/>
              </a:rPr>
              <a:t>human  </a:t>
            </a:r>
            <a:r>
              <a:rPr sz="1800" i="1" spc="-70" dirty="0">
                <a:solidFill>
                  <a:srgbClr val="3F3F3F"/>
                </a:solidFill>
                <a:latin typeface="Verdana"/>
                <a:cs typeface="Verdana"/>
              </a:rPr>
              <a:t>resources.</a:t>
            </a:r>
            <a:endParaRPr sz="1800">
              <a:latin typeface="Verdana"/>
              <a:cs typeface="Verdana"/>
            </a:endParaRPr>
          </a:p>
        </p:txBody>
      </p:sp>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xfrm>
            <a:off x="1602739" y="613409"/>
            <a:ext cx="3025775" cy="635000"/>
          </a:xfrm>
          <a:prstGeom prst="rect">
            <a:avLst/>
          </a:prstGeom>
        </p:spPr>
        <p:txBody>
          <a:bodyPr vert="horz" wrap="square" lIns="0" tIns="12700" rIns="0" bIns="0" rtlCol="0">
            <a:spAutoFit/>
          </a:bodyPr>
          <a:lstStyle/>
          <a:p>
            <a:pPr marL="12700">
              <a:lnSpc>
                <a:spcPct val="100000"/>
              </a:lnSpc>
              <a:spcBef>
                <a:spcPts val="100"/>
              </a:spcBef>
            </a:pPr>
            <a:r>
              <a:rPr sz="4000" spc="-515" dirty="0"/>
              <a:t>What </a:t>
            </a:r>
            <a:r>
              <a:rPr sz="4000" spc="-509" dirty="0"/>
              <a:t>is</a:t>
            </a:r>
            <a:r>
              <a:rPr sz="4000" spc="-85" dirty="0"/>
              <a:t> </a:t>
            </a:r>
            <a:r>
              <a:rPr sz="4000" spc="-605" dirty="0"/>
              <a:t>ERP?</a:t>
            </a:r>
            <a:endParaRPr sz="4000"/>
          </a:p>
        </p:txBody>
      </p:sp>
      <p:sp>
        <p:nvSpPr>
          <p:cNvPr id="4" name="object 4"/>
          <p:cNvSpPr txBox="1"/>
          <p:nvPr/>
        </p:nvSpPr>
        <p:spPr>
          <a:xfrm>
            <a:off x="2059939" y="2735579"/>
            <a:ext cx="1377315" cy="391160"/>
          </a:xfrm>
          <a:prstGeom prst="rect">
            <a:avLst/>
          </a:prstGeom>
        </p:spPr>
        <p:txBody>
          <a:bodyPr vert="horz" wrap="square" lIns="0" tIns="12700" rIns="0" bIns="0" rtlCol="0">
            <a:spAutoFit/>
          </a:bodyPr>
          <a:lstStyle/>
          <a:p>
            <a:pPr marL="12700">
              <a:lnSpc>
                <a:spcPct val="100000"/>
              </a:lnSpc>
              <a:spcBef>
                <a:spcPts val="100"/>
              </a:spcBef>
            </a:pPr>
            <a:r>
              <a:rPr sz="2400" u="heavy" spc="-10" dirty="0">
                <a:solidFill>
                  <a:srgbClr val="3F3F3F"/>
                </a:solidFill>
                <a:uFill>
                  <a:solidFill>
                    <a:srgbClr val="3F3F3F"/>
                  </a:solidFill>
                </a:uFill>
                <a:latin typeface="Arial"/>
                <a:cs typeface="Arial"/>
              </a:rPr>
              <a:t>Definition:</a:t>
            </a:r>
            <a:endParaRPr sz="2400">
              <a:latin typeface="Arial"/>
              <a:cs typeface="Arial"/>
            </a:endParaRPr>
          </a:p>
        </p:txBody>
      </p:sp>
      <p:sp>
        <p:nvSpPr>
          <p:cNvPr id="5" name="object 5"/>
          <p:cNvSpPr txBox="1"/>
          <p:nvPr/>
        </p:nvSpPr>
        <p:spPr>
          <a:xfrm>
            <a:off x="2059939" y="3201670"/>
            <a:ext cx="118745" cy="330200"/>
          </a:xfrm>
          <a:prstGeom prst="rect">
            <a:avLst/>
          </a:prstGeom>
        </p:spPr>
        <p:txBody>
          <a:bodyPr vert="horz" wrap="square" lIns="0" tIns="12700" rIns="0" bIns="0" rtlCol="0">
            <a:spAutoFit/>
          </a:bodyPr>
          <a:lstStyle/>
          <a:p>
            <a:pPr marL="12700">
              <a:lnSpc>
                <a:spcPct val="100000"/>
              </a:lnSpc>
              <a:spcBef>
                <a:spcPts val="100"/>
              </a:spcBef>
            </a:pPr>
            <a:r>
              <a:rPr sz="2000" spc="-1270" dirty="0">
                <a:solidFill>
                  <a:srgbClr val="343434"/>
                </a:solidFill>
                <a:latin typeface="UnDotum"/>
                <a:cs typeface="UnDotum"/>
              </a:rPr>
              <a:t></a:t>
            </a:r>
            <a:endParaRPr sz="2000">
              <a:latin typeface="UnDotum"/>
              <a:cs typeface="UnDotum"/>
            </a:endParaRPr>
          </a:p>
        </p:txBody>
      </p:sp>
      <p:sp>
        <p:nvSpPr>
          <p:cNvPr id="6" name="object 6"/>
          <p:cNvSpPr txBox="1"/>
          <p:nvPr/>
        </p:nvSpPr>
        <p:spPr>
          <a:xfrm>
            <a:off x="2401570" y="3228340"/>
            <a:ext cx="6454775" cy="635000"/>
          </a:xfrm>
          <a:prstGeom prst="rect">
            <a:avLst/>
          </a:prstGeom>
        </p:spPr>
        <p:txBody>
          <a:bodyPr vert="horz" wrap="square" lIns="0" tIns="12700" rIns="0" bIns="0" rtlCol="0">
            <a:spAutoFit/>
          </a:bodyPr>
          <a:lstStyle/>
          <a:p>
            <a:pPr marL="12700">
              <a:lnSpc>
                <a:spcPct val="100000"/>
              </a:lnSpc>
              <a:spcBef>
                <a:spcPts val="100"/>
              </a:spcBef>
            </a:pPr>
            <a:r>
              <a:rPr sz="2000" spc="-5" dirty="0">
                <a:solidFill>
                  <a:srgbClr val="3F3F3F"/>
                </a:solidFill>
                <a:latin typeface="Arial"/>
                <a:cs typeface="Arial"/>
              </a:rPr>
              <a:t>ENTERPRISE RESOURCE PLANNING(ERP) </a:t>
            </a:r>
            <a:r>
              <a:rPr sz="2000" dirty="0">
                <a:solidFill>
                  <a:srgbClr val="3F3F3F"/>
                </a:solidFill>
                <a:latin typeface="Arial"/>
                <a:cs typeface="Arial"/>
              </a:rPr>
              <a:t>is a</a:t>
            </a:r>
            <a:r>
              <a:rPr sz="2000" spc="20" dirty="0">
                <a:solidFill>
                  <a:srgbClr val="3F3F3F"/>
                </a:solidFill>
                <a:latin typeface="Arial"/>
                <a:cs typeface="Arial"/>
              </a:rPr>
              <a:t> </a:t>
            </a:r>
            <a:r>
              <a:rPr sz="2000" dirty="0">
                <a:solidFill>
                  <a:srgbClr val="3F3F3F"/>
                </a:solidFill>
                <a:latin typeface="Arial"/>
                <a:cs typeface="Arial"/>
              </a:rPr>
              <a:t>cross-</a:t>
            </a:r>
            <a:endParaRPr sz="2000" dirty="0">
              <a:latin typeface="Arial"/>
              <a:cs typeface="Arial"/>
            </a:endParaRPr>
          </a:p>
          <a:p>
            <a:pPr marL="12700">
              <a:lnSpc>
                <a:spcPct val="100000"/>
              </a:lnSpc>
            </a:pPr>
            <a:r>
              <a:rPr sz="2000" spc="-5" dirty="0">
                <a:solidFill>
                  <a:srgbClr val="3F3F3F"/>
                </a:solidFill>
                <a:latin typeface="Arial"/>
                <a:cs typeface="Arial"/>
              </a:rPr>
              <a:t>functional </a:t>
            </a:r>
            <a:r>
              <a:rPr sz="2000" dirty="0">
                <a:solidFill>
                  <a:srgbClr val="3F3F3F"/>
                </a:solidFill>
                <a:latin typeface="Arial"/>
                <a:cs typeface="Arial"/>
              </a:rPr>
              <a:t>enterprise </a:t>
            </a:r>
            <a:r>
              <a:rPr sz="2000" spc="-5" dirty="0">
                <a:solidFill>
                  <a:srgbClr val="3F3F3F"/>
                </a:solidFill>
                <a:latin typeface="Arial"/>
                <a:cs typeface="Arial"/>
              </a:rPr>
              <a:t>system driven </a:t>
            </a:r>
            <a:r>
              <a:rPr sz="2000" dirty="0">
                <a:solidFill>
                  <a:srgbClr val="3F3F3F"/>
                </a:solidFill>
                <a:latin typeface="Arial"/>
                <a:cs typeface="Arial"/>
              </a:rPr>
              <a:t>by an </a:t>
            </a:r>
            <a:r>
              <a:rPr sz="2000" spc="-5" dirty="0">
                <a:solidFill>
                  <a:srgbClr val="3F3F3F"/>
                </a:solidFill>
                <a:latin typeface="Arial"/>
                <a:cs typeface="Arial"/>
              </a:rPr>
              <a:t>integrated</a:t>
            </a:r>
            <a:r>
              <a:rPr sz="2000" spc="25" dirty="0">
                <a:solidFill>
                  <a:srgbClr val="3F3F3F"/>
                </a:solidFill>
                <a:latin typeface="Arial"/>
                <a:cs typeface="Arial"/>
              </a:rPr>
              <a:t> </a:t>
            </a:r>
            <a:r>
              <a:rPr sz="2000" dirty="0">
                <a:solidFill>
                  <a:srgbClr val="3F3F3F"/>
                </a:solidFill>
                <a:latin typeface="Arial"/>
                <a:cs typeface="Arial"/>
              </a:rPr>
              <a:t>suite</a:t>
            </a:r>
            <a:endParaRPr sz="2000" dirty="0">
              <a:latin typeface="Arial"/>
              <a:cs typeface="Arial"/>
            </a:endParaRPr>
          </a:p>
        </p:txBody>
      </p:sp>
      <p:sp>
        <p:nvSpPr>
          <p:cNvPr id="7" name="object 7"/>
          <p:cNvSpPr txBox="1"/>
          <p:nvPr/>
        </p:nvSpPr>
        <p:spPr>
          <a:xfrm>
            <a:off x="2401570" y="3837940"/>
            <a:ext cx="5832475" cy="635000"/>
          </a:xfrm>
          <a:prstGeom prst="rect">
            <a:avLst/>
          </a:prstGeom>
        </p:spPr>
        <p:txBody>
          <a:bodyPr vert="horz" wrap="square" lIns="0" tIns="12700" rIns="0" bIns="0" rtlCol="0">
            <a:spAutoFit/>
          </a:bodyPr>
          <a:lstStyle/>
          <a:p>
            <a:pPr marL="12700" marR="5080">
              <a:lnSpc>
                <a:spcPct val="100000"/>
              </a:lnSpc>
              <a:spcBef>
                <a:spcPts val="100"/>
              </a:spcBef>
            </a:pPr>
            <a:r>
              <a:rPr sz="2000" dirty="0">
                <a:solidFill>
                  <a:srgbClr val="3F3F3F"/>
                </a:solidFill>
                <a:latin typeface="Arial"/>
                <a:cs typeface="Arial"/>
              </a:rPr>
              <a:t>of </a:t>
            </a:r>
            <a:r>
              <a:rPr sz="2000" spc="-5" dirty="0">
                <a:solidFill>
                  <a:srgbClr val="3F3F3F"/>
                </a:solidFill>
                <a:latin typeface="Arial"/>
                <a:cs typeface="Arial"/>
              </a:rPr>
              <a:t>software modules </a:t>
            </a:r>
            <a:r>
              <a:rPr sz="2000" dirty="0">
                <a:solidFill>
                  <a:srgbClr val="3F3F3F"/>
                </a:solidFill>
                <a:latin typeface="Arial"/>
                <a:cs typeface="Arial"/>
              </a:rPr>
              <a:t>that supports </a:t>
            </a:r>
            <a:r>
              <a:rPr sz="2000" spc="-5" dirty="0">
                <a:solidFill>
                  <a:srgbClr val="3F3F3F"/>
                </a:solidFill>
                <a:latin typeface="Arial"/>
                <a:cs typeface="Arial"/>
              </a:rPr>
              <a:t>the </a:t>
            </a:r>
            <a:r>
              <a:rPr sz="2000" dirty="0">
                <a:solidFill>
                  <a:srgbClr val="3F3F3F"/>
                </a:solidFill>
                <a:latin typeface="Arial"/>
                <a:cs typeface="Arial"/>
              </a:rPr>
              <a:t>basic </a:t>
            </a:r>
            <a:r>
              <a:rPr sz="2000" spc="-5" dirty="0">
                <a:solidFill>
                  <a:srgbClr val="3F3F3F"/>
                </a:solidFill>
                <a:latin typeface="Arial"/>
                <a:cs typeface="Arial"/>
              </a:rPr>
              <a:t>internal  </a:t>
            </a:r>
            <a:r>
              <a:rPr sz="2000" dirty="0">
                <a:solidFill>
                  <a:srgbClr val="3F3F3F"/>
                </a:solidFill>
                <a:latin typeface="Arial"/>
                <a:cs typeface="Arial"/>
              </a:rPr>
              <a:t>business processes of a</a:t>
            </a:r>
            <a:r>
              <a:rPr sz="2000" spc="-25" dirty="0">
                <a:solidFill>
                  <a:srgbClr val="3F3F3F"/>
                </a:solidFill>
                <a:latin typeface="Arial"/>
                <a:cs typeface="Arial"/>
              </a:rPr>
              <a:t> </a:t>
            </a:r>
            <a:r>
              <a:rPr sz="2000" dirty="0">
                <a:solidFill>
                  <a:srgbClr val="3F3F3F"/>
                </a:solidFill>
                <a:latin typeface="Arial"/>
                <a:cs typeface="Arial"/>
              </a:rPr>
              <a:t>company</a:t>
            </a:r>
            <a:endParaRPr sz="2000">
              <a:latin typeface="Arial"/>
              <a:cs typeface="Arial"/>
            </a:endParaRPr>
          </a:p>
        </p:txBody>
      </p:sp>
      <p:sp>
        <p:nvSpPr>
          <p:cNvPr id="8" name="object 8"/>
          <p:cNvSpPr txBox="1"/>
          <p:nvPr/>
        </p:nvSpPr>
        <p:spPr>
          <a:xfrm>
            <a:off x="883919" y="803910"/>
            <a:ext cx="134620" cy="312420"/>
          </a:xfrm>
          <a:prstGeom prst="rect">
            <a:avLst/>
          </a:prstGeom>
        </p:spPr>
        <p:txBody>
          <a:bodyPr vert="horz" wrap="square" lIns="0" tIns="16510" rIns="0" bIns="0" rtlCol="0">
            <a:spAutoFit/>
          </a:bodyPr>
          <a:lstStyle/>
          <a:p>
            <a:pPr marL="12700">
              <a:lnSpc>
                <a:spcPct val="100000"/>
              </a:lnSpc>
              <a:spcBef>
                <a:spcPts val="130"/>
              </a:spcBef>
            </a:pPr>
            <a:r>
              <a:rPr sz="1850" spc="10" dirty="0">
                <a:solidFill>
                  <a:srgbClr val="FDFFFF"/>
                </a:solidFill>
                <a:latin typeface="Liberation Sans Narrow"/>
                <a:cs typeface="Liberation Sans Narrow"/>
              </a:rPr>
              <a:t>2</a:t>
            </a:r>
            <a:endParaRPr sz="1850">
              <a:latin typeface="Liberation Sans Narrow"/>
              <a:cs typeface="Liberation Sans Narrow"/>
            </a:endParaRPr>
          </a:p>
        </p:txBody>
      </p:sp>
      <p:sp>
        <p:nvSpPr>
          <p:cNvPr id="9" name="object 9"/>
          <p:cNvSpPr/>
          <p:nvPr/>
        </p:nvSpPr>
        <p:spPr>
          <a:xfrm>
            <a:off x="7001509" y="0"/>
            <a:ext cx="2142490" cy="2142490"/>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74700" y="803910"/>
            <a:ext cx="243204" cy="312420"/>
          </a:xfrm>
          <a:prstGeom prst="rect">
            <a:avLst/>
          </a:prstGeom>
        </p:spPr>
        <p:txBody>
          <a:bodyPr vert="horz" wrap="square" lIns="0" tIns="16510" rIns="0" bIns="0" rtlCol="0">
            <a:spAutoFit/>
          </a:bodyPr>
          <a:lstStyle/>
          <a:p>
            <a:pPr marL="12700">
              <a:lnSpc>
                <a:spcPct val="100000"/>
              </a:lnSpc>
              <a:spcBef>
                <a:spcPts val="130"/>
              </a:spcBef>
            </a:pPr>
            <a:r>
              <a:rPr sz="1850" spc="-180" dirty="0">
                <a:solidFill>
                  <a:srgbClr val="FDFFFF"/>
                </a:solidFill>
                <a:latin typeface="Arial"/>
                <a:cs typeface="Arial"/>
              </a:rPr>
              <a:t>21</a:t>
            </a:r>
            <a:endParaRPr sz="1850">
              <a:latin typeface="Arial"/>
              <a:cs typeface="Arial"/>
            </a:endParaRPr>
          </a:p>
        </p:txBody>
      </p:sp>
      <p:sp>
        <p:nvSpPr>
          <p:cNvPr id="3" name="object 3"/>
          <p:cNvSpPr txBox="1">
            <a:spLocks noGrp="1"/>
          </p:cNvSpPr>
          <p:nvPr>
            <p:ph type="title"/>
          </p:nvPr>
        </p:nvSpPr>
        <p:spPr>
          <a:xfrm>
            <a:off x="1620519" y="609600"/>
            <a:ext cx="2933700" cy="635000"/>
          </a:xfrm>
          <a:prstGeom prst="rect">
            <a:avLst/>
          </a:prstGeom>
        </p:spPr>
        <p:txBody>
          <a:bodyPr vert="horz" wrap="square" lIns="0" tIns="12700" rIns="0" bIns="0" rtlCol="0">
            <a:spAutoFit/>
          </a:bodyPr>
          <a:lstStyle/>
          <a:p>
            <a:pPr marL="12700">
              <a:lnSpc>
                <a:spcPct val="100000"/>
              </a:lnSpc>
              <a:spcBef>
                <a:spcPts val="100"/>
              </a:spcBef>
            </a:pPr>
            <a:r>
              <a:rPr sz="4000" spc="-370" dirty="0"/>
              <a:t>Costs </a:t>
            </a:r>
            <a:r>
              <a:rPr sz="4000" spc="-390" dirty="0"/>
              <a:t>of</a:t>
            </a:r>
            <a:r>
              <a:rPr sz="4000" spc="-215" dirty="0"/>
              <a:t> </a:t>
            </a:r>
            <a:r>
              <a:rPr sz="4000" spc="-730" dirty="0"/>
              <a:t>ERP</a:t>
            </a:r>
            <a:endParaRPr sz="4000"/>
          </a:p>
        </p:txBody>
      </p:sp>
      <p:grpSp>
        <p:nvGrpSpPr>
          <p:cNvPr id="4" name="object 4"/>
          <p:cNvGrpSpPr/>
          <p:nvPr/>
        </p:nvGrpSpPr>
        <p:grpSpPr>
          <a:xfrm>
            <a:off x="2933700" y="0"/>
            <a:ext cx="6210300" cy="5943600"/>
            <a:chOff x="2933700" y="0"/>
            <a:chExt cx="6210300" cy="5943600"/>
          </a:xfrm>
        </p:grpSpPr>
        <p:sp>
          <p:nvSpPr>
            <p:cNvPr id="5" name="object 5"/>
            <p:cNvSpPr/>
            <p:nvPr/>
          </p:nvSpPr>
          <p:spPr>
            <a:xfrm>
              <a:off x="7010400" y="0"/>
              <a:ext cx="2133600" cy="2142490"/>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2933700" y="1905000"/>
              <a:ext cx="4076700" cy="4038600"/>
            </a:xfrm>
            <a:prstGeom prst="rect">
              <a:avLst/>
            </a:prstGeom>
            <a:blipFill>
              <a:blip r:embed="rId3" cstate="print"/>
              <a:stretch>
                <a:fillRect/>
              </a:stretch>
            </a:blipFill>
          </p:spPr>
          <p:txBody>
            <a:bodyPr wrap="square" lIns="0" tIns="0" rIns="0" bIns="0" rtlCol="0"/>
            <a:lstStyle/>
            <a:p>
              <a:endParaRPr/>
            </a:p>
          </p:txBody>
        </p:sp>
      </p:grpSp>
    </p:spTree>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xfrm>
            <a:off x="2023110" y="656590"/>
            <a:ext cx="4602480" cy="574040"/>
          </a:xfrm>
          <a:prstGeom prst="rect">
            <a:avLst/>
          </a:prstGeom>
        </p:spPr>
        <p:txBody>
          <a:bodyPr vert="horz" wrap="square" lIns="0" tIns="12700" rIns="0" bIns="0" rtlCol="0">
            <a:spAutoFit/>
          </a:bodyPr>
          <a:lstStyle/>
          <a:p>
            <a:pPr marL="12700">
              <a:lnSpc>
                <a:spcPct val="100000"/>
              </a:lnSpc>
              <a:spcBef>
                <a:spcPts val="100"/>
              </a:spcBef>
            </a:pPr>
            <a:r>
              <a:rPr spc="-650" dirty="0"/>
              <a:t>ERP </a:t>
            </a:r>
            <a:r>
              <a:rPr spc="-350" dirty="0"/>
              <a:t>Project </a:t>
            </a:r>
            <a:r>
              <a:rPr spc="-200" dirty="0"/>
              <a:t>and</a:t>
            </a:r>
            <a:r>
              <a:rPr spc="-325" dirty="0"/>
              <a:t> </a:t>
            </a:r>
            <a:r>
              <a:rPr spc="-459" dirty="0"/>
              <a:t>Time</a:t>
            </a:r>
          </a:p>
        </p:txBody>
      </p:sp>
      <p:sp>
        <p:nvSpPr>
          <p:cNvPr id="4" name="object 4"/>
          <p:cNvSpPr txBox="1"/>
          <p:nvPr/>
        </p:nvSpPr>
        <p:spPr>
          <a:xfrm>
            <a:off x="1907539" y="2155190"/>
            <a:ext cx="99695" cy="269240"/>
          </a:xfrm>
          <a:prstGeom prst="rect">
            <a:avLst/>
          </a:prstGeom>
        </p:spPr>
        <p:txBody>
          <a:bodyPr vert="horz" wrap="square" lIns="0" tIns="12700" rIns="0" bIns="0" rtlCol="0">
            <a:spAutoFit/>
          </a:bodyPr>
          <a:lstStyle/>
          <a:p>
            <a:pPr marL="12700">
              <a:lnSpc>
                <a:spcPct val="100000"/>
              </a:lnSpc>
              <a:spcBef>
                <a:spcPts val="100"/>
              </a:spcBef>
            </a:pPr>
            <a:r>
              <a:rPr sz="1600" spc="-1019" dirty="0">
                <a:solidFill>
                  <a:srgbClr val="343434"/>
                </a:solidFill>
                <a:latin typeface="UnDotum"/>
                <a:cs typeface="UnDotum"/>
              </a:rPr>
              <a:t></a:t>
            </a:r>
            <a:endParaRPr sz="1600">
              <a:latin typeface="UnDotum"/>
              <a:cs typeface="UnDotum"/>
            </a:endParaRPr>
          </a:p>
        </p:txBody>
      </p:sp>
      <p:sp>
        <p:nvSpPr>
          <p:cNvPr id="5" name="object 5"/>
          <p:cNvSpPr txBox="1"/>
          <p:nvPr/>
        </p:nvSpPr>
        <p:spPr>
          <a:xfrm>
            <a:off x="2250439" y="2175509"/>
            <a:ext cx="5799455" cy="513080"/>
          </a:xfrm>
          <a:prstGeom prst="rect">
            <a:avLst/>
          </a:prstGeom>
        </p:spPr>
        <p:txBody>
          <a:bodyPr vert="horz" wrap="square" lIns="0" tIns="12700" rIns="0" bIns="0" rtlCol="0">
            <a:spAutoFit/>
          </a:bodyPr>
          <a:lstStyle/>
          <a:p>
            <a:pPr marL="12700" marR="5080">
              <a:lnSpc>
                <a:spcPct val="100000"/>
              </a:lnSpc>
              <a:spcBef>
                <a:spcPts val="100"/>
              </a:spcBef>
            </a:pPr>
            <a:r>
              <a:rPr sz="1600" spc="-10" dirty="0">
                <a:solidFill>
                  <a:srgbClr val="3F3F3F"/>
                </a:solidFill>
                <a:latin typeface="Arial"/>
                <a:cs typeface="Arial"/>
              </a:rPr>
              <a:t>Real </a:t>
            </a:r>
            <a:r>
              <a:rPr sz="1600" spc="-5" dirty="0">
                <a:solidFill>
                  <a:srgbClr val="3F3F3F"/>
                </a:solidFill>
                <a:latin typeface="Arial"/>
                <a:cs typeface="Arial"/>
              </a:rPr>
              <a:t>transformational ERP </a:t>
            </a:r>
            <a:r>
              <a:rPr sz="1600" spc="-10" dirty="0">
                <a:solidFill>
                  <a:srgbClr val="3F3F3F"/>
                </a:solidFill>
                <a:latin typeface="Arial"/>
                <a:cs typeface="Arial"/>
              </a:rPr>
              <a:t>efforts </a:t>
            </a:r>
            <a:r>
              <a:rPr sz="1600" spc="-5" dirty="0">
                <a:solidFill>
                  <a:srgbClr val="3F3F3F"/>
                </a:solidFill>
                <a:latin typeface="Arial"/>
                <a:cs typeface="Arial"/>
              </a:rPr>
              <a:t>will usually run </a:t>
            </a:r>
            <a:r>
              <a:rPr sz="1600" spc="-10" dirty="0">
                <a:solidFill>
                  <a:srgbClr val="3F3F3F"/>
                </a:solidFill>
                <a:latin typeface="Arial"/>
                <a:cs typeface="Arial"/>
              </a:rPr>
              <a:t>between </a:t>
            </a:r>
            <a:r>
              <a:rPr sz="1600" dirty="0">
                <a:solidFill>
                  <a:srgbClr val="3F3F3F"/>
                </a:solidFill>
                <a:latin typeface="Arial"/>
                <a:cs typeface="Arial"/>
              </a:rPr>
              <a:t>1 </a:t>
            </a:r>
            <a:r>
              <a:rPr sz="1600" spc="-5" dirty="0">
                <a:solidFill>
                  <a:srgbClr val="3F3F3F"/>
                </a:solidFill>
                <a:latin typeface="Arial"/>
                <a:cs typeface="Arial"/>
              </a:rPr>
              <a:t>to </a:t>
            </a:r>
            <a:r>
              <a:rPr sz="1600" dirty="0">
                <a:solidFill>
                  <a:srgbClr val="3F3F3F"/>
                </a:solidFill>
                <a:latin typeface="Arial"/>
                <a:cs typeface="Arial"/>
              </a:rPr>
              <a:t>3  </a:t>
            </a:r>
            <a:r>
              <a:rPr sz="1600" spc="-10" dirty="0">
                <a:solidFill>
                  <a:srgbClr val="3F3F3F"/>
                </a:solidFill>
                <a:latin typeface="Arial"/>
                <a:cs typeface="Arial"/>
              </a:rPr>
              <a:t>years, </a:t>
            </a:r>
            <a:r>
              <a:rPr sz="1600" spc="-5" dirty="0">
                <a:solidFill>
                  <a:srgbClr val="3F3F3F"/>
                </a:solidFill>
                <a:latin typeface="Arial"/>
                <a:cs typeface="Arial"/>
              </a:rPr>
              <a:t>on</a:t>
            </a:r>
            <a:r>
              <a:rPr sz="1600" dirty="0">
                <a:solidFill>
                  <a:srgbClr val="3F3F3F"/>
                </a:solidFill>
                <a:latin typeface="Arial"/>
                <a:cs typeface="Arial"/>
              </a:rPr>
              <a:t> </a:t>
            </a:r>
            <a:r>
              <a:rPr sz="1600" spc="-5" dirty="0">
                <a:solidFill>
                  <a:srgbClr val="3F3F3F"/>
                </a:solidFill>
                <a:latin typeface="Arial"/>
                <a:cs typeface="Arial"/>
              </a:rPr>
              <a:t>average.</a:t>
            </a:r>
            <a:endParaRPr sz="1600">
              <a:latin typeface="Arial"/>
              <a:cs typeface="Arial"/>
            </a:endParaRPr>
          </a:p>
        </p:txBody>
      </p:sp>
      <p:sp>
        <p:nvSpPr>
          <p:cNvPr id="6" name="object 6"/>
          <p:cNvSpPr txBox="1"/>
          <p:nvPr/>
        </p:nvSpPr>
        <p:spPr>
          <a:xfrm>
            <a:off x="1907539" y="2768600"/>
            <a:ext cx="99695" cy="269240"/>
          </a:xfrm>
          <a:prstGeom prst="rect">
            <a:avLst/>
          </a:prstGeom>
        </p:spPr>
        <p:txBody>
          <a:bodyPr vert="horz" wrap="square" lIns="0" tIns="12700" rIns="0" bIns="0" rtlCol="0">
            <a:spAutoFit/>
          </a:bodyPr>
          <a:lstStyle/>
          <a:p>
            <a:pPr marL="12700">
              <a:lnSpc>
                <a:spcPct val="100000"/>
              </a:lnSpc>
              <a:spcBef>
                <a:spcPts val="100"/>
              </a:spcBef>
            </a:pPr>
            <a:r>
              <a:rPr sz="1600" spc="-1019" dirty="0">
                <a:solidFill>
                  <a:srgbClr val="343434"/>
                </a:solidFill>
                <a:latin typeface="UnDotum"/>
                <a:cs typeface="UnDotum"/>
              </a:rPr>
              <a:t></a:t>
            </a:r>
            <a:endParaRPr sz="1600">
              <a:latin typeface="UnDotum"/>
              <a:cs typeface="UnDotum"/>
            </a:endParaRPr>
          </a:p>
        </p:txBody>
      </p:sp>
      <p:sp>
        <p:nvSpPr>
          <p:cNvPr id="7" name="object 7"/>
          <p:cNvSpPr txBox="1"/>
          <p:nvPr/>
        </p:nvSpPr>
        <p:spPr>
          <a:xfrm>
            <a:off x="2250439" y="2788920"/>
            <a:ext cx="3524885" cy="269240"/>
          </a:xfrm>
          <a:prstGeom prst="rect">
            <a:avLst/>
          </a:prstGeom>
        </p:spPr>
        <p:txBody>
          <a:bodyPr vert="horz" wrap="square" lIns="0" tIns="12700" rIns="0" bIns="0" rtlCol="0">
            <a:spAutoFit/>
          </a:bodyPr>
          <a:lstStyle/>
          <a:p>
            <a:pPr marL="12700">
              <a:lnSpc>
                <a:spcPct val="100000"/>
              </a:lnSpc>
              <a:spcBef>
                <a:spcPts val="100"/>
              </a:spcBef>
            </a:pPr>
            <a:r>
              <a:rPr sz="1600" spc="-5" dirty="0">
                <a:solidFill>
                  <a:srgbClr val="3F3F3F"/>
                </a:solidFill>
                <a:latin typeface="Arial"/>
                <a:cs typeface="Arial"/>
              </a:rPr>
              <a:t>Short implementations </a:t>
            </a:r>
            <a:r>
              <a:rPr sz="1600" spc="-10" dirty="0">
                <a:solidFill>
                  <a:srgbClr val="3F3F3F"/>
                </a:solidFill>
                <a:latin typeface="Arial"/>
                <a:cs typeface="Arial"/>
              </a:rPr>
              <a:t>(3 </a:t>
            </a:r>
            <a:r>
              <a:rPr sz="1600" spc="-5" dirty="0">
                <a:solidFill>
                  <a:srgbClr val="3F3F3F"/>
                </a:solidFill>
                <a:latin typeface="Arial"/>
                <a:cs typeface="Arial"/>
              </a:rPr>
              <a:t>to </a:t>
            </a:r>
            <a:r>
              <a:rPr sz="1600" dirty="0">
                <a:solidFill>
                  <a:srgbClr val="3F3F3F"/>
                </a:solidFill>
                <a:latin typeface="Arial"/>
                <a:cs typeface="Arial"/>
              </a:rPr>
              <a:t>6</a:t>
            </a:r>
            <a:r>
              <a:rPr sz="1600" spc="-15" dirty="0">
                <a:solidFill>
                  <a:srgbClr val="3F3F3F"/>
                </a:solidFill>
                <a:latin typeface="Arial"/>
                <a:cs typeface="Arial"/>
              </a:rPr>
              <a:t> </a:t>
            </a:r>
            <a:r>
              <a:rPr sz="1600" spc="-5" dirty="0">
                <a:solidFill>
                  <a:srgbClr val="3F3F3F"/>
                </a:solidFill>
                <a:latin typeface="Arial"/>
                <a:cs typeface="Arial"/>
              </a:rPr>
              <a:t>months):</a:t>
            </a:r>
            <a:endParaRPr sz="1600">
              <a:latin typeface="Arial"/>
              <a:cs typeface="Arial"/>
            </a:endParaRPr>
          </a:p>
        </p:txBody>
      </p:sp>
      <p:sp>
        <p:nvSpPr>
          <p:cNvPr id="8" name="object 8"/>
          <p:cNvSpPr txBox="1"/>
          <p:nvPr/>
        </p:nvSpPr>
        <p:spPr>
          <a:xfrm>
            <a:off x="2364739" y="3011170"/>
            <a:ext cx="99695" cy="767080"/>
          </a:xfrm>
          <a:prstGeom prst="rect">
            <a:avLst/>
          </a:prstGeom>
        </p:spPr>
        <p:txBody>
          <a:bodyPr vert="horz" wrap="square" lIns="0" tIns="139700" rIns="0" bIns="0" rtlCol="0">
            <a:spAutoFit/>
          </a:bodyPr>
          <a:lstStyle/>
          <a:p>
            <a:pPr marL="12700">
              <a:lnSpc>
                <a:spcPct val="100000"/>
              </a:lnSpc>
              <a:spcBef>
                <a:spcPts val="1100"/>
              </a:spcBef>
            </a:pPr>
            <a:r>
              <a:rPr sz="1600" spc="-1019" dirty="0">
                <a:solidFill>
                  <a:srgbClr val="343434"/>
                </a:solidFill>
                <a:latin typeface="UnDotum"/>
                <a:cs typeface="UnDotum"/>
              </a:rPr>
              <a:t></a:t>
            </a:r>
            <a:endParaRPr sz="1600">
              <a:latin typeface="UnDotum"/>
              <a:cs typeface="UnDotum"/>
            </a:endParaRPr>
          </a:p>
          <a:p>
            <a:pPr marL="12700">
              <a:lnSpc>
                <a:spcPct val="100000"/>
              </a:lnSpc>
              <a:spcBef>
                <a:spcPts val="1000"/>
              </a:spcBef>
            </a:pPr>
            <a:r>
              <a:rPr sz="1600" spc="-1019" dirty="0">
                <a:solidFill>
                  <a:srgbClr val="343434"/>
                </a:solidFill>
                <a:latin typeface="UnDotum"/>
                <a:cs typeface="UnDotum"/>
              </a:rPr>
              <a:t></a:t>
            </a:r>
            <a:endParaRPr sz="1600">
              <a:latin typeface="UnDotum"/>
              <a:cs typeface="UnDotum"/>
            </a:endParaRPr>
          </a:p>
        </p:txBody>
      </p:sp>
      <p:sp>
        <p:nvSpPr>
          <p:cNvPr id="9" name="object 9"/>
          <p:cNvSpPr txBox="1"/>
          <p:nvPr/>
        </p:nvSpPr>
        <p:spPr>
          <a:xfrm>
            <a:off x="2650489" y="3034029"/>
            <a:ext cx="5157470" cy="764540"/>
          </a:xfrm>
          <a:prstGeom prst="rect">
            <a:avLst/>
          </a:prstGeom>
        </p:spPr>
        <p:txBody>
          <a:bodyPr vert="horz" wrap="square" lIns="0" tIns="138430" rIns="0" bIns="0" rtlCol="0">
            <a:spAutoFit/>
          </a:bodyPr>
          <a:lstStyle/>
          <a:p>
            <a:pPr marL="12700">
              <a:lnSpc>
                <a:spcPct val="100000"/>
              </a:lnSpc>
              <a:spcBef>
                <a:spcPts val="1090"/>
              </a:spcBef>
            </a:pPr>
            <a:r>
              <a:rPr sz="1600" dirty="0">
                <a:solidFill>
                  <a:srgbClr val="3F3F3F"/>
                </a:solidFill>
                <a:latin typeface="Arial"/>
                <a:cs typeface="Arial"/>
              </a:rPr>
              <a:t>small </a:t>
            </a:r>
            <a:r>
              <a:rPr sz="1600" spc="-5" dirty="0">
                <a:solidFill>
                  <a:srgbClr val="3F3F3F"/>
                </a:solidFill>
                <a:latin typeface="Arial"/>
                <a:cs typeface="Arial"/>
              </a:rPr>
              <a:t>companies,</a:t>
            </a:r>
            <a:endParaRPr sz="1600">
              <a:latin typeface="Arial"/>
              <a:cs typeface="Arial"/>
            </a:endParaRPr>
          </a:p>
          <a:p>
            <a:pPr marL="12700">
              <a:lnSpc>
                <a:spcPct val="100000"/>
              </a:lnSpc>
              <a:spcBef>
                <a:spcPts val="990"/>
              </a:spcBef>
            </a:pPr>
            <a:r>
              <a:rPr sz="1600" spc="-5" dirty="0">
                <a:solidFill>
                  <a:srgbClr val="3F3F3F"/>
                </a:solidFill>
                <a:latin typeface="Arial"/>
                <a:cs typeface="Arial"/>
              </a:rPr>
              <a:t>implementation </a:t>
            </a:r>
            <a:r>
              <a:rPr sz="1600" dirty="0">
                <a:solidFill>
                  <a:srgbClr val="3F3F3F"/>
                </a:solidFill>
                <a:latin typeface="Arial"/>
                <a:cs typeface="Arial"/>
              </a:rPr>
              <a:t>limited </a:t>
            </a:r>
            <a:r>
              <a:rPr sz="1600" spc="-5" dirty="0">
                <a:solidFill>
                  <a:srgbClr val="3F3F3F"/>
                </a:solidFill>
                <a:latin typeface="Arial"/>
                <a:cs typeface="Arial"/>
              </a:rPr>
              <a:t>to </a:t>
            </a:r>
            <a:r>
              <a:rPr sz="1600" dirty="0">
                <a:solidFill>
                  <a:srgbClr val="3F3F3F"/>
                </a:solidFill>
                <a:latin typeface="Arial"/>
                <a:cs typeface="Arial"/>
              </a:rPr>
              <a:t>a small </a:t>
            </a:r>
            <a:r>
              <a:rPr sz="1600" spc="-5" dirty="0">
                <a:solidFill>
                  <a:srgbClr val="3F3F3F"/>
                </a:solidFill>
                <a:latin typeface="Arial"/>
                <a:cs typeface="Arial"/>
              </a:rPr>
              <a:t>area of the </a:t>
            </a:r>
            <a:r>
              <a:rPr sz="1600" spc="-20" dirty="0">
                <a:solidFill>
                  <a:srgbClr val="3F3F3F"/>
                </a:solidFill>
                <a:latin typeface="Arial"/>
                <a:cs typeface="Arial"/>
              </a:rPr>
              <a:t>company,</a:t>
            </a:r>
            <a:r>
              <a:rPr sz="1600" spc="-55" dirty="0">
                <a:solidFill>
                  <a:srgbClr val="3F3F3F"/>
                </a:solidFill>
                <a:latin typeface="Arial"/>
                <a:cs typeface="Arial"/>
              </a:rPr>
              <a:t> </a:t>
            </a:r>
            <a:r>
              <a:rPr sz="1600" spc="-5" dirty="0">
                <a:solidFill>
                  <a:srgbClr val="3F3F3F"/>
                </a:solidFill>
                <a:latin typeface="Arial"/>
                <a:cs typeface="Arial"/>
              </a:rPr>
              <a:t>or</a:t>
            </a:r>
            <a:endParaRPr sz="1600">
              <a:latin typeface="Arial"/>
              <a:cs typeface="Arial"/>
            </a:endParaRPr>
          </a:p>
        </p:txBody>
      </p:sp>
      <p:sp>
        <p:nvSpPr>
          <p:cNvPr id="10" name="object 10"/>
          <p:cNvSpPr txBox="1"/>
          <p:nvPr/>
        </p:nvSpPr>
        <p:spPr>
          <a:xfrm>
            <a:off x="2364739" y="3878579"/>
            <a:ext cx="99695" cy="269240"/>
          </a:xfrm>
          <a:prstGeom prst="rect">
            <a:avLst/>
          </a:prstGeom>
        </p:spPr>
        <p:txBody>
          <a:bodyPr vert="horz" wrap="square" lIns="0" tIns="12700" rIns="0" bIns="0" rtlCol="0">
            <a:spAutoFit/>
          </a:bodyPr>
          <a:lstStyle/>
          <a:p>
            <a:pPr marL="12700">
              <a:lnSpc>
                <a:spcPct val="100000"/>
              </a:lnSpc>
              <a:spcBef>
                <a:spcPts val="100"/>
              </a:spcBef>
            </a:pPr>
            <a:r>
              <a:rPr sz="1600" spc="-1019" dirty="0">
                <a:solidFill>
                  <a:srgbClr val="343434"/>
                </a:solidFill>
                <a:latin typeface="UnDotum"/>
                <a:cs typeface="UnDotum"/>
              </a:rPr>
              <a:t></a:t>
            </a:r>
            <a:endParaRPr sz="1600">
              <a:latin typeface="UnDotum"/>
              <a:cs typeface="UnDotum"/>
            </a:endParaRPr>
          </a:p>
        </p:txBody>
      </p:sp>
      <p:sp>
        <p:nvSpPr>
          <p:cNvPr id="11" name="object 11"/>
          <p:cNvSpPr txBox="1"/>
          <p:nvPr/>
        </p:nvSpPr>
        <p:spPr>
          <a:xfrm>
            <a:off x="2650489" y="3900170"/>
            <a:ext cx="5681980" cy="269240"/>
          </a:xfrm>
          <a:prstGeom prst="rect">
            <a:avLst/>
          </a:prstGeom>
        </p:spPr>
        <p:txBody>
          <a:bodyPr vert="horz" wrap="square" lIns="0" tIns="12700" rIns="0" bIns="0" rtlCol="0">
            <a:spAutoFit/>
          </a:bodyPr>
          <a:lstStyle/>
          <a:p>
            <a:pPr marL="12700">
              <a:lnSpc>
                <a:spcPct val="100000"/>
              </a:lnSpc>
              <a:spcBef>
                <a:spcPts val="100"/>
              </a:spcBef>
            </a:pPr>
            <a:r>
              <a:rPr sz="1600" spc="-5" dirty="0">
                <a:solidFill>
                  <a:srgbClr val="3F3F3F"/>
                </a:solidFill>
                <a:latin typeface="Arial"/>
                <a:cs typeface="Arial"/>
              </a:rPr>
              <a:t>the company only used the financial pieces of the ERP</a:t>
            </a:r>
            <a:r>
              <a:rPr sz="1600" spc="-60" dirty="0">
                <a:solidFill>
                  <a:srgbClr val="3F3F3F"/>
                </a:solidFill>
                <a:latin typeface="Arial"/>
                <a:cs typeface="Arial"/>
              </a:rPr>
              <a:t> </a:t>
            </a:r>
            <a:r>
              <a:rPr sz="1600" spc="-5" dirty="0">
                <a:solidFill>
                  <a:srgbClr val="3F3F3F"/>
                </a:solidFill>
                <a:latin typeface="Arial"/>
                <a:cs typeface="Arial"/>
              </a:rPr>
              <a:t>system.</a:t>
            </a:r>
            <a:endParaRPr sz="1600">
              <a:latin typeface="Arial"/>
              <a:cs typeface="Arial"/>
            </a:endParaRPr>
          </a:p>
        </p:txBody>
      </p:sp>
      <p:sp>
        <p:nvSpPr>
          <p:cNvPr id="12" name="object 12"/>
          <p:cNvSpPr txBox="1"/>
          <p:nvPr/>
        </p:nvSpPr>
        <p:spPr>
          <a:xfrm>
            <a:off x="1907539" y="4249420"/>
            <a:ext cx="99695" cy="269240"/>
          </a:xfrm>
          <a:prstGeom prst="rect">
            <a:avLst/>
          </a:prstGeom>
        </p:spPr>
        <p:txBody>
          <a:bodyPr vert="horz" wrap="square" lIns="0" tIns="12700" rIns="0" bIns="0" rtlCol="0">
            <a:spAutoFit/>
          </a:bodyPr>
          <a:lstStyle/>
          <a:p>
            <a:pPr marL="12700">
              <a:lnSpc>
                <a:spcPct val="100000"/>
              </a:lnSpc>
              <a:spcBef>
                <a:spcPts val="100"/>
              </a:spcBef>
            </a:pPr>
            <a:r>
              <a:rPr sz="1600" spc="-1019" dirty="0">
                <a:solidFill>
                  <a:srgbClr val="343434"/>
                </a:solidFill>
                <a:latin typeface="UnDotum"/>
                <a:cs typeface="UnDotum"/>
              </a:rPr>
              <a:t></a:t>
            </a:r>
            <a:endParaRPr sz="1600">
              <a:latin typeface="UnDotum"/>
              <a:cs typeface="UnDotum"/>
            </a:endParaRPr>
          </a:p>
        </p:txBody>
      </p:sp>
      <p:sp>
        <p:nvSpPr>
          <p:cNvPr id="13" name="object 13"/>
          <p:cNvSpPr txBox="1"/>
          <p:nvPr/>
        </p:nvSpPr>
        <p:spPr>
          <a:xfrm>
            <a:off x="2250439" y="4269740"/>
            <a:ext cx="5895975" cy="755650"/>
          </a:xfrm>
          <a:prstGeom prst="rect">
            <a:avLst/>
          </a:prstGeom>
        </p:spPr>
        <p:txBody>
          <a:bodyPr vert="horz" wrap="square" lIns="0" tIns="12700" rIns="0" bIns="0" rtlCol="0">
            <a:spAutoFit/>
          </a:bodyPr>
          <a:lstStyle/>
          <a:p>
            <a:pPr marL="12700" marR="5080">
              <a:lnSpc>
                <a:spcPct val="100000"/>
              </a:lnSpc>
              <a:spcBef>
                <a:spcPts val="100"/>
              </a:spcBef>
            </a:pPr>
            <a:r>
              <a:rPr sz="1600" spc="-5" dirty="0">
                <a:solidFill>
                  <a:srgbClr val="3F3F3F"/>
                </a:solidFill>
                <a:latin typeface="Arial"/>
                <a:cs typeface="Arial"/>
              </a:rPr>
              <a:t>The important thing </a:t>
            </a:r>
            <a:r>
              <a:rPr sz="1600" dirty="0">
                <a:solidFill>
                  <a:srgbClr val="3F3F3F"/>
                </a:solidFill>
                <a:latin typeface="Arial"/>
                <a:cs typeface="Arial"/>
              </a:rPr>
              <a:t>is </a:t>
            </a:r>
            <a:r>
              <a:rPr sz="1600" spc="-5" dirty="0">
                <a:solidFill>
                  <a:srgbClr val="3F3F3F"/>
                </a:solidFill>
                <a:latin typeface="Arial"/>
                <a:cs typeface="Arial"/>
              </a:rPr>
              <a:t>not to focus on how long </a:t>
            </a:r>
            <a:r>
              <a:rPr sz="1600" dirty="0">
                <a:solidFill>
                  <a:srgbClr val="3F3F3F"/>
                </a:solidFill>
                <a:latin typeface="Arial"/>
                <a:cs typeface="Arial"/>
              </a:rPr>
              <a:t>it </a:t>
            </a:r>
            <a:r>
              <a:rPr sz="1600" spc="-5" dirty="0">
                <a:solidFill>
                  <a:srgbClr val="3F3F3F"/>
                </a:solidFill>
                <a:latin typeface="Arial"/>
                <a:cs typeface="Arial"/>
              </a:rPr>
              <a:t>will take but to  understand </a:t>
            </a:r>
            <a:r>
              <a:rPr sz="1600" spc="-10" dirty="0">
                <a:solidFill>
                  <a:srgbClr val="3F3F3F"/>
                </a:solidFill>
                <a:latin typeface="Arial"/>
                <a:cs typeface="Arial"/>
              </a:rPr>
              <a:t>why you </a:t>
            </a:r>
            <a:r>
              <a:rPr sz="1600" spc="-5" dirty="0">
                <a:solidFill>
                  <a:srgbClr val="3F3F3F"/>
                </a:solidFill>
                <a:latin typeface="Arial"/>
                <a:cs typeface="Arial"/>
              </a:rPr>
              <a:t>need ERP and how </a:t>
            </a:r>
            <a:r>
              <a:rPr sz="1600" spc="-15" dirty="0">
                <a:solidFill>
                  <a:srgbClr val="3F3F3F"/>
                </a:solidFill>
                <a:latin typeface="Arial"/>
                <a:cs typeface="Arial"/>
              </a:rPr>
              <a:t>you </a:t>
            </a:r>
            <a:r>
              <a:rPr sz="1600" spc="-5" dirty="0">
                <a:solidFill>
                  <a:srgbClr val="3F3F3F"/>
                </a:solidFill>
                <a:latin typeface="Arial"/>
                <a:cs typeface="Arial"/>
              </a:rPr>
              <a:t>will use </a:t>
            </a:r>
            <a:r>
              <a:rPr sz="1600" dirty="0">
                <a:solidFill>
                  <a:srgbClr val="3F3F3F"/>
                </a:solidFill>
                <a:latin typeface="Arial"/>
                <a:cs typeface="Arial"/>
              </a:rPr>
              <a:t>it to </a:t>
            </a:r>
            <a:r>
              <a:rPr sz="1600" spc="-5" dirty="0">
                <a:solidFill>
                  <a:srgbClr val="3F3F3F"/>
                </a:solidFill>
                <a:latin typeface="Arial"/>
                <a:cs typeface="Arial"/>
              </a:rPr>
              <a:t>improve  </a:t>
            </a:r>
            <a:r>
              <a:rPr sz="1600" spc="-10" dirty="0">
                <a:solidFill>
                  <a:srgbClr val="3F3F3F"/>
                </a:solidFill>
                <a:latin typeface="Arial"/>
                <a:cs typeface="Arial"/>
              </a:rPr>
              <a:t>your</a:t>
            </a:r>
            <a:r>
              <a:rPr sz="1600" spc="-15" dirty="0">
                <a:solidFill>
                  <a:srgbClr val="3F3F3F"/>
                </a:solidFill>
                <a:latin typeface="Arial"/>
                <a:cs typeface="Arial"/>
              </a:rPr>
              <a:t> </a:t>
            </a:r>
            <a:r>
              <a:rPr sz="1600" spc="-5" dirty="0">
                <a:solidFill>
                  <a:srgbClr val="3F3F3F"/>
                </a:solidFill>
                <a:latin typeface="Arial"/>
                <a:cs typeface="Arial"/>
              </a:rPr>
              <a:t>business.</a:t>
            </a:r>
            <a:endParaRPr sz="1600">
              <a:latin typeface="Arial"/>
              <a:cs typeface="Arial"/>
            </a:endParaRPr>
          </a:p>
        </p:txBody>
      </p:sp>
      <p:sp>
        <p:nvSpPr>
          <p:cNvPr id="14" name="object 14"/>
          <p:cNvSpPr txBox="1"/>
          <p:nvPr/>
        </p:nvSpPr>
        <p:spPr>
          <a:xfrm>
            <a:off x="774700" y="803910"/>
            <a:ext cx="243204" cy="312420"/>
          </a:xfrm>
          <a:prstGeom prst="rect">
            <a:avLst/>
          </a:prstGeom>
        </p:spPr>
        <p:txBody>
          <a:bodyPr vert="horz" wrap="square" lIns="0" tIns="16510" rIns="0" bIns="0" rtlCol="0">
            <a:spAutoFit/>
          </a:bodyPr>
          <a:lstStyle/>
          <a:p>
            <a:pPr marL="12700">
              <a:lnSpc>
                <a:spcPct val="100000"/>
              </a:lnSpc>
              <a:spcBef>
                <a:spcPts val="130"/>
              </a:spcBef>
            </a:pPr>
            <a:r>
              <a:rPr sz="1850" spc="-180" dirty="0">
                <a:solidFill>
                  <a:srgbClr val="FDFFFF"/>
                </a:solidFill>
                <a:latin typeface="Arial"/>
                <a:cs typeface="Arial"/>
              </a:rPr>
              <a:t>23</a:t>
            </a:r>
            <a:endParaRPr sz="1850">
              <a:latin typeface="Arial"/>
              <a:cs typeface="Arial"/>
            </a:endParaRPr>
          </a:p>
        </p:txBody>
      </p:sp>
      <p:sp>
        <p:nvSpPr>
          <p:cNvPr id="15" name="object 15"/>
          <p:cNvSpPr/>
          <p:nvPr/>
        </p:nvSpPr>
        <p:spPr>
          <a:xfrm>
            <a:off x="7001509" y="0"/>
            <a:ext cx="2142490" cy="214249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xfrm>
            <a:off x="2023110" y="656590"/>
            <a:ext cx="4365625" cy="574040"/>
          </a:xfrm>
          <a:prstGeom prst="rect">
            <a:avLst/>
          </a:prstGeom>
        </p:spPr>
        <p:txBody>
          <a:bodyPr vert="horz" wrap="square" lIns="0" tIns="12700" rIns="0" bIns="0" rtlCol="0">
            <a:spAutoFit/>
          </a:bodyPr>
          <a:lstStyle/>
          <a:p>
            <a:pPr marL="12700">
              <a:lnSpc>
                <a:spcPct val="100000"/>
              </a:lnSpc>
              <a:spcBef>
                <a:spcPts val="100"/>
              </a:spcBef>
            </a:pPr>
            <a:r>
              <a:rPr spc="-290" dirty="0"/>
              <a:t>Hidden </a:t>
            </a:r>
            <a:r>
              <a:rPr spc="-330" dirty="0"/>
              <a:t>Costs </a:t>
            </a:r>
            <a:r>
              <a:rPr spc="-345" dirty="0"/>
              <a:t>of</a:t>
            </a:r>
            <a:r>
              <a:rPr spc="-140" dirty="0"/>
              <a:t> </a:t>
            </a:r>
            <a:r>
              <a:rPr spc="-650" dirty="0"/>
              <a:t>ERP</a:t>
            </a:r>
          </a:p>
        </p:txBody>
      </p:sp>
      <p:sp>
        <p:nvSpPr>
          <p:cNvPr id="4" name="object 4"/>
          <p:cNvSpPr txBox="1"/>
          <p:nvPr/>
        </p:nvSpPr>
        <p:spPr>
          <a:xfrm>
            <a:off x="1831339" y="1866899"/>
            <a:ext cx="99695" cy="764540"/>
          </a:xfrm>
          <a:prstGeom prst="rect">
            <a:avLst/>
          </a:prstGeom>
        </p:spPr>
        <p:txBody>
          <a:bodyPr vert="horz" wrap="square" lIns="0" tIns="138430" rIns="0" bIns="0" rtlCol="0">
            <a:spAutoFit/>
          </a:bodyPr>
          <a:lstStyle/>
          <a:p>
            <a:pPr marL="12700">
              <a:lnSpc>
                <a:spcPct val="100000"/>
              </a:lnSpc>
              <a:spcBef>
                <a:spcPts val="1090"/>
              </a:spcBef>
            </a:pPr>
            <a:r>
              <a:rPr sz="1600" spc="-1019" dirty="0">
                <a:solidFill>
                  <a:srgbClr val="343434"/>
                </a:solidFill>
                <a:latin typeface="UnDotum"/>
                <a:cs typeface="UnDotum"/>
              </a:rPr>
              <a:t></a:t>
            </a:r>
            <a:endParaRPr sz="1600">
              <a:latin typeface="UnDotum"/>
              <a:cs typeface="UnDotum"/>
            </a:endParaRPr>
          </a:p>
          <a:p>
            <a:pPr marL="12700">
              <a:lnSpc>
                <a:spcPct val="100000"/>
              </a:lnSpc>
              <a:spcBef>
                <a:spcPts val="990"/>
              </a:spcBef>
            </a:pPr>
            <a:r>
              <a:rPr sz="1600" spc="-1019" dirty="0">
                <a:solidFill>
                  <a:srgbClr val="343434"/>
                </a:solidFill>
                <a:latin typeface="UnDotum"/>
                <a:cs typeface="UnDotum"/>
              </a:rPr>
              <a:t></a:t>
            </a:r>
            <a:endParaRPr sz="1600">
              <a:latin typeface="UnDotum"/>
              <a:cs typeface="UnDotum"/>
            </a:endParaRPr>
          </a:p>
        </p:txBody>
      </p:sp>
      <p:sp>
        <p:nvSpPr>
          <p:cNvPr id="5" name="object 5"/>
          <p:cNvSpPr txBox="1"/>
          <p:nvPr/>
        </p:nvSpPr>
        <p:spPr>
          <a:xfrm>
            <a:off x="2174239" y="1885949"/>
            <a:ext cx="2032635" cy="767080"/>
          </a:xfrm>
          <a:prstGeom prst="rect">
            <a:avLst/>
          </a:prstGeom>
        </p:spPr>
        <p:txBody>
          <a:bodyPr vert="horz" wrap="square" lIns="0" tIns="139700" rIns="0" bIns="0" rtlCol="0">
            <a:spAutoFit/>
          </a:bodyPr>
          <a:lstStyle/>
          <a:p>
            <a:pPr marL="12700">
              <a:lnSpc>
                <a:spcPct val="100000"/>
              </a:lnSpc>
              <a:spcBef>
                <a:spcPts val="1100"/>
              </a:spcBef>
            </a:pPr>
            <a:r>
              <a:rPr sz="1600" spc="-15" dirty="0">
                <a:solidFill>
                  <a:srgbClr val="3F3F3F"/>
                </a:solidFill>
                <a:latin typeface="Arial"/>
                <a:cs typeface="Arial"/>
              </a:rPr>
              <a:t>Training</a:t>
            </a:r>
            <a:endParaRPr sz="1600">
              <a:latin typeface="Arial"/>
              <a:cs typeface="Arial"/>
            </a:endParaRPr>
          </a:p>
          <a:p>
            <a:pPr marL="12700">
              <a:lnSpc>
                <a:spcPct val="100000"/>
              </a:lnSpc>
              <a:spcBef>
                <a:spcPts val="1000"/>
              </a:spcBef>
            </a:pPr>
            <a:r>
              <a:rPr sz="1600" spc="-5" dirty="0">
                <a:solidFill>
                  <a:srgbClr val="3F3F3F"/>
                </a:solidFill>
                <a:latin typeface="Arial"/>
                <a:cs typeface="Arial"/>
              </a:rPr>
              <a:t>Integration and</a:t>
            </a:r>
            <a:r>
              <a:rPr sz="1600" spc="-75" dirty="0">
                <a:solidFill>
                  <a:srgbClr val="3F3F3F"/>
                </a:solidFill>
                <a:latin typeface="Arial"/>
                <a:cs typeface="Arial"/>
              </a:rPr>
              <a:t> </a:t>
            </a:r>
            <a:r>
              <a:rPr sz="1600" spc="-5" dirty="0">
                <a:solidFill>
                  <a:srgbClr val="3F3F3F"/>
                </a:solidFill>
                <a:latin typeface="Arial"/>
                <a:cs typeface="Arial"/>
              </a:rPr>
              <a:t>testing</a:t>
            </a:r>
            <a:endParaRPr sz="1600">
              <a:latin typeface="Arial"/>
              <a:cs typeface="Arial"/>
            </a:endParaRPr>
          </a:p>
        </p:txBody>
      </p:sp>
      <p:sp>
        <p:nvSpPr>
          <p:cNvPr id="6" name="object 6"/>
          <p:cNvSpPr txBox="1"/>
          <p:nvPr/>
        </p:nvSpPr>
        <p:spPr>
          <a:xfrm>
            <a:off x="1831339" y="2607310"/>
            <a:ext cx="99695" cy="1135380"/>
          </a:xfrm>
          <a:prstGeom prst="rect">
            <a:avLst/>
          </a:prstGeom>
        </p:spPr>
        <p:txBody>
          <a:bodyPr vert="horz" wrap="square" lIns="0" tIns="138430" rIns="0" bIns="0" rtlCol="0">
            <a:spAutoFit/>
          </a:bodyPr>
          <a:lstStyle/>
          <a:p>
            <a:pPr marL="12700">
              <a:lnSpc>
                <a:spcPct val="100000"/>
              </a:lnSpc>
              <a:spcBef>
                <a:spcPts val="1090"/>
              </a:spcBef>
            </a:pPr>
            <a:r>
              <a:rPr sz="1600" spc="-1019" dirty="0">
                <a:solidFill>
                  <a:srgbClr val="343434"/>
                </a:solidFill>
                <a:latin typeface="UnDotum"/>
                <a:cs typeface="UnDotum"/>
              </a:rPr>
              <a:t></a:t>
            </a:r>
            <a:endParaRPr sz="1600">
              <a:latin typeface="UnDotum"/>
              <a:cs typeface="UnDotum"/>
            </a:endParaRPr>
          </a:p>
          <a:p>
            <a:pPr marL="12700">
              <a:lnSpc>
                <a:spcPct val="100000"/>
              </a:lnSpc>
              <a:spcBef>
                <a:spcPts val="990"/>
              </a:spcBef>
            </a:pPr>
            <a:r>
              <a:rPr sz="1600" spc="-1019" dirty="0">
                <a:solidFill>
                  <a:srgbClr val="343434"/>
                </a:solidFill>
                <a:latin typeface="UnDotum"/>
                <a:cs typeface="UnDotum"/>
              </a:rPr>
              <a:t></a:t>
            </a:r>
            <a:endParaRPr sz="1600">
              <a:latin typeface="UnDotum"/>
              <a:cs typeface="UnDotum"/>
            </a:endParaRPr>
          </a:p>
          <a:p>
            <a:pPr marL="12700">
              <a:lnSpc>
                <a:spcPct val="100000"/>
              </a:lnSpc>
              <a:spcBef>
                <a:spcPts val="1000"/>
              </a:spcBef>
            </a:pPr>
            <a:r>
              <a:rPr sz="1600" spc="-1019" dirty="0">
                <a:solidFill>
                  <a:srgbClr val="343434"/>
                </a:solidFill>
                <a:latin typeface="UnDotum"/>
                <a:cs typeface="UnDotum"/>
              </a:rPr>
              <a:t></a:t>
            </a:r>
            <a:endParaRPr sz="1600">
              <a:latin typeface="UnDotum"/>
              <a:cs typeface="UnDotum"/>
            </a:endParaRPr>
          </a:p>
        </p:txBody>
      </p:sp>
      <p:sp>
        <p:nvSpPr>
          <p:cNvPr id="7" name="object 7"/>
          <p:cNvSpPr txBox="1"/>
          <p:nvPr/>
        </p:nvSpPr>
        <p:spPr>
          <a:xfrm>
            <a:off x="2174239" y="2626359"/>
            <a:ext cx="1491615" cy="1136650"/>
          </a:xfrm>
          <a:prstGeom prst="rect">
            <a:avLst/>
          </a:prstGeom>
        </p:spPr>
        <p:txBody>
          <a:bodyPr vert="horz" wrap="square" lIns="0" tIns="13335" rIns="0" bIns="0" rtlCol="0">
            <a:spAutoFit/>
          </a:bodyPr>
          <a:lstStyle/>
          <a:p>
            <a:pPr marL="12700" marR="5080">
              <a:lnSpc>
                <a:spcPct val="151800"/>
              </a:lnSpc>
              <a:spcBef>
                <a:spcPts val="105"/>
              </a:spcBef>
            </a:pPr>
            <a:r>
              <a:rPr sz="1600" spc="-5" dirty="0">
                <a:solidFill>
                  <a:srgbClr val="3F3F3F"/>
                </a:solidFill>
                <a:latin typeface="Arial"/>
                <a:cs typeface="Arial"/>
              </a:rPr>
              <a:t>Data</a:t>
            </a:r>
            <a:r>
              <a:rPr sz="1600" spc="-75" dirty="0">
                <a:solidFill>
                  <a:srgbClr val="3F3F3F"/>
                </a:solidFill>
                <a:latin typeface="Arial"/>
                <a:cs typeface="Arial"/>
              </a:rPr>
              <a:t> </a:t>
            </a:r>
            <a:r>
              <a:rPr sz="1600" spc="-5" dirty="0">
                <a:solidFill>
                  <a:srgbClr val="3F3F3F"/>
                </a:solidFill>
                <a:latin typeface="Arial"/>
                <a:cs typeface="Arial"/>
              </a:rPr>
              <a:t>conversion  Data analysis  Consultants</a:t>
            </a:r>
            <a:endParaRPr sz="1600">
              <a:latin typeface="Arial"/>
              <a:cs typeface="Arial"/>
            </a:endParaRPr>
          </a:p>
        </p:txBody>
      </p:sp>
      <p:sp>
        <p:nvSpPr>
          <p:cNvPr id="8" name="object 8"/>
          <p:cNvSpPr txBox="1"/>
          <p:nvPr/>
        </p:nvSpPr>
        <p:spPr>
          <a:xfrm>
            <a:off x="1831339" y="3717290"/>
            <a:ext cx="99695" cy="1135380"/>
          </a:xfrm>
          <a:prstGeom prst="rect">
            <a:avLst/>
          </a:prstGeom>
        </p:spPr>
        <p:txBody>
          <a:bodyPr vert="horz" wrap="square" lIns="0" tIns="138430" rIns="0" bIns="0" rtlCol="0">
            <a:spAutoFit/>
          </a:bodyPr>
          <a:lstStyle/>
          <a:p>
            <a:pPr marL="12700">
              <a:lnSpc>
                <a:spcPct val="100000"/>
              </a:lnSpc>
              <a:spcBef>
                <a:spcPts val="1090"/>
              </a:spcBef>
            </a:pPr>
            <a:r>
              <a:rPr sz="1600" spc="-1019" dirty="0">
                <a:solidFill>
                  <a:srgbClr val="343434"/>
                </a:solidFill>
                <a:latin typeface="UnDotum"/>
                <a:cs typeface="UnDotum"/>
              </a:rPr>
              <a:t></a:t>
            </a:r>
            <a:endParaRPr sz="1600">
              <a:latin typeface="UnDotum"/>
              <a:cs typeface="UnDotum"/>
            </a:endParaRPr>
          </a:p>
          <a:p>
            <a:pPr marL="12700">
              <a:lnSpc>
                <a:spcPct val="100000"/>
              </a:lnSpc>
              <a:spcBef>
                <a:spcPts val="990"/>
              </a:spcBef>
            </a:pPr>
            <a:r>
              <a:rPr sz="1600" spc="-1019" dirty="0">
                <a:solidFill>
                  <a:srgbClr val="343434"/>
                </a:solidFill>
                <a:latin typeface="UnDotum"/>
                <a:cs typeface="UnDotum"/>
              </a:rPr>
              <a:t></a:t>
            </a:r>
            <a:endParaRPr sz="1600">
              <a:latin typeface="UnDotum"/>
              <a:cs typeface="UnDotum"/>
            </a:endParaRPr>
          </a:p>
          <a:p>
            <a:pPr marL="12700">
              <a:lnSpc>
                <a:spcPct val="100000"/>
              </a:lnSpc>
              <a:spcBef>
                <a:spcPts val="1000"/>
              </a:spcBef>
            </a:pPr>
            <a:r>
              <a:rPr sz="1600" spc="-1019" dirty="0">
                <a:solidFill>
                  <a:srgbClr val="343434"/>
                </a:solidFill>
                <a:latin typeface="UnDotum"/>
                <a:cs typeface="UnDotum"/>
              </a:rPr>
              <a:t></a:t>
            </a:r>
            <a:endParaRPr sz="1600">
              <a:latin typeface="UnDotum"/>
              <a:cs typeface="UnDotum"/>
            </a:endParaRPr>
          </a:p>
        </p:txBody>
      </p:sp>
      <p:sp>
        <p:nvSpPr>
          <p:cNvPr id="9" name="object 9"/>
          <p:cNvSpPr txBox="1"/>
          <p:nvPr/>
        </p:nvSpPr>
        <p:spPr>
          <a:xfrm>
            <a:off x="2174239" y="3738880"/>
            <a:ext cx="4932045" cy="1134110"/>
          </a:xfrm>
          <a:prstGeom prst="rect">
            <a:avLst/>
          </a:prstGeom>
        </p:spPr>
        <p:txBody>
          <a:bodyPr vert="horz" wrap="square" lIns="0" tIns="12700" rIns="0" bIns="0" rtlCol="0">
            <a:spAutoFit/>
          </a:bodyPr>
          <a:lstStyle/>
          <a:p>
            <a:pPr marL="12700" marR="5080">
              <a:lnSpc>
                <a:spcPct val="151600"/>
              </a:lnSpc>
              <a:spcBef>
                <a:spcPts val="100"/>
              </a:spcBef>
            </a:pPr>
            <a:r>
              <a:rPr sz="1600" spc="-5" dirty="0">
                <a:solidFill>
                  <a:srgbClr val="3F3F3F"/>
                </a:solidFill>
                <a:latin typeface="Arial"/>
                <a:cs typeface="Arial"/>
              </a:rPr>
              <a:t>Replacing best and brightest </a:t>
            </a:r>
            <a:r>
              <a:rPr sz="1600" spc="-10" dirty="0">
                <a:solidFill>
                  <a:srgbClr val="3F3F3F"/>
                </a:solidFill>
                <a:latin typeface="Arial"/>
                <a:cs typeface="Arial"/>
              </a:rPr>
              <a:t>staff </a:t>
            </a:r>
            <a:r>
              <a:rPr sz="1600" spc="-5" dirty="0">
                <a:solidFill>
                  <a:srgbClr val="3F3F3F"/>
                </a:solidFill>
                <a:latin typeface="Arial"/>
                <a:cs typeface="Arial"/>
              </a:rPr>
              <a:t>after implementation  Implementation teams </a:t>
            </a:r>
            <a:r>
              <a:rPr sz="1600" dirty="0">
                <a:solidFill>
                  <a:srgbClr val="3F3F3F"/>
                </a:solidFill>
                <a:latin typeface="Arial"/>
                <a:cs typeface="Arial"/>
              </a:rPr>
              <a:t>can </a:t>
            </a:r>
            <a:r>
              <a:rPr sz="1600" spc="-5" dirty="0">
                <a:solidFill>
                  <a:srgbClr val="3F3F3F"/>
                </a:solidFill>
                <a:latin typeface="Arial"/>
                <a:cs typeface="Arial"/>
              </a:rPr>
              <a:t>never</a:t>
            </a:r>
            <a:r>
              <a:rPr sz="1600" spc="-20" dirty="0">
                <a:solidFill>
                  <a:srgbClr val="3F3F3F"/>
                </a:solidFill>
                <a:latin typeface="Arial"/>
                <a:cs typeface="Arial"/>
              </a:rPr>
              <a:t> </a:t>
            </a:r>
            <a:r>
              <a:rPr sz="1600" spc="-5" dirty="0">
                <a:solidFill>
                  <a:srgbClr val="3F3F3F"/>
                </a:solidFill>
                <a:latin typeface="Arial"/>
                <a:cs typeface="Arial"/>
              </a:rPr>
              <a:t>stop</a:t>
            </a:r>
            <a:endParaRPr sz="1600">
              <a:latin typeface="Arial"/>
              <a:cs typeface="Arial"/>
            </a:endParaRPr>
          </a:p>
          <a:p>
            <a:pPr marL="12700">
              <a:lnSpc>
                <a:spcPct val="100000"/>
              </a:lnSpc>
              <a:spcBef>
                <a:spcPts val="990"/>
              </a:spcBef>
            </a:pPr>
            <a:r>
              <a:rPr sz="1600" spc="-10" dirty="0">
                <a:solidFill>
                  <a:srgbClr val="3F3F3F"/>
                </a:solidFill>
                <a:latin typeface="Arial"/>
                <a:cs typeface="Arial"/>
              </a:rPr>
              <a:t>Waiting </a:t>
            </a:r>
            <a:r>
              <a:rPr sz="1600" spc="-5" dirty="0">
                <a:solidFill>
                  <a:srgbClr val="3F3F3F"/>
                </a:solidFill>
                <a:latin typeface="Arial"/>
                <a:cs typeface="Arial"/>
              </a:rPr>
              <a:t>for</a:t>
            </a:r>
            <a:r>
              <a:rPr sz="1600" dirty="0">
                <a:solidFill>
                  <a:srgbClr val="3F3F3F"/>
                </a:solidFill>
                <a:latin typeface="Arial"/>
                <a:cs typeface="Arial"/>
              </a:rPr>
              <a:t> </a:t>
            </a:r>
            <a:r>
              <a:rPr sz="1600" spc="-5" dirty="0">
                <a:solidFill>
                  <a:srgbClr val="3F3F3F"/>
                </a:solidFill>
                <a:latin typeface="Arial"/>
                <a:cs typeface="Arial"/>
              </a:rPr>
              <a:t>ROI</a:t>
            </a:r>
            <a:endParaRPr sz="1600">
              <a:latin typeface="Arial"/>
              <a:cs typeface="Arial"/>
            </a:endParaRPr>
          </a:p>
        </p:txBody>
      </p:sp>
      <p:sp>
        <p:nvSpPr>
          <p:cNvPr id="10" name="object 10"/>
          <p:cNvSpPr txBox="1"/>
          <p:nvPr/>
        </p:nvSpPr>
        <p:spPr>
          <a:xfrm>
            <a:off x="1831339" y="4953000"/>
            <a:ext cx="99695" cy="269240"/>
          </a:xfrm>
          <a:prstGeom prst="rect">
            <a:avLst/>
          </a:prstGeom>
        </p:spPr>
        <p:txBody>
          <a:bodyPr vert="horz" wrap="square" lIns="0" tIns="12700" rIns="0" bIns="0" rtlCol="0">
            <a:spAutoFit/>
          </a:bodyPr>
          <a:lstStyle/>
          <a:p>
            <a:pPr marL="12700">
              <a:lnSpc>
                <a:spcPct val="100000"/>
              </a:lnSpc>
              <a:spcBef>
                <a:spcPts val="100"/>
              </a:spcBef>
            </a:pPr>
            <a:r>
              <a:rPr sz="1600" spc="-1019" dirty="0">
                <a:solidFill>
                  <a:srgbClr val="343434"/>
                </a:solidFill>
                <a:latin typeface="UnDotum"/>
                <a:cs typeface="UnDotum"/>
              </a:rPr>
              <a:t></a:t>
            </a:r>
            <a:endParaRPr sz="1600">
              <a:latin typeface="UnDotum"/>
              <a:cs typeface="UnDotum"/>
            </a:endParaRPr>
          </a:p>
        </p:txBody>
      </p:sp>
      <p:sp>
        <p:nvSpPr>
          <p:cNvPr id="11" name="object 11"/>
          <p:cNvSpPr txBox="1"/>
          <p:nvPr/>
        </p:nvSpPr>
        <p:spPr>
          <a:xfrm>
            <a:off x="2174239" y="4974590"/>
            <a:ext cx="1962150" cy="269240"/>
          </a:xfrm>
          <a:prstGeom prst="rect">
            <a:avLst/>
          </a:prstGeom>
        </p:spPr>
        <p:txBody>
          <a:bodyPr vert="horz" wrap="square" lIns="0" tIns="12700" rIns="0" bIns="0" rtlCol="0">
            <a:spAutoFit/>
          </a:bodyPr>
          <a:lstStyle/>
          <a:p>
            <a:pPr marL="12700">
              <a:lnSpc>
                <a:spcPct val="100000"/>
              </a:lnSpc>
              <a:spcBef>
                <a:spcPts val="100"/>
              </a:spcBef>
            </a:pPr>
            <a:r>
              <a:rPr sz="1600" spc="-5" dirty="0">
                <a:solidFill>
                  <a:srgbClr val="3F3F3F"/>
                </a:solidFill>
                <a:latin typeface="Arial"/>
                <a:cs typeface="Arial"/>
              </a:rPr>
              <a:t>Post-ERP</a:t>
            </a:r>
            <a:r>
              <a:rPr sz="1600" spc="-90" dirty="0">
                <a:solidFill>
                  <a:srgbClr val="3F3F3F"/>
                </a:solidFill>
                <a:latin typeface="Arial"/>
                <a:cs typeface="Arial"/>
              </a:rPr>
              <a:t> </a:t>
            </a:r>
            <a:r>
              <a:rPr sz="1600" spc="-5" dirty="0">
                <a:solidFill>
                  <a:srgbClr val="3F3F3F"/>
                </a:solidFill>
                <a:latin typeface="Arial"/>
                <a:cs typeface="Arial"/>
              </a:rPr>
              <a:t>depression</a:t>
            </a:r>
            <a:endParaRPr sz="1600" dirty="0">
              <a:latin typeface="Arial"/>
              <a:cs typeface="Arial"/>
            </a:endParaRPr>
          </a:p>
        </p:txBody>
      </p:sp>
      <p:sp>
        <p:nvSpPr>
          <p:cNvPr id="12" name="object 12"/>
          <p:cNvSpPr txBox="1"/>
          <p:nvPr/>
        </p:nvSpPr>
        <p:spPr>
          <a:xfrm>
            <a:off x="774700" y="803910"/>
            <a:ext cx="243204" cy="312420"/>
          </a:xfrm>
          <a:prstGeom prst="rect">
            <a:avLst/>
          </a:prstGeom>
        </p:spPr>
        <p:txBody>
          <a:bodyPr vert="horz" wrap="square" lIns="0" tIns="16510" rIns="0" bIns="0" rtlCol="0">
            <a:spAutoFit/>
          </a:bodyPr>
          <a:lstStyle/>
          <a:p>
            <a:pPr marL="12700">
              <a:lnSpc>
                <a:spcPct val="100000"/>
              </a:lnSpc>
              <a:spcBef>
                <a:spcPts val="130"/>
              </a:spcBef>
            </a:pPr>
            <a:r>
              <a:rPr sz="1850" spc="-180" dirty="0">
                <a:solidFill>
                  <a:srgbClr val="FDFFFF"/>
                </a:solidFill>
                <a:latin typeface="Arial"/>
                <a:cs typeface="Arial"/>
              </a:rPr>
              <a:t>24</a:t>
            </a:r>
            <a:endParaRPr sz="1850">
              <a:latin typeface="Arial"/>
              <a:cs typeface="Arial"/>
            </a:endParaRPr>
          </a:p>
        </p:txBody>
      </p:sp>
      <p:sp>
        <p:nvSpPr>
          <p:cNvPr id="13" name="object 13"/>
          <p:cNvSpPr/>
          <p:nvPr/>
        </p:nvSpPr>
        <p:spPr>
          <a:xfrm>
            <a:off x="7001509" y="0"/>
            <a:ext cx="2142490" cy="2142490"/>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xfrm>
            <a:off x="1678939" y="642620"/>
            <a:ext cx="5049520" cy="574040"/>
          </a:xfrm>
          <a:prstGeom prst="rect">
            <a:avLst/>
          </a:prstGeom>
        </p:spPr>
        <p:txBody>
          <a:bodyPr vert="horz" wrap="square" lIns="0" tIns="12700" rIns="0" bIns="0" rtlCol="0">
            <a:spAutoFit/>
          </a:bodyPr>
          <a:lstStyle/>
          <a:p>
            <a:pPr marL="12700">
              <a:lnSpc>
                <a:spcPct val="100000"/>
              </a:lnSpc>
              <a:spcBef>
                <a:spcPts val="100"/>
              </a:spcBef>
            </a:pPr>
            <a:r>
              <a:rPr spc="-409" dirty="0"/>
              <a:t>Benefits </a:t>
            </a:r>
            <a:r>
              <a:rPr spc="-345" dirty="0"/>
              <a:t>of </a:t>
            </a:r>
            <a:r>
              <a:rPr spc="-650" dirty="0"/>
              <a:t>ERP</a:t>
            </a:r>
            <a:r>
              <a:rPr spc="-575" dirty="0"/>
              <a:t> </a:t>
            </a:r>
            <a:r>
              <a:rPr spc="-450" dirty="0"/>
              <a:t>Systems</a:t>
            </a:r>
          </a:p>
        </p:txBody>
      </p:sp>
      <p:sp>
        <p:nvSpPr>
          <p:cNvPr id="4" name="object 4"/>
          <p:cNvSpPr txBox="1"/>
          <p:nvPr/>
        </p:nvSpPr>
        <p:spPr>
          <a:xfrm>
            <a:off x="1907539" y="2155190"/>
            <a:ext cx="99695" cy="269240"/>
          </a:xfrm>
          <a:prstGeom prst="rect">
            <a:avLst/>
          </a:prstGeom>
        </p:spPr>
        <p:txBody>
          <a:bodyPr vert="horz" wrap="square" lIns="0" tIns="12700" rIns="0" bIns="0" rtlCol="0">
            <a:spAutoFit/>
          </a:bodyPr>
          <a:lstStyle/>
          <a:p>
            <a:pPr marL="12700">
              <a:lnSpc>
                <a:spcPct val="100000"/>
              </a:lnSpc>
              <a:spcBef>
                <a:spcPts val="100"/>
              </a:spcBef>
            </a:pPr>
            <a:r>
              <a:rPr sz="1600" spc="-1019" dirty="0">
                <a:solidFill>
                  <a:srgbClr val="343434"/>
                </a:solidFill>
                <a:latin typeface="UnDotum"/>
                <a:cs typeface="UnDotum"/>
              </a:rPr>
              <a:t></a:t>
            </a:r>
            <a:endParaRPr sz="1600">
              <a:latin typeface="UnDotum"/>
              <a:cs typeface="UnDotum"/>
            </a:endParaRPr>
          </a:p>
        </p:txBody>
      </p:sp>
      <p:sp>
        <p:nvSpPr>
          <p:cNvPr id="5" name="object 5"/>
          <p:cNvSpPr txBox="1"/>
          <p:nvPr/>
        </p:nvSpPr>
        <p:spPr>
          <a:xfrm>
            <a:off x="2250439" y="2175509"/>
            <a:ext cx="2801620" cy="269240"/>
          </a:xfrm>
          <a:prstGeom prst="rect">
            <a:avLst/>
          </a:prstGeom>
        </p:spPr>
        <p:txBody>
          <a:bodyPr vert="horz" wrap="square" lIns="0" tIns="12700" rIns="0" bIns="0" rtlCol="0">
            <a:spAutoFit/>
          </a:bodyPr>
          <a:lstStyle/>
          <a:p>
            <a:pPr marL="12700">
              <a:lnSpc>
                <a:spcPct val="100000"/>
              </a:lnSpc>
              <a:spcBef>
                <a:spcPts val="100"/>
              </a:spcBef>
            </a:pPr>
            <a:r>
              <a:rPr sz="1600" spc="-5" dirty="0">
                <a:solidFill>
                  <a:srgbClr val="3F3F3F"/>
                </a:solidFill>
                <a:latin typeface="Arial"/>
                <a:cs typeface="Arial"/>
              </a:rPr>
              <a:t>Improving integration,</a:t>
            </a:r>
            <a:r>
              <a:rPr sz="1600" spc="-40" dirty="0">
                <a:solidFill>
                  <a:srgbClr val="3F3F3F"/>
                </a:solidFill>
                <a:latin typeface="Arial"/>
                <a:cs typeface="Arial"/>
              </a:rPr>
              <a:t> </a:t>
            </a:r>
            <a:r>
              <a:rPr sz="1600" spc="-5" dirty="0">
                <a:solidFill>
                  <a:srgbClr val="3F3F3F"/>
                </a:solidFill>
                <a:latin typeface="Arial"/>
                <a:cs typeface="Arial"/>
              </a:rPr>
              <a:t>flexibility</a:t>
            </a:r>
            <a:endParaRPr sz="1600">
              <a:latin typeface="Arial"/>
              <a:cs typeface="Arial"/>
            </a:endParaRPr>
          </a:p>
        </p:txBody>
      </p:sp>
      <p:sp>
        <p:nvSpPr>
          <p:cNvPr id="6" name="object 6"/>
          <p:cNvSpPr txBox="1"/>
          <p:nvPr/>
        </p:nvSpPr>
        <p:spPr>
          <a:xfrm>
            <a:off x="1907539" y="2399029"/>
            <a:ext cx="99695" cy="1135380"/>
          </a:xfrm>
          <a:prstGeom prst="rect">
            <a:avLst/>
          </a:prstGeom>
        </p:spPr>
        <p:txBody>
          <a:bodyPr vert="horz" wrap="square" lIns="0" tIns="138430" rIns="0" bIns="0" rtlCol="0">
            <a:spAutoFit/>
          </a:bodyPr>
          <a:lstStyle/>
          <a:p>
            <a:pPr marL="12700">
              <a:lnSpc>
                <a:spcPct val="100000"/>
              </a:lnSpc>
              <a:spcBef>
                <a:spcPts val="1090"/>
              </a:spcBef>
            </a:pPr>
            <a:r>
              <a:rPr sz="1600" spc="-1019" dirty="0">
                <a:solidFill>
                  <a:srgbClr val="343434"/>
                </a:solidFill>
                <a:latin typeface="UnDotum"/>
                <a:cs typeface="UnDotum"/>
              </a:rPr>
              <a:t></a:t>
            </a:r>
            <a:endParaRPr sz="1600">
              <a:latin typeface="UnDotum"/>
              <a:cs typeface="UnDotum"/>
            </a:endParaRPr>
          </a:p>
          <a:p>
            <a:pPr marL="12700">
              <a:lnSpc>
                <a:spcPct val="100000"/>
              </a:lnSpc>
              <a:spcBef>
                <a:spcPts val="990"/>
              </a:spcBef>
            </a:pPr>
            <a:r>
              <a:rPr sz="1600" spc="-1019" dirty="0">
                <a:solidFill>
                  <a:srgbClr val="343434"/>
                </a:solidFill>
                <a:latin typeface="UnDotum"/>
                <a:cs typeface="UnDotum"/>
              </a:rPr>
              <a:t></a:t>
            </a:r>
            <a:endParaRPr sz="1600">
              <a:latin typeface="UnDotum"/>
              <a:cs typeface="UnDotum"/>
            </a:endParaRPr>
          </a:p>
          <a:p>
            <a:pPr marL="12700">
              <a:lnSpc>
                <a:spcPct val="100000"/>
              </a:lnSpc>
              <a:spcBef>
                <a:spcPts val="1000"/>
              </a:spcBef>
            </a:pPr>
            <a:r>
              <a:rPr sz="1600" spc="-1019" dirty="0">
                <a:solidFill>
                  <a:srgbClr val="343434"/>
                </a:solidFill>
                <a:latin typeface="UnDotum"/>
                <a:cs typeface="UnDotum"/>
              </a:rPr>
              <a:t></a:t>
            </a:r>
            <a:endParaRPr sz="1600">
              <a:latin typeface="UnDotum"/>
              <a:cs typeface="UnDotum"/>
            </a:endParaRPr>
          </a:p>
        </p:txBody>
      </p:sp>
      <p:sp>
        <p:nvSpPr>
          <p:cNvPr id="7" name="object 7"/>
          <p:cNvSpPr txBox="1"/>
          <p:nvPr/>
        </p:nvSpPr>
        <p:spPr>
          <a:xfrm>
            <a:off x="2250439" y="2418079"/>
            <a:ext cx="3340735" cy="1136650"/>
          </a:xfrm>
          <a:prstGeom prst="rect">
            <a:avLst/>
          </a:prstGeom>
        </p:spPr>
        <p:txBody>
          <a:bodyPr vert="horz" wrap="square" lIns="0" tIns="139700" rIns="0" bIns="0" rtlCol="0">
            <a:spAutoFit/>
          </a:bodyPr>
          <a:lstStyle/>
          <a:p>
            <a:pPr marL="12700">
              <a:lnSpc>
                <a:spcPct val="100000"/>
              </a:lnSpc>
              <a:spcBef>
                <a:spcPts val="1100"/>
              </a:spcBef>
            </a:pPr>
            <a:r>
              <a:rPr sz="1600" spc="-10" dirty="0">
                <a:solidFill>
                  <a:srgbClr val="3F3F3F"/>
                </a:solidFill>
                <a:latin typeface="Arial"/>
                <a:cs typeface="Arial"/>
              </a:rPr>
              <a:t>Fewer</a:t>
            </a:r>
            <a:r>
              <a:rPr sz="1600" spc="-5" dirty="0">
                <a:solidFill>
                  <a:srgbClr val="3F3F3F"/>
                </a:solidFill>
                <a:latin typeface="Arial"/>
                <a:cs typeface="Arial"/>
              </a:rPr>
              <a:t> errors</a:t>
            </a:r>
            <a:endParaRPr sz="1600">
              <a:latin typeface="Arial"/>
              <a:cs typeface="Arial"/>
            </a:endParaRPr>
          </a:p>
          <a:p>
            <a:pPr marL="12700">
              <a:lnSpc>
                <a:spcPct val="100000"/>
              </a:lnSpc>
              <a:spcBef>
                <a:spcPts val="1000"/>
              </a:spcBef>
            </a:pPr>
            <a:r>
              <a:rPr sz="1600" spc="-5" dirty="0">
                <a:solidFill>
                  <a:srgbClr val="3F3F3F"/>
                </a:solidFill>
                <a:latin typeface="Arial"/>
                <a:cs typeface="Arial"/>
              </a:rPr>
              <a:t>Improved speed and</a:t>
            </a:r>
            <a:r>
              <a:rPr sz="1600" spc="-20" dirty="0">
                <a:solidFill>
                  <a:srgbClr val="3F3F3F"/>
                </a:solidFill>
                <a:latin typeface="Arial"/>
                <a:cs typeface="Arial"/>
              </a:rPr>
              <a:t> </a:t>
            </a:r>
            <a:r>
              <a:rPr sz="1600" spc="-5" dirty="0">
                <a:solidFill>
                  <a:srgbClr val="3F3F3F"/>
                </a:solidFill>
                <a:latin typeface="Arial"/>
                <a:cs typeface="Arial"/>
              </a:rPr>
              <a:t>efficiency</a:t>
            </a:r>
            <a:endParaRPr sz="1600">
              <a:latin typeface="Arial"/>
              <a:cs typeface="Arial"/>
            </a:endParaRPr>
          </a:p>
          <a:p>
            <a:pPr marL="12700">
              <a:lnSpc>
                <a:spcPct val="100000"/>
              </a:lnSpc>
              <a:spcBef>
                <a:spcPts val="990"/>
              </a:spcBef>
            </a:pPr>
            <a:r>
              <a:rPr sz="1600" spc="-15" dirty="0">
                <a:solidFill>
                  <a:srgbClr val="3F3F3F"/>
                </a:solidFill>
                <a:latin typeface="Arial"/>
                <a:cs typeface="Arial"/>
              </a:rPr>
              <a:t>More </a:t>
            </a:r>
            <a:r>
              <a:rPr sz="1600" spc="-5" dirty="0">
                <a:solidFill>
                  <a:srgbClr val="3F3F3F"/>
                </a:solidFill>
                <a:latin typeface="Arial"/>
                <a:cs typeface="Arial"/>
              </a:rPr>
              <a:t>complete access to</a:t>
            </a:r>
            <a:r>
              <a:rPr sz="1600" spc="5" dirty="0">
                <a:solidFill>
                  <a:srgbClr val="3F3F3F"/>
                </a:solidFill>
                <a:latin typeface="Arial"/>
                <a:cs typeface="Arial"/>
              </a:rPr>
              <a:t> </a:t>
            </a:r>
            <a:r>
              <a:rPr sz="1600" spc="-5" dirty="0">
                <a:solidFill>
                  <a:srgbClr val="3F3F3F"/>
                </a:solidFill>
                <a:latin typeface="Arial"/>
                <a:cs typeface="Arial"/>
              </a:rPr>
              <a:t>information</a:t>
            </a:r>
            <a:endParaRPr sz="1600">
              <a:latin typeface="Arial"/>
              <a:cs typeface="Arial"/>
            </a:endParaRPr>
          </a:p>
        </p:txBody>
      </p:sp>
      <p:sp>
        <p:nvSpPr>
          <p:cNvPr id="8" name="object 8"/>
          <p:cNvSpPr txBox="1"/>
          <p:nvPr/>
        </p:nvSpPr>
        <p:spPr>
          <a:xfrm>
            <a:off x="1907539" y="3507740"/>
            <a:ext cx="99695" cy="1136650"/>
          </a:xfrm>
          <a:prstGeom prst="rect">
            <a:avLst/>
          </a:prstGeom>
        </p:spPr>
        <p:txBody>
          <a:bodyPr vert="horz" wrap="square" lIns="0" tIns="139700" rIns="0" bIns="0" rtlCol="0">
            <a:spAutoFit/>
          </a:bodyPr>
          <a:lstStyle/>
          <a:p>
            <a:pPr marL="12700">
              <a:lnSpc>
                <a:spcPct val="100000"/>
              </a:lnSpc>
              <a:spcBef>
                <a:spcPts val="1100"/>
              </a:spcBef>
            </a:pPr>
            <a:r>
              <a:rPr sz="1600" spc="-1019" dirty="0">
                <a:solidFill>
                  <a:srgbClr val="343434"/>
                </a:solidFill>
                <a:latin typeface="UnDotum"/>
                <a:cs typeface="UnDotum"/>
              </a:rPr>
              <a:t></a:t>
            </a:r>
            <a:endParaRPr sz="1600">
              <a:latin typeface="UnDotum"/>
              <a:cs typeface="UnDotum"/>
            </a:endParaRPr>
          </a:p>
          <a:p>
            <a:pPr marL="12700">
              <a:lnSpc>
                <a:spcPct val="100000"/>
              </a:lnSpc>
              <a:spcBef>
                <a:spcPts val="1000"/>
              </a:spcBef>
            </a:pPr>
            <a:r>
              <a:rPr sz="1600" spc="-1019" dirty="0">
                <a:solidFill>
                  <a:srgbClr val="343434"/>
                </a:solidFill>
                <a:latin typeface="UnDotum"/>
                <a:cs typeface="UnDotum"/>
              </a:rPr>
              <a:t></a:t>
            </a:r>
            <a:endParaRPr sz="1600">
              <a:latin typeface="UnDotum"/>
              <a:cs typeface="UnDotum"/>
            </a:endParaRPr>
          </a:p>
          <a:p>
            <a:pPr marL="12700">
              <a:lnSpc>
                <a:spcPct val="100000"/>
              </a:lnSpc>
              <a:spcBef>
                <a:spcPts val="990"/>
              </a:spcBef>
            </a:pPr>
            <a:r>
              <a:rPr sz="1600" spc="-1019" dirty="0">
                <a:solidFill>
                  <a:srgbClr val="343434"/>
                </a:solidFill>
                <a:latin typeface="UnDotum"/>
                <a:cs typeface="UnDotum"/>
              </a:rPr>
              <a:t></a:t>
            </a:r>
            <a:endParaRPr sz="1600">
              <a:latin typeface="UnDotum"/>
              <a:cs typeface="UnDotum"/>
            </a:endParaRPr>
          </a:p>
        </p:txBody>
      </p:sp>
      <p:sp>
        <p:nvSpPr>
          <p:cNvPr id="9" name="object 9"/>
          <p:cNvSpPr txBox="1"/>
          <p:nvPr/>
        </p:nvSpPr>
        <p:spPr>
          <a:xfrm>
            <a:off x="2250439" y="3530600"/>
            <a:ext cx="5774690" cy="1134110"/>
          </a:xfrm>
          <a:prstGeom prst="rect">
            <a:avLst/>
          </a:prstGeom>
        </p:spPr>
        <p:txBody>
          <a:bodyPr vert="horz" wrap="square" lIns="0" tIns="12700" rIns="0" bIns="0" rtlCol="0">
            <a:spAutoFit/>
          </a:bodyPr>
          <a:lstStyle/>
          <a:p>
            <a:pPr marL="12700" marR="1616075">
              <a:lnSpc>
                <a:spcPct val="151600"/>
              </a:lnSpc>
              <a:spcBef>
                <a:spcPts val="100"/>
              </a:spcBef>
            </a:pPr>
            <a:r>
              <a:rPr sz="1600" spc="-10" dirty="0">
                <a:solidFill>
                  <a:srgbClr val="3F3F3F"/>
                </a:solidFill>
                <a:latin typeface="Arial"/>
                <a:cs typeface="Arial"/>
              </a:rPr>
              <a:t>Lower </a:t>
            </a:r>
            <a:r>
              <a:rPr sz="1600" spc="-5" dirty="0">
                <a:solidFill>
                  <a:srgbClr val="3F3F3F"/>
                </a:solidFill>
                <a:latin typeface="Arial"/>
                <a:cs typeface="Arial"/>
              </a:rPr>
              <a:t>total </a:t>
            </a:r>
            <a:r>
              <a:rPr sz="1600" dirty="0">
                <a:solidFill>
                  <a:srgbClr val="3F3F3F"/>
                </a:solidFill>
                <a:latin typeface="Arial"/>
                <a:cs typeface="Arial"/>
              </a:rPr>
              <a:t>costs in </a:t>
            </a:r>
            <a:r>
              <a:rPr sz="1600" spc="-5" dirty="0">
                <a:solidFill>
                  <a:srgbClr val="3F3F3F"/>
                </a:solidFill>
                <a:latin typeface="Arial"/>
                <a:cs typeface="Arial"/>
              </a:rPr>
              <a:t>the complete supply chain  Shorten throughput</a:t>
            </a:r>
            <a:r>
              <a:rPr sz="1600" spc="-10" dirty="0">
                <a:solidFill>
                  <a:srgbClr val="3F3F3F"/>
                </a:solidFill>
                <a:latin typeface="Arial"/>
                <a:cs typeface="Arial"/>
              </a:rPr>
              <a:t> </a:t>
            </a:r>
            <a:r>
              <a:rPr sz="1600" dirty="0">
                <a:solidFill>
                  <a:srgbClr val="3F3F3F"/>
                </a:solidFill>
                <a:latin typeface="Arial"/>
                <a:cs typeface="Arial"/>
              </a:rPr>
              <a:t>times</a:t>
            </a:r>
            <a:endParaRPr sz="1600">
              <a:latin typeface="Arial"/>
              <a:cs typeface="Arial"/>
            </a:endParaRPr>
          </a:p>
          <a:p>
            <a:pPr marL="12700">
              <a:lnSpc>
                <a:spcPct val="100000"/>
              </a:lnSpc>
              <a:spcBef>
                <a:spcPts val="990"/>
              </a:spcBef>
            </a:pPr>
            <a:r>
              <a:rPr sz="1600" spc="-5" dirty="0">
                <a:solidFill>
                  <a:srgbClr val="3F3F3F"/>
                </a:solidFill>
                <a:latin typeface="Arial"/>
                <a:cs typeface="Arial"/>
              </a:rPr>
              <a:t>Sustained involvement and </a:t>
            </a:r>
            <a:r>
              <a:rPr sz="1600" dirty="0">
                <a:solidFill>
                  <a:srgbClr val="3F3F3F"/>
                </a:solidFill>
                <a:latin typeface="Arial"/>
                <a:cs typeface="Arial"/>
              </a:rPr>
              <a:t>commitment </a:t>
            </a:r>
            <a:r>
              <a:rPr sz="1600" spc="-5" dirty="0">
                <a:solidFill>
                  <a:srgbClr val="3F3F3F"/>
                </a:solidFill>
                <a:latin typeface="Arial"/>
                <a:cs typeface="Arial"/>
              </a:rPr>
              <a:t>of the top</a:t>
            </a:r>
            <a:r>
              <a:rPr sz="1600" spc="5" dirty="0">
                <a:solidFill>
                  <a:srgbClr val="3F3F3F"/>
                </a:solidFill>
                <a:latin typeface="Arial"/>
                <a:cs typeface="Arial"/>
              </a:rPr>
              <a:t> </a:t>
            </a:r>
            <a:r>
              <a:rPr sz="1600" spc="-5" dirty="0">
                <a:solidFill>
                  <a:srgbClr val="3F3F3F"/>
                </a:solidFill>
                <a:latin typeface="Arial"/>
                <a:cs typeface="Arial"/>
              </a:rPr>
              <a:t>management</a:t>
            </a:r>
            <a:endParaRPr sz="1600">
              <a:latin typeface="Arial"/>
              <a:cs typeface="Arial"/>
            </a:endParaRPr>
          </a:p>
        </p:txBody>
      </p:sp>
      <p:sp>
        <p:nvSpPr>
          <p:cNvPr id="10" name="object 10"/>
          <p:cNvSpPr txBox="1"/>
          <p:nvPr/>
        </p:nvSpPr>
        <p:spPr>
          <a:xfrm>
            <a:off x="774700" y="803910"/>
            <a:ext cx="243204" cy="312420"/>
          </a:xfrm>
          <a:prstGeom prst="rect">
            <a:avLst/>
          </a:prstGeom>
        </p:spPr>
        <p:txBody>
          <a:bodyPr vert="horz" wrap="square" lIns="0" tIns="16510" rIns="0" bIns="0" rtlCol="0">
            <a:spAutoFit/>
          </a:bodyPr>
          <a:lstStyle/>
          <a:p>
            <a:pPr marL="12700">
              <a:lnSpc>
                <a:spcPct val="100000"/>
              </a:lnSpc>
              <a:spcBef>
                <a:spcPts val="130"/>
              </a:spcBef>
            </a:pPr>
            <a:r>
              <a:rPr sz="1850" spc="-180" dirty="0">
                <a:solidFill>
                  <a:srgbClr val="FDFFFF"/>
                </a:solidFill>
                <a:latin typeface="Arial"/>
                <a:cs typeface="Arial"/>
              </a:rPr>
              <a:t>25</a:t>
            </a:r>
            <a:endParaRPr sz="1850">
              <a:latin typeface="Arial"/>
              <a:cs typeface="Arial"/>
            </a:endParaRPr>
          </a:p>
        </p:txBody>
      </p:sp>
      <p:sp>
        <p:nvSpPr>
          <p:cNvPr id="11" name="object 11"/>
          <p:cNvSpPr/>
          <p:nvPr/>
        </p:nvSpPr>
        <p:spPr>
          <a:xfrm>
            <a:off x="7001509" y="0"/>
            <a:ext cx="2142490" cy="214249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p:nvPr/>
        </p:nvSpPr>
        <p:spPr>
          <a:xfrm>
            <a:off x="2021839" y="2146300"/>
            <a:ext cx="2875915" cy="269240"/>
          </a:xfrm>
          <a:prstGeom prst="rect">
            <a:avLst/>
          </a:prstGeom>
        </p:spPr>
        <p:txBody>
          <a:bodyPr vert="horz" wrap="square" lIns="0" tIns="12700" rIns="0" bIns="0" rtlCol="0">
            <a:spAutoFit/>
          </a:bodyPr>
          <a:lstStyle/>
          <a:p>
            <a:pPr marL="12700">
              <a:lnSpc>
                <a:spcPct val="100000"/>
              </a:lnSpc>
              <a:spcBef>
                <a:spcPts val="100"/>
              </a:spcBef>
              <a:tabLst>
                <a:tab pos="354965" algn="l"/>
              </a:tabLst>
            </a:pPr>
            <a:r>
              <a:rPr sz="2400" spc="-1530" baseline="3472" dirty="0">
                <a:solidFill>
                  <a:srgbClr val="343434"/>
                </a:solidFill>
                <a:latin typeface="UnDotum"/>
                <a:cs typeface="UnDotum"/>
              </a:rPr>
              <a:t>	</a:t>
            </a:r>
            <a:r>
              <a:rPr sz="1600" spc="-5" dirty="0">
                <a:solidFill>
                  <a:srgbClr val="3F3F3F"/>
                </a:solidFill>
                <a:latin typeface="Arial"/>
                <a:cs typeface="Arial"/>
              </a:rPr>
              <a:t>Reduce stock to </a:t>
            </a:r>
            <a:r>
              <a:rPr sz="1600" dirty="0">
                <a:solidFill>
                  <a:srgbClr val="3F3F3F"/>
                </a:solidFill>
                <a:latin typeface="Arial"/>
                <a:cs typeface="Arial"/>
              </a:rPr>
              <a:t>a</a:t>
            </a:r>
            <a:r>
              <a:rPr sz="1600" spc="-40" dirty="0">
                <a:solidFill>
                  <a:srgbClr val="3F3F3F"/>
                </a:solidFill>
                <a:latin typeface="Arial"/>
                <a:cs typeface="Arial"/>
              </a:rPr>
              <a:t> </a:t>
            </a:r>
            <a:r>
              <a:rPr sz="1600" spc="-5" dirty="0">
                <a:solidFill>
                  <a:srgbClr val="3F3F3F"/>
                </a:solidFill>
                <a:latin typeface="Arial"/>
                <a:cs typeface="Arial"/>
              </a:rPr>
              <a:t>minimum</a:t>
            </a:r>
            <a:endParaRPr sz="1600">
              <a:latin typeface="Arial"/>
              <a:cs typeface="Arial"/>
            </a:endParaRPr>
          </a:p>
        </p:txBody>
      </p:sp>
      <p:sp>
        <p:nvSpPr>
          <p:cNvPr id="4" name="object 4"/>
          <p:cNvSpPr txBox="1"/>
          <p:nvPr/>
        </p:nvSpPr>
        <p:spPr>
          <a:xfrm>
            <a:off x="2021839" y="2381249"/>
            <a:ext cx="99695" cy="1082040"/>
          </a:xfrm>
          <a:prstGeom prst="rect">
            <a:avLst/>
          </a:prstGeom>
        </p:spPr>
        <p:txBody>
          <a:bodyPr vert="horz" wrap="square" lIns="0" tIns="120650" rIns="0" bIns="0" rtlCol="0">
            <a:spAutoFit/>
          </a:bodyPr>
          <a:lstStyle/>
          <a:p>
            <a:pPr marL="12700">
              <a:lnSpc>
                <a:spcPct val="100000"/>
              </a:lnSpc>
              <a:spcBef>
                <a:spcPts val="950"/>
              </a:spcBef>
            </a:pPr>
            <a:r>
              <a:rPr sz="1600" spc="-1019" dirty="0">
                <a:solidFill>
                  <a:srgbClr val="343434"/>
                </a:solidFill>
                <a:latin typeface="UnDotum"/>
                <a:cs typeface="UnDotum"/>
              </a:rPr>
              <a:t></a:t>
            </a:r>
            <a:endParaRPr sz="1600">
              <a:latin typeface="UnDotum"/>
              <a:cs typeface="UnDotum"/>
            </a:endParaRPr>
          </a:p>
          <a:p>
            <a:pPr marL="12700">
              <a:lnSpc>
                <a:spcPct val="100000"/>
              </a:lnSpc>
              <a:spcBef>
                <a:spcPts val="850"/>
              </a:spcBef>
            </a:pPr>
            <a:r>
              <a:rPr sz="1600" spc="-1019" dirty="0">
                <a:solidFill>
                  <a:srgbClr val="343434"/>
                </a:solidFill>
                <a:latin typeface="UnDotum"/>
                <a:cs typeface="UnDotum"/>
              </a:rPr>
              <a:t></a:t>
            </a:r>
            <a:endParaRPr sz="1600">
              <a:latin typeface="UnDotum"/>
              <a:cs typeface="UnDotum"/>
            </a:endParaRPr>
          </a:p>
          <a:p>
            <a:pPr marL="12700">
              <a:lnSpc>
                <a:spcPct val="100000"/>
              </a:lnSpc>
              <a:spcBef>
                <a:spcPts val="860"/>
              </a:spcBef>
            </a:pPr>
            <a:r>
              <a:rPr sz="1600" spc="-1019" dirty="0">
                <a:solidFill>
                  <a:srgbClr val="343434"/>
                </a:solidFill>
                <a:latin typeface="UnDotum"/>
                <a:cs typeface="UnDotum"/>
              </a:rPr>
              <a:t></a:t>
            </a:r>
            <a:endParaRPr sz="1600">
              <a:latin typeface="UnDotum"/>
              <a:cs typeface="UnDotum"/>
            </a:endParaRPr>
          </a:p>
        </p:txBody>
      </p:sp>
      <p:sp>
        <p:nvSpPr>
          <p:cNvPr id="5" name="object 5"/>
          <p:cNvSpPr txBox="1"/>
          <p:nvPr/>
        </p:nvSpPr>
        <p:spPr>
          <a:xfrm>
            <a:off x="2364739" y="2388870"/>
            <a:ext cx="5528945" cy="1309370"/>
          </a:xfrm>
          <a:prstGeom prst="rect">
            <a:avLst/>
          </a:prstGeom>
        </p:spPr>
        <p:txBody>
          <a:bodyPr vert="horz" wrap="square" lIns="0" tIns="12700" rIns="0" bIns="0" rtlCol="0">
            <a:spAutoFit/>
          </a:bodyPr>
          <a:lstStyle/>
          <a:p>
            <a:pPr marL="12700" marR="3014980">
              <a:lnSpc>
                <a:spcPct val="144800"/>
              </a:lnSpc>
              <a:spcBef>
                <a:spcPts val="100"/>
              </a:spcBef>
            </a:pPr>
            <a:r>
              <a:rPr sz="1600" spc="-5" dirty="0">
                <a:solidFill>
                  <a:srgbClr val="3F3F3F"/>
                </a:solidFill>
                <a:latin typeface="Arial"/>
                <a:cs typeface="Arial"/>
              </a:rPr>
              <a:t>Enlarge </a:t>
            </a:r>
            <a:r>
              <a:rPr sz="1600" spc="-10" dirty="0">
                <a:solidFill>
                  <a:srgbClr val="3F3F3F"/>
                </a:solidFill>
                <a:latin typeface="Arial"/>
                <a:cs typeface="Arial"/>
              </a:rPr>
              <a:t>product </a:t>
            </a:r>
            <a:r>
              <a:rPr sz="1600" spc="-5" dirty="0">
                <a:solidFill>
                  <a:srgbClr val="3F3F3F"/>
                </a:solidFill>
                <a:latin typeface="Arial"/>
                <a:cs typeface="Arial"/>
              </a:rPr>
              <a:t>assortment  Improve product</a:t>
            </a:r>
            <a:r>
              <a:rPr sz="1600" spc="-20" dirty="0">
                <a:solidFill>
                  <a:srgbClr val="3F3F3F"/>
                </a:solidFill>
                <a:latin typeface="Arial"/>
                <a:cs typeface="Arial"/>
              </a:rPr>
              <a:t> </a:t>
            </a:r>
            <a:r>
              <a:rPr sz="1600" spc="-5" dirty="0">
                <a:solidFill>
                  <a:srgbClr val="3F3F3F"/>
                </a:solidFill>
                <a:latin typeface="Arial"/>
                <a:cs typeface="Arial"/>
              </a:rPr>
              <a:t>quality</a:t>
            </a:r>
            <a:endParaRPr sz="1600" dirty="0">
              <a:latin typeface="Arial"/>
              <a:cs typeface="Arial"/>
            </a:endParaRPr>
          </a:p>
          <a:p>
            <a:pPr marL="12700" marR="5080">
              <a:lnSpc>
                <a:spcPts val="1780"/>
              </a:lnSpc>
              <a:spcBef>
                <a:spcPts val="1025"/>
              </a:spcBef>
            </a:pPr>
            <a:r>
              <a:rPr sz="1600" spc="-5" dirty="0">
                <a:solidFill>
                  <a:srgbClr val="3F3F3F"/>
                </a:solidFill>
                <a:latin typeface="Arial"/>
                <a:cs typeface="Arial"/>
              </a:rPr>
              <a:t>Provide </a:t>
            </a:r>
            <a:r>
              <a:rPr sz="1600" dirty="0">
                <a:solidFill>
                  <a:srgbClr val="3F3F3F"/>
                </a:solidFill>
                <a:latin typeface="Arial"/>
                <a:cs typeface="Arial"/>
              </a:rPr>
              <a:t>more </a:t>
            </a:r>
            <a:r>
              <a:rPr sz="1600" spc="-5" dirty="0">
                <a:solidFill>
                  <a:srgbClr val="3F3F3F"/>
                </a:solidFill>
                <a:latin typeface="Arial"/>
                <a:cs typeface="Arial"/>
              </a:rPr>
              <a:t>reliable delivery dates and higher </a:t>
            </a:r>
            <a:r>
              <a:rPr sz="1600" dirty="0">
                <a:solidFill>
                  <a:srgbClr val="3F3F3F"/>
                </a:solidFill>
                <a:latin typeface="Arial"/>
                <a:cs typeface="Arial"/>
              </a:rPr>
              <a:t>service </a:t>
            </a:r>
            <a:r>
              <a:rPr sz="1600" spc="-5" dirty="0">
                <a:solidFill>
                  <a:srgbClr val="3F3F3F"/>
                </a:solidFill>
                <a:latin typeface="Arial"/>
                <a:cs typeface="Arial"/>
              </a:rPr>
              <a:t>to the  customer</a:t>
            </a:r>
            <a:endParaRPr sz="1600" dirty="0">
              <a:latin typeface="Arial"/>
              <a:cs typeface="Arial"/>
            </a:endParaRPr>
          </a:p>
        </p:txBody>
      </p:sp>
      <p:sp>
        <p:nvSpPr>
          <p:cNvPr id="6" name="object 6"/>
          <p:cNvSpPr txBox="1"/>
          <p:nvPr/>
        </p:nvSpPr>
        <p:spPr>
          <a:xfrm>
            <a:off x="2021839" y="3771900"/>
            <a:ext cx="99695" cy="269240"/>
          </a:xfrm>
          <a:prstGeom prst="rect">
            <a:avLst/>
          </a:prstGeom>
        </p:spPr>
        <p:txBody>
          <a:bodyPr vert="horz" wrap="square" lIns="0" tIns="12700" rIns="0" bIns="0" rtlCol="0">
            <a:spAutoFit/>
          </a:bodyPr>
          <a:lstStyle/>
          <a:p>
            <a:pPr marL="12700">
              <a:lnSpc>
                <a:spcPct val="100000"/>
              </a:lnSpc>
              <a:spcBef>
                <a:spcPts val="100"/>
              </a:spcBef>
            </a:pPr>
            <a:r>
              <a:rPr sz="1600" spc="-1019" dirty="0">
                <a:solidFill>
                  <a:srgbClr val="343434"/>
                </a:solidFill>
                <a:latin typeface="UnDotum"/>
                <a:cs typeface="UnDotum"/>
              </a:rPr>
              <a:t></a:t>
            </a:r>
            <a:endParaRPr sz="1600">
              <a:latin typeface="UnDotum"/>
              <a:cs typeface="UnDotum"/>
            </a:endParaRPr>
          </a:p>
        </p:txBody>
      </p:sp>
      <p:sp>
        <p:nvSpPr>
          <p:cNvPr id="7" name="object 7"/>
          <p:cNvSpPr txBox="1"/>
          <p:nvPr/>
        </p:nvSpPr>
        <p:spPr>
          <a:xfrm>
            <a:off x="2364739" y="3782059"/>
            <a:ext cx="5377815" cy="269240"/>
          </a:xfrm>
          <a:prstGeom prst="rect">
            <a:avLst/>
          </a:prstGeom>
        </p:spPr>
        <p:txBody>
          <a:bodyPr vert="horz" wrap="square" lIns="0" tIns="12700" rIns="0" bIns="0" rtlCol="0">
            <a:spAutoFit/>
          </a:bodyPr>
          <a:lstStyle/>
          <a:p>
            <a:pPr marL="12700">
              <a:lnSpc>
                <a:spcPct val="100000"/>
              </a:lnSpc>
              <a:spcBef>
                <a:spcPts val="100"/>
              </a:spcBef>
            </a:pPr>
            <a:r>
              <a:rPr sz="1600" spc="-5" dirty="0">
                <a:solidFill>
                  <a:srgbClr val="3F3F3F"/>
                </a:solidFill>
                <a:latin typeface="Arial"/>
                <a:cs typeface="Arial"/>
              </a:rPr>
              <a:t>Efficiently coordinate global demand, supply and</a:t>
            </a:r>
            <a:r>
              <a:rPr sz="1600" spc="-65" dirty="0">
                <a:solidFill>
                  <a:srgbClr val="3F3F3F"/>
                </a:solidFill>
                <a:latin typeface="Arial"/>
                <a:cs typeface="Arial"/>
              </a:rPr>
              <a:t> </a:t>
            </a:r>
            <a:r>
              <a:rPr sz="1600" spc="-5" dirty="0">
                <a:solidFill>
                  <a:srgbClr val="3F3F3F"/>
                </a:solidFill>
                <a:latin typeface="Arial"/>
                <a:cs typeface="Arial"/>
              </a:rPr>
              <a:t>production</a:t>
            </a:r>
            <a:endParaRPr sz="1600">
              <a:latin typeface="Arial"/>
              <a:cs typeface="Arial"/>
            </a:endParaRPr>
          </a:p>
        </p:txBody>
      </p:sp>
      <p:sp>
        <p:nvSpPr>
          <p:cNvPr id="8" name="object 8"/>
          <p:cNvSpPr txBox="1"/>
          <p:nvPr/>
        </p:nvSpPr>
        <p:spPr>
          <a:xfrm>
            <a:off x="787400" y="821689"/>
            <a:ext cx="231775" cy="297180"/>
          </a:xfrm>
          <a:prstGeom prst="rect">
            <a:avLst/>
          </a:prstGeom>
        </p:spPr>
        <p:txBody>
          <a:bodyPr vert="horz" wrap="square" lIns="0" tIns="16510" rIns="0" bIns="0" rtlCol="0">
            <a:spAutoFit/>
          </a:bodyPr>
          <a:lstStyle/>
          <a:p>
            <a:pPr marL="12700">
              <a:lnSpc>
                <a:spcPct val="100000"/>
              </a:lnSpc>
              <a:spcBef>
                <a:spcPts val="130"/>
              </a:spcBef>
            </a:pPr>
            <a:r>
              <a:rPr sz="1750" spc="-170" dirty="0">
                <a:solidFill>
                  <a:srgbClr val="FDFFFF"/>
                </a:solidFill>
                <a:latin typeface="Arial"/>
                <a:cs typeface="Arial"/>
              </a:rPr>
              <a:t>2</a:t>
            </a:r>
            <a:r>
              <a:rPr sz="1750" spc="-165" dirty="0">
                <a:solidFill>
                  <a:srgbClr val="FDFFFF"/>
                </a:solidFill>
                <a:latin typeface="Arial"/>
                <a:cs typeface="Arial"/>
              </a:rPr>
              <a:t>6</a:t>
            </a:r>
            <a:endParaRPr sz="1750">
              <a:latin typeface="Arial"/>
              <a:cs typeface="Arial"/>
            </a:endParaRPr>
          </a:p>
        </p:txBody>
      </p:sp>
      <p:sp>
        <p:nvSpPr>
          <p:cNvPr id="9" name="object 9"/>
          <p:cNvSpPr/>
          <p:nvPr/>
        </p:nvSpPr>
        <p:spPr>
          <a:xfrm>
            <a:off x="7001509" y="0"/>
            <a:ext cx="2142490" cy="2142490"/>
          </a:xfrm>
          <a:prstGeom prst="rect">
            <a:avLst/>
          </a:prstGeom>
          <a:blipFill>
            <a:blip r:embed="rId3" cstate="print"/>
            <a:stretch>
              <a:fillRect/>
            </a:stretch>
          </a:blipFill>
        </p:spPr>
        <p:txBody>
          <a:bodyPr wrap="square" lIns="0" tIns="0" rIns="0" bIns="0" rtlCol="0"/>
          <a:lstStyle/>
          <a:p>
            <a:endParaRPr/>
          </a:p>
        </p:txBody>
      </p:sp>
      <p:sp>
        <p:nvSpPr>
          <p:cNvPr id="10" name="object 10"/>
          <p:cNvSpPr txBox="1">
            <a:spLocks noGrp="1"/>
          </p:cNvSpPr>
          <p:nvPr>
            <p:ph type="title"/>
          </p:nvPr>
        </p:nvSpPr>
        <p:spPr>
          <a:xfrm>
            <a:off x="1678939" y="642620"/>
            <a:ext cx="5049520" cy="574040"/>
          </a:xfrm>
          <a:prstGeom prst="rect">
            <a:avLst/>
          </a:prstGeom>
        </p:spPr>
        <p:txBody>
          <a:bodyPr vert="horz" wrap="square" lIns="0" tIns="12700" rIns="0" bIns="0" rtlCol="0">
            <a:spAutoFit/>
          </a:bodyPr>
          <a:lstStyle/>
          <a:p>
            <a:pPr marL="12700">
              <a:lnSpc>
                <a:spcPct val="100000"/>
              </a:lnSpc>
              <a:spcBef>
                <a:spcPts val="100"/>
              </a:spcBef>
            </a:pPr>
            <a:r>
              <a:rPr spc="-409" dirty="0"/>
              <a:t>Benefits </a:t>
            </a:r>
            <a:r>
              <a:rPr spc="-345" dirty="0"/>
              <a:t>of </a:t>
            </a:r>
            <a:r>
              <a:rPr spc="-650" dirty="0"/>
              <a:t>ERP</a:t>
            </a:r>
            <a:r>
              <a:rPr spc="-575" dirty="0"/>
              <a:t> </a:t>
            </a:r>
            <a:r>
              <a:rPr spc="-450" dirty="0"/>
              <a:t>Systems</a:t>
            </a:r>
          </a:p>
        </p:txBody>
      </p:sp>
    </p:spTree>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xfrm>
            <a:off x="2023110" y="656590"/>
            <a:ext cx="4420235" cy="574040"/>
          </a:xfrm>
          <a:prstGeom prst="rect">
            <a:avLst/>
          </a:prstGeom>
        </p:spPr>
        <p:txBody>
          <a:bodyPr vert="horz" wrap="square" lIns="0" tIns="12700" rIns="0" bIns="0" rtlCol="0">
            <a:spAutoFit/>
          </a:bodyPr>
          <a:lstStyle/>
          <a:p>
            <a:pPr marL="12700">
              <a:lnSpc>
                <a:spcPct val="100000"/>
              </a:lnSpc>
              <a:spcBef>
                <a:spcPts val="100"/>
              </a:spcBef>
            </a:pPr>
            <a:r>
              <a:rPr spc="-650" dirty="0"/>
              <a:t>ERP</a:t>
            </a:r>
            <a:r>
              <a:rPr spc="-315" dirty="0"/>
              <a:t> </a:t>
            </a:r>
            <a:r>
              <a:rPr spc="-360" dirty="0"/>
              <a:t>Implementation</a:t>
            </a:r>
          </a:p>
        </p:txBody>
      </p:sp>
      <p:sp>
        <p:nvSpPr>
          <p:cNvPr id="4" name="object 4"/>
          <p:cNvSpPr txBox="1"/>
          <p:nvPr/>
        </p:nvSpPr>
        <p:spPr>
          <a:xfrm>
            <a:off x="2061210" y="2193290"/>
            <a:ext cx="99695" cy="269240"/>
          </a:xfrm>
          <a:prstGeom prst="rect">
            <a:avLst/>
          </a:prstGeom>
        </p:spPr>
        <p:txBody>
          <a:bodyPr vert="horz" wrap="square" lIns="0" tIns="12700" rIns="0" bIns="0" rtlCol="0">
            <a:spAutoFit/>
          </a:bodyPr>
          <a:lstStyle/>
          <a:p>
            <a:pPr marL="12700">
              <a:lnSpc>
                <a:spcPct val="100000"/>
              </a:lnSpc>
              <a:spcBef>
                <a:spcPts val="100"/>
              </a:spcBef>
            </a:pPr>
            <a:r>
              <a:rPr sz="1600" spc="-1019" dirty="0">
                <a:solidFill>
                  <a:srgbClr val="343434"/>
                </a:solidFill>
                <a:latin typeface="UnDotum"/>
                <a:cs typeface="UnDotum"/>
              </a:rPr>
              <a:t></a:t>
            </a:r>
            <a:endParaRPr sz="1600">
              <a:latin typeface="UnDotum"/>
              <a:cs typeface="UnDotum"/>
            </a:endParaRPr>
          </a:p>
        </p:txBody>
      </p:sp>
      <p:sp>
        <p:nvSpPr>
          <p:cNvPr id="5" name="object 5"/>
          <p:cNvSpPr txBox="1"/>
          <p:nvPr/>
        </p:nvSpPr>
        <p:spPr>
          <a:xfrm>
            <a:off x="2404110" y="2213609"/>
            <a:ext cx="4705985" cy="269240"/>
          </a:xfrm>
          <a:prstGeom prst="rect">
            <a:avLst/>
          </a:prstGeom>
        </p:spPr>
        <p:txBody>
          <a:bodyPr vert="horz" wrap="square" lIns="0" tIns="12700" rIns="0" bIns="0" rtlCol="0">
            <a:spAutoFit/>
          </a:bodyPr>
          <a:lstStyle/>
          <a:p>
            <a:pPr marL="12700">
              <a:lnSpc>
                <a:spcPct val="100000"/>
              </a:lnSpc>
              <a:spcBef>
                <a:spcPts val="100"/>
              </a:spcBef>
            </a:pPr>
            <a:r>
              <a:rPr sz="1600" spc="-5" dirty="0">
                <a:solidFill>
                  <a:srgbClr val="3F3F3F"/>
                </a:solidFill>
                <a:latin typeface="Arial"/>
                <a:cs typeface="Arial"/>
              </a:rPr>
              <a:t>Biggest </a:t>
            </a:r>
            <a:r>
              <a:rPr sz="1600" dirty="0">
                <a:solidFill>
                  <a:srgbClr val="3F3F3F"/>
                </a:solidFill>
                <a:latin typeface="Arial"/>
                <a:cs typeface="Arial"/>
              </a:rPr>
              <a:t>IT </a:t>
            </a:r>
            <a:r>
              <a:rPr sz="1600" spc="-5" dirty="0">
                <a:solidFill>
                  <a:srgbClr val="3F3F3F"/>
                </a:solidFill>
                <a:latin typeface="Arial"/>
                <a:cs typeface="Arial"/>
              </a:rPr>
              <a:t>project that </a:t>
            </a:r>
            <a:r>
              <a:rPr sz="1600" dirty="0">
                <a:solidFill>
                  <a:srgbClr val="3F3F3F"/>
                </a:solidFill>
                <a:latin typeface="Arial"/>
                <a:cs typeface="Arial"/>
              </a:rPr>
              <a:t>most </a:t>
            </a:r>
            <a:r>
              <a:rPr sz="1600" spc="-5" dirty="0">
                <a:solidFill>
                  <a:srgbClr val="3F3F3F"/>
                </a:solidFill>
                <a:latin typeface="Arial"/>
                <a:cs typeface="Arial"/>
              </a:rPr>
              <a:t>companies ever</a:t>
            </a:r>
            <a:r>
              <a:rPr sz="1600" spc="-70" dirty="0">
                <a:solidFill>
                  <a:srgbClr val="3F3F3F"/>
                </a:solidFill>
                <a:latin typeface="Arial"/>
                <a:cs typeface="Arial"/>
              </a:rPr>
              <a:t> </a:t>
            </a:r>
            <a:r>
              <a:rPr sz="1600" spc="-5" dirty="0">
                <a:solidFill>
                  <a:srgbClr val="3F3F3F"/>
                </a:solidFill>
                <a:latin typeface="Arial"/>
                <a:cs typeface="Arial"/>
              </a:rPr>
              <a:t>handle,</a:t>
            </a:r>
            <a:endParaRPr sz="1600">
              <a:latin typeface="Arial"/>
              <a:cs typeface="Arial"/>
            </a:endParaRPr>
          </a:p>
        </p:txBody>
      </p:sp>
      <p:sp>
        <p:nvSpPr>
          <p:cNvPr id="6" name="object 6"/>
          <p:cNvSpPr txBox="1"/>
          <p:nvPr/>
        </p:nvSpPr>
        <p:spPr>
          <a:xfrm>
            <a:off x="2061210" y="2437129"/>
            <a:ext cx="99695" cy="764540"/>
          </a:xfrm>
          <a:prstGeom prst="rect">
            <a:avLst/>
          </a:prstGeom>
        </p:spPr>
        <p:txBody>
          <a:bodyPr vert="horz" wrap="square" lIns="0" tIns="138430" rIns="0" bIns="0" rtlCol="0">
            <a:spAutoFit/>
          </a:bodyPr>
          <a:lstStyle/>
          <a:p>
            <a:pPr marL="12700">
              <a:lnSpc>
                <a:spcPct val="100000"/>
              </a:lnSpc>
              <a:spcBef>
                <a:spcPts val="1090"/>
              </a:spcBef>
            </a:pPr>
            <a:r>
              <a:rPr sz="1600" spc="-1019" dirty="0">
                <a:solidFill>
                  <a:srgbClr val="343434"/>
                </a:solidFill>
                <a:latin typeface="UnDotum"/>
                <a:cs typeface="UnDotum"/>
              </a:rPr>
              <a:t></a:t>
            </a:r>
            <a:endParaRPr sz="1600">
              <a:latin typeface="UnDotum"/>
              <a:cs typeface="UnDotum"/>
            </a:endParaRPr>
          </a:p>
          <a:p>
            <a:pPr marL="12700">
              <a:lnSpc>
                <a:spcPct val="100000"/>
              </a:lnSpc>
              <a:spcBef>
                <a:spcPts val="990"/>
              </a:spcBef>
            </a:pPr>
            <a:r>
              <a:rPr sz="1600" spc="-1019" dirty="0">
                <a:solidFill>
                  <a:srgbClr val="343434"/>
                </a:solidFill>
                <a:latin typeface="UnDotum"/>
                <a:cs typeface="UnDotum"/>
              </a:rPr>
              <a:t></a:t>
            </a:r>
            <a:endParaRPr sz="1600">
              <a:latin typeface="UnDotum"/>
              <a:cs typeface="UnDotum"/>
            </a:endParaRPr>
          </a:p>
        </p:txBody>
      </p:sp>
      <p:sp>
        <p:nvSpPr>
          <p:cNvPr id="7" name="object 7"/>
          <p:cNvSpPr txBox="1"/>
          <p:nvPr/>
        </p:nvSpPr>
        <p:spPr>
          <a:xfrm>
            <a:off x="2061210" y="3545840"/>
            <a:ext cx="99695" cy="269240"/>
          </a:xfrm>
          <a:prstGeom prst="rect">
            <a:avLst/>
          </a:prstGeom>
        </p:spPr>
        <p:txBody>
          <a:bodyPr vert="horz" wrap="square" lIns="0" tIns="12700" rIns="0" bIns="0" rtlCol="0">
            <a:spAutoFit/>
          </a:bodyPr>
          <a:lstStyle/>
          <a:p>
            <a:pPr marL="12700">
              <a:lnSpc>
                <a:spcPct val="100000"/>
              </a:lnSpc>
              <a:spcBef>
                <a:spcPts val="100"/>
              </a:spcBef>
            </a:pPr>
            <a:r>
              <a:rPr sz="1600" spc="-1019" dirty="0">
                <a:solidFill>
                  <a:srgbClr val="343434"/>
                </a:solidFill>
                <a:latin typeface="UnDotum"/>
                <a:cs typeface="UnDotum"/>
              </a:rPr>
              <a:t></a:t>
            </a:r>
            <a:endParaRPr sz="1600">
              <a:latin typeface="UnDotum"/>
              <a:cs typeface="UnDotum"/>
            </a:endParaRPr>
          </a:p>
        </p:txBody>
      </p:sp>
      <p:sp>
        <p:nvSpPr>
          <p:cNvPr id="8" name="object 8"/>
          <p:cNvSpPr txBox="1"/>
          <p:nvPr/>
        </p:nvSpPr>
        <p:spPr>
          <a:xfrm>
            <a:off x="2404110" y="2458719"/>
            <a:ext cx="5842000" cy="760465"/>
          </a:xfrm>
          <a:prstGeom prst="rect">
            <a:avLst/>
          </a:prstGeom>
        </p:spPr>
        <p:txBody>
          <a:bodyPr vert="horz" wrap="square" lIns="0" tIns="138430" rIns="0" bIns="0" rtlCol="0">
            <a:spAutoFit/>
          </a:bodyPr>
          <a:lstStyle/>
          <a:p>
            <a:pPr marL="12700">
              <a:lnSpc>
                <a:spcPct val="100000"/>
              </a:lnSpc>
              <a:spcBef>
                <a:spcPts val="1090"/>
              </a:spcBef>
            </a:pPr>
            <a:r>
              <a:rPr sz="1600" spc="-10" dirty="0">
                <a:solidFill>
                  <a:srgbClr val="3F3F3F"/>
                </a:solidFill>
                <a:latin typeface="Arial"/>
                <a:cs typeface="Arial"/>
              </a:rPr>
              <a:t>Changes </a:t>
            </a:r>
            <a:r>
              <a:rPr sz="1600" spc="-5" dirty="0">
                <a:solidFill>
                  <a:srgbClr val="3F3F3F"/>
                </a:solidFill>
                <a:latin typeface="Arial"/>
                <a:cs typeface="Arial"/>
              </a:rPr>
              <a:t>the entire </a:t>
            </a:r>
            <a:r>
              <a:rPr sz="1600" spc="-20" dirty="0">
                <a:solidFill>
                  <a:srgbClr val="3F3F3F"/>
                </a:solidFill>
                <a:latin typeface="Arial"/>
                <a:cs typeface="Arial"/>
              </a:rPr>
              <a:t>company,</a:t>
            </a:r>
            <a:r>
              <a:rPr sz="1600" dirty="0">
                <a:solidFill>
                  <a:srgbClr val="3F3F3F"/>
                </a:solidFill>
                <a:latin typeface="Arial"/>
                <a:cs typeface="Arial"/>
              </a:rPr>
              <a:t> </a:t>
            </a:r>
            <a:r>
              <a:rPr sz="1600" spc="-5" dirty="0" smtClean="0">
                <a:solidFill>
                  <a:srgbClr val="3F3F3F"/>
                </a:solidFill>
                <a:latin typeface="Arial"/>
                <a:cs typeface="Arial"/>
              </a:rPr>
              <a:t>and.</a:t>
            </a:r>
            <a:endParaRPr sz="1600" dirty="0">
              <a:latin typeface="Arial"/>
              <a:cs typeface="Arial"/>
            </a:endParaRPr>
          </a:p>
          <a:p>
            <a:pPr marL="12700">
              <a:lnSpc>
                <a:spcPct val="100000"/>
              </a:lnSpc>
              <a:spcBef>
                <a:spcPts val="990"/>
              </a:spcBef>
            </a:pPr>
            <a:r>
              <a:rPr sz="1600" spc="-5" dirty="0">
                <a:solidFill>
                  <a:srgbClr val="3F3F3F"/>
                </a:solidFill>
                <a:latin typeface="Arial"/>
                <a:cs typeface="Arial"/>
              </a:rPr>
              <a:t>It </a:t>
            </a:r>
            <a:r>
              <a:rPr sz="1600" dirty="0">
                <a:solidFill>
                  <a:srgbClr val="3F3F3F"/>
                </a:solidFill>
                <a:latin typeface="Arial"/>
                <a:cs typeface="Arial"/>
              </a:rPr>
              <a:t>is </a:t>
            </a:r>
            <a:r>
              <a:rPr sz="1600" spc="-5" dirty="0">
                <a:solidFill>
                  <a:srgbClr val="3F3F3F"/>
                </a:solidFill>
                <a:latin typeface="Arial"/>
                <a:cs typeface="Arial"/>
              </a:rPr>
              <a:t>essential that all the key </a:t>
            </a:r>
            <a:r>
              <a:rPr sz="1600" spc="-10" dirty="0">
                <a:solidFill>
                  <a:srgbClr val="3F3F3F"/>
                </a:solidFill>
                <a:latin typeface="Arial"/>
                <a:cs typeface="Arial"/>
              </a:rPr>
              <a:t>players </a:t>
            </a:r>
            <a:r>
              <a:rPr sz="1600" spc="-5" dirty="0">
                <a:solidFill>
                  <a:srgbClr val="3F3F3F"/>
                </a:solidFill>
                <a:latin typeface="Arial"/>
                <a:cs typeface="Arial"/>
              </a:rPr>
              <a:t>understand the </a:t>
            </a:r>
            <a:r>
              <a:rPr sz="1600" dirty="0">
                <a:solidFill>
                  <a:srgbClr val="3F3F3F"/>
                </a:solidFill>
                <a:latin typeface="Arial"/>
                <a:cs typeface="Arial"/>
              </a:rPr>
              <a:t>scope </a:t>
            </a:r>
            <a:r>
              <a:rPr sz="1600" spc="-5" dirty="0">
                <a:solidFill>
                  <a:srgbClr val="3F3F3F"/>
                </a:solidFill>
                <a:latin typeface="Arial"/>
                <a:cs typeface="Arial"/>
              </a:rPr>
              <a:t>of the</a:t>
            </a:r>
            <a:endParaRPr sz="1600" dirty="0">
              <a:latin typeface="Arial"/>
              <a:cs typeface="Arial"/>
            </a:endParaRPr>
          </a:p>
        </p:txBody>
      </p:sp>
      <p:sp>
        <p:nvSpPr>
          <p:cNvPr id="9" name="object 9"/>
          <p:cNvSpPr txBox="1"/>
          <p:nvPr/>
        </p:nvSpPr>
        <p:spPr>
          <a:xfrm>
            <a:off x="2061210" y="4160520"/>
            <a:ext cx="99695" cy="269240"/>
          </a:xfrm>
          <a:prstGeom prst="rect">
            <a:avLst/>
          </a:prstGeom>
        </p:spPr>
        <p:txBody>
          <a:bodyPr vert="horz" wrap="square" lIns="0" tIns="12700" rIns="0" bIns="0" rtlCol="0">
            <a:spAutoFit/>
          </a:bodyPr>
          <a:lstStyle/>
          <a:p>
            <a:pPr marL="12700">
              <a:lnSpc>
                <a:spcPct val="100000"/>
              </a:lnSpc>
              <a:spcBef>
                <a:spcPts val="100"/>
              </a:spcBef>
            </a:pPr>
            <a:r>
              <a:rPr sz="1600" spc="-1019" dirty="0">
                <a:solidFill>
                  <a:srgbClr val="343434"/>
                </a:solidFill>
                <a:latin typeface="UnDotum"/>
                <a:cs typeface="UnDotum"/>
              </a:rPr>
              <a:t></a:t>
            </a:r>
            <a:endParaRPr sz="1600">
              <a:latin typeface="UnDotum"/>
              <a:cs typeface="UnDotum"/>
            </a:endParaRPr>
          </a:p>
        </p:txBody>
      </p:sp>
      <p:sp>
        <p:nvSpPr>
          <p:cNvPr id="10" name="object 10"/>
          <p:cNvSpPr txBox="1"/>
          <p:nvPr/>
        </p:nvSpPr>
        <p:spPr>
          <a:xfrm>
            <a:off x="2404110" y="3685540"/>
            <a:ext cx="2664460" cy="764540"/>
          </a:xfrm>
          <a:prstGeom prst="rect">
            <a:avLst/>
          </a:prstGeom>
        </p:spPr>
        <p:txBody>
          <a:bodyPr vert="horz" wrap="square" lIns="0" tIns="138430" rIns="0" bIns="0" rtlCol="0">
            <a:spAutoFit/>
          </a:bodyPr>
          <a:lstStyle/>
          <a:p>
            <a:pPr marL="12700">
              <a:lnSpc>
                <a:spcPct val="100000"/>
              </a:lnSpc>
              <a:spcBef>
                <a:spcPts val="1090"/>
              </a:spcBef>
            </a:pPr>
            <a:r>
              <a:rPr sz="1600" spc="-5" dirty="0">
                <a:solidFill>
                  <a:srgbClr val="3F3F3F"/>
                </a:solidFill>
                <a:latin typeface="Arial"/>
                <a:cs typeface="Arial"/>
              </a:rPr>
              <a:t>project.</a:t>
            </a:r>
            <a:endParaRPr sz="1600">
              <a:latin typeface="Arial"/>
              <a:cs typeface="Arial"/>
            </a:endParaRPr>
          </a:p>
          <a:p>
            <a:pPr marL="12700">
              <a:lnSpc>
                <a:spcPct val="100000"/>
              </a:lnSpc>
              <a:spcBef>
                <a:spcPts val="990"/>
              </a:spcBef>
            </a:pPr>
            <a:r>
              <a:rPr sz="1600" spc="-5" dirty="0">
                <a:solidFill>
                  <a:srgbClr val="3F3F3F"/>
                </a:solidFill>
                <a:latin typeface="Arial"/>
                <a:cs typeface="Arial"/>
              </a:rPr>
              <a:t>This </a:t>
            </a:r>
            <a:r>
              <a:rPr sz="1600" dirty="0">
                <a:solidFill>
                  <a:srgbClr val="3F3F3F"/>
                </a:solidFill>
                <a:latin typeface="Arial"/>
                <a:cs typeface="Arial"/>
              </a:rPr>
              <a:t>is </a:t>
            </a:r>
            <a:r>
              <a:rPr sz="1600" spc="-5" dirty="0">
                <a:solidFill>
                  <a:srgbClr val="3F3F3F"/>
                </a:solidFill>
                <a:latin typeface="Arial"/>
                <a:cs typeface="Arial"/>
              </a:rPr>
              <a:t>an </a:t>
            </a:r>
            <a:r>
              <a:rPr sz="1600" b="1" u="sng" spc="-15" dirty="0">
                <a:solidFill>
                  <a:srgbClr val="3F3F3F"/>
                </a:solidFill>
                <a:uFill>
                  <a:solidFill>
                    <a:srgbClr val="3F3F3F"/>
                  </a:solidFill>
                </a:uFill>
                <a:latin typeface="Arial"/>
                <a:cs typeface="Arial"/>
              </a:rPr>
              <a:t>IT-Related</a:t>
            </a:r>
            <a:r>
              <a:rPr sz="1600" b="1" spc="-45" dirty="0">
                <a:solidFill>
                  <a:srgbClr val="3F3F3F"/>
                </a:solidFill>
                <a:latin typeface="Arial"/>
                <a:cs typeface="Arial"/>
              </a:rPr>
              <a:t> </a:t>
            </a:r>
            <a:r>
              <a:rPr sz="1600" spc="-5" dirty="0">
                <a:solidFill>
                  <a:srgbClr val="3F3F3F"/>
                </a:solidFill>
                <a:latin typeface="Arial"/>
                <a:cs typeface="Arial"/>
              </a:rPr>
              <a:t>Project.</a:t>
            </a:r>
            <a:endParaRPr sz="1600">
              <a:latin typeface="Arial"/>
              <a:cs typeface="Arial"/>
            </a:endParaRPr>
          </a:p>
        </p:txBody>
      </p:sp>
      <p:sp>
        <p:nvSpPr>
          <p:cNvPr id="11" name="object 11"/>
          <p:cNvSpPr txBox="1"/>
          <p:nvPr/>
        </p:nvSpPr>
        <p:spPr>
          <a:xfrm>
            <a:off x="774700" y="803910"/>
            <a:ext cx="243204" cy="312420"/>
          </a:xfrm>
          <a:prstGeom prst="rect">
            <a:avLst/>
          </a:prstGeom>
        </p:spPr>
        <p:txBody>
          <a:bodyPr vert="horz" wrap="square" lIns="0" tIns="16510" rIns="0" bIns="0" rtlCol="0">
            <a:spAutoFit/>
          </a:bodyPr>
          <a:lstStyle/>
          <a:p>
            <a:pPr marL="12700">
              <a:lnSpc>
                <a:spcPct val="100000"/>
              </a:lnSpc>
              <a:spcBef>
                <a:spcPts val="130"/>
              </a:spcBef>
            </a:pPr>
            <a:r>
              <a:rPr sz="1850" spc="-180" dirty="0">
                <a:solidFill>
                  <a:srgbClr val="FDFFFF"/>
                </a:solidFill>
                <a:latin typeface="Arial"/>
                <a:cs typeface="Arial"/>
              </a:rPr>
              <a:t>27</a:t>
            </a:r>
            <a:endParaRPr sz="1850">
              <a:latin typeface="Arial"/>
              <a:cs typeface="Arial"/>
            </a:endParaRPr>
          </a:p>
        </p:txBody>
      </p:sp>
      <p:sp>
        <p:nvSpPr>
          <p:cNvPr id="12" name="object 12"/>
          <p:cNvSpPr/>
          <p:nvPr/>
        </p:nvSpPr>
        <p:spPr>
          <a:xfrm>
            <a:off x="7001509" y="0"/>
            <a:ext cx="2142490" cy="214249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p:nvPr/>
        </p:nvSpPr>
        <p:spPr>
          <a:xfrm>
            <a:off x="2136139" y="2302509"/>
            <a:ext cx="1860550" cy="330200"/>
          </a:xfrm>
          <a:prstGeom prst="rect">
            <a:avLst/>
          </a:prstGeom>
        </p:spPr>
        <p:txBody>
          <a:bodyPr vert="horz" wrap="square" lIns="0" tIns="12700" rIns="0" bIns="0" rtlCol="0">
            <a:spAutoFit/>
          </a:bodyPr>
          <a:lstStyle/>
          <a:p>
            <a:pPr marL="12700">
              <a:lnSpc>
                <a:spcPct val="100000"/>
              </a:lnSpc>
              <a:spcBef>
                <a:spcPts val="100"/>
              </a:spcBef>
            </a:pPr>
            <a:r>
              <a:rPr sz="2000" dirty="0">
                <a:solidFill>
                  <a:srgbClr val="3F3F3F"/>
                </a:solidFill>
                <a:latin typeface="Arial"/>
                <a:cs typeface="Arial"/>
              </a:rPr>
              <a:t>4 </a:t>
            </a:r>
            <a:r>
              <a:rPr sz="2000" spc="-10" dirty="0">
                <a:solidFill>
                  <a:srgbClr val="3F3F3F"/>
                </a:solidFill>
                <a:latin typeface="Arial"/>
                <a:cs typeface="Arial"/>
              </a:rPr>
              <a:t>Major</a:t>
            </a:r>
            <a:r>
              <a:rPr sz="2000" spc="-75" dirty="0">
                <a:solidFill>
                  <a:srgbClr val="3F3F3F"/>
                </a:solidFill>
                <a:latin typeface="Arial"/>
                <a:cs typeface="Arial"/>
              </a:rPr>
              <a:t> </a:t>
            </a:r>
            <a:r>
              <a:rPr sz="2000" dirty="0">
                <a:solidFill>
                  <a:srgbClr val="3F3F3F"/>
                </a:solidFill>
                <a:latin typeface="Arial"/>
                <a:cs typeface="Arial"/>
              </a:rPr>
              <a:t>Phases:</a:t>
            </a:r>
            <a:endParaRPr sz="2000">
              <a:latin typeface="Arial"/>
              <a:cs typeface="Arial"/>
            </a:endParaRPr>
          </a:p>
        </p:txBody>
      </p:sp>
      <p:sp>
        <p:nvSpPr>
          <p:cNvPr id="4" name="object 4"/>
          <p:cNvSpPr txBox="1"/>
          <p:nvPr/>
        </p:nvSpPr>
        <p:spPr>
          <a:xfrm>
            <a:off x="2136139" y="2584450"/>
            <a:ext cx="109220" cy="1229360"/>
          </a:xfrm>
          <a:prstGeom prst="rect">
            <a:avLst/>
          </a:prstGeom>
        </p:spPr>
        <p:txBody>
          <a:bodyPr vert="horz" wrap="square" lIns="0" tIns="139700" rIns="0" bIns="0" rtlCol="0">
            <a:spAutoFit/>
          </a:bodyPr>
          <a:lstStyle/>
          <a:p>
            <a:pPr marL="12700">
              <a:lnSpc>
                <a:spcPct val="100000"/>
              </a:lnSpc>
              <a:spcBef>
                <a:spcPts val="1100"/>
              </a:spcBef>
            </a:pPr>
            <a:r>
              <a:rPr sz="1800" spc="-1145" dirty="0">
                <a:solidFill>
                  <a:srgbClr val="343434"/>
                </a:solidFill>
                <a:latin typeface="UnDotum"/>
                <a:cs typeface="UnDotum"/>
              </a:rPr>
              <a:t></a:t>
            </a:r>
            <a:endParaRPr sz="1800">
              <a:latin typeface="UnDotum"/>
              <a:cs typeface="UnDotum"/>
            </a:endParaRPr>
          </a:p>
          <a:p>
            <a:pPr marL="12700">
              <a:lnSpc>
                <a:spcPct val="100000"/>
              </a:lnSpc>
              <a:spcBef>
                <a:spcPts val="1000"/>
              </a:spcBef>
            </a:pPr>
            <a:r>
              <a:rPr sz="1800" spc="-1145" dirty="0">
                <a:solidFill>
                  <a:srgbClr val="343434"/>
                </a:solidFill>
                <a:latin typeface="UnDotum"/>
                <a:cs typeface="UnDotum"/>
              </a:rPr>
              <a:t></a:t>
            </a:r>
            <a:endParaRPr sz="1800">
              <a:latin typeface="UnDotum"/>
              <a:cs typeface="UnDotum"/>
            </a:endParaRPr>
          </a:p>
          <a:p>
            <a:pPr marL="12700">
              <a:lnSpc>
                <a:spcPct val="100000"/>
              </a:lnSpc>
              <a:spcBef>
                <a:spcPts val="1000"/>
              </a:spcBef>
            </a:pPr>
            <a:r>
              <a:rPr sz="1800" spc="-1145" dirty="0">
                <a:solidFill>
                  <a:srgbClr val="343434"/>
                </a:solidFill>
                <a:latin typeface="UnDotum"/>
                <a:cs typeface="UnDotum"/>
              </a:rPr>
              <a:t></a:t>
            </a:r>
            <a:endParaRPr sz="1800">
              <a:latin typeface="UnDotum"/>
              <a:cs typeface="UnDotum"/>
            </a:endParaRPr>
          </a:p>
        </p:txBody>
      </p:sp>
      <p:sp>
        <p:nvSpPr>
          <p:cNvPr id="5" name="object 5"/>
          <p:cNvSpPr txBox="1"/>
          <p:nvPr/>
        </p:nvSpPr>
        <p:spPr>
          <a:xfrm>
            <a:off x="2479039" y="2607309"/>
            <a:ext cx="1772920" cy="1229360"/>
          </a:xfrm>
          <a:prstGeom prst="rect">
            <a:avLst/>
          </a:prstGeom>
        </p:spPr>
        <p:txBody>
          <a:bodyPr vert="horz" wrap="square" lIns="0" tIns="12700" rIns="0" bIns="0" rtlCol="0">
            <a:spAutoFit/>
          </a:bodyPr>
          <a:lstStyle/>
          <a:p>
            <a:pPr marL="12700" marR="5080">
              <a:lnSpc>
                <a:spcPct val="146300"/>
              </a:lnSpc>
              <a:spcBef>
                <a:spcPts val="100"/>
              </a:spcBef>
            </a:pPr>
            <a:r>
              <a:rPr sz="1800" spc="-10" dirty="0">
                <a:solidFill>
                  <a:srgbClr val="3F3F3F"/>
                </a:solidFill>
                <a:latin typeface="Arial"/>
                <a:cs typeface="Arial"/>
              </a:rPr>
              <a:t>C</a:t>
            </a:r>
            <a:r>
              <a:rPr sz="1800" spc="-5" dirty="0">
                <a:solidFill>
                  <a:srgbClr val="3F3F3F"/>
                </a:solidFill>
                <a:latin typeface="Arial"/>
                <a:cs typeface="Arial"/>
              </a:rPr>
              <a:t>o</a:t>
            </a:r>
            <a:r>
              <a:rPr sz="1800" spc="-15" dirty="0">
                <a:solidFill>
                  <a:srgbClr val="3F3F3F"/>
                </a:solidFill>
                <a:latin typeface="Arial"/>
                <a:cs typeface="Arial"/>
              </a:rPr>
              <a:t>n</a:t>
            </a:r>
            <a:r>
              <a:rPr sz="1800" dirty="0">
                <a:solidFill>
                  <a:srgbClr val="3F3F3F"/>
                </a:solidFill>
                <a:latin typeface="Arial"/>
                <a:cs typeface="Arial"/>
              </a:rPr>
              <a:t>cept/in</a:t>
            </a:r>
            <a:r>
              <a:rPr sz="1800" spc="-10" dirty="0">
                <a:solidFill>
                  <a:srgbClr val="3F3F3F"/>
                </a:solidFill>
                <a:latin typeface="Arial"/>
                <a:cs typeface="Arial"/>
              </a:rPr>
              <a:t>i</a:t>
            </a:r>
            <a:r>
              <a:rPr sz="1800" spc="-5" dirty="0">
                <a:solidFill>
                  <a:srgbClr val="3F3F3F"/>
                </a:solidFill>
                <a:latin typeface="Arial"/>
                <a:cs typeface="Arial"/>
              </a:rPr>
              <a:t>tiati</a:t>
            </a:r>
            <a:r>
              <a:rPr sz="1800" spc="-15" dirty="0">
                <a:solidFill>
                  <a:srgbClr val="3F3F3F"/>
                </a:solidFill>
                <a:latin typeface="Arial"/>
                <a:cs typeface="Arial"/>
              </a:rPr>
              <a:t>o</a:t>
            </a:r>
            <a:r>
              <a:rPr sz="1800" dirty="0">
                <a:solidFill>
                  <a:srgbClr val="3F3F3F"/>
                </a:solidFill>
                <a:latin typeface="Arial"/>
                <a:cs typeface="Arial"/>
              </a:rPr>
              <a:t>n  </a:t>
            </a:r>
            <a:r>
              <a:rPr sz="1800" spc="-10" dirty="0">
                <a:solidFill>
                  <a:srgbClr val="3F3F3F"/>
                </a:solidFill>
                <a:latin typeface="Arial"/>
                <a:cs typeface="Arial"/>
              </a:rPr>
              <a:t>Development  Implementation</a:t>
            </a:r>
            <a:endParaRPr sz="1800" dirty="0">
              <a:latin typeface="Arial"/>
              <a:cs typeface="Arial"/>
            </a:endParaRPr>
          </a:p>
        </p:txBody>
      </p:sp>
      <p:sp>
        <p:nvSpPr>
          <p:cNvPr id="6" name="object 6"/>
          <p:cNvSpPr txBox="1"/>
          <p:nvPr/>
        </p:nvSpPr>
        <p:spPr>
          <a:xfrm>
            <a:off x="2136139" y="3914140"/>
            <a:ext cx="109220" cy="299720"/>
          </a:xfrm>
          <a:prstGeom prst="rect">
            <a:avLst/>
          </a:prstGeom>
        </p:spPr>
        <p:txBody>
          <a:bodyPr vert="horz" wrap="square" lIns="0" tIns="12700" rIns="0" bIns="0" rtlCol="0">
            <a:spAutoFit/>
          </a:bodyPr>
          <a:lstStyle/>
          <a:p>
            <a:pPr marL="12700">
              <a:lnSpc>
                <a:spcPct val="100000"/>
              </a:lnSpc>
              <a:spcBef>
                <a:spcPts val="100"/>
              </a:spcBef>
            </a:pPr>
            <a:r>
              <a:rPr sz="1800" spc="-1145" dirty="0">
                <a:solidFill>
                  <a:srgbClr val="343434"/>
                </a:solidFill>
                <a:latin typeface="UnDotum"/>
                <a:cs typeface="UnDotum"/>
              </a:rPr>
              <a:t></a:t>
            </a:r>
            <a:endParaRPr sz="1800">
              <a:latin typeface="UnDotum"/>
              <a:cs typeface="UnDotum"/>
            </a:endParaRPr>
          </a:p>
        </p:txBody>
      </p:sp>
      <p:sp>
        <p:nvSpPr>
          <p:cNvPr id="7" name="object 7"/>
          <p:cNvSpPr txBox="1"/>
          <p:nvPr/>
        </p:nvSpPr>
        <p:spPr>
          <a:xfrm>
            <a:off x="2479039" y="3937000"/>
            <a:ext cx="3801110"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3F3F3F"/>
                </a:solidFill>
                <a:latin typeface="Arial"/>
                <a:cs typeface="Arial"/>
              </a:rPr>
              <a:t>Closeout/Operation and</a:t>
            </a:r>
            <a:r>
              <a:rPr sz="1800" spc="-5" dirty="0">
                <a:solidFill>
                  <a:srgbClr val="3F3F3F"/>
                </a:solidFill>
                <a:latin typeface="Arial"/>
                <a:cs typeface="Arial"/>
              </a:rPr>
              <a:t> maintenance</a:t>
            </a:r>
            <a:endParaRPr sz="1800">
              <a:latin typeface="Arial"/>
              <a:cs typeface="Arial"/>
            </a:endParaRPr>
          </a:p>
        </p:txBody>
      </p:sp>
      <p:sp>
        <p:nvSpPr>
          <p:cNvPr id="8" name="object 8"/>
          <p:cNvSpPr txBox="1">
            <a:spLocks noGrp="1"/>
          </p:cNvSpPr>
          <p:nvPr>
            <p:ph type="title"/>
          </p:nvPr>
        </p:nvSpPr>
        <p:spPr>
          <a:xfrm>
            <a:off x="774700" y="591820"/>
            <a:ext cx="6037580" cy="1122680"/>
          </a:xfrm>
          <a:prstGeom prst="rect">
            <a:avLst/>
          </a:prstGeom>
        </p:spPr>
        <p:txBody>
          <a:bodyPr vert="horz" wrap="square" lIns="0" tIns="12700" rIns="0" bIns="0" rtlCol="0">
            <a:spAutoFit/>
          </a:bodyPr>
          <a:lstStyle/>
          <a:p>
            <a:pPr marL="12700">
              <a:lnSpc>
                <a:spcPct val="100000"/>
              </a:lnSpc>
              <a:spcBef>
                <a:spcPts val="100"/>
              </a:spcBef>
              <a:tabLst>
                <a:tab pos="840105" algn="l"/>
              </a:tabLst>
            </a:pPr>
            <a:r>
              <a:rPr sz="2775" b="0" spc="-262" baseline="1501" dirty="0">
                <a:solidFill>
                  <a:srgbClr val="FDFFFF"/>
                </a:solidFill>
                <a:latin typeface="Arial"/>
                <a:cs typeface="Arial"/>
              </a:rPr>
              <a:t>28	</a:t>
            </a:r>
            <a:r>
              <a:rPr sz="3600" spc="-650" dirty="0"/>
              <a:t>ERP</a:t>
            </a:r>
            <a:r>
              <a:rPr sz="3600" spc="-245" dirty="0"/>
              <a:t> </a:t>
            </a:r>
            <a:r>
              <a:rPr sz="3600" spc="-360" dirty="0"/>
              <a:t>Implementation</a:t>
            </a:r>
            <a:endParaRPr sz="3600">
              <a:latin typeface="Arial"/>
              <a:cs typeface="Arial"/>
            </a:endParaRPr>
          </a:p>
          <a:p>
            <a:pPr marL="4498340">
              <a:lnSpc>
                <a:spcPct val="100000"/>
              </a:lnSpc>
            </a:pPr>
            <a:r>
              <a:rPr spc="-635" dirty="0"/>
              <a:t>P</a:t>
            </a:r>
            <a:r>
              <a:rPr spc="-275" dirty="0"/>
              <a:t>has</a:t>
            </a:r>
            <a:r>
              <a:rPr spc="-270" dirty="0"/>
              <a:t>e</a:t>
            </a:r>
            <a:r>
              <a:rPr spc="-555" dirty="0"/>
              <a:t>s</a:t>
            </a:r>
          </a:p>
        </p:txBody>
      </p:sp>
      <p:sp>
        <p:nvSpPr>
          <p:cNvPr id="9" name="object 9"/>
          <p:cNvSpPr/>
          <p:nvPr/>
        </p:nvSpPr>
        <p:spPr>
          <a:xfrm>
            <a:off x="7001509" y="0"/>
            <a:ext cx="2142490" cy="2142490"/>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xfrm>
            <a:off x="1588769" y="613409"/>
            <a:ext cx="5363845" cy="1122680"/>
          </a:xfrm>
          <a:prstGeom prst="rect">
            <a:avLst/>
          </a:prstGeom>
        </p:spPr>
        <p:txBody>
          <a:bodyPr vert="horz" wrap="square" lIns="0" tIns="12700" rIns="0" bIns="0" rtlCol="0">
            <a:spAutoFit/>
          </a:bodyPr>
          <a:lstStyle/>
          <a:p>
            <a:pPr marL="12700">
              <a:lnSpc>
                <a:spcPct val="100000"/>
              </a:lnSpc>
              <a:spcBef>
                <a:spcPts val="100"/>
              </a:spcBef>
            </a:pPr>
            <a:r>
              <a:rPr spc="-509" dirty="0"/>
              <a:t>Risks </a:t>
            </a:r>
            <a:r>
              <a:rPr spc="-500" dirty="0"/>
              <a:t>with</a:t>
            </a:r>
            <a:r>
              <a:rPr spc="-675" dirty="0"/>
              <a:t> </a:t>
            </a:r>
            <a:r>
              <a:rPr spc="-655" dirty="0"/>
              <a:t>ERP</a:t>
            </a:r>
          </a:p>
          <a:p>
            <a:pPr marL="1841500">
              <a:lnSpc>
                <a:spcPct val="100000"/>
              </a:lnSpc>
            </a:pPr>
            <a:r>
              <a:rPr spc="-960" dirty="0"/>
              <a:t>I</a:t>
            </a:r>
            <a:r>
              <a:rPr spc="-265" dirty="0"/>
              <a:t>mpl</a:t>
            </a:r>
            <a:r>
              <a:rPr spc="-254" dirty="0"/>
              <a:t>e</a:t>
            </a:r>
            <a:r>
              <a:rPr spc="-430" dirty="0"/>
              <a:t>m</a:t>
            </a:r>
            <a:r>
              <a:rPr spc="-95" dirty="0"/>
              <a:t>e</a:t>
            </a:r>
            <a:r>
              <a:rPr spc="-340" dirty="0"/>
              <a:t>ntati</a:t>
            </a:r>
            <a:r>
              <a:rPr spc="-434" dirty="0"/>
              <a:t>o</a:t>
            </a:r>
            <a:r>
              <a:rPr spc="-405" dirty="0"/>
              <a:t>n</a:t>
            </a:r>
          </a:p>
        </p:txBody>
      </p:sp>
      <p:sp>
        <p:nvSpPr>
          <p:cNvPr id="4" name="object 4"/>
          <p:cNvSpPr txBox="1"/>
          <p:nvPr/>
        </p:nvSpPr>
        <p:spPr>
          <a:xfrm>
            <a:off x="2021839" y="2399029"/>
            <a:ext cx="99695" cy="1136650"/>
          </a:xfrm>
          <a:prstGeom prst="rect">
            <a:avLst/>
          </a:prstGeom>
        </p:spPr>
        <p:txBody>
          <a:bodyPr vert="horz" wrap="square" lIns="0" tIns="139700" rIns="0" bIns="0" rtlCol="0">
            <a:spAutoFit/>
          </a:bodyPr>
          <a:lstStyle/>
          <a:p>
            <a:pPr marL="12700">
              <a:lnSpc>
                <a:spcPct val="100000"/>
              </a:lnSpc>
              <a:spcBef>
                <a:spcPts val="1100"/>
              </a:spcBef>
            </a:pPr>
            <a:r>
              <a:rPr sz="1600" spc="-1019" dirty="0">
                <a:solidFill>
                  <a:srgbClr val="343434"/>
                </a:solidFill>
                <a:latin typeface="UnDotum"/>
                <a:cs typeface="UnDotum"/>
              </a:rPr>
              <a:t></a:t>
            </a:r>
            <a:endParaRPr sz="1600">
              <a:latin typeface="UnDotum"/>
              <a:cs typeface="UnDotum"/>
            </a:endParaRPr>
          </a:p>
          <a:p>
            <a:pPr marL="12700">
              <a:lnSpc>
                <a:spcPct val="100000"/>
              </a:lnSpc>
              <a:spcBef>
                <a:spcPts val="1000"/>
              </a:spcBef>
            </a:pPr>
            <a:r>
              <a:rPr sz="1600" spc="-1019" dirty="0">
                <a:solidFill>
                  <a:srgbClr val="343434"/>
                </a:solidFill>
                <a:latin typeface="UnDotum"/>
                <a:cs typeface="UnDotum"/>
              </a:rPr>
              <a:t></a:t>
            </a:r>
            <a:endParaRPr sz="1600">
              <a:latin typeface="UnDotum"/>
              <a:cs typeface="UnDotum"/>
            </a:endParaRPr>
          </a:p>
          <a:p>
            <a:pPr marL="12700">
              <a:lnSpc>
                <a:spcPct val="100000"/>
              </a:lnSpc>
              <a:spcBef>
                <a:spcPts val="990"/>
              </a:spcBef>
            </a:pPr>
            <a:r>
              <a:rPr sz="1600" spc="-1019" dirty="0">
                <a:solidFill>
                  <a:srgbClr val="343434"/>
                </a:solidFill>
                <a:latin typeface="UnDotum"/>
                <a:cs typeface="UnDotum"/>
              </a:rPr>
              <a:t></a:t>
            </a:r>
            <a:endParaRPr sz="1600">
              <a:latin typeface="UnDotum"/>
              <a:cs typeface="UnDotum"/>
            </a:endParaRPr>
          </a:p>
        </p:txBody>
      </p:sp>
      <p:sp>
        <p:nvSpPr>
          <p:cNvPr id="5" name="object 5"/>
          <p:cNvSpPr txBox="1"/>
          <p:nvPr/>
        </p:nvSpPr>
        <p:spPr>
          <a:xfrm>
            <a:off x="2364739" y="2421889"/>
            <a:ext cx="5240655" cy="1134110"/>
          </a:xfrm>
          <a:prstGeom prst="rect">
            <a:avLst/>
          </a:prstGeom>
        </p:spPr>
        <p:txBody>
          <a:bodyPr vert="horz" wrap="square" lIns="0" tIns="12700" rIns="0" bIns="0" rtlCol="0">
            <a:spAutoFit/>
          </a:bodyPr>
          <a:lstStyle/>
          <a:p>
            <a:pPr marL="12700" marR="5080">
              <a:lnSpc>
                <a:spcPct val="151600"/>
              </a:lnSpc>
              <a:spcBef>
                <a:spcPts val="100"/>
              </a:spcBef>
            </a:pPr>
            <a:r>
              <a:rPr sz="1600" spc="-5" dirty="0">
                <a:solidFill>
                  <a:srgbClr val="3F3F3F"/>
                </a:solidFill>
                <a:latin typeface="Arial"/>
                <a:cs typeface="Arial"/>
              </a:rPr>
              <a:t>Expensive (can costs 100 thousands </a:t>
            </a:r>
            <a:r>
              <a:rPr sz="1600" dirty="0">
                <a:solidFill>
                  <a:srgbClr val="3F3F3F"/>
                </a:solidFill>
                <a:latin typeface="Arial"/>
                <a:cs typeface="Arial"/>
              </a:rPr>
              <a:t>to </a:t>
            </a:r>
            <a:r>
              <a:rPr sz="1600" spc="-5" dirty="0">
                <a:solidFill>
                  <a:srgbClr val="3F3F3F"/>
                </a:solidFill>
                <a:latin typeface="Arial"/>
                <a:cs typeface="Arial"/>
              </a:rPr>
              <a:t>millions of dollars)  Time-consuming (can take months </a:t>
            </a:r>
            <a:r>
              <a:rPr sz="1600" dirty="0">
                <a:solidFill>
                  <a:srgbClr val="3F3F3F"/>
                </a:solidFill>
                <a:latin typeface="Arial"/>
                <a:cs typeface="Arial"/>
              </a:rPr>
              <a:t>to</a:t>
            </a:r>
            <a:r>
              <a:rPr sz="1600" spc="-15" dirty="0">
                <a:solidFill>
                  <a:srgbClr val="3F3F3F"/>
                </a:solidFill>
                <a:latin typeface="Arial"/>
                <a:cs typeface="Arial"/>
              </a:rPr>
              <a:t> </a:t>
            </a:r>
            <a:r>
              <a:rPr sz="1600" spc="-10" dirty="0">
                <a:solidFill>
                  <a:srgbClr val="3F3F3F"/>
                </a:solidFill>
                <a:latin typeface="Arial"/>
                <a:cs typeface="Arial"/>
              </a:rPr>
              <a:t>years)</a:t>
            </a:r>
            <a:endParaRPr sz="1600">
              <a:latin typeface="Arial"/>
              <a:cs typeface="Arial"/>
            </a:endParaRPr>
          </a:p>
          <a:p>
            <a:pPr marL="12700">
              <a:lnSpc>
                <a:spcPct val="100000"/>
              </a:lnSpc>
              <a:spcBef>
                <a:spcPts val="990"/>
              </a:spcBef>
            </a:pPr>
            <a:r>
              <a:rPr sz="1600" spc="-10" dirty="0">
                <a:solidFill>
                  <a:srgbClr val="3F3F3F"/>
                </a:solidFill>
                <a:latin typeface="Arial"/>
                <a:cs typeface="Arial"/>
              </a:rPr>
              <a:t>Great </a:t>
            </a:r>
            <a:r>
              <a:rPr sz="1600" dirty="0">
                <a:solidFill>
                  <a:srgbClr val="3F3F3F"/>
                </a:solidFill>
                <a:latin typeface="Arial"/>
                <a:cs typeface="Arial"/>
              </a:rPr>
              <a:t>risk </a:t>
            </a:r>
            <a:r>
              <a:rPr sz="1600" spc="-5" dirty="0">
                <a:solidFill>
                  <a:srgbClr val="3F3F3F"/>
                </a:solidFill>
                <a:latin typeface="Arial"/>
                <a:cs typeface="Arial"/>
              </a:rPr>
              <a:t>for the</a:t>
            </a:r>
            <a:r>
              <a:rPr sz="1600" spc="-20" dirty="0">
                <a:solidFill>
                  <a:srgbClr val="3F3F3F"/>
                </a:solidFill>
                <a:latin typeface="Arial"/>
                <a:cs typeface="Arial"/>
              </a:rPr>
              <a:t> </a:t>
            </a:r>
            <a:r>
              <a:rPr sz="1600" spc="-5" dirty="0">
                <a:solidFill>
                  <a:srgbClr val="3F3F3F"/>
                </a:solidFill>
                <a:latin typeface="Arial"/>
                <a:cs typeface="Arial"/>
              </a:rPr>
              <a:t>organization</a:t>
            </a:r>
            <a:endParaRPr sz="1600">
              <a:latin typeface="Arial"/>
              <a:cs typeface="Arial"/>
            </a:endParaRPr>
          </a:p>
        </p:txBody>
      </p:sp>
      <p:sp>
        <p:nvSpPr>
          <p:cNvPr id="6" name="object 6"/>
          <p:cNvSpPr txBox="1"/>
          <p:nvPr/>
        </p:nvSpPr>
        <p:spPr>
          <a:xfrm>
            <a:off x="2021839" y="3509010"/>
            <a:ext cx="99695" cy="767080"/>
          </a:xfrm>
          <a:prstGeom prst="rect">
            <a:avLst/>
          </a:prstGeom>
        </p:spPr>
        <p:txBody>
          <a:bodyPr vert="horz" wrap="square" lIns="0" tIns="139700" rIns="0" bIns="0" rtlCol="0">
            <a:spAutoFit/>
          </a:bodyPr>
          <a:lstStyle/>
          <a:p>
            <a:pPr marL="12700">
              <a:lnSpc>
                <a:spcPct val="100000"/>
              </a:lnSpc>
              <a:spcBef>
                <a:spcPts val="1100"/>
              </a:spcBef>
            </a:pPr>
            <a:r>
              <a:rPr sz="1600" spc="-1019" dirty="0">
                <a:solidFill>
                  <a:srgbClr val="343434"/>
                </a:solidFill>
                <a:latin typeface="UnDotum"/>
                <a:cs typeface="UnDotum"/>
              </a:rPr>
              <a:t></a:t>
            </a:r>
            <a:endParaRPr sz="1600">
              <a:latin typeface="UnDotum"/>
              <a:cs typeface="UnDotum"/>
            </a:endParaRPr>
          </a:p>
          <a:p>
            <a:pPr marL="12700">
              <a:lnSpc>
                <a:spcPct val="100000"/>
              </a:lnSpc>
              <a:spcBef>
                <a:spcPts val="1000"/>
              </a:spcBef>
            </a:pPr>
            <a:r>
              <a:rPr sz="1600" spc="-1019" dirty="0">
                <a:solidFill>
                  <a:srgbClr val="343434"/>
                </a:solidFill>
                <a:latin typeface="UnDotum"/>
                <a:cs typeface="UnDotum"/>
              </a:rPr>
              <a:t></a:t>
            </a:r>
            <a:endParaRPr sz="1600">
              <a:latin typeface="UnDotum"/>
              <a:cs typeface="UnDotum"/>
            </a:endParaRPr>
          </a:p>
        </p:txBody>
      </p:sp>
      <p:sp>
        <p:nvSpPr>
          <p:cNvPr id="7" name="object 7"/>
          <p:cNvSpPr txBox="1"/>
          <p:nvPr/>
        </p:nvSpPr>
        <p:spPr>
          <a:xfrm>
            <a:off x="2364739" y="3531870"/>
            <a:ext cx="2722880" cy="764540"/>
          </a:xfrm>
          <a:prstGeom prst="rect">
            <a:avLst/>
          </a:prstGeom>
        </p:spPr>
        <p:txBody>
          <a:bodyPr vert="horz" wrap="square" lIns="0" tIns="12700" rIns="0" bIns="0" rtlCol="0">
            <a:spAutoFit/>
          </a:bodyPr>
          <a:lstStyle/>
          <a:p>
            <a:pPr marL="12700" marR="5080">
              <a:lnSpc>
                <a:spcPct val="151600"/>
              </a:lnSpc>
              <a:spcBef>
                <a:spcPts val="100"/>
              </a:spcBef>
            </a:pPr>
            <a:r>
              <a:rPr sz="1600" spc="-15" dirty="0">
                <a:solidFill>
                  <a:srgbClr val="3F3F3F"/>
                </a:solidFill>
                <a:latin typeface="Arial"/>
                <a:cs typeface="Arial"/>
              </a:rPr>
              <a:t>Transfer </a:t>
            </a:r>
            <a:r>
              <a:rPr sz="1600" spc="-5" dirty="0">
                <a:solidFill>
                  <a:srgbClr val="3F3F3F"/>
                </a:solidFill>
                <a:latin typeface="Arial"/>
                <a:cs typeface="Arial"/>
              </a:rPr>
              <a:t>of </a:t>
            </a:r>
            <a:r>
              <a:rPr sz="1600" spc="-10" dirty="0">
                <a:solidFill>
                  <a:srgbClr val="3F3F3F"/>
                </a:solidFill>
                <a:latin typeface="Arial"/>
                <a:cs typeface="Arial"/>
              </a:rPr>
              <a:t>Knowledge  </a:t>
            </a:r>
            <a:r>
              <a:rPr sz="1600" spc="-5" dirty="0">
                <a:solidFill>
                  <a:srgbClr val="3F3F3F"/>
                </a:solidFill>
                <a:latin typeface="Arial"/>
                <a:cs typeface="Arial"/>
              </a:rPr>
              <a:t>Acceptance with the</a:t>
            </a:r>
            <a:r>
              <a:rPr sz="1600" spc="-45" dirty="0">
                <a:solidFill>
                  <a:srgbClr val="3F3F3F"/>
                </a:solidFill>
                <a:latin typeface="Arial"/>
                <a:cs typeface="Arial"/>
              </a:rPr>
              <a:t> </a:t>
            </a:r>
            <a:r>
              <a:rPr sz="1600" spc="-5" dirty="0">
                <a:solidFill>
                  <a:srgbClr val="3F3F3F"/>
                </a:solidFill>
                <a:latin typeface="Arial"/>
                <a:cs typeface="Arial"/>
              </a:rPr>
              <a:t>company</a:t>
            </a:r>
            <a:endParaRPr sz="1600">
              <a:latin typeface="Arial"/>
              <a:cs typeface="Arial"/>
            </a:endParaRPr>
          </a:p>
        </p:txBody>
      </p:sp>
      <p:sp>
        <p:nvSpPr>
          <p:cNvPr id="8" name="object 8"/>
          <p:cNvSpPr txBox="1"/>
          <p:nvPr/>
        </p:nvSpPr>
        <p:spPr>
          <a:xfrm>
            <a:off x="774700" y="803910"/>
            <a:ext cx="243204" cy="312420"/>
          </a:xfrm>
          <a:prstGeom prst="rect">
            <a:avLst/>
          </a:prstGeom>
        </p:spPr>
        <p:txBody>
          <a:bodyPr vert="horz" wrap="square" lIns="0" tIns="16510" rIns="0" bIns="0" rtlCol="0">
            <a:spAutoFit/>
          </a:bodyPr>
          <a:lstStyle/>
          <a:p>
            <a:pPr marL="12700">
              <a:lnSpc>
                <a:spcPct val="100000"/>
              </a:lnSpc>
              <a:spcBef>
                <a:spcPts val="130"/>
              </a:spcBef>
            </a:pPr>
            <a:r>
              <a:rPr sz="1850" spc="-180" dirty="0">
                <a:solidFill>
                  <a:srgbClr val="FDFFFF"/>
                </a:solidFill>
                <a:latin typeface="Arial"/>
                <a:cs typeface="Arial"/>
              </a:rPr>
              <a:t>29</a:t>
            </a:r>
            <a:endParaRPr sz="1850">
              <a:latin typeface="Arial"/>
              <a:cs typeface="Arial"/>
            </a:endParaRPr>
          </a:p>
        </p:txBody>
      </p:sp>
      <p:sp>
        <p:nvSpPr>
          <p:cNvPr id="9" name="object 9"/>
          <p:cNvSpPr/>
          <p:nvPr/>
        </p:nvSpPr>
        <p:spPr>
          <a:xfrm>
            <a:off x="7001509" y="0"/>
            <a:ext cx="2142490" cy="214249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xfrm>
            <a:off x="1602739" y="613409"/>
            <a:ext cx="4868545" cy="574040"/>
          </a:xfrm>
          <a:prstGeom prst="rect">
            <a:avLst/>
          </a:prstGeom>
        </p:spPr>
        <p:txBody>
          <a:bodyPr vert="horz" wrap="square" lIns="0" tIns="12700" rIns="0" bIns="0" rtlCol="0">
            <a:spAutoFit/>
          </a:bodyPr>
          <a:lstStyle/>
          <a:p>
            <a:pPr marL="12700">
              <a:lnSpc>
                <a:spcPct val="100000"/>
              </a:lnSpc>
              <a:spcBef>
                <a:spcPts val="100"/>
              </a:spcBef>
            </a:pPr>
            <a:r>
              <a:rPr spc="-240" dirty="0"/>
              <a:t>Causes </a:t>
            </a:r>
            <a:r>
              <a:rPr spc="-345" dirty="0"/>
              <a:t>of </a:t>
            </a:r>
            <a:r>
              <a:rPr spc="-650" dirty="0"/>
              <a:t>ERP</a:t>
            </a:r>
            <a:r>
              <a:rPr spc="-150" dirty="0"/>
              <a:t> </a:t>
            </a:r>
            <a:r>
              <a:rPr spc="-390" dirty="0"/>
              <a:t>Failures</a:t>
            </a:r>
          </a:p>
        </p:txBody>
      </p:sp>
      <p:sp>
        <p:nvSpPr>
          <p:cNvPr id="4" name="object 4"/>
          <p:cNvSpPr txBox="1"/>
          <p:nvPr/>
        </p:nvSpPr>
        <p:spPr>
          <a:xfrm>
            <a:off x="1691639" y="2466340"/>
            <a:ext cx="6374765" cy="2214880"/>
          </a:xfrm>
          <a:prstGeom prst="rect">
            <a:avLst/>
          </a:prstGeom>
        </p:spPr>
        <p:txBody>
          <a:bodyPr vert="horz" wrap="square" lIns="0" tIns="55879" rIns="0" bIns="0" rtlCol="0">
            <a:spAutoFit/>
          </a:bodyPr>
          <a:lstStyle/>
          <a:p>
            <a:pPr marL="76200" marR="239395">
              <a:lnSpc>
                <a:spcPct val="79800"/>
              </a:lnSpc>
              <a:spcBef>
                <a:spcPts val="439"/>
              </a:spcBef>
            </a:pPr>
            <a:r>
              <a:rPr sz="2100" spc="-157" baseline="5952" dirty="0">
                <a:solidFill>
                  <a:srgbClr val="343434"/>
                </a:solidFill>
                <a:latin typeface="UnDotum"/>
                <a:cs typeface="UnDotum"/>
              </a:rPr>
              <a:t></a:t>
            </a:r>
            <a:r>
              <a:rPr sz="1400" spc="-105" dirty="0">
                <a:solidFill>
                  <a:srgbClr val="3F3F3F"/>
                </a:solidFill>
                <a:latin typeface="Arial"/>
                <a:cs typeface="Arial"/>
              </a:rPr>
              <a:t>Business </a:t>
            </a:r>
            <a:r>
              <a:rPr sz="1400" spc="-5" dirty="0">
                <a:solidFill>
                  <a:srgbClr val="3F3F3F"/>
                </a:solidFill>
                <a:latin typeface="Arial"/>
                <a:cs typeface="Arial"/>
              </a:rPr>
              <a:t>mangers and </a:t>
            </a:r>
            <a:r>
              <a:rPr sz="1400" spc="5" dirty="0">
                <a:solidFill>
                  <a:srgbClr val="3F3F3F"/>
                </a:solidFill>
                <a:latin typeface="Arial"/>
                <a:cs typeface="Arial"/>
              </a:rPr>
              <a:t>IT </a:t>
            </a:r>
            <a:r>
              <a:rPr sz="1400" spc="-5" dirty="0">
                <a:solidFill>
                  <a:srgbClr val="3F3F3F"/>
                </a:solidFill>
                <a:latin typeface="Arial"/>
                <a:cs typeface="Arial"/>
              </a:rPr>
              <a:t>professionals underestimate </a:t>
            </a:r>
            <a:r>
              <a:rPr sz="1400" dirty="0">
                <a:solidFill>
                  <a:srgbClr val="3F3F3F"/>
                </a:solidFill>
                <a:latin typeface="Arial"/>
                <a:cs typeface="Arial"/>
              </a:rPr>
              <a:t>the </a:t>
            </a:r>
            <a:r>
              <a:rPr sz="1400" spc="-5" dirty="0">
                <a:solidFill>
                  <a:srgbClr val="3F3F3F"/>
                </a:solidFill>
                <a:latin typeface="Arial"/>
                <a:cs typeface="Arial"/>
              </a:rPr>
              <a:t>complexity of </a:t>
            </a:r>
            <a:r>
              <a:rPr sz="1400" dirty="0">
                <a:solidFill>
                  <a:srgbClr val="3F3F3F"/>
                </a:solidFill>
                <a:latin typeface="Arial"/>
                <a:cs typeface="Arial"/>
              </a:rPr>
              <a:t>the  </a:t>
            </a:r>
            <a:r>
              <a:rPr sz="1400" spc="-5" dirty="0">
                <a:solidFill>
                  <a:srgbClr val="3F3F3F"/>
                </a:solidFill>
                <a:latin typeface="Arial"/>
                <a:cs typeface="Arial"/>
              </a:rPr>
              <a:t>planning, development, and training</a:t>
            </a:r>
            <a:r>
              <a:rPr sz="1400" spc="50" dirty="0">
                <a:solidFill>
                  <a:srgbClr val="3F3F3F"/>
                </a:solidFill>
                <a:latin typeface="Arial"/>
                <a:cs typeface="Arial"/>
              </a:rPr>
              <a:t> </a:t>
            </a:r>
            <a:r>
              <a:rPr sz="1400" spc="-10" dirty="0">
                <a:solidFill>
                  <a:srgbClr val="3F3F3F"/>
                </a:solidFill>
                <a:latin typeface="Arial"/>
                <a:cs typeface="Arial"/>
              </a:rPr>
              <a:t>needed</a:t>
            </a:r>
            <a:endParaRPr sz="1400">
              <a:latin typeface="Arial"/>
              <a:cs typeface="Arial"/>
            </a:endParaRPr>
          </a:p>
          <a:p>
            <a:pPr>
              <a:lnSpc>
                <a:spcPct val="100000"/>
              </a:lnSpc>
            </a:pPr>
            <a:endParaRPr sz="1500">
              <a:latin typeface="Arial"/>
              <a:cs typeface="Arial"/>
            </a:endParaRPr>
          </a:p>
          <a:p>
            <a:pPr marL="76200">
              <a:lnSpc>
                <a:spcPct val="100000"/>
              </a:lnSpc>
              <a:spcBef>
                <a:spcPts val="1335"/>
              </a:spcBef>
            </a:pPr>
            <a:r>
              <a:rPr sz="2100" spc="-179" baseline="5952" dirty="0">
                <a:solidFill>
                  <a:srgbClr val="343434"/>
                </a:solidFill>
                <a:latin typeface="UnDotum"/>
                <a:cs typeface="UnDotum"/>
              </a:rPr>
              <a:t></a:t>
            </a:r>
            <a:r>
              <a:rPr sz="1400" spc="-120" dirty="0">
                <a:solidFill>
                  <a:srgbClr val="3F3F3F"/>
                </a:solidFill>
                <a:latin typeface="Arial"/>
                <a:cs typeface="Arial"/>
              </a:rPr>
              <a:t>Failure </a:t>
            </a:r>
            <a:r>
              <a:rPr sz="1400" spc="5" dirty="0">
                <a:solidFill>
                  <a:srgbClr val="3F3F3F"/>
                </a:solidFill>
                <a:latin typeface="Arial"/>
                <a:cs typeface="Arial"/>
              </a:rPr>
              <a:t>to </a:t>
            </a:r>
            <a:r>
              <a:rPr sz="1400" spc="-10" dirty="0">
                <a:solidFill>
                  <a:srgbClr val="3F3F3F"/>
                </a:solidFill>
                <a:latin typeface="Arial"/>
                <a:cs typeface="Arial"/>
              </a:rPr>
              <a:t>involve </a:t>
            </a:r>
            <a:r>
              <a:rPr sz="1400" spc="-5" dirty="0">
                <a:solidFill>
                  <a:srgbClr val="3F3F3F"/>
                </a:solidFill>
                <a:latin typeface="Arial"/>
                <a:cs typeface="Arial"/>
              </a:rPr>
              <a:t>affected employees in </a:t>
            </a:r>
            <a:r>
              <a:rPr sz="1400" dirty="0">
                <a:solidFill>
                  <a:srgbClr val="3F3F3F"/>
                </a:solidFill>
                <a:latin typeface="Arial"/>
                <a:cs typeface="Arial"/>
              </a:rPr>
              <a:t>the </a:t>
            </a:r>
            <a:r>
              <a:rPr sz="1400" spc="-5" dirty="0">
                <a:solidFill>
                  <a:srgbClr val="3F3F3F"/>
                </a:solidFill>
                <a:latin typeface="Arial"/>
                <a:cs typeface="Arial"/>
              </a:rPr>
              <a:t>planning </a:t>
            </a:r>
            <a:r>
              <a:rPr sz="1400" dirty="0">
                <a:solidFill>
                  <a:srgbClr val="3F3F3F"/>
                </a:solidFill>
                <a:latin typeface="Arial"/>
                <a:cs typeface="Arial"/>
              </a:rPr>
              <a:t>and </a:t>
            </a:r>
            <a:r>
              <a:rPr sz="1400" spc="-5" dirty="0">
                <a:solidFill>
                  <a:srgbClr val="3F3F3F"/>
                </a:solidFill>
                <a:latin typeface="Arial"/>
                <a:cs typeface="Arial"/>
              </a:rPr>
              <a:t>development</a:t>
            </a:r>
            <a:r>
              <a:rPr sz="1400" spc="-95" dirty="0">
                <a:solidFill>
                  <a:srgbClr val="3F3F3F"/>
                </a:solidFill>
                <a:latin typeface="Arial"/>
                <a:cs typeface="Arial"/>
              </a:rPr>
              <a:t> </a:t>
            </a:r>
            <a:r>
              <a:rPr sz="1400" spc="-5" dirty="0">
                <a:solidFill>
                  <a:srgbClr val="3F3F3F"/>
                </a:solidFill>
                <a:latin typeface="Arial"/>
                <a:cs typeface="Arial"/>
              </a:rPr>
              <a:t>phases</a:t>
            </a:r>
            <a:endParaRPr sz="1400">
              <a:latin typeface="Arial"/>
              <a:cs typeface="Arial"/>
            </a:endParaRPr>
          </a:p>
          <a:p>
            <a:pPr>
              <a:lnSpc>
                <a:spcPct val="100000"/>
              </a:lnSpc>
            </a:pPr>
            <a:endParaRPr sz="1700">
              <a:latin typeface="Arial"/>
              <a:cs typeface="Arial"/>
            </a:endParaRPr>
          </a:p>
          <a:p>
            <a:pPr marL="76200">
              <a:lnSpc>
                <a:spcPct val="100000"/>
              </a:lnSpc>
              <a:spcBef>
                <a:spcPts val="1105"/>
              </a:spcBef>
            </a:pPr>
            <a:r>
              <a:rPr sz="2100" spc="-209" baseline="5952" dirty="0">
                <a:solidFill>
                  <a:srgbClr val="343434"/>
                </a:solidFill>
                <a:latin typeface="UnDotum"/>
                <a:cs typeface="UnDotum"/>
              </a:rPr>
              <a:t></a:t>
            </a:r>
            <a:r>
              <a:rPr sz="1400" spc="-140" dirty="0">
                <a:solidFill>
                  <a:srgbClr val="3F3F3F"/>
                </a:solidFill>
                <a:latin typeface="Arial"/>
                <a:cs typeface="Arial"/>
              </a:rPr>
              <a:t>Trying </a:t>
            </a:r>
            <a:r>
              <a:rPr sz="1400" spc="5" dirty="0">
                <a:solidFill>
                  <a:srgbClr val="3F3F3F"/>
                </a:solidFill>
                <a:latin typeface="Arial"/>
                <a:cs typeface="Arial"/>
              </a:rPr>
              <a:t>to </a:t>
            </a:r>
            <a:r>
              <a:rPr sz="1400" spc="-5" dirty="0">
                <a:solidFill>
                  <a:srgbClr val="3F3F3F"/>
                </a:solidFill>
                <a:latin typeface="Arial"/>
                <a:cs typeface="Arial"/>
              </a:rPr>
              <a:t>do </a:t>
            </a:r>
            <a:r>
              <a:rPr sz="1400" dirty="0">
                <a:solidFill>
                  <a:srgbClr val="3F3F3F"/>
                </a:solidFill>
                <a:latin typeface="Arial"/>
                <a:cs typeface="Arial"/>
              </a:rPr>
              <a:t>too much too fast in the </a:t>
            </a:r>
            <a:r>
              <a:rPr sz="1400" spc="-5" dirty="0">
                <a:solidFill>
                  <a:srgbClr val="3F3F3F"/>
                </a:solidFill>
                <a:latin typeface="Arial"/>
                <a:cs typeface="Arial"/>
              </a:rPr>
              <a:t>conversion</a:t>
            </a:r>
            <a:r>
              <a:rPr sz="1400" spc="-114" dirty="0">
                <a:solidFill>
                  <a:srgbClr val="3F3F3F"/>
                </a:solidFill>
                <a:latin typeface="Arial"/>
                <a:cs typeface="Arial"/>
              </a:rPr>
              <a:t> </a:t>
            </a:r>
            <a:r>
              <a:rPr sz="1400" spc="-5" dirty="0">
                <a:solidFill>
                  <a:srgbClr val="3F3F3F"/>
                </a:solidFill>
                <a:latin typeface="Arial"/>
                <a:cs typeface="Arial"/>
              </a:rPr>
              <a:t>process</a:t>
            </a:r>
            <a:endParaRPr sz="1400">
              <a:latin typeface="Arial"/>
              <a:cs typeface="Arial"/>
            </a:endParaRPr>
          </a:p>
          <a:p>
            <a:pPr>
              <a:lnSpc>
                <a:spcPct val="100000"/>
              </a:lnSpc>
            </a:pPr>
            <a:endParaRPr sz="1700">
              <a:latin typeface="Arial"/>
              <a:cs typeface="Arial"/>
            </a:endParaRPr>
          </a:p>
          <a:p>
            <a:pPr marL="76200">
              <a:lnSpc>
                <a:spcPct val="100000"/>
              </a:lnSpc>
              <a:spcBef>
                <a:spcPts val="1105"/>
              </a:spcBef>
            </a:pPr>
            <a:r>
              <a:rPr sz="2100" spc="-179" baseline="5952" dirty="0">
                <a:solidFill>
                  <a:srgbClr val="343434"/>
                </a:solidFill>
                <a:latin typeface="UnDotum"/>
                <a:cs typeface="UnDotum"/>
              </a:rPr>
              <a:t></a:t>
            </a:r>
            <a:r>
              <a:rPr sz="1400" spc="-120" dirty="0">
                <a:solidFill>
                  <a:srgbClr val="3F3F3F"/>
                </a:solidFill>
                <a:latin typeface="Arial"/>
                <a:cs typeface="Arial"/>
              </a:rPr>
              <a:t>Failure </a:t>
            </a:r>
            <a:r>
              <a:rPr sz="1400" spc="5" dirty="0">
                <a:solidFill>
                  <a:srgbClr val="3F3F3F"/>
                </a:solidFill>
                <a:latin typeface="Arial"/>
                <a:cs typeface="Arial"/>
              </a:rPr>
              <a:t>to </a:t>
            </a:r>
            <a:r>
              <a:rPr sz="1400" spc="-5" dirty="0">
                <a:solidFill>
                  <a:srgbClr val="3F3F3F"/>
                </a:solidFill>
                <a:latin typeface="Arial"/>
                <a:cs typeface="Arial"/>
              </a:rPr>
              <a:t>do enough </a:t>
            </a:r>
            <a:r>
              <a:rPr sz="1400" dirty="0">
                <a:solidFill>
                  <a:srgbClr val="3F3F3F"/>
                </a:solidFill>
                <a:latin typeface="Arial"/>
                <a:cs typeface="Arial"/>
              </a:rPr>
              <a:t>data </a:t>
            </a:r>
            <a:r>
              <a:rPr sz="1400" spc="-5" dirty="0">
                <a:solidFill>
                  <a:srgbClr val="3F3F3F"/>
                </a:solidFill>
                <a:latin typeface="Arial"/>
                <a:cs typeface="Arial"/>
              </a:rPr>
              <a:t>conversion and</a:t>
            </a:r>
            <a:r>
              <a:rPr sz="1400" spc="-135" dirty="0">
                <a:solidFill>
                  <a:srgbClr val="3F3F3F"/>
                </a:solidFill>
                <a:latin typeface="Arial"/>
                <a:cs typeface="Arial"/>
              </a:rPr>
              <a:t> </a:t>
            </a:r>
            <a:r>
              <a:rPr sz="1400" spc="-5" dirty="0">
                <a:solidFill>
                  <a:srgbClr val="3F3F3F"/>
                </a:solidFill>
                <a:latin typeface="Arial"/>
                <a:cs typeface="Arial"/>
              </a:rPr>
              <a:t>testing</a:t>
            </a:r>
            <a:endParaRPr sz="1400">
              <a:latin typeface="Arial"/>
              <a:cs typeface="Arial"/>
            </a:endParaRPr>
          </a:p>
        </p:txBody>
      </p:sp>
      <p:sp>
        <p:nvSpPr>
          <p:cNvPr id="5" name="object 5"/>
          <p:cNvSpPr txBox="1"/>
          <p:nvPr/>
        </p:nvSpPr>
        <p:spPr>
          <a:xfrm>
            <a:off x="774700" y="803910"/>
            <a:ext cx="243204" cy="312420"/>
          </a:xfrm>
          <a:prstGeom prst="rect">
            <a:avLst/>
          </a:prstGeom>
        </p:spPr>
        <p:txBody>
          <a:bodyPr vert="horz" wrap="square" lIns="0" tIns="16510" rIns="0" bIns="0" rtlCol="0">
            <a:spAutoFit/>
          </a:bodyPr>
          <a:lstStyle/>
          <a:p>
            <a:pPr marL="12700">
              <a:lnSpc>
                <a:spcPct val="100000"/>
              </a:lnSpc>
              <a:spcBef>
                <a:spcPts val="130"/>
              </a:spcBef>
            </a:pPr>
            <a:r>
              <a:rPr sz="1850" spc="-180" dirty="0">
                <a:solidFill>
                  <a:srgbClr val="FDFFFF"/>
                </a:solidFill>
                <a:latin typeface="Arial"/>
                <a:cs typeface="Arial"/>
              </a:rPr>
              <a:t>30</a:t>
            </a:r>
            <a:endParaRPr sz="1850">
              <a:latin typeface="Arial"/>
              <a:cs typeface="Arial"/>
            </a:endParaRPr>
          </a:p>
        </p:txBody>
      </p:sp>
      <p:sp>
        <p:nvSpPr>
          <p:cNvPr id="6" name="object 6"/>
          <p:cNvSpPr/>
          <p:nvPr/>
        </p:nvSpPr>
        <p:spPr>
          <a:xfrm>
            <a:off x="7001509" y="0"/>
            <a:ext cx="2142490" cy="214249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ransition>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xfrm>
            <a:off x="2023110" y="656590"/>
            <a:ext cx="2502535" cy="574040"/>
          </a:xfrm>
          <a:prstGeom prst="rect">
            <a:avLst/>
          </a:prstGeom>
        </p:spPr>
        <p:txBody>
          <a:bodyPr vert="horz" wrap="square" lIns="0" tIns="12700" rIns="0" bIns="0" rtlCol="0">
            <a:spAutoFit/>
          </a:bodyPr>
          <a:lstStyle/>
          <a:p>
            <a:pPr marL="12700">
              <a:lnSpc>
                <a:spcPct val="100000"/>
              </a:lnSpc>
              <a:spcBef>
                <a:spcPts val="100"/>
              </a:spcBef>
            </a:pPr>
            <a:r>
              <a:rPr spc="-250" dirty="0"/>
              <a:t>Conclusion</a:t>
            </a:r>
          </a:p>
        </p:txBody>
      </p:sp>
      <p:sp>
        <p:nvSpPr>
          <p:cNvPr id="4" name="object 4"/>
          <p:cNvSpPr txBox="1"/>
          <p:nvPr/>
        </p:nvSpPr>
        <p:spPr>
          <a:xfrm>
            <a:off x="2037079" y="2518409"/>
            <a:ext cx="99695" cy="269240"/>
          </a:xfrm>
          <a:prstGeom prst="rect">
            <a:avLst/>
          </a:prstGeom>
        </p:spPr>
        <p:txBody>
          <a:bodyPr vert="horz" wrap="square" lIns="0" tIns="12700" rIns="0" bIns="0" rtlCol="0">
            <a:spAutoFit/>
          </a:bodyPr>
          <a:lstStyle/>
          <a:p>
            <a:pPr marL="12700">
              <a:lnSpc>
                <a:spcPct val="100000"/>
              </a:lnSpc>
              <a:spcBef>
                <a:spcPts val="100"/>
              </a:spcBef>
            </a:pPr>
            <a:r>
              <a:rPr sz="1600" spc="-1019" dirty="0">
                <a:solidFill>
                  <a:srgbClr val="343434"/>
                </a:solidFill>
                <a:latin typeface="UnDotum"/>
                <a:cs typeface="UnDotum"/>
              </a:rPr>
              <a:t></a:t>
            </a:r>
            <a:endParaRPr sz="1600">
              <a:latin typeface="UnDotum"/>
              <a:cs typeface="UnDotum"/>
            </a:endParaRPr>
          </a:p>
        </p:txBody>
      </p:sp>
      <p:sp>
        <p:nvSpPr>
          <p:cNvPr id="5" name="object 5"/>
          <p:cNvSpPr txBox="1"/>
          <p:nvPr/>
        </p:nvSpPr>
        <p:spPr>
          <a:xfrm>
            <a:off x="2379979" y="2538729"/>
            <a:ext cx="5920105" cy="513080"/>
          </a:xfrm>
          <a:prstGeom prst="rect">
            <a:avLst/>
          </a:prstGeom>
        </p:spPr>
        <p:txBody>
          <a:bodyPr vert="horz" wrap="square" lIns="0" tIns="12700" rIns="0" bIns="0" rtlCol="0">
            <a:spAutoFit/>
          </a:bodyPr>
          <a:lstStyle/>
          <a:p>
            <a:pPr marL="12700" marR="5080">
              <a:lnSpc>
                <a:spcPct val="100000"/>
              </a:lnSpc>
              <a:spcBef>
                <a:spcPts val="100"/>
              </a:spcBef>
            </a:pPr>
            <a:r>
              <a:rPr sz="1600" spc="-5" dirty="0">
                <a:solidFill>
                  <a:srgbClr val="3F3F3F"/>
                </a:solidFill>
                <a:latin typeface="Arial"/>
                <a:cs typeface="Arial"/>
              </a:rPr>
              <a:t>The benefits of </a:t>
            </a:r>
            <a:r>
              <a:rPr sz="1600" dirty="0">
                <a:solidFill>
                  <a:srgbClr val="3F3F3F"/>
                </a:solidFill>
                <a:latin typeface="Arial"/>
                <a:cs typeface="Arial"/>
              </a:rPr>
              <a:t>a </a:t>
            </a:r>
            <a:r>
              <a:rPr sz="1600" spc="-5" dirty="0">
                <a:solidFill>
                  <a:srgbClr val="3F3F3F"/>
                </a:solidFill>
                <a:latin typeface="Arial"/>
                <a:cs typeface="Arial"/>
              </a:rPr>
              <a:t>properly selected and implemented ERP system  can be</a:t>
            </a:r>
            <a:r>
              <a:rPr sz="1600" dirty="0">
                <a:solidFill>
                  <a:srgbClr val="3F3F3F"/>
                </a:solidFill>
                <a:latin typeface="Arial"/>
                <a:cs typeface="Arial"/>
              </a:rPr>
              <a:t> </a:t>
            </a:r>
            <a:r>
              <a:rPr sz="1600" spc="-5" dirty="0">
                <a:solidFill>
                  <a:srgbClr val="3F3F3F"/>
                </a:solidFill>
                <a:latin typeface="Arial"/>
                <a:cs typeface="Arial"/>
              </a:rPr>
              <a:t>significant.</a:t>
            </a:r>
            <a:endParaRPr sz="1600">
              <a:latin typeface="Arial"/>
              <a:cs typeface="Arial"/>
            </a:endParaRPr>
          </a:p>
        </p:txBody>
      </p:sp>
      <p:sp>
        <p:nvSpPr>
          <p:cNvPr id="6" name="object 6"/>
          <p:cNvSpPr txBox="1"/>
          <p:nvPr/>
        </p:nvSpPr>
        <p:spPr>
          <a:xfrm>
            <a:off x="2494279" y="3093720"/>
            <a:ext cx="99695" cy="269240"/>
          </a:xfrm>
          <a:prstGeom prst="rect">
            <a:avLst/>
          </a:prstGeom>
        </p:spPr>
        <p:txBody>
          <a:bodyPr vert="horz" wrap="square" lIns="0" tIns="12700" rIns="0" bIns="0" rtlCol="0">
            <a:spAutoFit/>
          </a:bodyPr>
          <a:lstStyle/>
          <a:p>
            <a:pPr marL="12700">
              <a:lnSpc>
                <a:spcPct val="100000"/>
              </a:lnSpc>
              <a:spcBef>
                <a:spcPts val="100"/>
              </a:spcBef>
            </a:pPr>
            <a:r>
              <a:rPr sz="1600" spc="-1019" dirty="0">
                <a:solidFill>
                  <a:srgbClr val="343434"/>
                </a:solidFill>
                <a:latin typeface="UnDotum"/>
                <a:cs typeface="UnDotum"/>
              </a:rPr>
              <a:t></a:t>
            </a:r>
            <a:endParaRPr sz="1600">
              <a:latin typeface="UnDotum"/>
              <a:cs typeface="UnDotum"/>
            </a:endParaRPr>
          </a:p>
        </p:txBody>
      </p:sp>
      <p:sp>
        <p:nvSpPr>
          <p:cNvPr id="7" name="object 7"/>
          <p:cNvSpPr txBox="1"/>
          <p:nvPr/>
        </p:nvSpPr>
        <p:spPr>
          <a:xfrm>
            <a:off x="2780029" y="3114040"/>
            <a:ext cx="5187950" cy="513080"/>
          </a:xfrm>
          <a:prstGeom prst="rect">
            <a:avLst/>
          </a:prstGeom>
        </p:spPr>
        <p:txBody>
          <a:bodyPr vert="horz" wrap="square" lIns="0" tIns="12700" rIns="0" bIns="0" rtlCol="0">
            <a:spAutoFit/>
          </a:bodyPr>
          <a:lstStyle/>
          <a:p>
            <a:pPr marL="12700" marR="5080">
              <a:lnSpc>
                <a:spcPct val="100000"/>
              </a:lnSpc>
              <a:spcBef>
                <a:spcPts val="100"/>
              </a:spcBef>
            </a:pPr>
            <a:r>
              <a:rPr sz="1600" dirty="0">
                <a:solidFill>
                  <a:srgbClr val="3F3F3F"/>
                </a:solidFill>
                <a:latin typeface="Arial"/>
                <a:cs typeface="Arial"/>
              </a:rPr>
              <a:t>An </a:t>
            </a:r>
            <a:r>
              <a:rPr sz="1600" spc="-5" dirty="0">
                <a:solidFill>
                  <a:srgbClr val="3F3F3F"/>
                </a:solidFill>
                <a:latin typeface="Arial"/>
                <a:cs typeface="Arial"/>
              </a:rPr>
              <a:t>average, 25 </a:t>
            </a:r>
            <a:r>
              <a:rPr sz="1600" dirty="0">
                <a:solidFill>
                  <a:srgbClr val="3F3F3F"/>
                </a:solidFill>
                <a:latin typeface="Arial"/>
                <a:cs typeface="Arial"/>
              </a:rPr>
              <a:t>to </a:t>
            </a:r>
            <a:r>
              <a:rPr sz="1600" spc="-5" dirty="0">
                <a:solidFill>
                  <a:srgbClr val="3F3F3F"/>
                </a:solidFill>
                <a:latin typeface="Arial"/>
                <a:cs typeface="Arial"/>
              </a:rPr>
              <a:t>30% reduction on inventory </a:t>
            </a:r>
            <a:r>
              <a:rPr sz="1600" dirty="0">
                <a:solidFill>
                  <a:srgbClr val="3F3F3F"/>
                </a:solidFill>
                <a:latin typeface="Arial"/>
                <a:cs typeface="Arial"/>
              </a:rPr>
              <a:t>costs; </a:t>
            </a:r>
            <a:r>
              <a:rPr sz="1600" spc="-5" dirty="0">
                <a:solidFill>
                  <a:srgbClr val="3F3F3F"/>
                </a:solidFill>
                <a:latin typeface="Arial"/>
                <a:cs typeface="Arial"/>
              </a:rPr>
              <a:t>25%  reduction on raw material</a:t>
            </a:r>
            <a:r>
              <a:rPr sz="1600" spc="-30" dirty="0">
                <a:solidFill>
                  <a:srgbClr val="3F3F3F"/>
                </a:solidFill>
                <a:latin typeface="Arial"/>
                <a:cs typeface="Arial"/>
              </a:rPr>
              <a:t> </a:t>
            </a:r>
            <a:r>
              <a:rPr sz="1600" spc="-5" dirty="0">
                <a:solidFill>
                  <a:srgbClr val="3F3F3F"/>
                </a:solidFill>
                <a:latin typeface="Arial"/>
                <a:cs typeface="Arial"/>
              </a:rPr>
              <a:t>costs.</a:t>
            </a:r>
            <a:endParaRPr sz="1600">
              <a:latin typeface="Arial"/>
              <a:cs typeface="Arial"/>
            </a:endParaRPr>
          </a:p>
        </p:txBody>
      </p:sp>
      <p:sp>
        <p:nvSpPr>
          <p:cNvPr id="8" name="object 8"/>
          <p:cNvSpPr txBox="1"/>
          <p:nvPr/>
        </p:nvSpPr>
        <p:spPr>
          <a:xfrm>
            <a:off x="2494279" y="3669029"/>
            <a:ext cx="99695" cy="269240"/>
          </a:xfrm>
          <a:prstGeom prst="rect">
            <a:avLst/>
          </a:prstGeom>
        </p:spPr>
        <p:txBody>
          <a:bodyPr vert="horz" wrap="square" lIns="0" tIns="12700" rIns="0" bIns="0" rtlCol="0">
            <a:spAutoFit/>
          </a:bodyPr>
          <a:lstStyle/>
          <a:p>
            <a:pPr marL="12700">
              <a:lnSpc>
                <a:spcPct val="100000"/>
              </a:lnSpc>
              <a:spcBef>
                <a:spcPts val="100"/>
              </a:spcBef>
            </a:pPr>
            <a:r>
              <a:rPr sz="1600" spc="-1019" dirty="0">
                <a:solidFill>
                  <a:srgbClr val="343434"/>
                </a:solidFill>
                <a:latin typeface="UnDotum"/>
                <a:cs typeface="UnDotum"/>
              </a:rPr>
              <a:t></a:t>
            </a:r>
            <a:endParaRPr sz="1600">
              <a:latin typeface="UnDotum"/>
              <a:cs typeface="UnDotum"/>
            </a:endParaRPr>
          </a:p>
        </p:txBody>
      </p:sp>
      <p:sp>
        <p:nvSpPr>
          <p:cNvPr id="9" name="object 9"/>
          <p:cNvSpPr txBox="1"/>
          <p:nvPr/>
        </p:nvSpPr>
        <p:spPr>
          <a:xfrm>
            <a:off x="2780029" y="3689350"/>
            <a:ext cx="5170805" cy="513080"/>
          </a:xfrm>
          <a:prstGeom prst="rect">
            <a:avLst/>
          </a:prstGeom>
        </p:spPr>
        <p:txBody>
          <a:bodyPr vert="horz" wrap="square" lIns="0" tIns="12700" rIns="0" bIns="0" rtlCol="0">
            <a:spAutoFit/>
          </a:bodyPr>
          <a:lstStyle/>
          <a:p>
            <a:pPr marL="12700" marR="5080">
              <a:lnSpc>
                <a:spcPct val="100000"/>
              </a:lnSpc>
              <a:spcBef>
                <a:spcPts val="100"/>
              </a:spcBef>
            </a:pPr>
            <a:r>
              <a:rPr sz="1600" spc="-5" dirty="0">
                <a:solidFill>
                  <a:srgbClr val="3F3F3F"/>
                </a:solidFill>
                <a:latin typeface="Arial"/>
                <a:cs typeface="Arial"/>
              </a:rPr>
              <a:t>Lead-time for customers, production </a:t>
            </a:r>
            <a:r>
              <a:rPr sz="1600" dirty="0">
                <a:solidFill>
                  <a:srgbClr val="3F3F3F"/>
                </a:solidFill>
                <a:latin typeface="Arial"/>
                <a:cs typeface="Arial"/>
              </a:rPr>
              <a:t>time, </a:t>
            </a:r>
            <a:r>
              <a:rPr sz="1600" spc="-5" dirty="0">
                <a:solidFill>
                  <a:srgbClr val="3F3F3F"/>
                </a:solidFill>
                <a:latin typeface="Arial"/>
                <a:cs typeface="Arial"/>
              </a:rPr>
              <a:t>and production  costs </a:t>
            </a:r>
            <a:r>
              <a:rPr sz="1600" dirty="0">
                <a:solidFill>
                  <a:srgbClr val="3F3F3F"/>
                </a:solidFill>
                <a:latin typeface="Arial"/>
                <a:cs typeface="Arial"/>
              </a:rPr>
              <a:t>can </a:t>
            </a:r>
            <a:r>
              <a:rPr sz="1600" spc="-5" dirty="0">
                <a:solidFill>
                  <a:srgbClr val="3F3F3F"/>
                </a:solidFill>
                <a:latin typeface="Arial"/>
                <a:cs typeface="Arial"/>
              </a:rPr>
              <a:t>be</a:t>
            </a:r>
            <a:r>
              <a:rPr sz="1600" spc="-10" dirty="0">
                <a:solidFill>
                  <a:srgbClr val="3F3F3F"/>
                </a:solidFill>
                <a:latin typeface="Arial"/>
                <a:cs typeface="Arial"/>
              </a:rPr>
              <a:t> </a:t>
            </a:r>
            <a:r>
              <a:rPr sz="1600" spc="-5" dirty="0">
                <a:solidFill>
                  <a:srgbClr val="3F3F3F"/>
                </a:solidFill>
                <a:latin typeface="Arial"/>
                <a:cs typeface="Arial"/>
              </a:rPr>
              <a:t>reduced.</a:t>
            </a:r>
            <a:endParaRPr sz="1600">
              <a:latin typeface="Arial"/>
              <a:cs typeface="Arial"/>
            </a:endParaRPr>
          </a:p>
        </p:txBody>
      </p:sp>
      <p:sp>
        <p:nvSpPr>
          <p:cNvPr id="10" name="object 10"/>
          <p:cNvSpPr txBox="1"/>
          <p:nvPr/>
        </p:nvSpPr>
        <p:spPr>
          <a:xfrm>
            <a:off x="2037079" y="4244340"/>
            <a:ext cx="99695" cy="269240"/>
          </a:xfrm>
          <a:prstGeom prst="rect">
            <a:avLst/>
          </a:prstGeom>
        </p:spPr>
        <p:txBody>
          <a:bodyPr vert="horz" wrap="square" lIns="0" tIns="12700" rIns="0" bIns="0" rtlCol="0">
            <a:spAutoFit/>
          </a:bodyPr>
          <a:lstStyle/>
          <a:p>
            <a:pPr marL="12700">
              <a:lnSpc>
                <a:spcPct val="100000"/>
              </a:lnSpc>
              <a:spcBef>
                <a:spcPts val="100"/>
              </a:spcBef>
            </a:pPr>
            <a:r>
              <a:rPr sz="1600" spc="-1019" dirty="0">
                <a:solidFill>
                  <a:srgbClr val="343434"/>
                </a:solidFill>
                <a:latin typeface="UnDotum"/>
                <a:cs typeface="UnDotum"/>
              </a:rPr>
              <a:t></a:t>
            </a:r>
            <a:endParaRPr sz="1600">
              <a:latin typeface="UnDotum"/>
              <a:cs typeface="UnDotum"/>
            </a:endParaRPr>
          </a:p>
        </p:txBody>
      </p:sp>
      <p:sp>
        <p:nvSpPr>
          <p:cNvPr id="11" name="object 11"/>
          <p:cNvSpPr txBox="1"/>
          <p:nvPr/>
        </p:nvSpPr>
        <p:spPr>
          <a:xfrm>
            <a:off x="2379979" y="4264659"/>
            <a:ext cx="5744210" cy="269240"/>
          </a:xfrm>
          <a:prstGeom prst="rect">
            <a:avLst/>
          </a:prstGeom>
        </p:spPr>
        <p:txBody>
          <a:bodyPr vert="horz" wrap="square" lIns="0" tIns="12700" rIns="0" bIns="0" rtlCol="0">
            <a:spAutoFit/>
          </a:bodyPr>
          <a:lstStyle/>
          <a:p>
            <a:pPr marL="12700">
              <a:lnSpc>
                <a:spcPct val="100000"/>
              </a:lnSpc>
              <a:spcBef>
                <a:spcPts val="100"/>
              </a:spcBef>
            </a:pPr>
            <a:r>
              <a:rPr sz="1600" spc="-5" dirty="0">
                <a:solidFill>
                  <a:srgbClr val="3F3F3F"/>
                </a:solidFill>
                <a:latin typeface="Arial"/>
                <a:cs typeface="Arial"/>
              </a:rPr>
              <a:t>BUT cost of implementing </a:t>
            </a:r>
            <a:r>
              <a:rPr sz="1600" dirty="0">
                <a:solidFill>
                  <a:srgbClr val="3F3F3F"/>
                </a:solidFill>
                <a:latin typeface="Arial"/>
                <a:cs typeface="Arial"/>
              </a:rPr>
              <a:t>can </a:t>
            </a:r>
            <a:r>
              <a:rPr sz="1600" spc="-5" dirty="0">
                <a:solidFill>
                  <a:srgbClr val="3F3F3F"/>
                </a:solidFill>
                <a:latin typeface="Arial"/>
                <a:cs typeface="Arial"/>
              </a:rPr>
              <a:t>be quite high and </a:t>
            </a:r>
            <a:r>
              <a:rPr sz="1600" dirty="0">
                <a:solidFill>
                  <a:srgbClr val="3F3F3F"/>
                </a:solidFill>
                <a:latin typeface="Arial"/>
                <a:cs typeface="Arial"/>
              </a:rPr>
              <a:t>risks </a:t>
            </a:r>
            <a:r>
              <a:rPr sz="1600" spc="-5" dirty="0">
                <a:solidFill>
                  <a:srgbClr val="3F3F3F"/>
                </a:solidFill>
                <a:latin typeface="Arial"/>
                <a:cs typeface="Arial"/>
              </a:rPr>
              <a:t>are</a:t>
            </a:r>
            <a:r>
              <a:rPr sz="1600" spc="-35" dirty="0">
                <a:solidFill>
                  <a:srgbClr val="3F3F3F"/>
                </a:solidFill>
                <a:latin typeface="Arial"/>
                <a:cs typeface="Arial"/>
              </a:rPr>
              <a:t> </a:t>
            </a:r>
            <a:r>
              <a:rPr sz="1600" spc="-5" dirty="0">
                <a:solidFill>
                  <a:srgbClr val="3F3F3F"/>
                </a:solidFill>
                <a:latin typeface="Arial"/>
                <a:cs typeface="Arial"/>
              </a:rPr>
              <a:t>great.</a:t>
            </a:r>
            <a:endParaRPr sz="1600">
              <a:latin typeface="Arial"/>
              <a:cs typeface="Arial"/>
            </a:endParaRPr>
          </a:p>
        </p:txBody>
      </p:sp>
      <p:sp>
        <p:nvSpPr>
          <p:cNvPr id="12" name="object 12"/>
          <p:cNvSpPr txBox="1"/>
          <p:nvPr/>
        </p:nvSpPr>
        <p:spPr>
          <a:xfrm>
            <a:off x="787400" y="821689"/>
            <a:ext cx="231775" cy="297180"/>
          </a:xfrm>
          <a:prstGeom prst="rect">
            <a:avLst/>
          </a:prstGeom>
        </p:spPr>
        <p:txBody>
          <a:bodyPr vert="horz" wrap="square" lIns="0" tIns="16510" rIns="0" bIns="0" rtlCol="0">
            <a:spAutoFit/>
          </a:bodyPr>
          <a:lstStyle/>
          <a:p>
            <a:pPr marL="12700">
              <a:lnSpc>
                <a:spcPct val="100000"/>
              </a:lnSpc>
              <a:spcBef>
                <a:spcPts val="130"/>
              </a:spcBef>
            </a:pPr>
            <a:r>
              <a:rPr sz="1750" spc="-170" dirty="0">
                <a:solidFill>
                  <a:srgbClr val="FDFFFF"/>
                </a:solidFill>
                <a:latin typeface="Arial"/>
                <a:cs typeface="Arial"/>
              </a:rPr>
              <a:t>3</a:t>
            </a:r>
            <a:r>
              <a:rPr sz="1750" spc="-165" dirty="0">
                <a:solidFill>
                  <a:srgbClr val="FDFFFF"/>
                </a:solidFill>
                <a:latin typeface="Arial"/>
                <a:cs typeface="Arial"/>
              </a:rPr>
              <a:t>1</a:t>
            </a:r>
            <a:endParaRPr sz="1750">
              <a:latin typeface="Arial"/>
              <a:cs typeface="Arial"/>
            </a:endParaRPr>
          </a:p>
        </p:txBody>
      </p:sp>
      <p:sp>
        <p:nvSpPr>
          <p:cNvPr id="13" name="object 13"/>
          <p:cNvSpPr/>
          <p:nvPr/>
        </p:nvSpPr>
        <p:spPr>
          <a:xfrm>
            <a:off x="7001509" y="0"/>
            <a:ext cx="2142490" cy="214249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p:nvPr/>
        </p:nvSpPr>
        <p:spPr>
          <a:xfrm>
            <a:off x="2021839" y="2167890"/>
            <a:ext cx="118745" cy="330200"/>
          </a:xfrm>
          <a:prstGeom prst="rect">
            <a:avLst/>
          </a:prstGeom>
        </p:spPr>
        <p:txBody>
          <a:bodyPr vert="horz" wrap="square" lIns="0" tIns="12700" rIns="0" bIns="0" rtlCol="0">
            <a:spAutoFit/>
          </a:bodyPr>
          <a:lstStyle/>
          <a:p>
            <a:pPr marL="12700">
              <a:lnSpc>
                <a:spcPct val="100000"/>
              </a:lnSpc>
              <a:spcBef>
                <a:spcPts val="100"/>
              </a:spcBef>
            </a:pPr>
            <a:r>
              <a:rPr sz="2000" spc="-1270" dirty="0">
                <a:solidFill>
                  <a:srgbClr val="343434"/>
                </a:solidFill>
                <a:latin typeface="UnDotum"/>
                <a:cs typeface="UnDotum"/>
              </a:rPr>
              <a:t></a:t>
            </a:r>
            <a:endParaRPr sz="2000">
              <a:latin typeface="UnDotum"/>
              <a:cs typeface="UnDotum"/>
            </a:endParaRPr>
          </a:p>
        </p:txBody>
      </p:sp>
      <p:sp>
        <p:nvSpPr>
          <p:cNvPr id="4" name="object 4"/>
          <p:cNvSpPr txBox="1"/>
          <p:nvPr/>
        </p:nvSpPr>
        <p:spPr>
          <a:xfrm>
            <a:off x="2364739" y="2180590"/>
            <a:ext cx="4996815" cy="330200"/>
          </a:xfrm>
          <a:prstGeom prst="rect">
            <a:avLst/>
          </a:prstGeom>
        </p:spPr>
        <p:txBody>
          <a:bodyPr vert="horz" wrap="square" lIns="0" tIns="12700" rIns="0" bIns="0" rtlCol="0">
            <a:spAutoFit/>
          </a:bodyPr>
          <a:lstStyle/>
          <a:p>
            <a:pPr marL="12700">
              <a:lnSpc>
                <a:spcPct val="100000"/>
              </a:lnSpc>
              <a:spcBef>
                <a:spcPts val="100"/>
              </a:spcBef>
            </a:pPr>
            <a:r>
              <a:rPr sz="2000" spc="-5" dirty="0">
                <a:solidFill>
                  <a:srgbClr val="3F3F3F"/>
                </a:solidFill>
                <a:latin typeface="Arial"/>
                <a:cs typeface="Arial"/>
              </a:rPr>
              <a:t>The practice of consolidating </a:t>
            </a:r>
            <a:r>
              <a:rPr sz="2000" dirty="0">
                <a:solidFill>
                  <a:srgbClr val="3F3F3F"/>
                </a:solidFill>
                <a:latin typeface="Arial"/>
                <a:cs typeface="Arial"/>
              </a:rPr>
              <a:t>an</a:t>
            </a:r>
            <a:r>
              <a:rPr sz="2000" spc="35" dirty="0">
                <a:solidFill>
                  <a:srgbClr val="3F3F3F"/>
                </a:solidFill>
                <a:latin typeface="Arial"/>
                <a:cs typeface="Arial"/>
              </a:rPr>
              <a:t> </a:t>
            </a:r>
            <a:r>
              <a:rPr sz="2000" spc="-5" dirty="0">
                <a:solidFill>
                  <a:srgbClr val="3F3F3F"/>
                </a:solidFill>
                <a:latin typeface="Arial"/>
                <a:cs typeface="Arial"/>
              </a:rPr>
              <a:t>enterprise’s</a:t>
            </a:r>
            <a:endParaRPr sz="2000" dirty="0">
              <a:latin typeface="Arial"/>
              <a:cs typeface="Arial"/>
            </a:endParaRPr>
          </a:p>
        </p:txBody>
      </p:sp>
      <p:sp>
        <p:nvSpPr>
          <p:cNvPr id="5" name="object 5"/>
          <p:cNvSpPr txBox="1"/>
          <p:nvPr/>
        </p:nvSpPr>
        <p:spPr>
          <a:xfrm>
            <a:off x="2364739" y="2435859"/>
            <a:ext cx="5927090" cy="584200"/>
          </a:xfrm>
          <a:prstGeom prst="rect">
            <a:avLst/>
          </a:prstGeom>
        </p:spPr>
        <p:txBody>
          <a:bodyPr vert="horz" wrap="square" lIns="0" tIns="63500" rIns="0" bIns="0" rtlCol="0">
            <a:spAutoFit/>
          </a:bodyPr>
          <a:lstStyle/>
          <a:p>
            <a:pPr marL="12700" marR="5080">
              <a:lnSpc>
                <a:spcPts val="2000"/>
              </a:lnSpc>
              <a:spcBef>
                <a:spcPts val="500"/>
              </a:spcBef>
            </a:pPr>
            <a:r>
              <a:rPr sz="2000" spc="-5" dirty="0">
                <a:solidFill>
                  <a:srgbClr val="3F3F3F"/>
                </a:solidFill>
                <a:latin typeface="Arial"/>
                <a:cs typeface="Arial"/>
              </a:rPr>
              <a:t>planning, manufacturing, </a:t>
            </a:r>
            <a:r>
              <a:rPr sz="2000" dirty="0">
                <a:solidFill>
                  <a:srgbClr val="3F3F3F"/>
                </a:solidFill>
                <a:latin typeface="Arial"/>
                <a:cs typeface="Arial"/>
              </a:rPr>
              <a:t>sales and </a:t>
            </a:r>
            <a:r>
              <a:rPr sz="2000" spc="-5" dirty="0">
                <a:solidFill>
                  <a:srgbClr val="3F3F3F"/>
                </a:solidFill>
                <a:latin typeface="Arial"/>
                <a:cs typeface="Arial"/>
              </a:rPr>
              <a:t>marketing </a:t>
            </a:r>
            <a:r>
              <a:rPr sz="2000" spc="-10" dirty="0">
                <a:solidFill>
                  <a:srgbClr val="3F3F3F"/>
                </a:solidFill>
                <a:latin typeface="Arial"/>
                <a:cs typeface="Arial"/>
              </a:rPr>
              <a:t>efforts  </a:t>
            </a:r>
            <a:r>
              <a:rPr sz="2000" spc="-5" dirty="0">
                <a:solidFill>
                  <a:srgbClr val="3F3F3F"/>
                </a:solidFill>
                <a:latin typeface="Arial"/>
                <a:cs typeface="Arial"/>
              </a:rPr>
              <a:t>into </a:t>
            </a:r>
            <a:r>
              <a:rPr sz="2000" dirty="0">
                <a:solidFill>
                  <a:srgbClr val="3F3F3F"/>
                </a:solidFill>
                <a:latin typeface="Arial"/>
                <a:cs typeface="Arial"/>
              </a:rPr>
              <a:t>one </a:t>
            </a:r>
            <a:r>
              <a:rPr sz="2000" spc="-5" dirty="0">
                <a:solidFill>
                  <a:srgbClr val="3F3F3F"/>
                </a:solidFill>
                <a:latin typeface="Arial"/>
                <a:cs typeface="Arial"/>
              </a:rPr>
              <a:t>management system.</a:t>
            </a:r>
            <a:endParaRPr sz="2000">
              <a:latin typeface="Arial"/>
              <a:cs typeface="Arial"/>
            </a:endParaRPr>
          </a:p>
        </p:txBody>
      </p:sp>
      <p:sp>
        <p:nvSpPr>
          <p:cNvPr id="6" name="object 6"/>
          <p:cNvSpPr txBox="1"/>
          <p:nvPr/>
        </p:nvSpPr>
        <p:spPr>
          <a:xfrm>
            <a:off x="2021839" y="3378200"/>
            <a:ext cx="118745" cy="330200"/>
          </a:xfrm>
          <a:prstGeom prst="rect">
            <a:avLst/>
          </a:prstGeom>
        </p:spPr>
        <p:txBody>
          <a:bodyPr vert="horz" wrap="square" lIns="0" tIns="12700" rIns="0" bIns="0" rtlCol="0">
            <a:spAutoFit/>
          </a:bodyPr>
          <a:lstStyle/>
          <a:p>
            <a:pPr marL="12700">
              <a:lnSpc>
                <a:spcPct val="100000"/>
              </a:lnSpc>
              <a:spcBef>
                <a:spcPts val="100"/>
              </a:spcBef>
            </a:pPr>
            <a:r>
              <a:rPr sz="2000" spc="-1270" dirty="0">
                <a:solidFill>
                  <a:srgbClr val="343434"/>
                </a:solidFill>
                <a:latin typeface="UnDotum"/>
                <a:cs typeface="UnDotum"/>
              </a:rPr>
              <a:t></a:t>
            </a:r>
            <a:endParaRPr sz="2000">
              <a:latin typeface="UnDotum"/>
              <a:cs typeface="UnDotum"/>
            </a:endParaRPr>
          </a:p>
        </p:txBody>
      </p:sp>
      <p:sp>
        <p:nvSpPr>
          <p:cNvPr id="7" name="object 7"/>
          <p:cNvSpPr txBox="1"/>
          <p:nvPr/>
        </p:nvSpPr>
        <p:spPr>
          <a:xfrm>
            <a:off x="2364739" y="3389629"/>
            <a:ext cx="5737860" cy="330200"/>
          </a:xfrm>
          <a:prstGeom prst="rect">
            <a:avLst/>
          </a:prstGeom>
        </p:spPr>
        <p:txBody>
          <a:bodyPr vert="horz" wrap="square" lIns="0" tIns="12700" rIns="0" bIns="0" rtlCol="0">
            <a:spAutoFit/>
          </a:bodyPr>
          <a:lstStyle/>
          <a:p>
            <a:pPr marL="12700">
              <a:lnSpc>
                <a:spcPct val="100000"/>
              </a:lnSpc>
              <a:spcBef>
                <a:spcPts val="100"/>
              </a:spcBef>
            </a:pPr>
            <a:r>
              <a:rPr sz="2000" spc="-5" dirty="0">
                <a:solidFill>
                  <a:srgbClr val="3F3F3F"/>
                </a:solidFill>
                <a:latin typeface="Arial"/>
                <a:cs typeface="Arial"/>
              </a:rPr>
              <a:t>Combines </a:t>
            </a:r>
            <a:r>
              <a:rPr sz="2000" dirty="0">
                <a:solidFill>
                  <a:srgbClr val="3F3F3F"/>
                </a:solidFill>
                <a:latin typeface="Arial"/>
                <a:cs typeface="Arial"/>
              </a:rPr>
              <a:t>all databases across </a:t>
            </a:r>
            <a:r>
              <a:rPr sz="2000" spc="-5" dirty="0">
                <a:solidFill>
                  <a:srgbClr val="3F3F3F"/>
                </a:solidFill>
                <a:latin typeface="Arial"/>
                <a:cs typeface="Arial"/>
              </a:rPr>
              <a:t>departments into</a:t>
            </a:r>
            <a:r>
              <a:rPr sz="2000" spc="5" dirty="0">
                <a:solidFill>
                  <a:srgbClr val="3F3F3F"/>
                </a:solidFill>
                <a:latin typeface="Arial"/>
                <a:cs typeface="Arial"/>
              </a:rPr>
              <a:t> </a:t>
            </a:r>
            <a:r>
              <a:rPr sz="2000" dirty="0">
                <a:solidFill>
                  <a:srgbClr val="3F3F3F"/>
                </a:solidFill>
                <a:latin typeface="Arial"/>
                <a:cs typeface="Arial"/>
              </a:rPr>
              <a:t>a</a:t>
            </a:r>
            <a:endParaRPr sz="2000">
              <a:latin typeface="Arial"/>
              <a:cs typeface="Arial"/>
            </a:endParaRPr>
          </a:p>
        </p:txBody>
      </p:sp>
      <p:sp>
        <p:nvSpPr>
          <p:cNvPr id="8" name="object 8"/>
          <p:cNvSpPr txBox="1"/>
          <p:nvPr/>
        </p:nvSpPr>
        <p:spPr>
          <a:xfrm>
            <a:off x="2364739" y="3644900"/>
            <a:ext cx="4946015" cy="585470"/>
          </a:xfrm>
          <a:prstGeom prst="rect">
            <a:avLst/>
          </a:prstGeom>
        </p:spPr>
        <p:txBody>
          <a:bodyPr vert="horz" wrap="square" lIns="0" tIns="62230" rIns="0" bIns="0" rtlCol="0">
            <a:spAutoFit/>
          </a:bodyPr>
          <a:lstStyle/>
          <a:p>
            <a:pPr marL="12700" marR="5080">
              <a:lnSpc>
                <a:spcPts val="2010"/>
              </a:lnSpc>
              <a:spcBef>
                <a:spcPts val="490"/>
              </a:spcBef>
            </a:pPr>
            <a:r>
              <a:rPr sz="2000" spc="-5" dirty="0">
                <a:solidFill>
                  <a:srgbClr val="3F3F3F"/>
                </a:solidFill>
                <a:latin typeface="Arial"/>
                <a:cs typeface="Arial"/>
              </a:rPr>
              <a:t>single </a:t>
            </a:r>
            <a:r>
              <a:rPr sz="2000" dirty="0">
                <a:solidFill>
                  <a:srgbClr val="3F3F3F"/>
                </a:solidFill>
                <a:latin typeface="Arial"/>
                <a:cs typeface="Arial"/>
              </a:rPr>
              <a:t>database </a:t>
            </a:r>
            <a:r>
              <a:rPr sz="2000" spc="-5" dirty="0">
                <a:solidFill>
                  <a:srgbClr val="3F3F3F"/>
                </a:solidFill>
                <a:latin typeface="Arial"/>
                <a:cs typeface="Arial"/>
              </a:rPr>
              <a:t>that </a:t>
            </a:r>
            <a:r>
              <a:rPr sz="2000" dirty="0">
                <a:solidFill>
                  <a:srgbClr val="3F3F3F"/>
                </a:solidFill>
                <a:latin typeface="Arial"/>
                <a:cs typeface="Arial"/>
              </a:rPr>
              <a:t>can be accessed by </a:t>
            </a:r>
            <a:r>
              <a:rPr sz="2000" spc="-5" dirty="0">
                <a:solidFill>
                  <a:srgbClr val="3F3F3F"/>
                </a:solidFill>
                <a:latin typeface="Arial"/>
                <a:cs typeface="Arial"/>
              </a:rPr>
              <a:t>all  </a:t>
            </a:r>
            <a:r>
              <a:rPr sz="2000" dirty="0">
                <a:solidFill>
                  <a:srgbClr val="3F3F3F"/>
                </a:solidFill>
                <a:latin typeface="Arial"/>
                <a:cs typeface="Arial"/>
              </a:rPr>
              <a:t>employees.</a:t>
            </a:r>
            <a:endParaRPr sz="2000">
              <a:latin typeface="Arial"/>
              <a:cs typeface="Arial"/>
            </a:endParaRPr>
          </a:p>
        </p:txBody>
      </p:sp>
      <p:sp>
        <p:nvSpPr>
          <p:cNvPr id="9" name="object 9"/>
          <p:cNvSpPr txBox="1"/>
          <p:nvPr/>
        </p:nvSpPr>
        <p:spPr>
          <a:xfrm>
            <a:off x="2021839" y="4650740"/>
            <a:ext cx="118745" cy="330200"/>
          </a:xfrm>
          <a:prstGeom prst="rect">
            <a:avLst/>
          </a:prstGeom>
        </p:spPr>
        <p:txBody>
          <a:bodyPr vert="horz" wrap="square" lIns="0" tIns="12700" rIns="0" bIns="0" rtlCol="0">
            <a:spAutoFit/>
          </a:bodyPr>
          <a:lstStyle/>
          <a:p>
            <a:pPr marL="12700">
              <a:lnSpc>
                <a:spcPct val="100000"/>
              </a:lnSpc>
              <a:spcBef>
                <a:spcPts val="100"/>
              </a:spcBef>
            </a:pPr>
            <a:r>
              <a:rPr sz="2000" spc="-1270" dirty="0">
                <a:solidFill>
                  <a:srgbClr val="343434"/>
                </a:solidFill>
                <a:latin typeface="UnDotum"/>
                <a:cs typeface="UnDotum"/>
              </a:rPr>
              <a:t></a:t>
            </a:r>
            <a:endParaRPr sz="2000">
              <a:latin typeface="UnDotum"/>
              <a:cs typeface="UnDotum"/>
            </a:endParaRPr>
          </a:p>
        </p:txBody>
      </p:sp>
      <p:sp>
        <p:nvSpPr>
          <p:cNvPr id="10" name="object 10"/>
          <p:cNvSpPr txBox="1"/>
          <p:nvPr/>
        </p:nvSpPr>
        <p:spPr>
          <a:xfrm>
            <a:off x="2364739" y="4663440"/>
            <a:ext cx="5656580" cy="330200"/>
          </a:xfrm>
          <a:prstGeom prst="rect">
            <a:avLst/>
          </a:prstGeom>
        </p:spPr>
        <p:txBody>
          <a:bodyPr vert="horz" wrap="square" lIns="0" tIns="12700" rIns="0" bIns="0" rtlCol="0">
            <a:spAutoFit/>
          </a:bodyPr>
          <a:lstStyle/>
          <a:p>
            <a:pPr marL="12700">
              <a:lnSpc>
                <a:spcPct val="100000"/>
              </a:lnSpc>
              <a:spcBef>
                <a:spcPts val="100"/>
              </a:spcBef>
            </a:pPr>
            <a:r>
              <a:rPr sz="2000" spc="-5" dirty="0">
                <a:solidFill>
                  <a:srgbClr val="3F3F3F"/>
                </a:solidFill>
                <a:latin typeface="Arial"/>
                <a:cs typeface="Arial"/>
              </a:rPr>
              <a:t>ERP automates the tasks involved in performing</a:t>
            </a:r>
            <a:r>
              <a:rPr sz="2000" spc="35" dirty="0">
                <a:solidFill>
                  <a:srgbClr val="3F3F3F"/>
                </a:solidFill>
                <a:latin typeface="Arial"/>
                <a:cs typeface="Arial"/>
              </a:rPr>
              <a:t> </a:t>
            </a:r>
            <a:r>
              <a:rPr sz="2000" dirty="0">
                <a:solidFill>
                  <a:srgbClr val="3F3F3F"/>
                </a:solidFill>
                <a:latin typeface="Arial"/>
                <a:cs typeface="Arial"/>
              </a:rPr>
              <a:t>a</a:t>
            </a:r>
            <a:endParaRPr sz="2000">
              <a:latin typeface="Arial"/>
              <a:cs typeface="Arial"/>
            </a:endParaRPr>
          </a:p>
        </p:txBody>
      </p:sp>
      <p:sp>
        <p:nvSpPr>
          <p:cNvPr id="11" name="object 11"/>
          <p:cNvSpPr txBox="1"/>
          <p:nvPr/>
        </p:nvSpPr>
        <p:spPr>
          <a:xfrm>
            <a:off x="2364739" y="4917440"/>
            <a:ext cx="2065655" cy="330200"/>
          </a:xfrm>
          <a:prstGeom prst="rect">
            <a:avLst/>
          </a:prstGeom>
        </p:spPr>
        <p:txBody>
          <a:bodyPr vert="horz" wrap="square" lIns="0" tIns="12700" rIns="0" bIns="0" rtlCol="0">
            <a:spAutoFit/>
          </a:bodyPr>
          <a:lstStyle/>
          <a:p>
            <a:pPr marL="12700">
              <a:lnSpc>
                <a:spcPct val="100000"/>
              </a:lnSpc>
              <a:spcBef>
                <a:spcPts val="100"/>
              </a:spcBef>
            </a:pPr>
            <a:r>
              <a:rPr sz="2000" dirty="0">
                <a:solidFill>
                  <a:srgbClr val="3F3F3F"/>
                </a:solidFill>
                <a:latin typeface="Arial"/>
                <a:cs typeface="Arial"/>
              </a:rPr>
              <a:t>business</a:t>
            </a:r>
            <a:r>
              <a:rPr sz="2000" spc="-65" dirty="0">
                <a:solidFill>
                  <a:srgbClr val="3F3F3F"/>
                </a:solidFill>
                <a:latin typeface="Arial"/>
                <a:cs typeface="Arial"/>
              </a:rPr>
              <a:t> </a:t>
            </a:r>
            <a:r>
              <a:rPr sz="2000" dirty="0">
                <a:solidFill>
                  <a:srgbClr val="3F3F3F"/>
                </a:solidFill>
                <a:latin typeface="Arial"/>
                <a:cs typeface="Arial"/>
              </a:rPr>
              <a:t>process.</a:t>
            </a:r>
            <a:endParaRPr sz="2000">
              <a:latin typeface="Arial"/>
              <a:cs typeface="Arial"/>
            </a:endParaRPr>
          </a:p>
        </p:txBody>
      </p:sp>
      <p:sp>
        <p:nvSpPr>
          <p:cNvPr id="12" name="object 12"/>
          <p:cNvSpPr txBox="1"/>
          <p:nvPr/>
        </p:nvSpPr>
        <p:spPr>
          <a:xfrm>
            <a:off x="883919" y="803910"/>
            <a:ext cx="134620" cy="312420"/>
          </a:xfrm>
          <a:prstGeom prst="rect">
            <a:avLst/>
          </a:prstGeom>
        </p:spPr>
        <p:txBody>
          <a:bodyPr vert="horz" wrap="square" lIns="0" tIns="16510" rIns="0" bIns="0" rtlCol="0">
            <a:spAutoFit/>
          </a:bodyPr>
          <a:lstStyle/>
          <a:p>
            <a:pPr marL="12700">
              <a:lnSpc>
                <a:spcPct val="100000"/>
              </a:lnSpc>
              <a:spcBef>
                <a:spcPts val="130"/>
              </a:spcBef>
            </a:pPr>
            <a:r>
              <a:rPr sz="1850" spc="10" dirty="0">
                <a:solidFill>
                  <a:srgbClr val="FDFFFF"/>
                </a:solidFill>
                <a:latin typeface="Liberation Sans Narrow"/>
                <a:cs typeface="Liberation Sans Narrow"/>
              </a:rPr>
              <a:t>3</a:t>
            </a:r>
            <a:endParaRPr sz="1850">
              <a:latin typeface="Liberation Sans Narrow"/>
              <a:cs typeface="Liberation Sans Narrow"/>
            </a:endParaRPr>
          </a:p>
        </p:txBody>
      </p:sp>
      <p:sp>
        <p:nvSpPr>
          <p:cNvPr id="13" name="object 13"/>
          <p:cNvSpPr txBox="1">
            <a:spLocks noGrp="1"/>
          </p:cNvSpPr>
          <p:nvPr>
            <p:ph type="title"/>
          </p:nvPr>
        </p:nvSpPr>
        <p:spPr>
          <a:xfrm>
            <a:off x="1620519" y="648970"/>
            <a:ext cx="3027045" cy="635000"/>
          </a:xfrm>
          <a:prstGeom prst="rect">
            <a:avLst/>
          </a:prstGeom>
        </p:spPr>
        <p:txBody>
          <a:bodyPr vert="horz" wrap="square" lIns="0" tIns="12700" rIns="0" bIns="0" rtlCol="0">
            <a:spAutoFit/>
          </a:bodyPr>
          <a:lstStyle/>
          <a:p>
            <a:pPr marL="12700">
              <a:lnSpc>
                <a:spcPct val="100000"/>
              </a:lnSpc>
              <a:spcBef>
                <a:spcPts val="100"/>
              </a:spcBef>
            </a:pPr>
            <a:r>
              <a:rPr sz="4000" spc="-515" dirty="0"/>
              <a:t>What is</a:t>
            </a:r>
            <a:r>
              <a:rPr sz="4000" spc="-90" dirty="0"/>
              <a:t> </a:t>
            </a:r>
            <a:r>
              <a:rPr sz="4000" spc="-600" dirty="0"/>
              <a:t>ERP?</a:t>
            </a:r>
            <a:endParaRPr sz="4000"/>
          </a:p>
        </p:txBody>
      </p:sp>
      <p:sp>
        <p:nvSpPr>
          <p:cNvPr id="14" name="object 14"/>
          <p:cNvSpPr/>
          <p:nvPr/>
        </p:nvSpPr>
        <p:spPr>
          <a:xfrm>
            <a:off x="7001509" y="0"/>
            <a:ext cx="2142490" cy="214249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ransition>
    <p:zo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12700" rIns="0" bIns="0" rtlCol="0">
            <a:spAutoFit/>
          </a:bodyPr>
          <a:lstStyle/>
          <a:p>
            <a:pPr marL="12700" marR="5080">
              <a:lnSpc>
                <a:spcPct val="100000"/>
              </a:lnSpc>
              <a:spcBef>
                <a:spcPts val="100"/>
              </a:spcBef>
            </a:pPr>
            <a:r>
              <a:rPr spc="-470" dirty="0"/>
              <a:t>Best </a:t>
            </a:r>
            <a:r>
              <a:rPr spc="-280" dirty="0"/>
              <a:t>Practices </a:t>
            </a:r>
            <a:r>
              <a:rPr spc="-345" dirty="0"/>
              <a:t>of </a:t>
            </a:r>
            <a:r>
              <a:rPr spc="-650" dirty="0"/>
              <a:t>ERP  </a:t>
            </a:r>
            <a:r>
              <a:rPr spc="-360" dirty="0"/>
              <a:t>Implementation</a:t>
            </a:r>
          </a:p>
        </p:txBody>
      </p:sp>
      <p:sp>
        <p:nvSpPr>
          <p:cNvPr id="4" name="object 4"/>
          <p:cNvSpPr txBox="1"/>
          <p:nvPr/>
        </p:nvSpPr>
        <p:spPr>
          <a:xfrm>
            <a:off x="1971039" y="2039620"/>
            <a:ext cx="6287770" cy="2665730"/>
          </a:xfrm>
          <a:prstGeom prst="rect">
            <a:avLst/>
          </a:prstGeom>
        </p:spPr>
        <p:txBody>
          <a:bodyPr vert="horz" wrap="square" lIns="0" tIns="139700" rIns="0" bIns="0" rtlCol="0">
            <a:spAutoFit/>
          </a:bodyPr>
          <a:lstStyle/>
          <a:p>
            <a:pPr marL="406400" indent="-342900">
              <a:lnSpc>
                <a:spcPct val="100000"/>
              </a:lnSpc>
              <a:spcBef>
                <a:spcPts val="1100"/>
              </a:spcBef>
              <a:buClr>
                <a:srgbClr val="343434"/>
              </a:buClr>
              <a:buFont typeface="UnDotum"/>
              <a:buChar char=""/>
              <a:tabLst>
                <a:tab pos="405765" algn="l"/>
                <a:tab pos="406400" algn="l"/>
              </a:tabLst>
            </a:pPr>
            <a:r>
              <a:rPr sz="2800" i="1" spc="110" dirty="0">
                <a:solidFill>
                  <a:srgbClr val="3F3F3F"/>
                </a:solidFill>
                <a:latin typeface="Verdana"/>
                <a:cs typeface="Verdana"/>
              </a:rPr>
              <a:t>Change</a:t>
            </a:r>
            <a:r>
              <a:rPr sz="2800" i="1" spc="-220" dirty="0">
                <a:solidFill>
                  <a:srgbClr val="3F3F3F"/>
                </a:solidFill>
                <a:latin typeface="Verdana"/>
                <a:cs typeface="Verdana"/>
              </a:rPr>
              <a:t> </a:t>
            </a:r>
            <a:r>
              <a:rPr sz="2800" i="1" spc="65" dirty="0">
                <a:solidFill>
                  <a:srgbClr val="3F3F3F"/>
                </a:solidFill>
                <a:latin typeface="Verdana"/>
                <a:cs typeface="Verdana"/>
              </a:rPr>
              <a:t>Management</a:t>
            </a:r>
            <a:endParaRPr sz="2800">
              <a:latin typeface="Verdana"/>
              <a:cs typeface="Verdana"/>
            </a:endParaRPr>
          </a:p>
          <a:p>
            <a:pPr marL="406400" indent="-342900">
              <a:lnSpc>
                <a:spcPct val="100000"/>
              </a:lnSpc>
              <a:spcBef>
                <a:spcPts val="1000"/>
              </a:spcBef>
              <a:buClr>
                <a:srgbClr val="343434"/>
              </a:buClr>
              <a:buFont typeface="UnDotum"/>
              <a:buChar char=""/>
              <a:tabLst>
                <a:tab pos="405765" algn="l"/>
                <a:tab pos="406400" algn="l"/>
              </a:tabLst>
            </a:pPr>
            <a:r>
              <a:rPr sz="2800" i="1" spc="-135" dirty="0">
                <a:solidFill>
                  <a:srgbClr val="3F3F3F"/>
                </a:solidFill>
                <a:latin typeface="Verdana"/>
                <a:cs typeface="Verdana"/>
              </a:rPr>
              <a:t>Extensive </a:t>
            </a:r>
            <a:r>
              <a:rPr sz="2800" i="1" spc="10" dirty="0">
                <a:solidFill>
                  <a:srgbClr val="3F3F3F"/>
                </a:solidFill>
                <a:latin typeface="Verdana"/>
                <a:cs typeface="Verdana"/>
              </a:rPr>
              <a:t>Education </a:t>
            </a:r>
            <a:r>
              <a:rPr sz="2800" i="1" spc="105" dirty="0">
                <a:solidFill>
                  <a:srgbClr val="3F3F3F"/>
                </a:solidFill>
                <a:latin typeface="Verdana"/>
                <a:cs typeface="Verdana"/>
              </a:rPr>
              <a:t>and</a:t>
            </a:r>
            <a:r>
              <a:rPr sz="2800" i="1" spc="-535" dirty="0">
                <a:solidFill>
                  <a:srgbClr val="3F3F3F"/>
                </a:solidFill>
                <a:latin typeface="Verdana"/>
                <a:cs typeface="Verdana"/>
              </a:rPr>
              <a:t> </a:t>
            </a:r>
            <a:r>
              <a:rPr sz="2800" i="1" spc="-135" dirty="0">
                <a:solidFill>
                  <a:srgbClr val="3F3F3F"/>
                </a:solidFill>
                <a:latin typeface="Verdana"/>
                <a:cs typeface="Verdana"/>
              </a:rPr>
              <a:t>Training</a:t>
            </a:r>
            <a:endParaRPr sz="2800">
              <a:latin typeface="Verdana"/>
              <a:cs typeface="Verdana"/>
            </a:endParaRPr>
          </a:p>
          <a:p>
            <a:pPr marL="406400" indent="-342900">
              <a:lnSpc>
                <a:spcPct val="100000"/>
              </a:lnSpc>
              <a:spcBef>
                <a:spcPts val="990"/>
              </a:spcBef>
              <a:buClr>
                <a:srgbClr val="343434"/>
              </a:buClr>
              <a:buFont typeface="UnDotum"/>
              <a:buChar char=""/>
              <a:tabLst>
                <a:tab pos="405765" algn="l"/>
                <a:tab pos="406400" algn="l"/>
              </a:tabLst>
            </a:pPr>
            <a:r>
              <a:rPr sz="2800" i="1" spc="55" dirty="0">
                <a:solidFill>
                  <a:srgbClr val="3F3F3F"/>
                </a:solidFill>
                <a:latin typeface="Verdana"/>
                <a:cs typeface="Verdana"/>
              </a:rPr>
              <a:t>Data</a:t>
            </a:r>
            <a:r>
              <a:rPr sz="2800" i="1" spc="-229" dirty="0">
                <a:solidFill>
                  <a:srgbClr val="3F3F3F"/>
                </a:solidFill>
                <a:latin typeface="Verdana"/>
                <a:cs typeface="Verdana"/>
              </a:rPr>
              <a:t> </a:t>
            </a:r>
            <a:r>
              <a:rPr sz="2800" i="1" spc="75" dirty="0">
                <a:solidFill>
                  <a:srgbClr val="3F3F3F"/>
                </a:solidFill>
                <a:latin typeface="Verdana"/>
                <a:cs typeface="Verdana"/>
              </a:rPr>
              <a:t>Clean</a:t>
            </a:r>
            <a:r>
              <a:rPr sz="2800" i="1" spc="-225" dirty="0">
                <a:solidFill>
                  <a:srgbClr val="3F3F3F"/>
                </a:solidFill>
                <a:latin typeface="Verdana"/>
                <a:cs typeface="Verdana"/>
              </a:rPr>
              <a:t> </a:t>
            </a:r>
            <a:r>
              <a:rPr sz="2800" i="1" spc="50" dirty="0">
                <a:solidFill>
                  <a:srgbClr val="3F3F3F"/>
                </a:solidFill>
                <a:latin typeface="Verdana"/>
                <a:cs typeface="Verdana"/>
              </a:rPr>
              <a:t>up</a:t>
            </a:r>
            <a:r>
              <a:rPr sz="2800" i="1" spc="-225" dirty="0">
                <a:solidFill>
                  <a:srgbClr val="3F3F3F"/>
                </a:solidFill>
                <a:latin typeface="Verdana"/>
                <a:cs typeface="Verdana"/>
              </a:rPr>
              <a:t> </a:t>
            </a:r>
            <a:r>
              <a:rPr sz="2800" i="1" spc="110" dirty="0">
                <a:solidFill>
                  <a:srgbClr val="3F3F3F"/>
                </a:solidFill>
                <a:latin typeface="Verdana"/>
                <a:cs typeface="Verdana"/>
              </a:rPr>
              <a:t>and</a:t>
            </a:r>
            <a:r>
              <a:rPr sz="2800" i="1" spc="-220" dirty="0">
                <a:solidFill>
                  <a:srgbClr val="3F3F3F"/>
                </a:solidFill>
                <a:latin typeface="Verdana"/>
                <a:cs typeface="Verdana"/>
              </a:rPr>
              <a:t> </a:t>
            </a:r>
            <a:r>
              <a:rPr sz="2800" i="1" spc="55" dirty="0">
                <a:solidFill>
                  <a:srgbClr val="3F3F3F"/>
                </a:solidFill>
                <a:latin typeface="Verdana"/>
                <a:cs typeface="Verdana"/>
              </a:rPr>
              <a:t>Data</a:t>
            </a:r>
            <a:r>
              <a:rPr sz="2800" i="1" spc="-229" dirty="0">
                <a:solidFill>
                  <a:srgbClr val="3F3F3F"/>
                </a:solidFill>
                <a:latin typeface="Verdana"/>
                <a:cs typeface="Verdana"/>
              </a:rPr>
              <a:t> </a:t>
            </a:r>
            <a:r>
              <a:rPr sz="2800" i="1" spc="-150" dirty="0">
                <a:solidFill>
                  <a:srgbClr val="3F3F3F"/>
                </a:solidFill>
                <a:latin typeface="Verdana"/>
                <a:cs typeface="Verdana"/>
              </a:rPr>
              <a:t>Integrity</a:t>
            </a:r>
            <a:endParaRPr sz="2800">
              <a:latin typeface="Verdana"/>
              <a:cs typeface="Verdana"/>
            </a:endParaRPr>
          </a:p>
          <a:p>
            <a:pPr marL="406400" marR="420370" indent="-342900">
              <a:lnSpc>
                <a:spcPct val="100000"/>
              </a:lnSpc>
              <a:spcBef>
                <a:spcPts val="1000"/>
              </a:spcBef>
              <a:buClr>
                <a:srgbClr val="343434"/>
              </a:buClr>
              <a:buFont typeface="UnDotum"/>
              <a:buChar char=""/>
              <a:tabLst>
                <a:tab pos="405765" algn="l"/>
                <a:tab pos="406400" algn="l"/>
              </a:tabLst>
            </a:pPr>
            <a:r>
              <a:rPr sz="2800" i="1" spc="-60" dirty="0">
                <a:solidFill>
                  <a:srgbClr val="3F3F3F"/>
                </a:solidFill>
                <a:latin typeface="Verdana"/>
                <a:cs typeface="Verdana"/>
              </a:rPr>
              <a:t>Implementation </a:t>
            </a:r>
            <a:r>
              <a:rPr sz="2800" i="1" spc="-290" dirty="0">
                <a:solidFill>
                  <a:srgbClr val="3F3F3F"/>
                </a:solidFill>
                <a:latin typeface="Verdana"/>
                <a:cs typeface="Verdana"/>
              </a:rPr>
              <a:t>is </a:t>
            </a:r>
            <a:r>
              <a:rPr sz="2800" i="1" spc="30" dirty="0">
                <a:solidFill>
                  <a:srgbClr val="3F3F3F"/>
                </a:solidFill>
                <a:latin typeface="Verdana"/>
                <a:cs typeface="Verdana"/>
              </a:rPr>
              <a:t>viewed </a:t>
            </a:r>
            <a:r>
              <a:rPr sz="2800" i="1" spc="-75" dirty="0">
                <a:solidFill>
                  <a:srgbClr val="3F3F3F"/>
                </a:solidFill>
                <a:latin typeface="Verdana"/>
                <a:cs typeface="Verdana"/>
              </a:rPr>
              <a:t>as</a:t>
            </a:r>
            <a:r>
              <a:rPr sz="2800" i="1" spc="-615" dirty="0">
                <a:solidFill>
                  <a:srgbClr val="3F3F3F"/>
                </a:solidFill>
                <a:latin typeface="Verdana"/>
                <a:cs typeface="Verdana"/>
              </a:rPr>
              <a:t> </a:t>
            </a:r>
            <a:r>
              <a:rPr sz="2800" i="1" spc="75" dirty="0">
                <a:solidFill>
                  <a:srgbClr val="3F3F3F"/>
                </a:solidFill>
                <a:latin typeface="Verdana"/>
                <a:cs typeface="Verdana"/>
              </a:rPr>
              <a:t>an  </a:t>
            </a:r>
            <a:r>
              <a:rPr sz="2800" i="1" spc="25" dirty="0">
                <a:solidFill>
                  <a:srgbClr val="3F3F3F"/>
                </a:solidFill>
                <a:latin typeface="Verdana"/>
                <a:cs typeface="Verdana"/>
              </a:rPr>
              <a:t>ongoing</a:t>
            </a:r>
            <a:r>
              <a:rPr sz="2800" i="1" spc="-220" dirty="0">
                <a:solidFill>
                  <a:srgbClr val="3F3F3F"/>
                </a:solidFill>
                <a:latin typeface="Verdana"/>
                <a:cs typeface="Verdana"/>
              </a:rPr>
              <a:t> </a:t>
            </a:r>
            <a:r>
              <a:rPr sz="2800" i="1" spc="-50" dirty="0">
                <a:solidFill>
                  <a:srgbClr val="3F3F3F"/>
                </a:solidFill>
                <a:latin typeface="Verdana"/>
                <a:cs typeface="Verdana"/>
              </a:rPr>
              <a:t>process</a:t>
            </a:r>
            <a:endParaRPr sz="2800">
              <a:latin typeface="Verdana"/>
              <a:cs typeface="Verdana"/>
            </a:endParaRPr>
          </a:p>
        </p:txBody>
      </p:sp>
      <p:sp>
        <p:nvSpPr>
          <p:cNvPr id="5" name="object 5"/>
          <p:cNvSpPr txBox="1"/>
          <p:nvPr/>
        </p:nvSpPr>
        <p:spPr>
          <a:xfrm>
            <a:off x="787400" y="821689"/>
            <a:ext cx="231775" cy="297180"/>
          </a:xfrm>
          <a:prstGeom prst="rect">
            <a:avLst/>
          </a:prstGeom>
        </p:spPr>
        <p:txBody>
          <a:bodyPr vert="horz" wrap="square" lIns="0" tIns="16510" rIns="0" bIns="0" rtlCol="0">
            <a:spAutoFit/>
          </a:bodyPr>
          <a:lstStyle/>
          <a:p>
            <a:pPr marL="12700">
              <a:lnSpc>
                <a:spcPct val="100000"/>
              </a:lnSpc>
              <a:spcBef>
                <a:spcPts val="130"/>
              </a:spcBef>
            </a:pPr>
            <a:r>
              <a:rPr sz="1750" spc="-170" dirty="0">
                <a:solidFill>
                  <a:srgbClr val="FDFFFF"/>
                </a:solidFill>
                <a:latin typeface="Arial"/>
                <a:cs typeface="Arial"/>
              </a:rPr>
              <a:t>3</a:t>
            </a:r>
            <a:r>
              <a:rPr sz="1750" spc="-165" dirty="0">
                <a:solidFill>
                  <a:srgbClr val="FDFFFF"/>
                </a:solidFill>
                <a:latin typeface="Arial"/>
                <a:cs typeface="Arial"/>
              </a:rPr>
              <a:t>2</a:t>
            </a:r>
            <a:endParaRPr sz="1750">
              <a:latin typeface="Arial"/>
              <a:cs typeface="Arial"/>
            </a:endParaRPr>
          </a:p>
        </p:txBody>
      </p:sp>
    </p:spTree>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12700" rIns="0" bIns="0" rtlCol="0">
            <a:spAutoFit/>
          </a:bodyPr>
          <a:lstStyle/>
          <a:p>
            <a:pPr marL="88900" marR="5080">
              <a:lnSpc>
                <a:spcPct val="100000"/>
              </a:lnSpc>
              <a:spcBef>
                <a:spcPts val="100"/>
              </a:spcBef>
            </a:pPr>
            <a:r>
              <a:rPr spc="-470" dirty="0"/>
              <a:t>Best </a:t>
            </a:r>
            <a:r>
              <a:rPr spc="-280" dirty="0"/>
              <a:t>Practices </a:t>
            </a:r>
            <a:r>
              <a:rPr spc="-345" dirty="0"/>
              <a:t>of </a:t>
            </a:r>
            <a:r>
              <a:rPr spc="-650" dirty="0"/>
              <a:t>ERP  </a:t>
            </a:r>
            <a:r>
              <a:rPr spc="-360" dirty="0"/>
              <a:t>Implementation</a:t>
            </a:r>
          </a:p>
        </p:txBody>
      </p:sp>
      <p:sp>
        <p:nvSpPr>
          <p:cNvPr id="4" name="object 4"/>
          <p:cNvSpPr txBox="1"/>
          <p:nvPr/>
        </p:nvSpPr>
        <p:spPr>
          <a:xfrm>
            <a:off x="2021839" y="2123440"/>
            <a:ext cx="95250" cy="254000"/>
          </a:xfrm>
          <a:prstGeom prst="rect">
            <a:avLst/>
          </a:prstGeom>
        </p:spPr>
        <p:txBody>
          <a:bodyPr vert="horz" wrap="square" lIns="0" tIns="12700" rIns="0" bIns="0" rtlCol="0">
            <a:spAutoFit/>
          </a:bodyPr>
          <a:lstStyle/>
          <a:p>
            <a:pPr marL="12700">
              <a:lnSpc>
                <a:spcPct val="100000"/>
              </a:lnSpc>
              <a:spcBef>
                <a:spcPts val="100"/>
              </a:spcBef>
            </a:pPr>
            <a:r>
              <a:rPr sz="1500" spc="-955" dirty="0">
                <a:solidFill>
                  <a:srgbClr val="343434"/>
                </a:solidFill>
                <a:latin typeface="UnDotum"/>
                <a:cs typeface="UnDotum"/>
              </a:rPr>
              <a:t></a:t>
            </a:r>
            <a:endParaRPr sz="1500">
              <a:latin typeface="UnDotum"/>
              <a:cs typeface="UnDotum"/>
            </a:endParaRPr>
          </a:p>
        </p:txBody>
      </p:sp>
      <p:sp>
        <p:nvSpPr>
          <p:cNvPr id="5" name="object 5"/>
          <p:cNvSpPr txBox="1"/>
          <p:nvPr/>
        </p:nvSpPr>
        <p:spPr>
          <a:xfrm>
            <a:off x="2364739" y="2143759"/>
            <a:ext cx="2129155" cy="254000"/>
          </a:xfrm>
          <a:prstGeom prst="rect">
            <a:avLst/>
          </a:prstGeom>
        </p:spPr>
        <p:txBody>
          <a:bodyPr vert="horz" wrap="square" lIns="0" tIns="12700" rIns="0" bIns="0" rtlCol="0">
            <a:spAutoFit/>
          </a:bodyPr>
          <a:lstStyle/>
          <a:p>
            <a:pPr marL="12700">
              <a:lnSpc>
                <a:spcPct val="100000"/>
              </a:lnSpc>
              <a:spcBef>
                <a:spcPts val="100"/>
              </a:spcBef>
            </a:pPr>
            <a:r>
              <a:rPr sz="1500" i="1" spc="60" dirty="0">
                <a:solidFill>
                  <a:srgbClr val="3F3F3F"/>
                </a:solidFill>
                <a:latin typeface="Verdana"/>
                <a:cs typeface="Verdana"/>
              </a:rPr>
              <a:t>Change</a:t>
            </a:r>
            <a:r>
              <a:rPr sz="1500" i="1" spc="-185" dirty="0">
                <a:solidFill>
                  <a:srgbClr val="3F3F3F"/>
                </a:solidFill>
                <a:latin typeface="Verdana"/>
                <a:cs typeface="Verdana"/>
              </a:rPr>
              <a:t> </a:t>
            </a:r>
            <a:r>
              <a:rPr sz="1500" i="1" spc="35" dirty="0">
                <a:solidFill>
                  <a:srgbClr val="3F3F3F"/>
                </a:solidFill>
                <a:latin typeface="Verdana"/>
                <a:cs typeface="Verdana"/>
              </a:rPr>
              <a:t>Management</a:t>
            </a:r>
            <a:endParaRPr sz="1500">
              <a:latin typeface="Verdana"/>
              <a:cs typeface="Verdana"/>
            </a:endParaRPr>
          </a:p>
        </p:txBody>
      </p:sp>
      <p:sp>
        <p:nvSpPr>
          <p:cNvPr id="6" name="object 6"/>
          <p:cNvSpPr txBox="1"/>
          <p:nvPr/>
        </p:nvSpPr>
        <p:spPr>
          <a:xfrm>
            <a:off x="2479039" y="2442209"/>
            <a:ext cx="118745" cy="330200"/>
          </a:xfrm>
          <a:prstGeom prst="rect">
            <a:avLst/>
          </a:prstGeom>
        </p:spPr>
        <p:txBody>
          <a:bodyPr vert="horz" wrap="square" lIns="0" tIns="12700" rIns="0" bIns="0" rtlCol="0">
            <a:spAutoFit/>
          </a:bodyPr>
          <a:lstStyle/>
          <a:p>
            <a:pPr marL="12700">
              <a:lnSpc>
                <a:spcPct val="100000"/>
              </a:lnSpc>
              <a:spcBef>
                <a:spcPts val="100"/>
              </a:spcBef>
            </a:pPr>
            <a:r>
              <a:rPr sz="2000" spc="-1270" dirty="0">
                <a:solidFill>
                  <a:srgbClr val="343434"/>
                </a:solidFill>
                <a:latin typeface="UnDotum"/>
                <a:cs typeface="UnDotum"/>
              </a:rPr>
              <a:t></a:t>
            </a:r>
            <a:endParaRPr sz="2000">
              <a:latin typeface="UnDotum"/>
              <a:cs typeface="UnDotum"/>
            </a:endParaRPr>
          </a:p>
        </p:txBody>
      </p:sp>
      <p:sp>
        <p:nvSpPr>
          <p:cNvPr id="7" name="object 7"/>
          <p:cNvSpPr txBox="1"/>
          <p:nvPr/>
        </p:nvSpPr>
        <p:spPr>
          <a:xfrm>
            <a:off x="2479039" y="3392170"/>
            <a:ext cx="118745" cy="330200"/>
          </a:xfrm>
          <a:prstGeom prst="rect">
            <a:avLst/>
          </a:prstGeom>
        </p:spPr>
        <p:txBody>
          <a:bodyPr vert="horz" wrap="square" lIns="0" tIns="12700" rIns="0" bIns="0" rtlCol="0">
            <a:spAutoFit/>
          </a:bodyPr>
          <a:lstStyle/>
          <a:p>
            <a:pPr marL="12700">
              <a:lnSpc>
                <a:spcPct val="100000"/>
              </a:lnSpc>
              <a:spcBef>
                <a:spcPts val="100"/>
              </a:spcBef>
            </a:pPr>
            <a:r>
              <a:rPr sz="2000" spc="-1270" dirty="0">
                <a:solidFill>
                  <a:srgbClr val="343434"/>
                </a:solidFill>
                <a:latin typeface="UnDotum"/>
                <a:cs typeface="UnDotum"/>
              </a:rPr>
              <a:t></a:t>
            </a:r>
            <a:endParaRPr sz="2000">
              <a:latin typeface="UnDotum"/>
              <a:cs typeface="UnDotum"/>
            </a:endParaRPr>
          </a:p>
        </p:txBody>
      </p:sp>
      <p:sp>
        <p:nvSpPr>
          <p:cNvPr id="8" name="object 8"/>
          <p:cNvSpPr txBox="1"/>
          <p:nvPr/>
        </p:nvSpPr>
        <p:spPr>
          <a:xfrm>
            <a:off x="2739389" y="2467609"/>
            <a:ext cx="5551170" cy="1280160"/>
          </a:xfrm>
          <a:prstGeom prst="rect">
            <a:avLst/>
          </a:prstGeom>
        </p:spPr>
        <p:txBody>
          <a:bodyPr vert="horz" wrap="square" lIns="0" tIns="46990" rIns="0" bIns="0" rtlCol="0">
            <a:spAutoFit/>
          </a:bodyPr>
          <a:lstStyle/>
          <a:p>
            <a:pPr marL="38100" marR="1477645">
              <a:lnSpc>
                <a:spcPts val="2160"/>
              </a:lnSpc>
              <a:spcBef>
                <a:spcPts val="370"/>
              </a:spcBef>
            </a:pPr>
            <a:r>
              <a:rPr sz="2000" i="1" spc="30" dirty="0">
                <a:solidFill>
                  <a:srgbClr val="3F3F3F"/>
                </a:solidFill>
                <a:latin typeface="Verdana"/>
                <a:cs typeface="Verdana"/>
              </a:rPr>
              <a:t>Changes </a:t>
            </a:r>
            <a:r>
              <a:rPr sz="2000" i="1" spc="-95" dirty="0">
                <a:solidFill>
                  <a:srgbClr val="3F3F3F"/>
                </a:solidFill>
                <a:latin typeface="Verdana"/>
                <a:cs typeface="Verdana"/>
              </a:rPr>
              <a:t>in </a:t>
            </a:r>
            <a:r>
              <a:rPr sz="2000" i="1" spc="-100" dirty="0">
                <a:solidFill>
                  <a:srgbClr val="3F3F3F"/>
                </a:solidFill>
                <a:latin typeface="Verdana"/>
                <a:cs typeface="Verdana"/>
              </a:rPr>
              <a:t>business</a:t>
            </a:r>
            <a:r>
              <a:rPr sz="2000" i="1" spc="-450" dirty="0">
                <a:solidFill>
                  <a:srgbClr val="3F3F3F"/>
                </a:solidFill>
                <a:latin typeface="Verdana"/>
                <a:cs typeface="Verdana"/>
              </a:rPr>
              <a:t> </a:t>
            </a:r>
            <a:r>
              <a:rPr sz="2000" i="1" spc="-20" dirty="0">
                <a:solidFill>
                  <a:srgbClr val="3F3F3F"/>
                </a:solidFill>
                <a:latin typeface="Verdana"/>
                <a:cs typeface="Verdana"/>
              </a:rPr>
              <a:t>procedures,  </a:t>
            </a:r>
            <a:r>
              <a:rPr sz="2000" i="1" spc="-95" dirty="0">
                <a:solidFill>
                  <a:srgbClr val="3F3F3F"/>
                </a:solidFill>
                <a:latin typeface="Verdana"/>
                <a:cs typeface="Verdana"/>
              </a:rPr>
              <a:t>responsibilities,</a:t>
            </a:r>
            <a:endParaRPr sz="2000">
              <a:latin typeface="Verdana"/>
              <a:cs typeface="Verdana"/>
            </a:endParaRPr>
          </a:p>
          <a:p>
            <a:pPr marL="38100">
              <a:lnSpc>
                <a:spcPts val="2130"/>
              </a:lnSpc>
            </a:pPr>
            <a:r>
              <a:rPr sz="2000" i="1" spc="-80" dirty="0">
                <a:solidFill>
                  <a:srgbClr val="3F3F3F"/>
                </a:solidFill>
                <a:latin typeface="Verdana"/>
                <a:cs typeface="Verdana"/>
              </a:rPr>
              <a:t>work</a:t>
            </a:r>
            <a:r>
              <a:rPr sz="2000" i="1" spc="-155" dirty="0">
                <a:solidFill>
                  <a:srgbClr val="3F3F3F"/>
                </a:solidFill>
                <a:latin typeface="Verdana"/>
                <a:cs typeface="Verdana"/>
              </a:rPr>
              <a:t> </a:t>
            </a:r>
            <a:r>
              <a:rPr sz="2000" i="1" spc="-50" dirty="0">
                <a:solidFill>
                  <a:srgbClr val="3F3F3F"/>
                </a:solidFill>
                <a:latin typeface="Verdana"/>
                <a:cs typeface="Verdana"/>
              </a:rPr>
              <a:t>load.</a:t>
            </a:r>
            <a:r>
              <a:rPr sz="1725" i="1" spc="-75" baseline="28985" dirty="0">
                <a:solidFill>
                  <a:srgbClr val="3F3F3F"/>
                </a:solidFill>
                <a:latin typeface="Verdana"/>
                <a:cs typeface="Verdana"/>
              </a:rPr>
              <a:t>1</a:t>
            </a:r>
            <a:endParaRPr sz="1725" baseline="28985">
              <a:latin typeface="Verdana"/>
              <a:cs typeface="Verdana"/>
            </a:endParaRPr>
          </a:p>
          <a:p>
            <a:pPr marL="38100">
              <a:lnSpc>
                <a:spcPct val="100000"/>
              </a:lnSpc>
              <a:spcBef>
                <a:spcPts val="760"/>
              </a:spcBef>
            </a:pPr>
            <a:r>
              <a:rPr sz="2000" i="1" spc="-80" dirty="0">
                <a:solidFill>
                  <a:srgbClr val="3F3F3F"/>
                </a:solidFill>
                <a:latin typeface="Verdana"/>
                <a:cs typeface="Verdana"/>
              </a:rPr>
              <a:t>As</a:t>
            </a:r>
            <a:r>
              <a:rPr sz="2000" i="1" spc="-150" dirty="0">
                <a:solidFill>
                  <a:srgbClr val="3F3F3F"/>
                </a:solidFill>
                <a:latin typeface="Verdana"/>
                <a:cs typeface="Verdana"/>
              </a:rPr>
              <a:t> </a:t>
            </a:r>
            <a:r>
              <a:rPr sz="2000" i="1" spc="165" dirty="0">
                <a:solidFill>
                  <a:srgbClr val="3F3F3F"/>
                </a:solidFill>
                <a:latin typeface="Verdana"/>
                <a:cs typeface="Verdana"/>
              </a:rPr>
              <a:t>a</a:t>
            </a:r>
            <a:r>
              <a:rPr sz="2000" i="1" spc="-160" dirty="0">
                <a:solidFill>
                  <a:srgbClr val="3F3F3F"/>
                </a:solidFill>
                <a:latin typeface="Verdana"/>
                <a:cs typeface="Verdana"/>
              </a:rPr>
              <a:t> </a:t>
            </a:r>
            <a:r>
              <a:rPr sz="2000" i="1" spc="-125" dirty="0">
                <a:solidFill>
                  <a:srgbClr val="3F3F3F"/>
                </a:solidFill>
                <a:latin typeface="Verdana"/>
                <a:cs typeface="Verdana"/>
              </a:rPr>
              <a:t>result,</a:t>
            </a:r>
            <a:r>
              <a:rPr sz="2000" i="1" spc="-135" dirty="0">
                <a:solidFill>
                  <a:srgbClr val="3F3F3F"/>
                </a:solidFill>
                <a:latin typeface="Verdana"/>
                <a:cs typeface="Verdana"/>
              </a:rPr>
              <a:t> ERP</a:t>
            </a:r>
            <a:r>
              <a:rPr sz="2000" i="1" spc="-155" dirty="0">
                <a:solidFill>
                  <a:srgbClr val="3F3F3F"/>
                </a:solidFill>
                <a:latin typeface="Verdana"/>
                <a:cs typeface="Verdana"/>
              </a:rPr>
              <a:t> </a:t>
            </a:r>
            <a:r>
              <a:rPr sz="2000" i="1" spc="-35" dirty="0">
                <a:solidFill>
                  <a:srgbClr val="3F3F3F"/>
                </a:solidFill>
                <a:latin typeface="Verdana"/>
                <a:cs typeface="Verdana"/>
              </a:rPr>
              <a:t>implementations</a:t>
            </a:r>
            <a:r>
              <a:rPr sz="2000" i="1" spc="-160" dirty="0">
                <a:solidFill>
                  <a:srgbClr val="3F3F3F"/>
                </a:solidFill>
                <a:latin typeface="Verdana"/>
                <a:cs typeface="Verdana"/>
              </a:rPr>
              <a:t> </a:t>
            </a:r>
            <a:r>
              <a:rPr sz="2000" i="1" spc="5" dirty="0">
                <a:solidFill>
                  <a:srgbClr val="3F3F3F"/>
                </a:solidFill>
                <a:latin typeface="Verdana"/>
                <a:cs typeface="Verdana"/>
              </a:rPr>
              <a:t>are</a:t>
            </a:r>
            <a:r>
              <a:rPr sz="2000" i="1" spc="-150" dirty="0">
                <a:solidFill>
                  <a:srgbClr val="3F3F3F"/>
                </a:solidFill>
                <a:latin typeface="Verdana"/>
                <a:cs typeface="Verdana"/>
              </a:rPr>
              <a:t> </a:t>
            </a:r>
            <a:r>
              <a:rPr sz="2000" i="1" spc="-90" dirty="0">
                <a:solidFill>
                  <a:srgbClr val="3F3F3F"/>
                </a:solidFill>
                <a:latin typeface="Verdana"/>
                <a:cs typeface="Verdana"/>
              </a:rPr>
              <a:t>times</a:t>
            </a:r>
            <a:r>
              <a:rPr sz="2000" i="1" spc="-160" dirty="0">
                <a:solidFill>
                  <a:srgbClr val="3F3F3F"/>
                </a:solidFill>
                <a:latin typeface="Verdana"/>
                <a:cs typeface="Verdana"/>
              </a:rPr>
              <a:t> </a:t>
            </a:r>
            <a:r>
              <a:rPr sz="2000" i="1" spc="5" dirty="0">
                <a:solidFill>
                  <a:srgbClr val="3F3F3F"/>
                </a:solidFill>
                <a:latin typeface="Verdana"/>
                <a:cs typeface="Verdana"/>
              </a:rPr>
              <a:t>of</a:t>
            </a:r>
            <a:endParaRPr sz="2000">
              <a:latin typeface="Verdana"/>
              <a:cs typeface="Verdana"/>
            </a:endParaRPr>
          </a:p>
        </p:txBody>
      </p:sp>
      <p:sp>
        <p:nvSpPr>
          <p:cNvPr id="9" name="object 9"/>
          <p:cNvSpPr txBox="1"/>
          <p:nvPr/>
        </p:nvSpPr>
        <p:spPr>
          <a:xfrm>
            <a:off x="2479039" y="4067809"/>
            <a:ext cx="118745" cy="330200"/>
          </a:xfrm>
          <a:prstGeom prst="rect">
            <a:avLst/>
          </a:prstGeom>
        </p:spPr>
        <p:txBody>
          <a:bodyPr vert="horz" wrap="square" lIns="0" tIns="12700" rIns="0" bIns="0" rtlCol="0">
            <a:spAutoFit/>
          </a:bodyPr>
          <a:lstStyle/>
          <a:p>
            <a:pPr marL="12700">
              <a:lnSpc>
                <a:spcPct val="100000"/>
              </a:lnSpc>
              <a:spcBef>
                <a:spcPts val="100"/>
              </a:spcBef>
            </a:pPr>
            <a:r>
              <a:rPr sz="2000" spc="-1270" dirty="0">
                <a:solidFill>
                  <a:srgbClr val="343434"/>
                </a:solidFill>
                <a:latin typeface="UnDotum"/>
                <a:cs typeface="UnDotum"/>
              </a:rPr>
              <a:t></a:t>
            </a:r>
            <a:endParaRPr sz="2000">
              <a:latin typeface="UnDotum"/>
              <a:cs typeface="UnDotum"/>
            </a:endParaRPr>
          </a:p>
        </p:txBody>
      </p:sp>
      <p:sp>
        <p:nvSpPr>
          <p:cNvPr id="10" name="object 10"/>
          <p:cNvSpPr txBox="1"/>
          <p:nvPr/>
        </p:nvSpPr>
        <p:spPr>
          <a:xfrm>
            <a:off x="2739389" y="3595369"/>
            <a:ext cx="5353685" cy="1187450"/>
          </a:xfrm>
          <a:prstGeom prst="rect">
            <a:avLst/>
          </a:prstGeom>
        </p:spPr>
        <p:txBody>
          <a:bodyPr vert="horz" wrap="square" lIns="0" tIns="12700" rIns="0" bIns="0" rtlCol="0">
            <a:spAutoFit/>
          </a:bodyPr>
          <a:lstStyle/>
          <a:p>
            <a:pPr marL="38100" marR="414020">
              <a:lnSpc>
                <a:spcPct val="131700"/>
              </a:lnSpc>
              <a:spcBef>
                <a:spcPts val="100"/>
              </a:spcBef>
            </a:pPr>
            <a:r>
              <a:rPr sz="2000" i="1" spc="-40" dirty="0">
                <a:solidFill>
                  <a:srgbClr val="3F3F3F"/>
                </a:solidFill>
                <a:latin typeface="Verdana"/>
                <a:cs typeface="Verdana"/>
              </a:rPr>
              <a:t>high </a:t>
            </a:r>
            <a:r>
              <a:rPr sz="2000" i="1" spc="-175" dirty="0">
                <a:solidFill>
                  <a:srgbClr val="3F3F3F"/>
                </a:solidFill>
                <a:latin typeface="Verdana"/>
                <a:cs typeface="Verdana"/>
              </a:rPr>
              <a:t>stress, </a:t>
            </a:r>
            <a:r>
              <a:rPr sz="2000" i="1" spc="-5" dirty="0">
                <a:solidFill>
                  <a:srgbClr val="3F3F3F"/>
                </a:solidFill>
                <a:latin typeface="Verdana"/>
                <a:cs typeface="Verdana"/>
              </a:rPr>
              <a:t>long </a:t>
            </a:r>
            <a:r>
              <a:rPr sz="2000" i="1" spc="-120" dirty="0">
                <a:solidFill>
                  <a:srgbClr val="3F3F3F"/>
                </a:solidFill>
                <a:latin typeface="Verdana"/>
                <a:cs typeface="Verdana"/>
              </a:rPr>
              <a:t>hours, </a:t>
            </a:r>
            <a:r>
              <a:rPr sz="2000" i="1" spc="75" dirty="0">
                <a:solidFill>
                  <a:srgbClr val="3F3F3F"/>
                </a:solidFill>
                <a:latin typeface="Verdana"/>
                <a:cs typeface="Verdana"/>
              </a:rPr>
              <a:t>and</a:t>
            </a:r>
            <a:r>
              <a:rPr sz="2000" i="1" spc="-365" dirty="0">
                <a:solidFill>
                  <a:srgbClr val="3F3F3F"/>
                </a:solidFill>
                <a:latin typeface="Verdana"/>
                <a:cs typeface="Verdana"/>
              </a:rPr>
              <a:t> </a:t>
            </a:r>
            <a:r>
              <a:rPr sz="2000" i="1" spc="-60" dirty="0">
                <a:solidFill>
                  <a:srgbClr val="3F3F3F"/>
                </a:solidFill>
                <a:latin typeface="Verdana"/>
                <a:cs typeface="Verdana"/>
              </a:rPr>
              <a:t>uncertainty.</a:t>
            </a:r>
            <a:r>
              <a:rPr sz="1725" i="1" spc="-89" baseline="28985" dirty="0">
                <a:solidFill>
                  <a:srgbClr val="3F3F3F"/>
                </a:solidFill>
                <a:latin typeface="Verdana"/>
                <a:cs typeface="Verdana"/>
              </a:rPr>
              <a:t>1  </a:t>
            </a:r>
            <a:r>
              <a:rPr sz="2000" i="1" spc="-35" dirty="0">
                <a:solidFill>
                  <a:srgbClr val="3F3F3F"/>
                </a:solidFill>
                <a:latin typeface="Verdana"/>
                <a:cs typeface="Verdana"/>
              </a:rPr>
              <a:t>Mid-level </a:t>
            </a:r>
            <a:r>
              <a:rPr sz="2000" i="1" spc="-15" dirty="0">
                <a:solidFill>
                  <a:srgbClr val="3F3F3F"/>
                </a:solidFill>
                <a:latin typeface="Verdana"/>
                <a:cs typeface="Verdana"/>
              </a:rPr>
              <a:t>managers</a:t>
            </a:r>
            <a:r>
              <a:rPr sz="2000" i="1" spc="-265" dirty="0">
                <a:solidFill>
                  <a:srgbClr val="3F3F3F"/>
                </a:solidFill>
                <a:latin typeface="Verdana"/>
                <a:cs typeface="Verdana"/>
              </a:rPr>
              <a:t> </a:t>
            </a:r>
            <a:r>
              <a:rPr sz="2000" i="1" spc="-160" dirty="0">
                <a:solidFill>
                  <a:srgbClr val="3F3F3F"/>
                </a:solidFill>
                <a:latin typeface="Verdana"/>
                <a:cs typeface="Verdana"/>
              </a:rPr>
              <a:t>must</a:t>
            </a:r>
            <a:r>
              <a:rPr sz="1725" i="1" spc="-240" baseline="28985" dirty="0">
                <a:solidFill>
                  <a:srgbClr val="3F3F3F"/>
                </a:solidFill>
                <a:latin typeface="Verdana"/>
                <a:cs typeface="Verdana"/>
              </a:rPr>
              <a:t>2</a:t>
            </a:r>
            <a:endParaRPr sz="1725" baseline="28985">
              <a:latin typeface="Verdana"/>
              <a:cs typeface="Verdana"/>
            </a:endParaRPr>
          </a:p>
          <a:p>
            <a:pPr marL="209550">
              <a:lnSpc>
                <a:spcPct val="100000"/>
              </a:lnSpc>
              <a:spcBef>
                <a:spcPts val="790"/>
              </a:spcBef>
              <a:tabLst>
                <a:tab pos="437515" algn="l"/>
              </a:tabLst>
            </a:pPr>
            <a:r>
              <a:rPr sz="2550" spc="-1620" baseline="4901" dirty="0">
                <a:solidFill>
                  <a:srgbClr val="343434"/>
                </a:solidFill>
                <a:latin typeface="UnDotum"/>
                <a:cs typeface="UnDotum"/>
              </a:rPr>
              <a:t>	</a:t>
            </a:r>
            <a:r>
              <a:rPr sz="1700" i="1" spc="-5" dirty="0">
                <a:solidFill>
                  <a:srgbClr val="3F3F3F"/>
                </a:solidFill>
                <a:latin typeface="Verdana"/>
                <a:cs typeface="Verdana"/>
              </a:rPr>
              <a:t>facilitate</a:t>
            </a:r>
            <a:r>
              <a:rPr sz="1700" i="1" spc="-135" dirty="0">
                <a:solidFill>
                  <a:srgbClr val="3F3F3F"/>
                </a:solidFill>
                <a:latin typeface="Verdana"/>
                <a:cs typeface="Verdana"/>
              </a:rPr>
              <a:t> </a:t>
            </a:r>
            <a:r>
              <a:rPr sz="1700" i="1" dirty="0">
                <a:solidFill>
                  <a:srgbClr val="3F3F3F"/>
                </a:solidFill>
                <a:latin typeface="Verdana"/>
                <a:cs typeface="Verdana"/>
              </a:rPr>
              <a:t>continual</a:t>
            </a:r>
            <a:r>
              <a:rPr sz="1700" i="1" spc="-135" dirty="0">
                <a:solidFill>
                  <a:srgbClr val="3F3F3F"/>
                </a:solidFill>
                <a:latin typeface="Verdana"/>
                <a:cs typeface="Verdana"/>
              </a:rPr>
              <a:t> </a:t>
            </a:r>
            <a:r>
              <a:rPr sz="1700" i="1" spc="65" dirty="0">
                <a:solidFill>
                  <a:srgbClr val="3F3F3F"/>
                </a:solidFill>
                <a:latin typeface="Verdana"/>
                <a:cs typeface="Verdana"/>
              </a:rPr>
              <a:t>feedback</a:t>
            </a:r>
            <a:r>
              <a:rPr sz="1700" i="1" spc="-140" dirty="0">
                <a:solidFill>
                  <a:srgbClr val="3F3F3F"/>
                </a:solidFill>
                <a:latin typeface="Verdana"/>
                <a:cs typeface="Verdana"/>
              </a:rPr>
              <a:t> </a:t>
            </a:r>
            <a:r>
              <a:rPr sz="1700" i="1" spc="-65" dirty="0">
                <a:solidFill>
                  <a:srgbClr val="3F3F3F"/>
                </a:solidFill>
                <a:latin typeface="Verdana"/>
                <a:cs typeface="Verdana"/>
              </a:rPr>
              <a:t>from</a:t>
            </a:r>
            <a:r>
              <a:rPr sz="1700" i="1" spc="-155" dirty="0">
                <a:solidFill>
                  <a:srgbClr val="3F3F3F"/>
                </a:solidFill>
                <a:latin typeface="Verdana"/>
                <a:cs typeface="Verdana"/>
              </a:rPr>
              <a:t> </a:t>
            </a:r>
            <a:r>
              <a:rPr sz="1700" i="1" spc="-30" dirty="0">
                <a:solidFill>
                  <a:srgbClr val="3F3F3F"/>
                </a:solidFill>
                <a:latin typeface="Verdana"/>
                <a:cs typeface="Verdana"/>
              </a:rPr>
              <a:t>employees,</a:t>
            </a:r>
            <a:endParaRPr sz="1700">
              <a:latin typeface="Verdana"/>
              <a:cs typeface="Verdana"/>
            </a:endParaRPr>
          </a:p>
        </p:txBody>
      </p:sp>
      <p:sp>
        <p:nvSpPr>
          <p:cNvPr id="11" name="object 11"/>
          <p:cNvSpPr txBox="1"/>
          <p:nvPr/>
        </p:nvSpPr>
        <p:spPr>
          <a:xfrm>
            <a:off x="2910839" y="4758690"/>
            <a:ext cx="5148580" cy="744220"/>
          </a:xfrm>
          <a:prstGeom prst="rect">
            <a:avLst/>
          </a:prstGeom>
        </p:spPr>
        <p:txBody>
          <a:bodyPr vert="horz" wrap="square" lIns="0" tIns="113030" rIns="0" bIns="0" rtlCol="0">
            <a:spAutoFit/>
          </a:bodyPr>
          <a:lstStyle/>
          <a:p>
            <a:pPr marL="266700" indent="-228600">
              <a:lnSpc>
                <a:spcPct val="100000"/>
              </a:lnSpc>
              <a:spcBef>
                <a:spcPts val="890"/>
              </a:spcBef>
              <a:buClr>
                <a:srgbClr val="343434"/>
              </a:buClr>
              <a:buFont typeface="UnDotum"/>
              <a:buChar char=""/>
              <a:tabLst>
                <a:tab pos="266065" algn="l"/>
                <a:tab pos="266700" algn="l"/>
              </a:tabLst>
            </a:pPr>
            <a:r>
              <a:rPr sz="1700" i="1" spc="-5" dirty="0">
                <a:solidFill>
                  <a:srgbClr val="3F3F3F"/>
                </a:solidFill>
                <a:latin typeface="Verdana"/>
                <a:cs typeface="Verdana"/>
              </a:rPr>
              <a:t>provide</a:t>
            </a:r>
            <a:r>
              <a:rPr sz="1700" i="1" spc="-135" dirty="0">
                <a:solidFill>
                  <a:srgbClr val="3F3F3F"/>
                </a:solidFill>
                <a:latin typeface="Verdana"/>
                <a:cs typeface="Verdana"/>
              </a:rPr>
              <a:t> </a:t>
            </a:r>
            <a:r>
              <a:rPr sz="1700" i="1" spc="-40" dirty="0">
                <a:solidFill>
                  <a:srgbClr val="3F3F3F"/>
                </a:solidFill>
                <a:latin typeface="Verdana"/>
                <a:cs typeface="Verdana"/>
              </a:rPr>
              <a:t>honest</a:t>
            </a:r>
            <a:r>
              <a:rPr sz="1700" i="1" spc="-130" dirty="0">
                <a:solidFill>
                  <a:srgbClr val="3F3F3F"/>
                </a:solidFill>
                <a:latin typeface="Verdana"/>
                <a:cs typeface="Verdana"/>
              </a:rPr>
              <a:t> </a:t>
            </a:r>
            <a:r>
              <a:rPr sz="1700" i="1" spc="-70" dirty="0">
                <a:solidFill>
                  <a:srgbClr val="3F3F3F"/>
                </a:solidFill>
                <a:latin typeface="Verdana"/>
                <a:cs typeface="Verdana"/>
              </a:rPr>
              <a:t>answers</a:t>
            </a:r>
            <a:r>
              <a:rPr sz="1700" i="1" spc="-125" dirty="0">
                <a:solidFill>
                  <a:srgbClr val="3F3F3F"/>
                </a:solidFill>
                <a:latin typeface="Verdana"/>
                <a:cs typeface="Verdana"/>
              </a:rPr>
              <a:t> </a:t>
            </a:r>
            <a:r>
              <a:rPr sz="1700" i="1" spc="-5" dirty="0">
                <a:solidFill>
                  <a:srgbClr val="3F3F3F"/>
                </a:solidFill>
                <a:latin typeface="Verdana"/>
                <a:cs typeface="Verdana"/>
              </a:rPr>
              <a:t>to</a:t>
            </a:r>
            <a:r>
              <a:rPr sz="1700" i="1" spc="-135" dirty="0">
                <a:solidFill>
                  <a:srgbClr val="3F3F3F"/>
                </a:solidFill>
                <a:latin typeface="Verdana"/>
                <a:cs typeface="Verdana"/>
              </a:rPr>
              <a:t> </a:t>
            </a:r>
            <a:r>
              <a:rPr sz="1700" i="1" spc="-75" dirty="0">
                <a:solidFill>
                  <a:srgbClr val="3F3F3F"/>
                </a:solidFill>
                <a:latin typeface="Verdana"/>
                <a:cs typeface="Verdana"/>
              </a:rPr>
              <a:t>their</a:t>
            </a:r>
            <a:r>
              <a:rPr sz="1700" i="1" spc="-135" dirty="0">
                <a:solidFill>
                  <a:srgbClr val="3F3F3F"/>
                </a:solidFill>
                <a:latin typeface="Verdana"/>
                <a:cs typeface="Verdana"/>
              </a:rPr>
              <a:t> </a:t>
            </a:r>
            <a:r>
              <a:rPr sz="1700" i="1" spc="-65" dirty="0">
                <a:solidFill>
                  <a:srgbClr val="3F3F3F"/>
                </a:solidFill>
                <a:latin typeface="Verdana"/>
                <a:cs typeface="Verdana"/>
              </a:rPr>
              <a:t>questions,</a:t>
            </a:r>
            <a:r>
              <a:rPr sz="1700" i="1" spc="-110" dirty="0">
                <a:solidFill>
                  <a:srgbClr val="3F3F3F"/>
                </a:solidFill>
                <a:latin typeface="Verdana"/>
                <a:cs typeface="Verdana"/>
              </a:rPr>
              <a:t> </a:t>
            </a:r>
            <a:r>
              <a:rPr sz="1700" i="1" spc="70" dirty="0">
                <a:solidFill>
                  <a:srgbClr val="3F3F3F"/>
                </a:solidFill>
                <a:latin typeface="Verdana"/>
                <a:cs typeface="Verdana"/>
              </a:rPr>
              <a:t>and</a:t>
            </a:r>
            <a:endParaRPr sz="1700">
              <a:latin typeface="Verdana"/>
              <a:cs typeface="Verdana"/>
            </a:endParaRPr>
          </a:p>
          <a:p>
            <a:pPr marL="266700" indent="-228600">
              <a:lnSpc>
                <a:spcPct val="100000"/>
              </a:lnSpc>
              <a:spcBef>
                <a:spcPts val="790"/>
              </a:spcBef>
              <a:buClr>
                <a:srgbClr val="343434"/>
              </a:buClr>
              <a:buFont typeface="UnDotum"/>
              <a:buChar char=""/>
              <a:tabLst>
                <a:tab pos="266065" algn="l"/>
                <a:tab pos="266700" algn="l"/>
              </a:tabLst>
            </a:pPr>
            <a:r>
              <a:rPr sz="1700" i="1" dirty="0">
                <a:solidFill>
                  <a:srgbClr val="3F3F3F"/>
                </a:solidFill>
                <a:latin typeface="Verdana"/>
                <a:cs typeface="Verdana"/>
              </a:rPr>
              <a:t>help </a:t>
            </a:r>
            <a:r>
              <a:rPr sz="1700" i="1" spc="-55" dirty="0">
                <a:solidFill>
                  <a:srgbClr val="3F3F3F"/>
                </a:solidFill>
                <a:latin typeface="Verdana"/>
                <a:cs typeface="Verdana"/>
              </a:rPr>
              <a:t>resolve </a:t>
            </a:r>
            <a:r>
              <a:rPr sz="1700" i="1" spc="-75" dirty="0">
                <a:solidFill>
                  <a:srgbClr val="3F3F3F"/>
                </a:solidFill>
                <a:latin typeface="Verdana"/>
                <a:cs typeface="Verdana"/>
              </a:rPr>
              <a:t>their</a:t>
            </a:r>
            <a:r>
              <a:rPr sz="1700" i="1" spc="-335" dirty="0">
                <a:solidFill>
                  <a:srgbClr val="3F3F3F"/>
                </a:solidFill>
                <a:latin typeface="Verdana"/>
                <a:cs typeface="Verdana"/>
              </a:rPr>
              <a:t> </a:t>
            </a:r>
            <a:r>
              <a:rPr sz="1700" i="1" spc="-50" dirty="0">
                <a:solidFill>
                  <a:srgbClr val="3F3F3F"/>
                </a:solidFill>
                <a:latin typeface="Verdana"/>
                <a:cs typeface="Verdana"/>
              </a:rPr>
              <a:t>problems.</a:t>
            </a:r>
            <a:endParaRPr sz="1700">
              <a:latin typeface="Verdana"/>
              <a:cs typeface="Verdana"/>
            </a:endParaRPr>
          </a:p>
        </p:txBody>
      </p:sp>
      <p:sp>
        <p:nvSpPr>
          <p:cNvPr id="12" name="object 12"/>
          <p:cNvSpPr txBox="1"/>
          <p:nvPr/>
        </p:nvSpPr>
        <p:spPr>
          <a:xfrm>
            <a:off x="787400" y="821689"/>
            <a:ext cx="231775" cy="297180"/>
          </a:xfrm>
          <a:prstGeom prst="rect">
            <a:avLst/>
          </a:prstGeom>
        </p:spPr>
        <p:txBody>
          <a:bodyPr vert="horz" wrap="square" lIns="0" tIns="16510" rIns="0" bIns="0" rtlCol="0">
            <a:spAutoFit/>
          </a:bodyPr>
          <a:lstStyle/>
          <a:p>
            <a:pPr marL="12700">
              <a:lnSpc>
                <a:spcPct val="100000"/>
              </a:lnSpc>
              <a:spcBef>
                <a:spcPts val="130"/>
              </a:spcBef>
            </a:pPr>
            <a:r>
              <a:rPr sz="1750" spc="-170" dirty="0">
                <a:solidFill>
                  <a:srgbClr val="FDFFFF"/>
                </a:solidFill>
                <a:latin typeface="Arial"/>
                <a:cs typeface="Arial"/>
              </a:rPr>
              <a:t>3</a:t>
            </a:r>
            <a:r>
              <a:rPr sz="1750" spc="-165" dirty="0">
                <a:solidFill>
                  <a:srgbClr val="FDFFFF"/>
                </a:solidFill>
                <a:latin typeface="Arial"/>
                <a:cs typeface="Arial"/>
              </a:rPr>
              <a:t>3</a:t>
            </a:r>
            <a:endParaRPr sz="1750">
              <a:latin typeface="Arial"/>
              <a:cs typeface="Arial"/>
            </a:endParaRPr>
          </a:p>
        </p:txBody>
      </p:sp>
      <p:sp>
        <p:nvSpPr>
          <p:cNvPr id="13" name="object 13"/>
          <p:cNvSpPr txBox="1"/>
          <p:nvPr/>
        </p:nvSpPr>
        <p:spPr>
          <a:xfrm>
            <a:off x="458469" y="5976620"/>
            <a:ext cx="7007859" cy="756920"/>
          </a:xfrm>
          <a:prstGeom prst="rect">
            <a:avLst/>
          </a:prstGeom>
        </p:spPr>
        <p:txBody>
          <a:bodyPr vert="horz" wrap="square" lIns="0" tIns="12700" rIns="0" bIns="0" rtlCol="0">
            <a:spAutoFit/>
          </a:bodyPr>
          <a:lstStyle/>
          <a:p>
            <a:pPr marL="12700">
              <a:lnSpc>
                <a:spcPct val="100000"/>
              </a:lnSpc>
              <a:spcBef>
                <a:spcPts val="100"/>
              </a:spcBef>
            </a:pPr>
            <a:r>
              <a:rPr sz="1200" b="1" spc="30" dirty="0">
                <a:latin typeface="Arial"/>
                <a:cs typeface="Arial"/>
              </a:rPr>
              <a:t>Sources:</a:t>
            </a:r>
            <a:endParaRPr sz="1200">
              <a:latin typeface="Arial"/>
              <a:cs typeface="Arial"/>
            </a:endParaRPr>
          </a:p>
          <a:p>
            <a:pPr marL="12700" marR="5080">
              <a:lnSpc>
                <a:spcPct val="100000"/>
              </a:lnSpc>
              <a:buAutoNum type="arabicPeriod"/>
              <a:tabLst>
                <a:tab pos="182880" algn="l"/>
              </a:tabLst>
            </a:pPr>
            <a:r>
              <a:rPr sz="1200" dirty="0">
                <a:latin typeface="Arial"/>
                <a:cs typeface="Arial"/>
              </a:rPr>
              <a:t>Yakovlev, </a:t>
            </a:r>
            <a:r>
              <a:rPr sz="1200" spc="-5" dirty="0">
                <a:latin typeface="Arial"/>
                <a:cs typeface="Arial"/>
              </a:rPr>
              <a:t>I.V., </a:t>
            </a:r>
            <a:r>
              <a:rPr sz="1200" dirty="0">
                <a:latin typeface="Arial"/>
                <a:cs typeface="Arial"/>
              </a:rPr>
              <a:t>“An </a:t>
            </a:r>
            <a:r>
              <a:rPr sz="1200" spc="-5" dirty="0">
                <a:latin typeface="Arial"/>
                <a:cs typeface="Arial"/>
              </a:rPr>
              <a:t>ERP Implementation </a:t>
            </a:r>
            <a:r>
              <a:rPr sz="1200" dirty="0">
                <a:latin typeface="Arial"/>
                <a:cs typeface="Arial"/>
              </a:rPr>
              <a:t>and </a:t>
            </a:r>
            <a:r>
              <a:rPr sz="1200" spc="-5" dirty="0">
                <a:latin typeface="Arial"/>
                <a:cs typeface="Arial"/>
              </a:rPr>
              <a:t>Business Process Reengineering </a:t>
            </a:r>
            <a:r>
              <a:rPr sz="1200" dirty="0">
                <a:latin typeface="Arial"/>
                <a:cs typeface="Arial"/>
              </a:rPr>
              <a:t>at a </a:t>
            </a:r>
            <a:r>
              <a:rPr sz="1200" spc="-5" dirty="0">
                <a:latin typeface="Arial"/>
                <a:cs typeface="Arial"/>
              </a:rPr>
              <a:t>Small University”,  </a:t>
            </a:r>
            <a:r>
              <a:rPr sz="1200" dirty="0">
                <a:latin typeface="Arial"/>
                <a:cs typeface="Arial"/>
              </a:rPr>
              <a:t>Educause </a:t>
            </a:r>
            <a:r>
              <a:rPr sz="1200" spc="-5" dirty="0">
                <a:latin typeface="Arial"/>
                <a:cs typeface="Arial"/>
              </a:rPr>
              <a:t>Quarterly, </a:t>
            </a:r>
            <a:r>
              <a:rPr sz="1200" dirty="0">
                <a:latin typeface="Arial"/>
                <a:cs typeface="Arial"/>
              </a:rPr>
              <a:t>Number 2,</a:t>
            </a:r>
            <a:r>
              <a:rPr sz="1200" spc="10" dirty="0">
                <a:latin typeface="Arial"/>
                <a:cs typeface="Arial"/>
              </a:rPr>
              <a:t> </a:t>
            </a:r>
            <a:r>
              <a:rPr sz="1200" dirty="0">
                <a:latin typeface="Arial"/>
                <a:cs typeface="Arial"/>
              </a:rPr>
              <a:t>2002;</a:t>
            </a:r>
            <a:endParaRPr sz="1200">
              <a:latin typeface="Arial"/>
              <a:cs typeface="Arial"/>
            </a:endParaRPr>
          </a:p>
          <a:p>
            <a:pPr marL="182245" indent="-170180">
              <a:lnSpc>
                <a:spcPct val="100000"/>
              </a:lnSpc>
              <a:buAutoNum type="arabicPeriod"/>
              <a:tabLst>
                <a:tab pos="182880" algn="l"/>
              </a:tabLst>
            </a:pPr>
            <a:r>
              <a:rPr sz="1200" spc="-5" dirty="0">
                <a:latin typeface="Arial"/>
                <a:cs typeface="Arial"/>
              </a:rPr>
              <a:t>Umble, </a:t>
            </a:r>
            <a:r>
              <a:rPr sz="1200" dirty="0">
                <a:latin typeface="Arial"/>
                <a:cs typeface="Arial"/>
              </a:rPr>
              <a:t>M. </a:t>
            </a:r>
            <a:r>
              <a:rPr sz="1200" spc="-5" dirty="0">
                <a:latin typeface="Arial"/>
                <a:cs typeface="Arial"/>
              </a:rPr>
              <a:t>Michael, </a:t>
            </a:r>
            <a:r>
              <a:rPr sz="1200" dirty="0">
                <a:latin typeface="Arial"/>
                <a:cs typeface="Arial"/>
              </a:rPr>
              <a:t>“Avoiding </a:t>
            </a:r>
            <a:r>
              <a:rPr sz="1200" spc="-5" dirty="0">
                <a:latin typeface="Arial"/>
                <a:cs typeface="Arial"/>
              </a:rPr>
              <a:t>ERP Implementation Failure”, </a:t>
            </a:r>
            <a:r>
              <a:rPr sz="1200" dirty="0">
                <a:latin typeface="Arial"/>
                <a:cs typeface="Arial"/>
              </a:rPr>
              <a:t>Industrial Management, Jan/Feb</a:t>
            </a:r>
            <a:r>
              <a:rPr sz="1200" spc="80" dirty="0">
                <a:latin typeface="Arial"/>
                <a:cs typeface="Arial"/>
              </a:rPr>
              <a:t> </a:t>
            </a:r>
            <a:r>
              <a:rPr sz="1200" dirty="0">
                <a:latin typeface="Arial"/>
                <a:cs typeface="Arial"/>
              </a:rPr>
              <a:t>2002.</a:t>
            </a:r>
            <a:endParaRPr sz="1200">
              <a:latin typeface="Arial"/>
              <a:cs typeface="Arial"/>
            </a:endParaRPr>
          </a:p>
        </p:txBody>
      </p:sp>
    </p:spTree>
  </p:cSld>
  <p:clrMapOvr>
    <a:masterClrMapping/>
  </p:clrMapOvr>
  <p:transition>
    <p:zo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12700" rIns="0" bIns="0" rtlCol="0">
            <a:spAutoFit/>
          </a:bodyPr>
          <a:lstStyle/>
          <a:p>
            <a:pPr marL="88900" marR="5080">
              <a:lnSpc>
                <a:spcPct val="100000"/>
              </a:lnSpc>
              <a:spcBef>
                <a:spcPts val="100"/>
              </a:spcBef>
            </a:pPr>
            <a:r>
              <a:rPr spc="-470" dirty="0"/>
              <a:t>Best </a:t>
            </a:r>
            <a:r>
              <a:rPr spc="-280" dirty="0"/>
              <a:t>Practices </a:t>
            </a:r>
            <a:r>
              <a:rPr spc="-345" dirty="0"/>
              <a:t>of </a:t>
            </a:r>
            <a:r>
              <a:rPr spc="-650" dirty="0"/>
              <a:t>ERP  </a:t>
            </a:r>
            <a:r>
              <a:rPr spc="-360" dirty="0"/>
              <a:t>Implementation</a:t>
            </a:r>
          </a:p>
        </p:txBody>
      </p:sp>
      <p:sp>
        <p:nvSpPr>
          <p:cNvPr id="4" name="object 4"/>
          <p:cNvSpPr txBox="1"/>
          <p:nvPr/>
        </p:nvSpPr>
        <p:spPr>
          <a:xfrm>
            <a:off x="2021839" y="2092959"/>
            <a:ext cx="104775" cy="284480"/>
          </a:xfrm>
          <a:prstGeom prst="rect">
            <a:avLst/>
          </a:prstGeom>
        </p:spPr>
        <p:txBody>
          <a:bodyPr vert="horz" wrap="square" lIns="0" tIns="12700" rIns="0" bIns="0" rtlCol="0">
            <a:spAutoFit/>
          </a:bodyPr>
          <a:lstStyle/>
          <a:p>
            <a:pPr marL="12700">
              <a:lnSpc>
                <a:spcPct val="100000"/>
              </a:lnSpc>
              <a:spcBef>
                <a:spcPts val="100"/>
              </a:spcBef>
            </a:pPr>
            <a:r>
              <a:rPr sz="1700" spc="-1080" dirty="0">
                <a:solidFill>
                  <a:srgbClr val="343434"/>
                </a:solidFill>
                <a:latin typeface="UnDotum"/>
                <a:cs typeface="UnDotum"/>
              </a:rPr>
              <a:t></a:t>
            </a:r>
            <a:endParaRPr sz="1700">
              <a:latin typeface="UnDotum"/>
              <a:cs typeface="UnDotum"/>
            </a:endParaRPr>
          </a:p>
        </p:txBody>
      </p:sp>
      <p:sp>
        <p:nvSpPr>
          <p:cNvPr id="5" name="object 5"/>
          <p:cNvSpPr txBox="1"/>
          <p:nvPr/>
        </p:nvSpPr>
        <p:spPr>
          <a:xfrm>
            <a:off x="2339339" y="2068425"/>
            <a:ext cx="6057900" cy="725805"/>
          </a:xfrm>
          <a:prstGeom prst="rect">
            <a:avLst/>
          </a:prstGeom>
        </p:spPr>
        <p:txBody>
          <a:bodyPr vert="horz" wrap="square" lIns="0" tIns="58419" rIns="0" bIns="0" rtlCol="0">
            <a:spAutoFit/>
          </a:bodyPr>
          <a:lstStyle/>
          <a:p>
            <a:pPr marL="38100">
              <a:lnSpc>
                <a:spcPct val="100000"/>
              </a:lnSpc>
              <a:spcBef>
                <a:spcPts val="459"/>
              </a:spcBef>
            </a:pPr>
            <a:r>
              <a:rPr sz="1700" i="1" spc="-80" dirty="0">
                <a:solidFill>
                  <a:srgbClr val="3F3F3F"/>
                </a:solidFill>
                <a:latin typeface="Verdana"/>
                <a:cs typeface="Verdana"/>
              </a:rPr>
              <a:t>Extensive </a:t>
            </a:r>
            <a:r>
              <a:rPr sz="1700" i="1" spc="5" dirty="0">
                <a:solidFill>
                  <a:srgbClr val="3F3F3F"/>
                </a:solidFill>
                <a:latin typeface="Verdana"/>
                <a:cs typeface="Verdana"/>
              </a:rPr>
              <a:t>Education </a:t>
            </a:r>
            <a:r>
              <a:rPr sz="1700" i="1" spc="70" dirty="0">
                <a:solidFill>
                  <a:srgbClr val="3F3F3F"/>
                </a:solidFill>
                <a:latin typeface="Verdana"/>
                <a:cs typeface="Verdana"/>
              </a:rPr>
              <a:t>and</a:t>
            </a:r>
            <a:r>
              <a:rPr sz="1700" i="1" spc="-325" dirty="0">
                <a:solidFill>
                  <a:srgbClr val="3F3F3F"/>
                </a:solidFill>
                <a:latin typeface="Verdana"/>
                <a:cs typeface="Verdana"/>
              </a:rPr>
              <a:t> </a:t>
            </a:r>
            <a:r>
              <a:rPr sz="1700" i="1" spc="-80" dirty="0">
                <a:solidFill>
                  <a:srgbClr val="3F3F3F"/>
                </a:solidFill>
                <a:latin typeface="Verdana"/>
                <a:cs typeface="Verdana"/>
              </a:rPr>
              <a:t>Training</a:t>
            </a:r>
            <a:endParaRPr sz="1700">
              <a:latin typeface="Verdana"/>
              <a:cs typeface="Verdana"/>
            </a:endParaRPr>
          </a:p>
          <a:p>
            <a:pPr marL="152400">
              <a:lnSpc>
                <a:spcPct val="100000"/>
              </a:lnSpc>
              <a:spcBef>
                <a:spcPts val="470"/>
              </a:spcBef>
              <a:tabLst>
                <a:tab pos="437515" algn="l"/>
              </a:tabLst>
            </a:pPr>
            <a:r>
              <a:rPr sz="3300" spc="-2100" baseline="6313" dirty="0">
                <a:solidFill>
                  <a:srgbClr val="343434"/>
                </a:solidFill>
                <a:latin typeface="UnDotum"/>
                <a:cs typeface="UnDotum"/>
              </a:rPr>
              <a:t>	</a:t>
            </a:r>
            <a:r>
              <a:rPr sz="2200" i="1" spc="15" dirty="0">
                <a:solidFill>
                  <a:srgbClr val="3F3F3F"/>
                </a:solidFill>
                <a:latin typeface="Verdana"/>
                <a:cs typeface="Verdana"/>
              </a:rPr>
              <a:t>General</a:t>
            </a:r>
            <a:r>
              <a:rPr sz="2200" i="1" spc="-175" dirty="0">
                <a:solidFill>
                  <a:srgbClr val="3F3F3F"/>
                </a:solidFill>
                <a:latin typeface="Verdana"/>
                <a:cs typeface="Verdana"/>
              </a:rPr>
              <a:t> </a:t>
            </a:r>
            <a:r>
              <a:rPr sz="2200" i="1" spc="45" dirty="0">
                <a:solidFill>
                  <a:srgbClr val="3F3F3F"/>
                </a:solidFill>
                <a:latin typeface="Verdana"/>
                <a:cs typeface="Verdana"/>
              </a:rPr>
              <a:t>education</a:t>
            </a:r>
            <a:r>
              <a:rPr sz="2200" i="1" spc="-165" dirty="0">
                <a:solidFill>
                  <a:srgbClr val="3F3F3F"/>
                </a:solidFill>
                <a:latin typeface="Verdana"/>
                <a:cs typeface="Verdana"/>
              </a:rPr>
              <a:t> </a:t>
            </a:r>
            <a:r>
              <a:rPr sz="2200" i="1" spc="40" dirty="0">
                <a:solidFill>
                  <a:srgbClr val="3F3F3F"/>
                </a:solidFill>
                <a:latin typeface="Verdana"/>
                <a:cs typeface="Verdana"/>
              </a:rPr>
              <a:t>about</a:t>
            </a:r>
            <a:r>
              <a:rPr sz="2200" i="1" spc="-150" dirty="0">
                <a:solidFill>
                  <a:srgbClr val="3F3F3F"/>
                </a:solidFill>
                <a:latin typeface="Verdana"/>
                <a:cs typeface="Verdana"/>
              </a:rPr>
              <a:t> </a:t>
            </a:r>
            <a:r>
              <a:rPr sz="2200" i="1" spc="-15" dirty="0">
                <a:solidFill>
                  <a:srgbClr val="3F3F3F"/>
                </a:solidFill>
                <a:latin typeface="Verdana"/>
                <a:cs typeface="Verdana"/>
              </a:rPr>
              <a:t>the</a:t>
            </a:r>
            <a:r>
              <a:rPr sz="2200" i="1" spc="-175" dirty="0">
                <a:solidFill>
                  <a:srgbClr val="3F3F3F"/>
                </a:solidFill>
                <a:latin typeface="Verdana"/>
                <a:cs typeface="Verdana"/>
              </a:rPr>
              <a:t> </a:t>
            </a:r>
            <a:r>
              <a:rPr sz="2200" i="1" spc="-150" dirty="0">
                <a:solidFill>
                  <a:srgbClr val="3F3F3F"/>
                </a:solidFill>
                <a:latin typeface="Verdana"/>
                <a:cs typeface="Verdana"/>
              </a:rPr>
              <a:t>ERP</a:t>
            </a:r>
            <a:r>
              <a:rPr sz="2200" i="1" spc="-175" dirty="0">
                <a:solidFill>
                  <a:srgbClr val="3F3F3F"/>
                </a:solidFill>
                <a:latin typeface="Verdana"/>
                <a:cs typeface="Verdana"/>
              </a:rPr>
              <a:t> </a:t>
            </a:r>
            <a:r>
              <a:rPr sz="2200" i="1" spc="-135" dirty="0">
                <a:solidFill>
                  <a:srgbClr val="3F3F3F"/>
                </a:solidFill>
                <a:latin typeface="Verdana"/>
                <a:cs typeface="Verdana"/>
              </a:rPr>
              <a:t>system</a:t>
            </a:r>
            <a:endParaRPr sz="2200">
              <a:latin typeface="Verdana"/>
              <a:cs typeface="Verdana"/>
            </a:endParaRPr>
          </a:p>
        </p:txBody>
      </p:sp>
      <p:sp>
        <p:nvSpPr>
          <p:cNvPr id="6" name="object 6"/>
          <p:cNvSpPr txBox="1"/>
          <p:nvPr/>
        </p:nvSpPr>
        <p:spPr>
          <a:xfrm>
            <a:off x="2453639" y="2642870"/>
            <a:ext cx="5347335" cy="1080770"/>
          </a:xfrm>
          <a:prstGeom prst="rect">
            <a:avLst/>
          </a:prstGeom>
        </p:spPr>
        <p:txBody>
          <a:bodyPr vert="horz" wrap="square" lIns="0" tIns="71120" rIns="0" bIns="0" rtlCol="0">
            <a:spAutoFit/>
          </a:bodyPr>
          <a:lstStyle/>
          <a:p>
            <a:pPr marL="323850">
              <a:lnSpc>
                <a:spcPct val="100000"/>
              </a:lnSpc>
              <a:spcBef>
                <a:spcPts val="560"/>
              </a:spcBef>
            </a:pPr>
            <a:r>
              <a:rPr sz="2200" i="1" spc="-85" dirty="0">
                <a:solidFill>
                  <a:srgbClr val="3F3F3F"/>
                </a:solidFill>
                <a:latin typeface="Verdana"/>
                <a:cs typeface="Verdana"/>
              </a:rPr>
              <a:t>for</a:t>
            </a:r>
            <a:r>
              <a:rPr sz="2200" i="1" spc="-175" dirty="0">
                <a:solidFill>
                  <a:srgbClr val="3F3F3F"/>
                </a:solidFill>
                <a:latin typeface="Verdana"/>
                <a:cs typeface="Verdana"/>
              </a:rPr>
              <a:t> </a:t>
            </a:r>
            <a:r>
              <a:rPr sz="2200" i="1" spc="-35" dirty="0">
                <a:solidFill>
                  <a:srgbClr val="3F3F3F"/>
                </a:solidFill>
                <a:latin typeface="Verdana"/>
                <a:cs typeface="Verdana"/>
              </a:rPr>
              <a:t>everyone.</a:t>
            </a:r>
            <a:endParaRPr sz="2200">
              <a:latin typeface="Verdana"/>
              <a:cs typeface="Verdana"/>
            </a:endParaRPr>
          </a:p>
          <a:p>
            <a:pPr marL="323850" marR="30480" indent="-285750">
              <a:lnSpc>
                <a:spcPct val="79900"/>
              </a:lnSpc>
              <a:spcBef>
                <a:spcPts val="990"/>
              </a:spcBef>
              <a:tabLst>
                <a:tab pos="323215" algn="l"/>
              </a:tabLst>
            </a:pPr>
            <a:r>
              <a:rPr sz="3300" spc="-2100" baseline="5050" dirty="0">
                <a:solidFill>
                  <a:srgbClr val="343434"/>
                </a:solidFill>
                <a:latin typeface="UnDotum"/>
                <a:cs typeface="UnDotum"/>
              </a:rPr>
              <a:t>	</a:t>
            </a:r>
            <a:r>
              <a:rPr sz="2200" i="1" spc="-60" dirty="0">
                <a:solidFill>
                  <a:srgbClr val="3F3F3F"/>
                </a:solidFill>
                <a:latin typeface="Verdana"/>
                <a:cs typeface="Verdana"/>
              </a:rPr>
              <a:t>Massive</a:t>
            </a:r>
            <a:r>
              <a:rPr sz="2200" i="1" spc="-185" dirty="0">
                <a:solidFill>
                  <a:srgbClr val="3F3F3F"/>
                </a:solidFill>
                <a:latin typeface="Verdana"/>
                <a:cs typeface="Verdana"/>
              </a:rPr>
              <a:t> </a:t>
            </a:r>
            <a:r>
              <a:rPr sz="2200" i="1" spc="-10" dirty="0">
                <a:solidFill>
                  <a:srgbClr val="3F3F3F"/>
                </a:solidFill>
                <a:latin typeface="Verdana"/>
                <a:cs typeface="Verdana"/>
              </a:rPr>
              <a:t>amount</a:t>
            </a:r>
            <a:r>
              <a:rPr sz="2200" i="1" spc="-155" dirty="0">
                <a:solidFill>
                  <a:srgbClr val="3F3F3F"/>
                </a:solidFill>
                <a:latin typeface="Verdana"/>
                <a:cs typeface="Verdana"/>
              </a:rPr>
              <a:t> </a:t>
            </a:r>
            <a:r>
              <a:rPr sz="2200" i="1" spc="5" dirty="0">
                <a:solidFill>
                  <a:srgbClr val="3F3F3F"/>
                </a:solidFill>
                <a:latin typeface="Verdana"/>
                <a:cs typeface="Verdana"/>
              </a:rPr>
              <a:t>of</a:t>
            </a:r>
            <a:r>
              <a:rPr sz="2200" i="1" spc="-160" dirty="0">
                <a:solidFill>
                  <a:srgbClr val="3F3F3F"/>
                </a:solidFill>
                <a:latin typeface="Verdana"/>
                <a:cs typeface="Verdana"/>
              </a:rPr>
              <a:t> </a:t>
            </a:r>
            <a:r>
              <a:rPr sz="2200" i="1" spc="65" dirty="0">
                <a:solidFill>
                  <a:srgbClr val="3F3F3F"/>
                </a:solidFill>
                <a:latin typeface="Verdana"/>
                <a:cs typeface="Verdana"/>
              </a:rPr>
              <a:t>end</a:t>
            </a:r>
            <a:r>
              <a:rPr sz="2200" i="1" spc="-185" dirty="0">
                <a:solidFill>
                  <a:srgbClr val="3F3F3F"/>
                </a:solidFill>
                <a:latin typeface="Verdana"/>
                <a:cs typeface="Verdana"/>
              </a:rPr>
              <a:t> </a:t>
            </a:r>
            <a:r>
              <a:rPr sz="2200" i="1" spc="-165" dirty="0">
                <a:solidFill>
                  <a:srgbClr val="3F3F3F"/>
                </a:solidFill>
                <a:latin typeface="Verdana"/>
                <a:cs typeface="Verdana"/>
              </a:rPr>
              <a:t>users</a:t>
            </a:r>
            <a:r>
              <a:rPr sz="2200" i="1" spc="-175" dirty="0">
                <a:solidFill>
                  <a:srgbClr val="3F3F3F"/>
                </a:solidFill>
                <a:latin typeface="Verdana"/>
                <a:cs typeface="Verdana"/>
              </a:rPr>
              <a:t> </a:t>
            </a:r>
            <a:r>
              <a:rPr sz="2200" i="1" spc="-70" dirty="0">
                <a:solidFill>
                  <a:srgbClr val="3F3F3F"/>
                </a:solidFill>
                <a:latin typeface="Verdana"/>
                <a:cs typeface="Verdana"/>
              </a:rPr>
              <a:t>training  </a:t>
            </a:r>
            <a:r>
              <a:rPr sz="2200" i="1" spc="15" dirty="0">
                <a:solidFill>
                  <a:srgbClr val="3F3F3F"/>
                </a:solidFill>
                <a:latin typeface="Verdana"/>
                <a:cs typeface="Verdana"/>
              </a:rPr>
              <a:t>before </a:t>
            </a:r>
            <a:r>
              <a:rPr sz="2200" i="1" spc="85" dirty="0">
                <a:solidFill>
                  <a:srgbClr val="3F3F3F"/>
                </a:solidFill>
                <a:latin typeface="Verdana"/>
                <a:cs typeface="Verdana"/>
              </a:rPr>
              <a:t>and</a:t>
            </a:r>
            <a:r>
              <a:rPr sz="2200" i="1" spc="-500" dirty="0">
                <a:solidFill>
                  <a:srgbClr val="3F3F3F"/>
                </a:solidFill>
                <a:latin typeface="Verdana"/>
                <a:cs typeface="Verdana"/>
              </a:rPr>
              <a:t> </a:t>
            </a:r>
            <a:r>
              <a:rPr sz="2200" i="1" spc="-55" dirty="0">
                <a:solidFill>
                  <a:srgbClr val="3F3F3F"/>
                </a:solidFill>
                <a:latin typeface="Verdana"/>
                <a:cs typeface="Verdana"/>
              </a:rPr>
              <a:t>during </a:t>
            </a:r>
            <a:r>
              <a:rPr sz="2200" i="1" spc="-40" dirty="0">
                <a:solidFill>
                  <a:srgbClr val="3F3F3F"/>
                </a:solidFill>
                <a:latin typeface="Verdana"/>
                <a:cs typeface="Verdana"/>
              </a:rPr>
              <a:t>implementation.</a:t>
            </a:r>
            <a:endParaRPr sz="2200">
              <a:latin typeface="Verdana"/>
              <a:cs typeface="Verdana"/>
            </a:endParaRPr>
          </a:p>
        </p:txBody>
      </p:sp>
      <p:sp>
        <p:nvSpPr>
          <p:cNvPr id="7" name="object 7"/>
          <p:cNvSpPr txBox="1"/>
          <p:nvPr/>
        </p:nvSpPr>
        <p:spPr>
          <a:xfrm>
            <a:off x="2440939" y="3757929"/>
            <a:ext cx="5492115" cy="1826260"/>
          </a:xfrm>
          <a:prstGeom prst="rect">
            <a:avLst/>
          </a:prstGeom>
        </p:spPr>
        <p:txBody>
          <a:bodyPr vert="horz" wrap="square" lIns="0" tIns="80010" rIns="0" bIns="0" rtlCol="0">
            <a:spAutoFit/>
          </a:bodyPr>
          <a:lstStyle/>
          <a:p>
            <a:pPr marL="336550" marR="1516380" indent="-285750">
              <a:lnSpc>
                <a:spcPct val="79900"/>
              </a:lnSpc>
              <a:spcBef>
                <a:spcPts val="630"/>
              </a:spcBef>
              <a:buClr>
                <a:srgbClr val="343434"/>
              </a:buClr>
              <a:buFont typeface="UnDotum"/>
              <a:buChar char=""/>
              <a:tabLst>
                <a:tab pos="335915" algn="l"/>
                <a:tab pos="336550" algn="l"/>
              </a:tabLst>
            </a:pPr>
            <a:r>
              <a:rPr sz="2200" i="1" spc="-60" dirty="0">
                <a:solidFill>
                  <a:srgbClr val="3F3F3F"/>
                </a:solidFill>
                <a:latin typeface="Verdana"/>
                <a:cs typeface="Verdana"/>
              </a:rPr>
              <a:t>Follow-up </a:t>
            </a:r>
            <a:r>
              <a:rPr sz="2200" i="1" spc="-70" dirty="0">
                <a:solidFill>
                  <a:srgbClr val="3F3F3F"/>
                </a:solidFill>
                <a:latin typeface="Verdana"/>
                <a:cs typeface="Verdana"/>
              </a:rPr>
              <a:t>training </a:t>
            </a:r>
            <a:r>
              <a:rPr sz="2200" i="1" spc="-35" dirty="0">
                <a:solidFill>
                  <a:srgbClr val="3F3F3F"/>
                </a:solidFill>
                <a:latin typeface="Verdana"/>
                <a:cs typeface="Verdana"/>
              </a:rPr>
              <a:t>after</a:t>
            </a:r>
            <a:r>
              <a:rPr sz="2200" i="1" spc="-420" dirty="0">
                <a:solidFill>
                  <a:srgbClr val="3F3F3F"/>
                </a:solidFill>
                <a:latin typeface="Verdana"/>
                <a:cs typeface="Verdana"/>
              </a:rPr>
              <a:t> </a:t>
            </a:r>
            <a:r>
              <a:rPr sz="2200" i="1" spc="-15" dirty="0">
                <a:solidFill>
                  <a:srgbClr val="3F3F3F"/>
                </a:solidFill>
                <a:latin typeface="Verdana"/>
                <a:cs typeface="Verdana"/>
              </a:rPr>
              <a:t>the  </a:t>
            </a:r>
            <a:r>
              <a:rPr sz="2200" i="1" spc="-40" dirty="0">
                <a:solidFill>
                  <a:srgbClr val="3F3F3F"/>
                </a:solidFill>
                <a:latin typeface="Verdana"/>
                <a:cs typeface="Verdana"/>
              </a:rPr>
              <a:t>implementation.</a:t>
            </a:r>
            <a:endParaRPr sz="2200" dirty="0">
              <a:latin typeface="Verdana"/>
              <a:cs typeface="Verdana"/>
            </a:endParaRPr>
          </a:p>
          <a:p>
            <a:pPr marL="336550" marR="43180" indent="-285750">
              <a:lnSpc>
                <a:spcPct val="79800"/>
              </a:lnSpc>
              <a:spcBef>
                <a:spcPts val="1000"/>
              </a:spcBef>
              <a:buClr>
                <a:srgbClr val="343434"/>
              </a:buClr>
              <a:buFont typeface="UnDotum"/>
              <a:buChar char=""/>
              <a:tabLst>
                <a:tab pos="335915" algn="l"/>
                <a:tab pos="336550" algn="l"/>
              </a:tabLst>
            </a:pPr>
            <a:r>
              <a:rPr sz="2200" i="1" spc="-185" dirty="0">
                <a:solidFill>
                  <a:srgbClr val="3F3F3F"/>
                </a:solidFill>
                <a:latin typeface="Verdana"/>
                <a:cs typeface="Verdana"/>
              </a:rPr>
              <a:t>10 </a:t>
            </a:r>
            <a:r>
              <a:rPr sz="2200" i="1" dirty="0">
                <a:solidFill>
                  <a:srgbClr val="3F3F3F"/>
                </a:solidFill>
                <a:latin typeface="Verdana"/>
                <a:cs typeface="Verdana"/>
              </a:rPr>
              <a:t>to </a:t>
            </a:r>
            <a:r>
              <a:rPr sz="2200" i="1" spc="-350" dirty="0">
                <a:solidFill>
                  <a:srgbClr val="3F3F3F"/>
                </a:solidFill>
                <a:latin typeface="Verdana"/>
                <a:cs typeface="Verdana"/>
              </a:rPr>
              <a:t>15% </a:t>
            </a:r>
            <a:r>
              <a:rPr sz="2200" i="1" spc="5" dirty="0">
                <a:solidFill>
                  <a:srgbClr val="3F3F3F"/>
                </a:solidFill>
                <a:latin typeface="Verdana"/>
                <a:cs typeface="Verdana"/>
              </a:rPr>
              <a:t>of </a:t>
            </a:r>
            <a:r>
              <a:rPr sz="2200" i="1" spc="-20" dirty="0">
                <a:solidFill>
                  <a:srgbClr val="3F3F3F"/>
                </a:solidFill>
                <a:latin typeface="Verdana"/>
                <a:cs typeface="Verdana"/>
              </a:rPr>
              <a:t>total </a:t>
            </a:r>
            <a:r>
              <a:rPr sz="2200" i="1" spc="-150" dirty="0">
                <a:solidFill>
                  <a:srgbClr val="3F3F3F"/>
                </a:solidFill>
                <a:latin typeface="Verdana"/>
                <a:cs typeface="Verdana"/>
              </a:rPr>
              <a:t>ERP</a:t>
            </a:r>
            <a:r>
              <a:rPr sz="2200" i="1" spc="-480" dirty="0">
                <a:solidFill>
                  <a:srgbClr val="3F3F3F"/>
                </a:solidFill>
                <a:latin typeface="Verdana"/>
                <a:cs typeface="Verdana"/>
              </a:rPr>
              <a:t> </a:t>
            </a:r>
            <a:r>
              <a:rPr sz="2200" i="1" spc="-30" dirty="0">
                <a:solidFill>
                  <a:srgbClr val="3F3F3F"/>
                </a:solidFill>
                <a:latin typeface="Verdana"/>
                <a:cs typeface="Verdana"/>
              </a:rPr>
              <a:t>implementation  </a:t>
            </a:r>
            <a:r>
              <a:rPr sz="2200" i="1" spc="45" dirty="0">
                <a:solidFill>
                  <a:srgbClr val="3F3F3F"/>
                </a:solidFill>
                <a:latin typeface="Verdana"/>
                <a:cs typeface="Verdana"/>
              </a:rPr>
              <a:t>budget </a:t>
            </a:r>
            <a:r>
              <a:rPr sz="2200" i="1" spc="-85" dirty="0">
                <a:solidFill>
                  <a:srgbClr val="3F3F3F"/>
                </a:solidFill>
                <a:latin typeface="Verdana"/>
                <a:cs typeface="Verdana"/>
              </a:rPr>
              <a:t>for </a:t>
            </a:r>
            <a:r>
              <a:rPr sz="2200" i="1" spc="-70" dirty="0">
                <a:solidFill>
                  <a:srgbClr val="3F3F3F"/>
                </a:solidFill>
                <a:latin typeface="Verdana"/>
                <a:cs typeface="Verdana"/>
              </a:rPr>
              <a:t>training </a:t>
            </a:r>
            <a:r>
              <a:rPr sz="2200" i="1" spc="-120" dirty="0">
                <a:solidFill>
                  <a:srgbClr val="3F3F3F"/>
                </a:solidFill>
                <a:latin typeface="Verdana"/>
                <a:cs typeface="Verdana"/>
              </a:rPr>
              <a:t>will </a:t>
            </a:r>
            <a:r>
              <a:rPr sz="2200" i="1" spc="-10" dirty="0">
                <a:solidFill>
                  <a:srgbClr val="3F3F3F"/>
                </a:solidFill>
                <a:latin typeface="Verdana"/>
                <a:cs typeface="Verdana"/>
              </a:rPr>
              <a:t>give </a:t>
            </a:r>
            <a:r>
              <a:rPr sz="2200" i="1" spc="60" dirty="0">
                <a:solidFill>
                  <a:srgbClr val="3F3F3F"/>
                </a:solidFill>
                <a:latin typeface="Verdana"/>
                <a:cs typeface="Verdana"/>
              </a:rPr>
              <a:t>an  </a:t>
            </a:r>
            <a:r>
              <a:rPr sz="2200" i="1" spc="-35" dirty="0">
                <a:solidFill>
                  <a:srgbClr val="3F3F3F"/>
                </a:solidFill>
                <a:latin typeface="Verdana"/>
                <a:cs typeface="Verdana"/>
              </a:rPr>
              <a:t>organization </a:t>
            </a:r>
            <a:r>
              <a:rPr sz="2200" i="1" spc="65" dirty="0">
                <a:solidFill>
                  <a:srgbClr val="3F3F3F"/>
                </a:solidFill>
                <a:latin typeface="Verdana"/>
                <a:cs typeface="Verdana"/>
              </a:rPr>
              <a:t>an </a:t>
            </a:r>
            <a:r>
              <a:rPr sz="2200" i="1" spc="-350" dirty="0">
                <a:solidFill>
                  <a:srgbClr val="3F3F3F"/>
                </a:solidFill>
                <a:latin typeface="Verdana"/>
                <a:cs typeface="Verdana"/>
              </a:rPr>
              <a:t>80% </a:t>
            </a:r>
            <a:r>
              <a:rPr sz="2200" i="1" spc="120" dirty="0">
                <a:solidFill>
                  <a:srgbClr val="3F3F3F"/>
                </a:solidFill>
                <a:latin typeface="Verdana"/>
                <a:cs typeface="Verdana"/>
              </a:rPr>
              <a:t>chance </a:t>
            </a:r>
            <a:r>
              <a:rPr sz="2200" i="1" spc="5" dirty="0">
                <a:solidFill>
                  <a:srgbClr val="3F3F3F"/>
                </a:solidFill>
                <a:latin typeface="Verdana"/>
                <a:cs typeface="Verdana"/>
              </a:rPr>
              <a:t>of </a:t>
            </a:r>
            <a:r>
              <a:rPr sz="2200" i="1" spc="180" dirty="0">
                <a:solidFill>
                  <a:srgbClr val="3F3F3F"/>
                </a:solidFill>
                <a:latin typeface="Verdana"/>
                <a:cs typeface="Verdana"/>
              </a:rPr>
              <a:t>a  </a:t>
            </a:r>
            <a:r>
              <a:rPr sz="2200" i="1" spc="-65" dirty="0">
                <a:solidFill>
                  <a:srgbClr val="3F3F3F"/>
                </a:solidFill>
                <a:latin typeface="Verdana"/>
                <a:cs typeface="Verdana"/>
              </a:rPr>
              <a:t>successful</a:t>
            </a:r>
            <a:r>
              <a:rPr sz="2200" i="1" spc="-165" dirty="0">
                <a:solidFill>
                  <a:srgbClr val="3F3F3F"/>
                </a:solidFill>
                <a:latin typeface="Verdana"/>
                <a:cs typeface="Verdana"/>
              </a:rPr>
              <a:t> </a:t>
            </a:r>
            <a:r>
              <a:rPr sz="2200" i="1" spc="-40" dirty="0">
                <a:solidFill>
                  <a:srgbClr val="3F3F3F"/>
                </a:solidFill>
                <a:latin typeface="Verdana"/>
                <a:cs typeface="Verdana"/>
              </a:rPr>
              <a:t>implementation.</a:t>
            </a:r>
            <a:endParaRPr sz="2200" dirty="0">
              <a:latin typeface="Verdana"/>
              <a:cs typeface="Verdana"/>
            </a:endParaRPr>
          </a:p>
        </p:txBody>
      </p:sp>
      <p:sp>
        <p:nvSpPr>
          <p:cNvPr id="8" name="object 8"/>
          <p:cNvSpPr txBox="1"/>
          <p:nvPr/>
        </p:nvSpPr>
        <p:spPr>
          <a:xfrm>
            <a:off x="787400" y="821689"/>
            <a:ext cx="231775" cy="297180"/>
          </a:xfrm>
          <a:prstGeom prst="rect">
            <a:avLst/>
          </a:prstGeom>
        </p:spPr>
        <p:txBody>
          <a:bodyPr vert="horz" wrap="square" lIns="0" tIns="16510" rIns="0" bIns="0" rtlCol="0">
            <a:spAutoFit/>
          </a:bodyPr>
          <a:lstStyle/>
          <a:p>
            <a:pPr marL="12700">
              <a:lnSpc>
                <a:spcPct val="100000"/>
              </a:lnSpc>
              <a:spcBef>
                <a:spcPts val="130"/>
              </a:spcBef>
            </a:pPr>
            <a:r>
              <a:rPr sz="1750" spc="-170" dirty="0">
                <a:solidFill>
                  <a:srgbClr val="FDFFFF"/>
                </a:solidFill>
                <a:latin typeface="Arial"/>
                <a:cs typeface="Arial"/>
              </a:rPr>
              <a:t>3</a:t>
            </a:r>
            <a:r>
              <a:rPr sz="1750" spc="-165" dirty="0">
                <a:solidFill>
                  <a:srgbClr val="FDFFFF"/>
                </a:solidFill>
                <a:latin typeface="Arial"/>
                <a:cs typeface="Arial"/>
              </a:rPr>
              <a:t>4</a:t>
            </a:r>
            <a:endParaRPr sz="1750">
              <a:latin typeface="Arial"/>
              <a:cs typeface="Arial"/>
            </a:endParaRPr>
          </a:p>
        </p:txBody>
      </p:sp>
      <p:sp>
        <p:nvSpPr>
          <p:cNvPr id="9" name="object 9"/>
          <p:cNvSpPr txBox="1"/>
          <p:nvPr/>
        </p:nvSpPr>
        <p:spPr>
          <a:xfrm>
            <a:off x="344170" y="6271259"/>
            <a:ext cx="7378065" cy="208279"/>
          </a:xfrm>
          <a:prstGeom prst="rect">
            <a:avLst/>
          </a:prstGeom>
        </p:spPr>
        <p:txBody>
          <a:bodyPr vert="horz" wrap="square" lIns="0" tIns="12700" rIns="0" bIns="0" rtlCol="0">
            <a:spAutoFit/>
          </a:bodyPr>
          <a:lstStyle/>
          <a:p>
            <a:pPr marL="12700">
              <a:lnSpc>
                <a:spcPct val="100000"/>
              </a:lnSpc>
              <a:spcBef>
                <a:spcPts val="100"/>
              </a:spcBef>
            </a:pPr>
            <a:r>
              <a:rPr sz="1200" b="1" spc="30" dirty="0">
                <a:latin typeface="Arial"/>
                <a:cs typeface="Arial"/>
              </a:rPr>
              <a:t>Source: </a:t>
            </a:r>
            <a:r>
              <a:rPr sz="1200" spc="-5" dirty="0">
                <a:latin typeface="Arial"/>
                <a:cs typeface="Arial"/>
              </a:rPr>
              <a:t>Umble, </a:t>
            </a:r>
            <a:r>
              <a:rPr sz="1200" dirty="0">
                <a:latin typeface="Arial"/>
                <a:cs typeface="Arial"/>
              </a:rPr>
              <a:t>M. </a:t>
            </a:r>
            <a:r>
              <a:rPr sz="1200" spc="-5" dirty="0">
                <a:latin typeface="Arial"/>
                <a:cs typeface="Arial"/>
              </a:rPr>
              <a:t>Michael, </a:t>
            </a:r>
            <a:r>
              <a:rPr sz="1200" dirty="0">
                <a:latin typeface="Arial"/>
                <a:cs typeface="Arial"/>
              </a:rPr>
              <a:t>“Avoiding </a:t>
            </a:r>
            <a:r>
              <a:rPr sz="1200" spc="-5" dirty="0">
                <a:latin typeface="Arial"/>
                <a:cs typeface="Arial"/>
              </a:rPr>
              <a:t>ERP Implementation Failure”, </a:t>
            </a:r>
            <a:r>
              <a:rPr sz="1200" dirty="0">
                <a:latin typeface="Arial"/>
                <a:cs typeface="Arial"/>
              </a:rPr>
              <a:t>Industrial Management, Jan/Feb</a:t>
            </a:r>
            <a:r>
              <a:rPr sz="1200" spc="-80" dirty="0">
                <a:latin typeface="Arial"/>
                <a:cs typeface="Arial"/>
              </a:rPr>
              <a:t> </a:t>
            </a:r>
            <a:r>
              <a:rPr sz="1200" dirty="0">
                <a:latin typeface="Arial"/>
                <a:cs typeface="Arial"/>
              </a:rPr>
              <a:t>2002.</a:t>
            </a:r>
            <a:endParaRPr sz="1200">
              <a:latin typeface="Arial"/>
              <a:cs typeface="Arial"/>
            </a:endParaRPr>
          </a:p>
        </p:txBody>
      </p:sp>
    </p:spTree>
  </p:cSld>
  <p:clrMapOvr>
    <a:masterClrMapping/>
  </p:clrMapOvr>
  <p:transition>
    <p:zo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12700" rIns="0" bIns="0" rtlCol="0">
            <a:spAutoFit/>
          </a:bodyPr>
          <a:lstStyle/>
          <a:p>
            <a:pPr marL="88900" marR="5080">
              <a:lnSpc>
                <a:spcPct val="100000"/>
              </a:lnSpc>
              <a:spcBef>
                <a:spcPts val="100"/>
              </a:spcBef>
            </a:pPr>
            <a:r>
              <a:rPr spc="-470" dirty="0"/>
              <a:t>Best </a:t>
            </a:r>
            <a:r>
              <a:rPr spc="-280" dirty="0"/>
              <a:t>Practices </a:t>
            </a:r>
            <a:r>
              <a:rPr spc="-345" dirty="0"/>
              <a:t>of </a:t>
            </a:r>
            <a:r>
              <a:rPr spc="-650" dirty="0"/>
              <a:t>ERP  </a:t>
            </a:r>
            <a:r>
              <a:rPr spc="-360" dirty="0"/>
              <a:t>Implementation</a:t>
            </a:r>
          </a:p>
        </p:txBody>
      </p:sp>
      <p:sp>
        <p:nvSpPr>
          <p:cNvPr id="4" name="object 4"/>
          <p:cNvSpPr txBox="1"/>
          <p:nvPr/>
        </p:nvSpPr>
        <p:spPr>
          <a:xfrm>
            <a:off x="2021839" y="2143759"/>
            <a:ext cx="109220" cy="299720"/>
          </a:xfrm>
          <a:prstGeom prst="rect">
            <a:avLst/>
          </a:prstGeom>
        </p:spPr>
        <p:txBody>
          <a:bodyPr vert="horz" wrap="square" lIns="0" tIns="12700" rIns="0" bIns="0" rtlCol="0">
            <a:spAutoFit/>
          </a:bodyPr>
          <a:lstStyle/>
          <a:p>
            <a:pPr marL="12700">
              <a:lnSpc>
                <a:spcPct val="100000"/>
              </a:lnSpc>
              <a:spcBef>
                <a:spcPts val="100"/>
              </a:spcBef>
            </a:pPr>
            <a:r>
              <a:rPr sz="1800" spc="-1145" dirty="0">
                <a:solidFill>
                  <a:srgbClr val="343434"/>
                </a:solidFill>
                <a:latin typeface="UnDotum"/>
                <a:cs typeface="UnDotum"/>
              </a:rPr>
              <a:t></a:t>
            </a:r>
            <a:endParaRPr sz="1800">
              <a:latin typeface="UnDotum"/>
              <a:cs typeface="UnDotum"/>
            </a:endParaRPr>
          </a:p>
        </p:txBody>
      </p:sp>
      <p:sp>
        <p:nvSpPr>
          <p:cNvPr id="5" name="object 5"/>
          <p:cNvSpPr txBox="1"/>
          <p:nvPr/>
        </p:nvSpPr>
        <p:spPr>
          <a:xfrm>
            <a:off x="2364739" y="2166620"/>
            <a:ext cx="3774440" cy="299720"/>
          </a:xfrm>
          <a:prstGeom prst="rect">
            <a:avLst/>
          </a:prstGeom>
        </p:spPr>
        <p:txBody>
          <a:bodyPr vert="horz" wrap="square" lIns="0" tIns="12700" rIns="0" bIns="0" rtlCol="0">
            <a:spAutoFit/>
          </a:bodyPr>
          <a:lstStyle/>
          <a:p>
            <a:pPr marL="12700">
              <a:lnSpc>
                <a:spcPct val="100000"/>
              </a:lnSpc>
              <a:spcBef>
                <a:spcPts val="100"/>
              </a:spcBef>
            </a:pPr>
            <a:r>
              <a:rPr sz="1800" i="1" spc="35" dirty="0">
                <a:solidFill>
                  <a:srgbClr val="3F3F3F"/>
                </a:solidFill>
                <a:latin typeface="Verdana"/>
                <a:cs typeface="Verdana"/>
              </a:rPr>
              <a:t>Data</a:t>
            </a:r>
            <a:r>
              <a:rPr sz="1800" i="1" spc="-145" dirty="0">
                <a:solidFill>
                  <a:srgbClr val="3F3F3F"/>
                </a:solidFill>
                <a:latin typeface="Verdana"/>
                <a:cs typeface="Verdana"/>
              </a:rPr>
              <a:t> </a:t>
            </a:r>
            <a:r>
              <a:rPr sz="1800" i="1" spc="50" dirty="0">
                <a:solidFill>
                  <a:srgbClr val="3F3F3F"/>
                </a:solidFill>
                <a:latin typeface="Verdana"/>
                <a:cs typeface="Verdana"/>
              </a:rPr>
              <a:t>Clean</a:t>
            </a:r>
            <a:r>
              <a:rPr sz="1800" i="1" spc="-140" dirty="0">
                <a:solidFill>
                  <a:srgbClr val="3F3F3F"/>
                </a:solidFill>
                <a:latin typeface="Verdana"/>
                <a:cs typeface="Verdana"/>
              </a:rPr>
              <a:t> </a:t>
            </a:r>
            <a:r>
              <a:rPr sz="1800" i="1" spc="25" dirty="0">
                <a:solidFill>
                  <a:srgbClr val="3F3F3F"/>
                </a:solidFill>
                <a:latin typeface="Verdana"/>
                <a:cs typeface="Verdana"/>
              </a:rPr>
              <a:t>up</a:t>
            </a:r>
            <a:r>
              <a:rPr sz="1800" i="1" spc="-155" dirty="0">
                <a:solidFill>
                  <a:srgbClr val="3F3F3F"/>
                </a:solidFill>
                <a:latin typeface="Verdana"/>
                <a:cs typeface="Verdana"/>
              </a:rPr>
              <a:t> </a:t>
            </a:r>
            <a:r>
              <a:rPr sz="1800" i="1" spc="65" dirty="0">
                <a:solidFill>
                  <a:srgbClr val="3F3F3F"/>
                </a:solidFill>
                <a:latin typeface="Verdana"/>
                <a:cs typeface="Verdana"/>
              </a:rPr>
              <a:t>and</a:t>
            </a:r>
            <a:r>
              <a:rPr sz="1800" i="1" spc="-135" dirty="0">
                <a:solidFill>
                  <a:srgbClr val="3F3F3F"/>
                </a:solidFill>
                <a:latin typeface="Verdana"/>
                <a:cs typeface="Verdana"/>
              </a:rPr>
              <a:t> </a:t>
            </a:r>
            <a:r>
              <a:rPr sz="1800" i="1" spc="35" dirty="0">
                <a:solidFill>
                  <a:srgbClr val="3F3F3F"/>
                </a:solidFill>
                <a:latin typeface="Verdana"/>
                <a:cs typeface="Verdana"/>
              </a:rPr>
              <a:t>Data</a:t>
            </a:r>
            <a:r>
              <a:rPr sz="1800" i="1" spc="-145" dirty="0">
                <a:solidFill>
                  <a:srgbClr val="3F3F3F"/>
                </a:solidFill>
                <a:latin typeface="Verdana"/>
                <a:cs typeface="Verdana"/>
              </a:rPr>
              <a:t> </a:t>
            </a:r>
            <a:r>
              <a:rPr sz="1800" i="1" spc="-95" dirty="0">
                <a:solidFill>
                  <a:srgbClr val="3F3F3F"/>
                </a:solidFill>
                <a:latin typeface="Verdana"/>
                <a:cs typeface="Verdana"/>
              </a:rPr>
              <a:t>Integrity</a:t>
            </a:r>
            <a:endParaRPr sz="1800">
              <a:latin typeface="Verdana"/>
              <a:cs typeface="Verdana"/>
            </a:endParaRPr>
          </a:p>
        </p:txBody>
      </p:sp>
      <p:sp>
        <p:nvSpPr>
          <p:cNvPr id="6" name="object 6"/>
          <p:cNvSpPr txBox="1"/>
          <p:nvPr/>
        </p:nvSpPr>
        <p:spPr>
          <a:xfrm>
            <a:off x="2479039" y="2420619"/>
            <a:ext cx="99695" cy="1135380"/>
          </a:xfrm>
          <a:prstGeom prst="rect">
            <a:avLst/>
          </a:prstGeom>
        </p:spPr>
        <p:txBody>
          <a:bodyPr vert="horz" wrap="square" lIns="0" tIns="138430" rIns="0" bIns="0" rtlCol="0">
            <a:spAutoFit/>
          </a:bodyPr>
          <a:lstStyle/>
          <a:p>
            <a:pPr marL="12700">
              <a:lnSpc>
                <a:spcPct val="100000"/>
              </a:lnSpc>
              <a:spcBef>
                <a:spcPts val="1090"/>
              </a:spcBef>
            </a:pPr>
            <a:r>
              <a:rPr sz="1600" spc="-1019" dirty="0">
                <a:solidFill>
                  <a:srgbClr val="343434"/>
                </a:solidFill>
                <a:latin typeface="UnDotum"/>
                <a:cs typeface="UnDotum"/>
              </a:rPr>
              <a:t></a:t>
            </a:r>
            <a:endParaRPr sz="1600">
              <a:latin typeface="UnDotum"/>
              <a:cs typeface="UnDotum"/>
            </a:endParaRPr>
          </a:p>
          <a:p>
            <a:pPr marL="12700">
              <a:lnSpc>
                <a:spcPct val="100000"/>
              </a:lnSpc>
              <a:spcBef>
                <a:spcPts val="990"/>
              </a:spcBef>
            </a:pPr>
            <a:r>
              <a:rPr sz="1600" spc="-1019" dirty="0">
                <a:solidFill>
                  <a:srgbClr val="343434"/>
                </a:solidFill>
                <a:latin typeface="UnDotum"/>
                <a:cs typeface="UnDotum"/>
              </a:rPr>
              <a:t></a:t>
            </a:r>
            <a:endParaRPr sz="1600">
              <a:latin typeface="UnDotum"/>
              <a:cs typeface="UnDotum"/>
            </a:endParaRPr>
          </a:p>
          <a:p>
            <a:pPr marL="12700">
              <a:lnSpc>
                <a:spcPct val="100000"/>
              </a:lnSpc>
              <a:spcBef>
                <a:spcPts val="1000"/>
              </a:spcBef>
            </a:pPr>
            <a:r>
              <a:rPr sz="1600" spc="-1019" dirty="0">
                <a:solidFill>
                  <a:srgbClr val="343434"/>
                </a:solidFill>
                <a:latin typeface="UnDotum"/>
                <a:cs typeface="UnDotum"/>
              </a:rPr>
              <a:t></a:t>
            </a:r>
            <a:endParaRPr sz="1600">
              <a:latin typeface="UnDotum"/>
              <a:cs typeface="UnDotum"/>
            </a:endParaRPr>
          </a:p>
        </p:txBody>
      </p:sp>
      <p:sp>
        <p:nvSpPr>
          <p:cNvPr id="7" name="object 7"/>
          <p:cNvSpPr txBox="1"/>
          <p:nvPr/>
        </p:nvSpPr>
        <p:spPr>
          <a:xfrm>
            <a:off x="2739389" y="2439670"/>
            <a:ext cx="5006340" cy="1380490"/>
          </a:xfrm>
          <a:prstGeom prst="rect">
            <a:avLst/>
          </a:prstGeom>
        </p:spPr>
        <p:txBody>
          <a:bodyPr vert="horz" wrap="square" lIns="0" tIns="139700" rIns="0" bIns="0" rtlCol="0">
            <a:spAutoFit/>
          </a:bodyPr>
          <a:lstStyle/>
          <a:p>
            <a:pPr marL="38100">
              <a:lnSpc>
                <a:spcPct val="100000"/>
              </a:lnSpc>
              <a:spcBef>
                <a:spcPts val="1100"/>
              </a:spcBef>
            </a:pPr>
            <a:r>
              <a:rPr sz="1600" i="1" spc="5" dirty="0">
                <a:solidFill>
                  <a:srgbClr val="3F3F3F"/>
                </a:solidFill>
                <a:latin typeface="Verdana"/>
                <a:cs typeface="Verdana"/>
              </a:rPr>
              <a:t>Clean-up </a:t>
            </a:r>
            <a:r>
              <a:rPr sz="1600" i="1" spc="65" dirty="0">
                <a:solidFill>
                  <a:srgbClr val="3F3F3F"/>
                </a:solidFill>
                <a:latin typeface="Verdana"/>
                <a:cs typeface="Verdana"/>
              </a:rPr>
              <a:t>data</a:t>
            </a:r>
            <a:r>
              <a:rPr sz="1600" i="1" spc="-380" dirty="0">
                <a:solidFill>
                  <a:srgbClr val="3F3F3F"/>
                </a:solidFill>
                <a:latin typeface="Verdana"/>
                <a:cs typeface="Verdana"/>
              </a:rPr>
              <a:t> </a:t>
            </a:r>
            <a:r>
              <a:rPr sz="1600" i="1" spc="5" dirty="0">
                <a:solidFill>
                  <a:srgbClr val="3F3F3F"/>
                </a:solidFill>
                <a:latin typeface="Verdana"/>
                <a:cs typeface="Verdana"/>
              </a:rPr>
              <a:t>before </a:t>
            </a:r>
            <a:r>
              <a:rPr sz="1600" i="1" spc="-65" dirty="0">
                <a:solidFill>
                  <a:srgbClr val="3F3F3F"/>
                </a:solidFill>
                <a:latin typeface="Verdana"/>
                <a:cs typeface="Verdana"/>
              </a:rPr>
              <a:t>cut-over.</a:t>
            </a:r>
            <a:r>
              <a:rPr sz="1350" i="1" spc="-97" baseline="27777" dirty="0">
                <a:solidFill>
                  <a:srgbClr val="3F3F3F"/>
                </a:solidFill>
                <a:latin typeface="Verdana"/>
                <a:cs typeface="Verdana"/>
              </a:rPr>
              <a:t>1</a:t>
            </a:r>
            <a:endParaRPr sz="1350" baseline="27777">
              <a:latin typeface="Verdana"/>
              <a:cs typeface="Verdana"/>
            </a:endParaRPr>
          </a:p>
          <a:p>
            <a:pPr marL="38100">
              <a:lnSpc>
                <a:spcPct val="100000"/>
              </a:lnSpc>
              <a:spcBef>
                <a:spcPts val="1000"/>
              </a:spcBef>
            </a:pPr>
            <a:r>
              <a:rPr sz="1600" i="1" spc="5" dirty="0">
                <a:solidFill>
                  <a:srgbClr val="3F3F3F"/>
                </a:solidFill>
                <a:latin typeface="Verdana"/>
                <a:cs typeface="Verdana"/>
              </a:rPr>
              <a:t>“Near</a:t>
            </a:r>
            <a:r>
              <a:rPr sz="1600" i="1" spc="-120" dirty="0">
                <a:solidFill>
                  <a:srgbClr val="3F3F3F"/>
                </a:solidFill>
                <a:latin typeface="Verdana"/>
                <a:cs typeface="Verdana"/>
              </a:rPr>
              <a:t> </a:t>
            </a:r>
            <a:r>
              <a:rPr sz="1600" i="1" spc="10" dirty="0">
                <a:solidFill>
                  <a:srgbClr val="3F3F3F"/>
                </a:solidFill>
                <a:latin typeface="Verdana"/>
                <a:cs typeface="Verdana"/>
              </a:rPr>
              <a:t>enough</a:t>
            </a:r>
            <a:r>
              <a:rPr sz="1600" i="1" spc="-120" dirty="0">
                <a:solidFill>
                  <a:srgbClr val="3F3F3F"/>
                </a:solidFill>
                <a:latin typeface="Verdana"/>
                <a:cs typeface="Verdana"/>
              </a:rPr>
              <a:t> </a:t>
            </a:r>
            <a:r>
              <a:rPr sz="1600" i="1" spc="-170" dirty="0">
                <a:solidFill>
                  <a:srgbClr val="3F3F3F"/>
                </a:solidFill>
                <a:latin typeface="Verdana"/>
                <a:cs typeface="Verdana"/>
              </a:rPr>
              <a:t>is</a:t>
            </a:r>
            <a:r>
              <a:rPr sz="1600" i="1" spc="-114" dirty="0">
                <a:solidFill>
                  <a:srgbClr val="3F3F3F"/>
                </a:solidFill>
                <a:latin typeface="Verdana"/>
                <a:cs typeface="Verdana"/>
              </a:rPr>
              <a:t> </a:t>
            </a:r>
            <a:r>
              <a:rPr sz="1600" i="1" spc="10" dirty="0">
                <a:solidFill>
                  <a:srgbClr val="3F3F3F"/>
                </a:solidFill>
                <a:latin typeface="Verdana"/>
                <a:cs typeface="Verdana"/>
              </a:rPr>
              <a:t>no</a:t>
            </a:r>
            <a:r>
              <a:rPr sz="1600" i="1" spc="-125" dirty="0">
                <a:solidFill>
                  <a:srgbClr val="3F3F3F"/>
                </a:solidFill>
                <a:latin typeface="Verdana"/>
                <a:cs typeface="Verdana"/>
              </a:rPr>
              <a:t> </a:t>
            </a:r>
            <a:r>
              <a:rPr sz="1600" i="1" spc="-25" dirty="0">
                <a:solidFill>
                  <a:srgbClr val="3F3F3F"/>
                </a:solidFill>
                <a:latin typeface="Verdana"/>
                <a:cs typeface="Verdana"/>
              </a:rPr>
              <a:t>longer</a:t>
            </a:r>
            <a:r>
              <a:rPr sz="1600" i="1" spc="-120" dirty="0">
                <a:solidFill>
                  <a:srgbClr val="3F3F3F"/>
                </a:solidFill>
                <a:latin typeface="Verdana"/>
                <a:cs typeface="Verdana"/>
              </a:rPr>
              <a:t> </a:t>
            </a:r>
            <a:r>
              <a:rPr sz="1600" i="1" spc="75" dirty="0">
                <a:solidFill>
                  <a:srgbClr val="3F3F3F"/>
                </a:solidFill>
                <a:latin typeface="Verdana"/>
                <a:cs typeface="Verdana"/>
              </a:rPr>
              <a:t>good</a:t>
            </a:r>
            <a:r>
              <a:rPr sz="1600" i="1" spc="-125" dirty="0">
                <a:solidFill>
                  <a:srgbClr val="3F3F3F"/>
                </a:solidFill>
                <a:latin typeface="Verdana"/>
                <a:cs typeface="Verdana"/>
              </a:rPr>
              <a:t> </a:t>
            </a:r>
            <a:r>
              <a:rPr sz="1600" i="1" spc="-35" dirty="0">
                <a:solidFill>
                  <a:srgbClr val="3F3F3F"/>
                </a:solidFill>
                <a:latin typeface="Verdana"/>
                <a:cs typeface="Verdana"/>
              </a:rPr>
              <a:t>enough.”</a:t>
            </a:r>
            <a:r>
              <a:rPr sz="1350" i="1" spc="-52" baseline="30864" dirty="0">
                <a:solidFill>
                  <a:srgbClr val="3F3F3F"/>
                </a:solidFill>
                <a:latin typeface="Verdana"/>
                <a:cs typeface="Verdana"/>
              </a:rPr>
              <a:t>2</a:t>
            </a:r>
            <a:endParaRPr sz="1350" baseline="30864">
              <a:latin typeface="Verdana"/>
              <a:cs typeface="Verdana"/>
            </a:endParaRPr>
          </a:p>
          <a:p>
            <a:pPr marL="38100" marR="30480">
              <a:lnSpc>
                <a:spcPct val="100000"/>
              </a:lnSpc>
              <a:spcBef>
                <a:spcPts val="990"/>
              </a:spcBef>
            </a:pPr>
            <a:r>
              <a:rPr sz="1600" i="1" spc="-120" dirty="0">
                <a:solidFill>
                  <a:srgbClr val="3F3F3F"/>
                </a:solidFill>
                <a:latin typeface="Verdana"/>
                <a:cs typeface="Verdana"/>
              </a:rPr>
              <a:t>To</a:t>
            </a:r>
            <a:r>
              <a:rPr sz="1600" i="1" spc="-125" dirty="0">
                <a:solidFill>
                  <a:srgbClr val="3F3F3F"/>
                </a:solidFill>
                <a:latin typeface="Verdana"/>
                <a:cs typeface="Verdana"/>
              </a:rPr>
              <a:t> </a:t>
            </a:r>
            <a:r>
              <a:rPr sz="1600" i="1" spc="50" dirty="0">
                <a:solidFill>
                  <a:srgbClr val="3F3F3F"/>
                </a:solidFill>
                <a:latin typeface="Verdana"/>
                <a:cs typeface="Verdana"/>
              </a:rPr>
              <a:t>command</a:t>
            </a:r>
            <a:r>
              <a:rPr sz="1600" i="1" spc="-120" dirty="0">
                <a:solidFill>
                  <a:srgbClr val="3F3F3F"/>
                </a:solidFill>
                <a:latin typeface="Verdana"/>
                <a:cs typeface="Verdana"/>
              </a:rPr>
              <a:t> </a:t>
            </a:r>
            <a:r>
              <a:rPr sz="1600" i="1" spc="-130" dirty="0">
                <a:solidFill>
                  <a:srgbClr val="3F3F3F"/>
                </a:solidFill>
                <a:latin typeface="Verdana"/>
                <a:cs typeface="Verdana"/>
              </a:rPr>
              <a:t>trust,</a:t>
            </a:r>
            <a:r>
              <a:rPr sz="1600" i="1" spc="-100" dirty="0">
                <a:solidFill>
                  <a:srgbClr val="3F3F3F"/>
                </a:solidFill>
                <a:latin typeface="Verdana"/>
                <a:cs typeface="Verdana"/>
              </a:rPr>
              <a:t> </a:t>
            </a:r>
            <a:r>
              <a:rPr sz="1600" i="1" spc="-15" dirty="0">
                <a:solidFill>
                  <a:srgbClr val="3F3F3F"/>
                </a:solidFill>
                <a:latin typeface="Verdana"/>
                <a:cs typeface="Verdana"/>
              </a:rPr>
              <a:t>the</a:t>
            </a:r>
            <a:r>
              <a:rPr sz="1600" i="1" spc="-135" dirty="0">
                <a:solidFill>
                  <a:srgbClr val="3F3F3F"/>
                </a:solidFill>
                <a:latin typeface="Verdana"/>
                <a:cs typeface="Verdana"/>
              </a:rPr>
              <a:t> </a:t>
            </a:r>
            <a:r>
              <a:rPr sz="1600" i="1" spc="65" dirty="0">
                <a:solidFill>
                  <a:srgbClr val="3F3F3F"/>
                </a:solidFill>
                <a:latin typeface="Verdana"/>
                <a:cs typeface="Verdana"/>
              </a:rPr>
              <a:t>data</a:t>
            </a:r>
            <a:r>
              <a:rPr sz="1600" i="1" spc="-130" dirty="0">
                <a:solidFill>
                  <a:srgbClr val="3F3F3F"/>
                </a:solidFill>
                <a:latin typeface="Verdana"/>
                <a:cs typeface="Verdana"/>
              </a:rPr>
              <a:t> </a:t>
            </a:r>
            <a:r>
              <a:rPr sz="1600" i="1" spc="-80" dirty="0">
                <a:solidFill>
                  <a:srgbClr val="3F3F3F"/>
                </a:solidFill>
                <a:latin typeface="Verdana"/>
                <a:cs typeface="Verdana"/>
              </a:rPr>
              <a:t>in</a:t>
            </a:r>
            <a:r>
              <a:rPr sz="1600" i="1" spc="-130" dirty="0">
                <a:solidFill>
                  <a:srgbClr val="3F3F3F"/>
                </a:solidFill>
                <a:latin typeface="Verdana"/>
                <a:cs typeface="Verdana"/>
              </a:rPr>
              <a:t> </a:t>
            </a:r>
            <a:r>
              <a:rPr sz="1600" i="1" spc="-15" dirty="0">
                <a:solidFill>
                  <a:srgbClr val="3F3F3F"/>
                </a:solidFill>
                <a:latin typeface="Verdana"/>
                <a:cs typeface="Verdana"/>
              </a:rPr>
              <a:t>the</a:t>
            </a:r>
            <a:r>
              <a:rPr sz="1600" i="1" spc="-135" dirty="0">
                <a:solidFill>
                  <a:srgbClr val="3F3F3F"/>
                </a:solidFill>
                <a:latin typeface="Verdana"/>
                <a:cs typeface="Verdana"/>
              </a:rPr>
              <a:t> </a:t>
            </a:r>
            <a:r>
              <a:rPr sz="1600" i="1" spc="-100" dirty="0">
                <a:solidFill>
                  <a:srgbClr val="3F3F3F"/>
                </a:solidFill>
                <a:latin typeface="Verdana"/>
                <a:cs typeface="Verdana"/>
              </a:rPr>
              <a:t>system</a:t>
            </a:r>
            <a:r>
              <a:rPr sz="1600" i="1" spc="-114" dirty="0">
                <a:solidFill>
                  <a:srgbClr val="3F3F3F"/>
                </a:solidFill>
                <a:latin typeface="Verdana"/>
                <a:cs typeface="Verdana"/>
              </a:rPr>
              <a:t> </a:t>
            </a:r>
            <a:r>
              <a:rPr sz="1600" i="1" spc="-100" dirty="0">
                <a:solidFill>
                  <a:srgbClr val="3F3F3F"/>
                </a:solidFill>
                <a:latin typeface="Verdana"/>
                <a:cs typeface="Verdana"/>
              </a:rPr>
              <a:t>must</a:t>
            </a:r>
            <a:r>
              <a:rPr sz="1600" i="1" spc="-110" dirty="0">
                <a:solidFill>
                  <a:srgbClr val="3F3F3F"/>
                </a:solidFill>
                <a:latin typeface="Verdana"/>
                <a:cs typeface="Verdana"/>
              </a:rPr>
              <a:t> </a:t>
            </a:r>
            <a:r>
              <a:rPr sz="1600" i="1" spc="85" dirty="0">
                <a:solidFill>
                  <a:srgbClr val="3F3F3F"/>
                </a:solidFill>
                <a:latin typeface="Verdana"/>
                <a:cs typeface="Verdana"/>
              </a:rPr>
              <a:t>be  </a:t>
            </a:r>
            <a:r>
              <a:rPr sz="1600" i="1" spc="-60" dirty="0">
                <a:solidFill>
                  <a:srgbClr val="3F3F3F"/>
                </a:solidFill>
                <a:latin typeface="Verdana"/>
                <a:cs typeface="Verdana"/>
              </a:rPr>
              <a:t>sufficiently </a:t>
            </a:r>
            <a:r>
              <a:rPr sz="1600" i="1" spc="15" dirty="0">
                <a:solidFill>
                  <a:srgbClr val="3F3F3F"/>
                </a:solidFill>
                <a:latin typeface="Verdana"/>
                <a:cs typeface="Verdana"/>
              </a:rPr>
              <a:t>available </a:t>
            </a:r>
            <a:r>
              <a:rPr sz="1600" i="1" spc="55" dirty="0">
                <a:solidFill>
                  <a:srgbClr val="3F3F3F"/>
                </a:solidFill>
                <a:latin typeface="Verdana"/>
                <a:cs typeface="Verdana"/>
              </a:rPr>
              <a:t>and</a:t>
            </a:r>
            <a:r>
              <a:rPr sz="1600" i="1" spc="-340" dirty="0">
                <a:solidFill>
                  <a:srgbClr val="3F3F3F"/>
                </a:solidFill>
                <a:latin typeface="Verdana"/>
                <a:cs typeface="Verdana"/>
              </a:rPr>
              <a:t> </a:t>
            </a:r>
            <a:r>
              <a:rPr sz="1600" i="1" dirty="0">
                <a:solidFill>
                  <a:srgbClr val="3F3F3F"/>
                </a:solidFill>
                <a:latin typeface="Verdana"/>
                <a:cs typeface="Verdana"/>
              </a:rPr>
              <a:t>accurate.</a:t>
            </a:r>
            <a:r>
              <a:rPr sz="1350" i="1" baseline="30864" dirty="0">
                <a:solidFill>
                  <a:srgbClr val="3F3F3F"/>
                </a:solidFill>
                <a:latin typeface="Verdana"/>
                <a:cs typeface="Verdana"/>
              </a:rPr>
              <a:t>3</a:t>
            </a:r>
            <a:endParaRPr sz="1350" baseline="30864">
              <a:latin typeface="Verdana"/>
              <a:cs typeface="Verdana"/>
            </a:endParaRPr>
          </a:p>
        </p:txBody>
      </p:sp>
      <p:sp>
        <p:nvSpPr>
          <p:cNvPr id="8" name="object 8"/>
          <p:cNvSpPr txBox="1"/>
          <p:nvPr/>
        </p:nvSpPr>
        <p:spPr>
          <a:xfrm>
            <a:off x="2479039" y="3900170"/>
            <a:ext cx="99695" cy="269240"/>
          </a:xfrm>
          <a:prstGeom prst="rect">
            <a:avLst/>
          </a:prstGeom>
        </p:spPr>
        <p:txBody>
          <a:bodyPr vert="horz" wrap="square" lIns="0" tIns="12700" rIns="0" bIns="0" rtlCol="0">
            <a:spAutoFit/>
          </a:bodyPr>
          <a:lstStyle/>
          <a:p>
            <a:pPr marL="12700">
              <a:lnSpc>
                <a:spcPct val="100000"/>
              </a:lnSpc>
              <a:spcBef>
                <a:spcPts val="100"/>
              </a:spcBef>
            </a:pPr>
            <a:r>
              <a:rPr sz="1600" spc="-1019" dirty="0">
                <a:solidFill>
                  <a:srgbClr val="343434"/>
                </a:solidFill>
                <a:latin typeface="UnDotum"/>
                <a:cs typeface="UnDotum"/>
              </a:rPr>
              <a:t></a:t>
            </a:r>
            <a:endParaRPr sz="1600">
              <a:latin typeface="UnDotum"/>
              <a:cs typeface="UnDotum"/>
            </a:endParaRPr>
          </a:p>
        </p:txBody>
      </p:sp>
      <p:sp>
        <p:nvSpPr>
          <p:cNvPr id="9" name="object 9"/>
          <p:cNvSpPr txBox="1"/>
          <p:nvPr/>
        </p:nvSpPr>
        <p:spPr>
          <a:xfrm>
            <a:off x="2739389" y="3920490"/>
            <a:ext cx="5541010" cy="269240"/>
          </a:xfrm>
          <a:prstGeom prst="rect">
            <a:avLst/>
          </a:prstGeom>
        </p:spPr>
        <p:txBody>
          <a:bodyPr vert="horz" wrap="square" lIns="0" tIns="12700" rIns="0" bIns="0" rtlCol="0">
            <a:spAutoFit/>
          </a:bodyPr>
          <a:lstStyle/>
          <a:p>
            <a:pPr marL="38100">
              <a:lnSpc>
                <a:spcPct val="100000"/>
              </a:lnSpc>
              <a:spcBef>
                <a:spcPts val="100"/>
              </a:spcBef>
            </a:pPr>
            <a:r>
              <a:rPr sz="1600" i="1" spc="-55" dirty="0">
                <a:solidFill>
                  <a:srgbClr val="3F3F3F"/>
                </a:solidFill>
                <a:latin typeface="Verdana"/>
                <a:cs typeface="Verdana"/>
              </a:rPr>
              <a:t>Eliminate</a:t>
            </a:r>
            <a:r>
              <a:rPr sz="1600" i="1" spc="-130" dirty="0">
                <a:solidFill>
                  <a:srgbClr val="3F3F3F"/>
                </a:solidFill>
                <a:latin typeface="Verdana"/>
                <a:cs typeface="Verdana"/>
              </a:rPr>
              <a:t> </a:t>
            </a:r>
            <a:r>
              <a:rPr sz="1600" i="1" spc="-15" dirty="0">
                <a:solidFill>
                  <a:srgbClr val="3F3F3F"/>
                </a:solidFill>
                <a:latin typeface="Verdana"/>
                <a:cs typeface="Verdana"/>
              </a:rPr>
              <a:t>the</a:t>
            </a:r>
            <a:r>
              <a:rPr sz="1600" i="1" spc="-120" dirty="0">
                <a:solidFill>
                  <a:srgbClr val="3F3F3F"/>
                </a:solidFill>
                <a:latin typeface="Verdana"/>
                <a:cs typeface="Verdana"/>
              </a:rPr>
              <a:t> </a:t>
            </a:r>
            <a:r>
              <a:rPr sz="1600" i="1" spc="10" dirty="0">
                <a:solidFill>
                  <a:srgbClr val="3F3F3F"/>
                </a:solidFill>
                <a:latin typeface="Verdana"/>
                <a:cs typeface="Verdana"/>
              </a:rPr>
              <a:t>old</a:t>
            </a:r>
            <a:r>
              <a:rPr sz="1600" i="1" spc="-114" dirty="0">
                <a:solidFill>
                  <a:srgbClr val="3F3F3F"/>
                </a:solidFill>
                <a:latin typeface="Verdana"/>
                <a:cs typeface="Verdana"/>
              </a:rPr>
              <a:t> </a:t>
            </a:r>
            <a:r>
              <a:rPr sz="1600" i="1" spc="-120" dirty="0">
                <a:solidFill>
                  <a:srgbClr val="3F3F3F"/>
                </a:solidFill>
                <a:latin typeface="Verdana"/>
                <a:cs typeface="Verdana"/>
              </a:rPr>
              <a:t>systems,</a:t>
            </a:r>
            <a:r>
              <a:rPr sz="1600" i="1" spc="-95" dirty="0">
                <a:solidFill>
                  <a:srgbClr val="3F3F3F"/>
                </a:solidFill>
                <a:latin typeface="Verdana"/>
                <a:cs typeface="Verdana"/>
              </a:rPr>
              <a:t> </a:t>
            </a:r>
            <a:r>
              <a:rPr sz="1600" i="1" spc="-15" dirty="0">
                <a:solidFill>
                  <a:srgbClr val="3F3F3F"/>
                </a:solidFill>
                <a:latin typeface="Verdana"/>
                <a:cs typeface="Verdana"/>
              </a:rPr>
              <a:t>including</a:t>
            </a:r>
            <a:r>
              <a:rPr sz="1600" i="1" spc="-125" dirty="0">
                <a:solidFill>
                  <a:srgbClr val="3F3F3F"/>
                </a:solidFill>
                <a:latin typeface="Verdana"/>
                <a:cs typeface="Verdana"/>
              </a:rPr>
              <a:t> </a:t>
            </a:r>
            <a:r>
              <a:rPr sz="1600" i="1" spc="-40" dirty="0">
                <a:solidFill>
                  <a:srgbClr val="3F3F3F"/>
                </a:solidFill>
                <a:latin typeface="Verdana"/>
                <a:cs typeface="Verdana"/>
              </a:rPr>
              <a:t>all</a:t>
            </a:r>
            <a:r>
              <a:rPr sz="1600" i="1" spc="-114" dirty="0">
                <a:solidFill>
                  <a:srgbClr val="3F3F3F"/>
                </a:solidFill>
                <a:latin typeface="Verdana"/>
                <a:cs typeface="Verdana"/>
              </a:rPr>
              <a:t> </a:t>
            </a:r>
            <a:r>
              <a:rPr sz="1600" i="1" spc="-50" dirty="0">
                <a:solidFill>
                  <a:srgbClr val="3F3F3F"/>
                </a:solidFill>
                <a:latin typeface="Verdana"/>
                <a:cs typeface="Verdana"/>
              </a:rPr>
              <a:t>informal</a:t>
            </a:r>
            <a:r>
              <a:rPr sz="1600" i="1" spc="-120" dirty="0">
                <a:solidFill>
                  <a:srgbClr val="3F3F3F"/>
                </a:solidFill>
                <a:latin typeface="Verdana"/>
                <a:cs typeface="Verdana"/>
              </a:rPr>
              <a:t> </a:t>
            </a:r>
            <a:r>
              <a:rPr sz="1600" i="1" spc="-135" dirty="0">
                <a:solidFill>
                  <a:srgbClr val="3F3F3F"/>
                </a:solidFill>
                <a:latin typeface="Verdana"/>
                <a:cs typeface="Verdana"/>
              </a:rPr>
              <a:t>systems.</a:t>
            </a:r>
            <a:r>
              <a:rPr sz="1350" i="1" spc="-202" baseline="30864" dirty="0">
                <a:solidFill>
                  <a:srgbClr val="3F3F3F"/>
                </a:solidFill>
                <a:latin typeface="Verdana"/>
                <a:cs typeface="Verdana"/>
              </a:rPr>
              <a:t>3</a:t>
            </a:r>
            <a:endParaRPr sz="1350" baseline="30864">
              <a:latin typeface="Verdana"/>
              <a:cs typeface="Verdana"/>
            </a:endParaRPr>
          </a:p>
        </p:txBody>
      </p:sp>
      <p:sp>
        <p:nvSpPr>
          <p:cNvPr id="10" name="object 10"/>
          <p:cNvSpPr txBox="1"/>
          <p:nvPr/>
        </p:nvSpPr>
        <p:spPr>
          <a:xfrm>
            <a:off x="787400" y="821689"/>
            <a:ext cx="231775" cy="297180"/>
          </a:xfrm>
          <a:prstGeom prst="rect">
            <a:avLst/>
          </a:prstGeom>
        </p:spPr>
        <p:txBody>
          <a:bodyPr vert="horz" wrap="square" lIns="0" tIns="16510" rIns="0" bIns="0" rtlCol="0">
            <a:spAutoFit/>
          </a:bodyPr>
          <a:lstStyle/>
          <a:p>
            <a:pPr marL="12700">
              <a:lnSpc>
                <a:spcPct val="100000"/>
              </a:lnSpc>
              <a:spcBef>
                <a:spcPts val="130"/>
              </a:spcBef>
            </a:pPr>
            <a:r>
              <a:rPr sz="1750" spc="-170" dirty="0">
                <a:solidFill>
                  <a:srgbClr val="FDFFFF"/>
                </a:solidFill>
                <a:latin typeface="Arial"/>
                <a:cs typeface="Arial"/>
              </a:rPr>
              <a:t>3</a:t>
            </a:r>
            <a:r>
              <a:rPr sz="1750" spc="-165" dirty="0">
                <a:solidFill>
                  <a:srgbClr val="FDFFFF"/>
                </a:solidFill>
                <a:latin typeface="Arial"/>
                <a:cs typeface="Arial"/>
              </a:rPr>
              <a:t>5</a:t>
            </a:r>
            <a:endParaRPr sz="1750">
              <a:latin typeface="Arial"/>
              <a:cs typeface="Arial"/>
            </a:endParaRPr>
          </a:p>
        </p:txBody>
      </p:sp>
      <p:sp>
        <p:nvSpPr>
          <p:cNvPr id="11" name="object 11"/>
          <p:cNvSpPr txBox="1"/>
          <p:nvPr/>
        </p:nvSpPr>
        <p:spPr>
          <a:xfrm>
            <a:off x="458469" y="5976620"/>
            <a:ext cx="6847840" cy="801370"/>
          </a:xfrm>
          <a:prstGeom prst="rect">
            <a:avLst/>
          </a:prstGeom>
        </p:spPr>
        <p:txBody>
          <a:bodyPr vert="horz" wrap="square" lIns="0" tIns="12700" rIns="0" bIns="0" rtlCol="0">
            <a:spAutoFit/>
          </a:bodyPr>
          <a:lstStyle/>
          <a:p>
            <a:pPr marL="12700">
              <a:lnSpc>
                <a:spcPct val="100000"/>
              </a:lnSpc>
              <a:spcBef>
                <a:spcPts val="100"/>
              </a:spcBef>
            </a:pPr>
            <a:r>
              <a:rPr sz="1200" b="1" spc="30" dirty="0">
                <a:latin typeface="Arial"/>
                <a:cs typeface="Arial"/>
              </a:rPr>
              <a:t>Sources:</a:t>
            </a:r>
            <a:endParaRPr sz="1200">
              <a:latin typeface="Arial"/>
              <a:cs typeface="Arial"/>
            </a:endParaRPr>
          </a:p>
          <a:p>
            <a:pPr marL="182880" indent="-170180">
              <a:lnSpc>
                <a:spcPct val="100000"/>
              </a:lnSpc>
              <a:buClr>
                <a:srgbClr val="000000"/>
              </a:buClr>
              <a:buAutoNum type="arabicPeriod"/>
              <a:tabLst>
                <a:tab pos="182880" algn="l"/>
              </a:tabLst>
            </a:pPr>
            <a:r>
              <a:rPr sz="1200" dirty="0">
                <a:solidFill>
                  <a:srgbClr val="2C9FF0"/>
                </a:solidFill>
                <a:latin typeface="Arial"/>
                <a:cs typeface="Arial"/>
                <a:hlinkClick r:id="rId2"/>
              </a:rPr>
              <a:t>http://www.bpic.co.uk/checklst.htm</a:t>
            </a:r>
            <a:r>
              <a:rPr sz="1200" dirty="0">
                <a:latin typeface="Arial"/>
                <a:cs typeface="Arial"/>
              </a:rPr>
              <a:t>, </a:t>
            </a:r>
            <a:r>
              <a:rPr sz="1200" spc="-5" dirty="0">
                <a:latin typeface="Arial"/>
                <a:cs typeface="Arial"/>
              </a:rPr>
              <a:t>viewed </a:t>
            </a:r>
            <a:r>
              <a:rPr sz="1200" dirty="0">
                <a:latin typeface="Arial"/>
                <a:cs typeface="Arial"/>
              </a:rPr>
              <a:t>November 5, 2002;</a:t>
            </a:r>
            <a:endParaRPr sz="1200">
              <a:latin typeface="Arial"/>
              <a:cs typeface="Arial"/>
            </a:endParaRPr>
          </a:p>
          <a:p>
            <a:pPr marL="182880" indent="-170180">
              <a:lnSpc>
                <a:spcPct val="100000"/>
              </a:lnSpc>
              <a:spcBef>
                <a:spcPts val="170"/>
              </a:spcBef>
              <a:buClr>
                <a:srgbClr val="000000"/>
              </a:buClr>
              <a:buAutoNum type="arabicPeriod"/>
              <a:tabLst>
                <a:tab pos="182880" algn="l"/>
              </a:tabLst>
            </a:pPr>
            <a:r>
              <a:rPr sz="1200" spc="-5" dirty="0">
                <a:solidFill>
                  <a:srgbClr val="2C9FF0"/>
                </a:solidFill>
                <a:latin typeface="Arial"/>
                <a:cs typeface="Arial"/>
                <a:hlinkClick r:id="rId3"/>
              </a:rPr>
              <a:t>http://www.projectperfect.com.au/info_erp_imp.htm</a:t>
            </a:r>
            <a:r>
              <a:rPr sz="1200" spc="-5" dirty="0">
                <a:latin typeface="Arial"/>
                <a:cs typeface="Arial"/>
              </a:rPr>
              <a:t>, viewed </a:t>
            </a:r>
            <a:r>
              <a:rPr sz="1200" dirty="0">
                <a:latin typeface="Arial"/>
                <a:cs typeface="Arial"/>
              </a:rPr>
              <a:t>November 5,</a:t>
            </a:r>
            <a:r>
              <a:rPr sz="1200" spc="15" dirty="0">
                <a:latin typeface="Arial"/>
                <a:cs typeface="Arial"/>
              </a:rPr>
              <a:t> </a:t>
            </a:r>
            <a:r>
              <a:rPr sz="1200" dirty="0">
                <a:latin typeface="Arial"/>
                <a:cs typeface="Arial"/>
              </a:rPr>
              <a:t>2002;</a:t>
            </a:r>
            <a:endParaRPr sz="1200">
              <a:latin typeface="Arial"/>
              <a:cs typeface="Arial"/>
            </a:endParaRPr>
          </a:p>
          <a:p>
            <a:pPr marL="182245" indent="-170180">
              <a:lnSpc>
                <a:spcPct val="100000"/>
              </a:lnSpc>
              <a:spcBef>
                <a:spcPts val="120"/>
              </a:spcBef>
              <a:buAutoNum type="arabicPeriod"/>
              <a:tabLst>
                <a:tab pos="182880" algn="l"/>
              </a:tabLst>
            </a:pPr>
            <a:r>
              <a:rPr sz="1200" dirty="0">
                <a:latin typeface="Arial"/>
                <a:cs typeface="Arial"/>
              </a:rPr>
              <a:t>M. Michael </a:t>
            </a:r>
            <a:r>
              <a:rPr sz="1200" spc="-5" dirty="0">
                <a:latin typeface="Arial"/>
                <a:cs typeface="Arial"/>
              </a:rPr>
              <a:t>Umble, “Avoiding ERP Implementation Failure”, </a:t>
            </a:r>
            <a:r>
              <a:rPr sz="1250" i="1" spc="-25" dirty="0">
                <a:latin typeface="Arial"/>
                <a:cs typeface="Arial"/>
              </a:rPr>
              <a:t>Industrial Management</a:t>
            </a:r>
            <a:r>
              <a:rPr sz="1200" spc="-25" dirty="0">
                <a:latin typeface="Arial"/>
                <a:cs typeface="Arial"/>
              </a:rPr>
              <a:t>, </a:t>
            </a:r>
            <a:r>
              <a:rPr sz="1200" dirty="0">
                <a:latin typeface="Arial"/>
                <a:cs typeface="Arial"/>
              </a:rPr>
              <a:t>Jan/Feb</a:t>
            </a:r>
            <a:r>
              <a:rPr sz="1200" spc="215" dirty="0">
                <a:latin typeface="Arial"/>
                <a:cs typeface="Arial"/>
              </a:rPr>
              <a:t> </a:t>
            </a:r>
            <a:r>
              <a:rPr sz="1200" dirty="0">
                <a:latin typeface="Arial"/>
                <a:cs typeface="Arial"/>
              </a:rPr>
              <a:t>2002.</a:t>
            </a:r>
            <a:endParaRPr sz="1200">
              <a:latin typeface="Arial"/>
              <a:cs typeface="Arial"/>
            </a:endParaRPr>
          </a:p>
        </p:txBody>
      </p:sp>
    </p:spTree>
  </p:cSld>
  <p:clrMapOvr>
    <a:masterClrMapping/>
  </p:clrMapOvr>
  <p:transition>
    <p:zo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12700" rIns="0" bIns="0" rtlCol="0">
            <a:spAutoFit/>
          </a:bodyPr>
          <a:lstStyle/>
          <a:p>
            <a:pPr marL="88900" marR="5080">
              <a:lnSpc>
                <a:spcPct val="100000"/>
              </a:lnSpc>
              <a:spcBef>
                <a:spcPts val="100"/>
              </a:spcBef>
            </a:pPr>
            <a:r>
              <a:rPr spc="-470" dirty="0"/>
              <a:t>Best </a:t>
            </a:r>
            <a:r>
              <a:rPr spc="-280" dirty="0"/>
              <a:t>Practices </a:t>
            </a:r>
            <a:r>
              <a:rPr spc="-345" dirty="0"/>
              <a:t>of </a:t>
            </a:r>
            <a:r>
              <a:rPr spc="-650" dirty="0"/>
              <a:t>ERP  </a:t>
            </a:r>
            <a:r>
              <a:rPr spc="-360" dirty="0"/>
              <a:t>Implementation</a:t>
            </a:r>
          </a:p>
        </p:txBody>
      </p:sp>
      <p:sp>
        <p:nvSpPr>
          <p:cNvPr id="4" name="object 4"/>
          <p:cNvSpPr txBox="1"/>
          <p:nvPr/>
        </p:nvSpPr>
        <p:spPr>
          <a:xfrm>
            <a:off x="2021839" y="2143759"/>
            <a:ext cx="109220" cy="299720"/>
          </a:xfrm>
          <a:prstGeom prst="rect">
            <a:avLst/>
          </a:prstGeom>
        </p:spPr>
        <p:txBody>
          <a:bodyPr vert="horz" wrap="square" lIns="0" tIns="12700" rIns="0" bIns="0" rtlCol="0">
            <a:spAutoFit/>
          </a:bodyPr>
          <a:lstStyle/>
          <a:p>
            <a:pPr marL="12700">
              <a:lnSpc>
                <a:spcPct val="100000"/>
              </a:lnSpc>
              <a:spcBef>
                <a:spcPts val="100"/>
              </a:spcBef>
            </a:pPr>
            <a:r>
              <a:rPr sz="1800" spc="-1145" dirty="0">
                <a:solidFill>
                  <a:srgbClr val="343434"/>
                </a:solidFill>
                <a:latin typeface="UnDotum"/>
                <a:cs typeface="UnDotum"/>
              </a:rPr>
              <a:t></a:t>
            </a:r>
            <a:endParaRPr sz="1800">
              <a:latin typeface="UnDotum"/>
              <a:cs typeface="UnDotum"/>
            </a:endParaRPr>
          </a:p>
        </p:txBody>
      </p:sp>
      <p:sp>
        <p:nvSpPr>
          <p:cNvPr id="5" name="object 5"/>
          <p:cNvSpPr txBox="1"/>
          <p:nvPr/>
        </p:nvSpPr>
        <p:spPr>
          <a:xfrm>
            <a:off x="2364739" y="2166620"/>
            <a:ext cx="5438775" cy="299720"/>
          </a:xfrm>
          <a:prstGeom prst="rect">
            <a:avLst/>
          </a:prstGeom>
        </p:spPr>
        <p:txBody>
          <a:bodyPr vert="horz" wrap="square" lIns="0" tIns="12700" rIns="0" bIns="0" rtlCol="0">
            <a:spAutoFit/>
          </a:bodyPr>
          <a:lstStyle/>
          <a:p>
            <a:pPr marL="12700">
              <a:lnSpc>
                <a:spcPct val="100000"/>
              </a:lnSpc>
              <a:spcBef>
                <a:spcPts val="100"/>
              </a:spcBef>
            </a:pPr>
            <a:r>
              <a:rPr sz="1800" i="1" spc="-35" dirty="0">
                <a:solidFill>
                  <a:srgbClr val="3F3F3F"/>
                </a:solidFill>
                <a:latin typeface="Verdana"/>
                <a:cs typeface="Verdana"/>
              </a:rPr>
              <a:t>Implementation</a:t>
            </a:r>
            <a:r>
              <a:rPr sz="1800" i="1" spc="-145" dirty="0">
                <a:solidFill>
                  <a:srgbClr val="3F3F3F"/>
                </a:solidFill>
                <a:latin typeface="Verdana"/>
                <a:cs typeface="Verdana"/>
              </a:rPr>
              <a:t> </a:t>
            </a:r>
            <a:r>
              <a:rPr sz="1800" i="1" spc="-185" dirty="0">
                <a:solidFill>
                  <a:srgbClr val="3F3F3F"/>
                </a:solidFill>
                <a:latin typeface="Verdana"/>
                <a:cs typeface="Verdana"/>
              </a:rPr>
              <a:t>is</a:t>
            </a:r>
            <a:r>
              <a:rPr sz="1800" i="1" spc="-140" dirty="0">
                <a:solidFill>
                  <a:srgbClr val="3F3F3F"/>
                </a:solidFill>
                <a:latin typeface="Verdana"/>
                <a:cs typeface="Verdana"/>
              </a:rPr>
              <a:t> </a:t>
            </a:r>
            <a:r>
              <a:rPr sz="1800" i="1" spc="10" dirty="0">
                <a:solidFill>
                  <a:srgbClr val="3F3F3F"/>
                </a:solidFill>
                <a:latin typeface="Verdana"/>
                <a:cs typeface="Verdana"/>
              </a:rPr>
              <a:t>viewed</a:t>
            </a:r>
            <a:r>
              <a:rPr sz="1800" i="1" spc="-140" dirty="0">
                <a:solidFill>
                  <a:srgbClr val="3F3F3F"/>
                </a:solidFill>
                <a:latin typeface="Verdana"/>
                <a:cs typeface="Verdana"/>
              </a:rPr>
              <a:t> </a:t>
            </a:r>
            <a:r>
              <a:rPr sz="1800" i="1" spc="-55" dirty="0">
                <a:solidFill>
                  <a:srgbClr val="3F3F3F"/>
                </a:solidFill>
                <a:latin typeface="Verdana"/>
                <a:cs typeface="Verdana"/>
              </a:rPr>
              <a:t>as</a:t>
            </a:r>
            <a:r>
              <a:rPr sz="1800" i="1" spc="-140" dirty="0">
                <a:solidFill>
                  <a:srgbClr val="3F3F3F"/>
                </a:solidFill>
                <a:latin typeface="Verdana"/>
                <a:cs typeface="Verdana"/>
              </a:rPr>
              <a:t> </a:t>
            </a:r>
            <a:r>
              <a:rPr sz="1800" i="1" spc="50" dirty="0">
                <a:solidFill>
                  <a:srgbClr val="3F3F3F"/>
                </a:solidFill>
                <a:latin typeface="Verdana"/>
                <a:cs typeface="Verdana"/>
              </a:rPr>
              <a:t>an</a:t>
            </a:r>
            <a:r>
              <a:rPr sz="1800" i="1" spc="-145" dirty="0">
                <a:solidFill>
                  <a:srgbClr val="3F3F3F"/>
                </a:solidFill>
                <a:latin typeface="Verdana"/>
                <a:cs typeface="Verdana"/>
              </a:rPr>
              <a:t> </a:t>
            </a:r>
            <a:r>
              <a:rPr sz="1800" i="1" spc="15" dirty="0">
                <a:solidFill>
                  <a:srgbClr val="3F3F3F"/>
                </a:solidFill>
                <a:latin typeface="Verdana"/>
                <a:cs typeface="Verdana"/>
              </a:rPr>
              <a:t>ongoing</a:t>
            </a:r>
            <a:r>
              <a:rPr sz="1800" i="1" spc="-140" dirty="0">
                <a:solidFill>
                  <a:srgbClr val="3F3F3F"/>
                </a:solidFill>
                <a:latin typeface="Verdana"/>
                <a:cs typeface="Verdana"/>
              </a:rPr>
              <a:t> </a:t>
            </a:r>
            <a:r>
              <a:rPr sz="1800" i="1" spc="-35" dirty="0">
                <a:solidFill>
                  <a:srgbClr val="3F3F3F"/>
                </a:solidFill>
                <a:latin typeface="Verdana"/>
                <a:cs typeface="Verdana"/>
              </a:rPr>
              <a:t>process</a:t>
            </a:r>
            <a:endParaRPr sz="1800">
              <a:latin typeface="Verdana"/>
              <a:cs typeface="Verdana"/>
            </a:endParaRPr>
          </a:p>
        </p:txBody>
      </p:sp>
      <p:sp>
        <p:nvSpPr>
          <p:cNvPr id="6" name="object 6"/>
          <p:cNvSpPr txBox="1"/>
          <p:nvPr/>
        </p:nvSpPr>
        <p:spPr>
          <a:xfrm>
            <a:off x="2479039" y="2546350"/>
            <a:ext cx="99695" cy="269240"/>
          </a:xfrm>
          <a:prstGeom prst="rect">
            <a:avLst/>
          </a:prstGeom>
        </p:spPr>
        <p:txBody>
          <a:bodyPr vert="horz" wrap="square" lIns="0" tIns="12700" rIns="0" bIns="0" rtlCol="0">
            <a:spAutoFit/>
          </a:bodyPr>
          <a:lstStyle/>
          <a:p>
            <a:pPr marL="12700">
              <a:lnSpc>
                <a:spcPct val="100000"/>
              </a:lnSpc>
              <a:spcBef>
                <a:spcPts val="100"/>
              </a:spcBef>
            </a:pPr>
            <a:r>
              <a:rPr sz="1600" spc="-1019" dirty="0">
                <a:solidFill>
                  <a:srgbClr val="343434"/>
                </a:solidFill>
                <a:latin typeface="UnDotum"/>
                <a:cs typeface="UnDotum"/>
              </a:rPr>
              <a:t></a:t>
            </a:r>
            <a:endParaRPr sz="1600">
              <a:latin typeface="UnDotum"/>
              <a:cs typeface="UnDotum"/>
            </a:endParaRPr>
          </a:p>
        </p:txBody>
      </p:sp>
      <p:sp>
        <p:nvSpPr>
          <p:cNvPr id="7" name="object 7"/>
          <p:cNvSpPr txBox="1"/>
          <p:nvPr/>
        </p:nvSpPr>
        <p:spPr>
          <a:xfrm>
            <a:off x="2479039" y="3159759"/>
            <a:ext cx="99695" cy="269240"/>
          </a:xfrm>
          <a:prstGeom prst="rect">
            <a:avLst/>
          </a:prstGeom>
        </p:spPr>
        <p:txBody>
          <a:bodyPr vert="horz" wrap="square" lIns="0" tIns="12700" rIns="0" bIns="0" rtlCol="0">
            <a:spAutoFit/>
          </a:bodyPr>
          <a:lstStyle/>
          <a:p>
            <a:pPr marL="12700">
              <a:lnSpc>
                <a:spcPct val="100000"/>
              </a:lnSpc>
              <a:spcBef>
                <a:spcPts val="100"/>
              </a:spcBef>
            </a:pPr>
            <a:r>
              <a:rPr sz="1600" spc="-1019" dirty="0">
                <a:solidFill>
                  <a:srgbClr val="343434"/>
                </a:solidFill>
                <a:latin typeface="UnDotum"/>
                <a:cs typeface="UnDotum"/>
              </a:rPr>
              <a:t></a:t>
            </a:r>
            <a:endParaRPr sz="1600">
              <a:latin typeface="UnDotum"/>
              <a:cs typeface="UnDotum"/>
            </a:endParaRPr>
          </a:p>
        </p:txBody>
      </p:sp>
      <p:sp>
        <p:nvSpPr>
          <p:cNvPr id="8" name="object 8"/>
          <p:cNvSpPr txBox="1"/>
          <p:nvPr/>
        </p:nvSpPr>
        <p:spPr>
          <a:xfrm>
            <a:off x="2764789" y="2566670"/>
            <a:ext cx="5342890" cy="1126490"/>
          </a:xfrm>
          <a:prstGeom prst="rect">
            <a:avLst/>
          </a:prstGeom>
        </p:spPr>
        <p:txBody>
          <a:bodyPr vert="horz" wrap="square" lIns="0" tIns="12700" rIns="0" bIns="0" rtlCol="0">
            <a:spAutoFit/>
          </a:bodyPr>
          <a:lstStyle/>
          <a:p>
            <a:pPr marL="12700" marR="95250">
              <a:lnSpc>
                <a:spcPct val="100000"/>
              </a:lnSpc>
              <a:spcBef>
                <a:spcPts val="100"/>
              </a:spcBef>
            </a:pPr>
            <a:r>
              <a:rPr sz="1600" i="1" spc="20" dirty="0">
                <a:solidFill>
                  <a:srgbClr val="3F3F3F"/>
                </a:solidFill>
                <a:latin typeface="Verdana"/>
                <a:cs typeface="Verdana"/>
              </a:rPr>
              <a:t>Ongoing</a:t>
            </a:r>
            <a:r>
              <a:rPr sz="1600" i="1" spc="-130" dirty="0">
                <a:solidFill>
                  <a:srgbClr val="3F3F3F"/>
                </a:solidFill>
                <a:latin typeface="Verdana"/>
                <a:cs typeface="Verdana"/>
              </a:rPr>
              <a:t> </a:t>
            </a:r>
            <a:r>
              <a:rPr sz="1600" i="1" spc="50" dirty="0">
                <a:solidFill>
                  <a:srgbClr val="3F3F3F"/>
                </a:solidFill>
                <a:latin typeface="Verdana"/>
                <a:cs typeface="Verdana"/>
              </a:rPr>
              <a:t>need</a:t>
            </a:r>
            <a:r>
              <a:rPr sz="1600" i="1" spc="-130" dirty="0">
                <a:solidFill>
                  <a:srgbClr val="3F3F3F"/>
                </a:solidFill>
                <a:latin typeface="Verdana"/>
                <a:cs typeface="Verdana"/>
              </a:rPr>
              <a:t> </a:t>
            </a:r>
            <a:r>
              <a:rPr sz="1600" i="1" spc="-65" dirty="0">
                <a:solidFill>
                  <a:srgbClr val="3F3F3F"/>
                </a:solidFill>
                <a:latin typeface="Verdana"/>
                <a:cs typeface="Verdana"/>
              </a:rPr>
              <a:t>for</a:t>
            </a:r>
            <a:r>
              <a:rPr sz="1600" i="1" spc="-120" dirty="0">
                <a:solidFill>
                  <a:srgbClr val="3F3F3F"/>
                </a:solidFill>
                <a:latin typeface="Verdana"/>
                <a:cs typeface="Verdana"/>
              </a:rPr>
              <a:t> </a:t>
            </a:r>
            <a:r>
              <a:rPr sz="1600" i="1" spc="-55" dirty="0">
                <a:solidFill>
                  <a:srgbClr val="3F3F3F"/>
                </a:solidFill>
                <a:latin typeface="Verdana"/>
                <a:cs typeface="Verdana"/>
              </a:rPr>
              <a:t>training</a:t>
            </a:r>
            <a:r>
              <a:rPr sz="1600" i="1" spc="-130" dirty="0">
                <a:solidFill>
                  <a:srgbClr val="3F3F3F"/>
                </a:solidFill>
                <a:latin typeface="Verdana"/>
                <a:cs typeface="Verdana"/>
              </a:rPr>
              <a:t> </a:t>
            </a:r>
            <a:r>
              <a:rPr sz="1600" i="1" spc="60" dirty="0">
                <a:solidFill>
                  <a:srgbClr val="3F3F3F"/>
                </a:solidFill>
                <a:latin typeface="Verdana"/>
                <a:cs typeface="Verdana"/>
              </a:rPr>
              <a:t>and</a:t>
            </a:r>
            <a:r>
              <a:rPr sz="1600" i="1" spc="-125" dirty="0">
                <a:solidFill>
                  <a:srgbClr val="3F3F3F"/>
                </a:solidFill>
                <a:latin typeface="Verdana"/>
                <a:cs typeface="Verdana"/>
              </a:rPr>
              <a:t> </a:t>
            </a:r>
            <a:r>
              <a:rPr sz="1600" i="1" spc="-40" dirty="0">
                <a:solidFill>
                  <a:srgbClr val="3F3F3F"/>
                </a:solidFill>
                <a:latin typeface="Verdana"/>
                <a:cs typeface="Verdana"/>
              </a:rPr>
              <a:t>software</a:t>
            </a:r>
            <a:r>
              <a:rPr sz="1600" i="1" spc="-125" dirty="0">
                <a:solidFill>
                  <a:srgbClr val="3F3F3F"/>
                </a:solidFill>
                <a:latin typeface="Verdana"/>
                <a:cs typeface="Verdana"/>
              </a:rPr>
              <a:t> </a:t>
            </a:r>
            <a:r>
              <a:rPr sz="1600" i="1" spc="-45" dirty="0">
                <a:solidFill>
                  <a:srgbClr val="3F3F3F"/>
                </a:solidFill>
                <a:latin typeface="Verdana"/>
                <a:cs typeface="Verdana"/>
              </a:rPr>
              <a:t>support</a:t>
            </a:r>
            <a:r>
              <a:rPr sz="1600" i="1" spc="-110" dirty="0">
                <a:solidFill>
                  <a:srgbClr val="3F3F3F"/>
                </a:solidFill>
                <a:latin typeface="Verdana"/>
                <a:cs typeface="Verdana"/>
              </a:rPr>
              <a:t> </a:t>
            </a:r>
            <a:r>
              <a:rPr sz="1600" i="1" spc="-30" dirty="0">
                <a:solidFill>
                  <a:srgbClr val="3F3F3F"/>
                </a:solidFill>
                <a:latin typeface="Verdana"/>
                <a:cs typeface="Verdana"/>
              </a:rPr>
              <a:t>after  implementation.</a:t>
            </a:r>
            <a:endParaRPr sz="1600">
              <a:latin typeface="Verdana"/>
              <a:cs typeface="Verdana"/>
            </a:endParaRPr>
          </a:p>
          <a:p>
            <a:pPr marL="12700" marR="5080">
              <a:lnSpc>
                <a:spcPct val="100000"/>
              </a:lnSpc>
              <a:spcBef>
                <a:spcPts val="990"/>
              </a:spcBef>
            </a:pPr>
            <a:r>
              <a:rPr sz="1600" i="1" spc="20" dirty="0">
                <a:solidFill>
                  <a:srgbClr val="3F3F3F"/>
                </a:solidFill>
                <a:latin typeface="Verdana"/>
                <a:cs typeface="Verdana"/>
              </a:rPr>
              <a:t>Ongoing</a:t>
            </a:r>
            <a:r>
              <a:rPr sz="1600" i="1" spc="-130" dirty="0">
                <a:solidFill>
                  <a:srgbClr val="3F3F3F"/>
                </a:solidFill>
                <a:latin typeface="Verdana"/>
                <a:cs typeface="Verdana"/>
              </a:rPr>
              <a:t> </a:t>
            </a:r>
            <a:r>
              <a:rPr sz="1600" i="1" spc="50" dirty="0">
                <a:solidFill>
                  <a:srgbClr val="3F3F3F"/>
                </a:solidFill>
                <a:latin typeface="Verdana"/>
                <a:cs typeface="Verdana"/>
              </a:rPr>
              <a:t>need</a:t>
            </a:r>
            <a:r>
              <a:rPr sz="1600" i="1" spc="-130" dirty="0">
                <a:solidFill>
                  <a:srgbClr val="3F3F3F"/>
                </a:solidFill>
                <a:latin typeface="Verdana"/>
                <a:cs typeface="Verdana"/>
              </a:rPr>
              <a:t> </a:t>
            </a:r>
            <a:r>
              <a:rPr sz="1600" i="1" spc="-5" dirty="0">
                <a:solidFill>
                  <a:srgbClr val="3F3F3F"/>
                </a:solidFill>
                <a:latin typeface="Verdana"/>
                <a:cs typeface="Verdana"/>
              </a:rPr>
              <a:t>to</a:t>
            </a:r>
            <a:r>
              <a:rPr sz="1600" i="1" spc="-120" dirty="0">
                <a:solidFill>
                  <a:srgbClr val="3F3F3F"/>
                </a:solidFill>
                <a:latin typeface="Verdana"/>
                <a:cs typeface="Verdana"/>
              </a:rPr>
              <a:t> </a:t>
            </a:r>
            <a:r>
              <a:rPr sz="1600" i="1" spc="25" dirty="0">
                <a:solidFill>
                  <a:srgbClr val="3F3F3F"/>
                </a:solidFill>
                <a:latin typeface="Verdana"/>
                <a:cs typeface="Verdana"/>
              </a:rPr>
              <a:t>keep</a:t>
            </a:r>
            <a:r>
              <a:rPr sz="1600" i="1" spc="-120" dirty="0">
                <a:solidFill>
                  <a:srgbClr val="3F3F3F"/>
                </a:solidFill>
                <a:latin typeface="Verdana"/>
                <a:cs typeface="Verdana"/>
              </a:rPr>
              <a:t> </a:t>
            </a:r>
            <a:r>
              <a:rPr sz="1600" i="1" spc="-85" dirty="0">
                <a:solidFill>
                  <a:srgbClr val="3F3F3F"/>
                </a:solidFill>
                <a:latin typeface="Verdana"/>
                <a:cs typeface="Verdana"/>
              </a:rPr>
              <a:t>in</a:t>
            </a:r>
            <a:r>
              <a:rPr sz="1600" i="1" spc="-114" dirty="0">
                <a:solidFill>
                  <a:srgbClr val="3F3F3F"/>
                </a:solidFill>
                <a:latin typeface="Verdana"/>
                <a:cs typeface="Verdana"/>
              </a:rPr>
              <a:t> </a:t>
            </a:r>
            <a:r>
              <a:rPr sz="1600" i="1" spc="50" dirty="0">
                <a:solidFill>
                  <a:srgbClr val="3F3F3F"/>
                </a:solidFill>
                <a:latin typeface="Verdana"/>
                <a:cs typeface="Verdana"/>
              </a:rPr>
              <a:t>contact</a:t>
            </a:r>
            <a:r>
              <a:rPr sz="1600" i="1" spc="-110" dirty="0">
                <a:solidFill>
                  <a:srgbClr val="3F3F3F"/>
                </a:solidFill>
                <a:latin typeface="Verdana"/>
                <a:cs typeface="Verdana"/>
              </a:rPr>
              <a:t> </a:t>
            </a:r>
            <a:r>
              <a:rPr sz="1600" i="1" spc="-65" dirty="0">
                <a:solidFill>
                  <a:srgbClr val="3F3F3F"/>
                </a:solidFill>
                <a:latin typeface="Verdana"/>
                <a:cs typeface="Verdana"/>
              </a:rPr>
              <a:t>with</a:t>
            </a:r>
            <a:r>
              <a:rPr sz="1600" i="1" spc="-125" dirty="0">
                <a:solidFill>
                  <a:srgbClr val="3F3F3F"/>
                </a:solidFill>
                <a:latin typeface="Verdana"/>
                <a:cs typeface="Verdana"/>
              </a:rPr>
              <a:t> </a:t>
            </a:r>
            <a:r>
              <a:rPr sz="1600" i="1" spc="-40" dirty="0">
                <a:solidFill>
                  <a:srgbClr val="3F3F3F"/>
                </a:solidFill>
                <a:latin typeface="Verdana"/>
                <a:cs typeface="Verdana"/>
              </a:rPr>
              <a:t>all</a:t>
            </a:r>
            <a:r>
              <a:rPr sz="1600" i="1" spc="-120" dirty="0">
                <a:solidFill>
                  <a:srgbClr val="3F3F3F"/>
                </a:solidFill>
                <a:latin typeface="Verdana"/>
                <a:cs typeface="Verdana"/>
              </a:rPr>
              <a:t> </a:t>
            </a:r>
            <a:r>
              <a:rPr sz="1600" i="1" spc="-100" dirty="0">
                <a:solidFill>
                  <a:srgbClr val="3F3F3F"/>
                </a:solidFill>
                <a:latin typeface="Verdana"/>
                <a:cs typeface="Verdana"/>
              </a:rPr>
              <a:t>system</a:t>
            </a:r>
            <a:r>
              <a:rPr sz="1600" i="1" spc="-105" dirty="0">
                <a:solidFill>
                  <a:srgbClr val="3F3F3F"/>
                </a:solidFill>
                <a:latin typeface="Verdana"/>
                <a:cs typeface="Verdana"/>
              </a:rPr>
              <a:t> </a:t>
            </a:r>
            <a:r>
              <a:rPr sz="1600" i="1" spc="-125" dirty="0">
                <a:solidFill>
                  <a:srgbClr val="3F3F3F"/>
                </a:solidFill>
                <a:latin typeface="Verdana"/>
                <a:cs typeface="Verdana"/>
              </a:rPr>
              <a:t>users  </a:t>
            </a:r>
            <a:r>
              <a:rPr sz="1600" i="1" spc="55" dirty="0">
                <a:solidFill>
                  <a:srgbClr val="3F3F3F"/>
                </a:solidFill>
                <a:latin typeface="Verdana"/>
                <a:cs typeface="Verdana"/>
              </a:rPr>
              <a:t>and</a:t>
            </a:r>
            <a:r>
              <a:rPr sz="1600" i="1" spc="-130" dirty="0">
                <a:solidFill>
                  <a:srgbClr val="3F3F3F"/>
                </a:solidFill>
                <a:latin typeface="Verdana"/>
                <a:cs typeface="Verdana"/>
              </a:rPr>
              <a:t> </a:t>
            </a:r>
            <a:r>
              <a:rPr sz="1600" i="1" spc="-55" dirty="0">
                <a:solidFill>
                  <a:srgbClr val="3F3F3F"/>
                </a:solidFill>
                <a:latin typeface="Verdana"/>
                <a:cs typeface="Verdana"/>
              </a:rPr>
              <a:t>monitor</a:t>
            </a:r>
            <a:r>
              <a:rPr sz="1600" i="1" spc="-120" dirty="0">
                <a:solidFill>
                  <a:srgbClr val="3F3F3F"/>
                </a:solidFill>
                <a:latin typeface="Verdana"/>
                <a:cs typeface="Verdana"/>
              </a:rPr>
              <a:t> </a:t>
            </a:r>
            <a:r>
              <a:rPr sz="1600" i="1" spc="-15" dirty="0">
                <a:solidFill>
                  <a:srgbClr val="3F3F3F"/>
                </a:solidFill>
                <a:latin typeface="Verdana"/>
                <a:cs typeface="Verdana"/>
              </a:rPr>
              <a:t>the</a:t>
            </a:r>
            <a:r>
              <a:rPr sz="1600" i="1" spc="-130" dirty="0">
                <a:solidFill>
                  <a:srgbClr val="3F3F3F"/>
                </a:solidFill>
                <a:latin typeface="Verdana"/>
                <a:cs typeface="Verdana"/>
              </a:rPr>
              <a:t> </a:t>
            </a:r>
            <a:r>
              <a:rPr sz="1600" i="1" spc="-60" dirty="0">
                <a:solidFill>
                  <a:srgbClr val="3F3F3F"/>
                </a:solidFill>
                <a:latin typeface="Verdana"/>
                <a:cs typeface="Verdana"/>
              </a:rPr>
              <a:t>use</a:t>
            </a:r>
            <a:r>
              <a:rPr sz="1600" i="1" spc="-130" dirty="0">
                <a:solidFill>
                  <a:srgbClr val="3F3F3F"/>
                </a:solidFill>
                <a:latin typeface="Verdana"/>
                <a:cs typeface="Verdana"/>
              </a:rPr>
              <a:t> </a:t>
            </a:r>
            <a:r>
              <a:rPr sz="1600" i="1" dirty="0">
                <a:solidFill>
                  <a:srgbClr val="3F3F3F"/>
                </a:solidFill>
                <a:latin typeface="Verdana"/>
                <a:cs typeface="Verdana"/>
              </a:rPr>
              <a:t>of</a:t>
            </a:r>
            <a:r>
              <a:rPr sz="1600" i="1" spc="-120" dirty="0">
                <a:solidFill>
                  <a:srgbClr val="3F3F3F"/>
                </a:solidFill>
                <a:latin typeface="Verdana"/>
                <a:cs typeface="Verdana"/>
              </a:rPr>
              <a:t> </a:t>
            </a:r>
            <a:r>
              <a:rPr sz="1600" i="1" spc="-15" dirty="0">
                <a:solidFill>
                  <a:srgbClr val="3F3F3F"/>
                </a:solidFill>
                <a:latin typeface="Verdana"/>
                <a:cs typeface="Verdana"/>
              </a:rPr>
              <a:t>the</a:t>
            </a:r>
            <a:r>
              <a:rPr sz="1600" i="1" spc="-135" dirty="0">
                <a:solidFill>
                  <a:srgbClr val="3F3F3F"/>
                </a:solidFill>
                <a:latin typeface="Verdana"/>
                <a:cs typeface="Verdana"/>
              </a:rPr>
              <a:t> </a:t>
            </a:r>
            <a:r>
              <a:rPr sz="1600" i="1" spc="15" dirty="0">
                <a:solidFill>
                  <a:srgbClr val="3F3F3F"/>
                </a:solidFill>
                <a:latin typeface="Verdana"/>
                <a:cs typeface="Verdana"/>
              </a:rPr>
              <a:t>new</a:t>
            </a:r>
            <a:r>
              <a:rPr sz="1600" i="1" spc="-160" dirty="0">
                <a:solidFill>
                  <a:srgbClr val="3F3F3F"/>
                </a:solidFill>
                <a:latin typeface="Verdana"/>
                <a:cs typeface="Verdana"/>
              </a:rPr>
              <a:t> </a:t>
            </a:r>
            <a:r>
              <a:rPr sz="1600" i="1" spc="-105" dirty="0">
                <a:solidFill>
                  <a:srgbClr val="3F3F3F"/>
                </a:solidFill>
                <a:latin typeface="Verdana"/>
                <a:cs typeface="Verdana"/>
              </a:rPr>
              <a:t>system.</a:t>
            </a:r>
            <a:endParaRPr sz="1600">
              <a:latin typeface="Verdana"/>
              <a:cs typeface="Verdana"/>
            </a:endParaRPr>
          </a:p>
        </p:txBody>
      </p:sp>
      <p:sp>
        <p:nvSpPr>
          <p:cNvPr id="9" name="object 9"/>
          <p:cNvSpPr txBox="1"/>
          <p:nvPr/>
        </p:nvSpPr>
        <p:spPr>
          <a:xfrm>
            <a:off x="2479039" y="3773170"/>
            <a:ext cx="99695" cy="269240"/>
          </a:xfrm>
          <a:prstGeom prst="rect">
            <a:avLst/>
          </a:prstGeom>
        </p:spPr>
        <p:txBody>
          <a:bodyPr vert="horz" wrap="square" lIns="0" tIns="12700" rIns="0" bIns="0" rtlCol="0">
            <a:spAutoFit/>
          </a:bodyPr>
          <a:lstStyle/>
          <a:p>
            <a:pPr marL="12700">
              <a:lnSpc>
                <a:spcPct val="100000"/>
              </a:lnSpc>
              <a:spcBef>
                <a:spcPts val="100"/>
              </a:spcBef>
            </a:pPr>
            <a:r>
              <a:rPr sz="1600" spc="-1019" dirty="0">
                <a:solidFill>
                  <a:srgbClr val="343434"/>
                </a:solidFill>
                <a:latin typeface="UnDotum"/>
                <a:cs typeface="UnDotum"/>
              </a:rPr>
              <a:t></a:t>
            </a:r>
            <a:endParaRPr sz="1600">
              <a:latin typeface="UnDotum"/>
              <a:cs typeface="UnDotum"/>
            </a:endParaRPr>
          </a:p>
        </p:txBody>
      </p:sp>
      <p:sp>
        <p:nvSpPr>
          <p:cNvPr id="10" name="object 10"/>
          <p:cNvSpPr txBox="1"/>
          <p:nvPr/>
        </p:nvSpPr>
        <p:spPr>
          <a:xfrm>
            <a:off x="2764789" y="3794759"/>
            <a:ext cx="4907915" cy="511809"/>
          </a:xfrm>
          <a:prstGeom prst="rect">
            <a:avLst/>
          </a:prstGeom>
        </p:spPr>
        <p:txBody>
          <a:bodyPr vert="horz" wrap="square" lIns="0" tIns="21590" rIns="0" bIns="0" rtlCol="0">
            <a:spAutoFit/>
          </a:bodyPr>
          <a:lstStyle/>
          <a:p>
            <a:pPr marL="12700" marR="5080">
              <a:lnSpc>
                <a:spcPts val="1910"/>
              </a:lnSpc>
              <a:spcBef>
                <a:spcPts val="170"/>
              </a:spcBef>
            </a:pPr>
            <a:r>
              <a:rPr sz="1600" i="1" spc="20" dirty="0">
                <a:solidFill>
                  <a:srgbClr val="3F3F3F"/>
                </a:solidFill>
                <a:latin typeface="Verdana"/>
                <a:cs typeface="Verdana"/>
              </a:rPr>
              <a:t>Ongoing</a:t>
            </a:r>
            <a:r>
              <a:rPr sz="1600" i="1" spc="-130" dirty="0">
                <a:solidFill>
                  <a:srgbClr val="3F3F3F"/>
                </a:solidFill>
                <a:latin typeface="Verdana"/>
                <a:cs typeface="Verdana"/>
              </a:rPr>
              <a:t> </a:t>
            </a:r>
            <a:r>
              <a:rPr sz="1600" i="1" spc="-30" dirty="0">
                <a:solidFill>
                  <a:srgbClr val="3F3F3F"/>
                </a:solidFill>
                <a:latin typeface="Verdana"/>
                <a:cs typeface="Verdana"/>
              </a:rPr>
              <a:t>process</a:t>
            </a:r>
            <a:r>
              <a:rPr sz="1600" i="1" spc="-120" dirty="0">
                <a:solidFill>
                  <a:srgbClr val="3F3F3F"/>
                </a:solidFill>
                <a:latin typeface="Verdana"/>
                <a:cs typeface="Verdana"/>
              </a:rPr>
              <a:t> </a:t>
            </a:r>
            <a:r>
              <a:rPr sz="1600" i="1" spc="5" dirty="0">
                <a:solidFill>
                  <a:srgbClr val="3F3F3F"/>
                </a:solidFill>
                <a:latin typeface="Verdana"/>
                <a:cs typeface="Verdana"/>
              </a:rPr>
              <a:t>of</a:t>
            </a:r>
            <a:r>
              <a:rPr sz="1600" i="1" spc="-130" dirty="0">
                <a:solidFill>
                  <a:srgbClr val="3F3F3F"/>
                </a:solidFill>
                <a:latin typeface="Verdana"/>
                <a:cs typeface="Verdana"/>
              </a:rPr>
              <a:t> </a:t>
            </a:r>
            <a:r>
              <a:rPr sz="1600" i="1" spc="-35" dirty="0">
                <a:solidFill>
                  <a:srgbClr val="3F3F3F"/>
                </a:solidFill>
                <a:latin typeface="Verdana"/>
                <a:cs typeface="Verdana"/>
              </a:rPr>
              <a:t>learning</a:t>
            </a:r>
            <a:r>
              <a:rPr sz="1600" i="1" spc="-125" dirty="0">
                <a:solidFill>
                  <a:srgbClr val="3F3F3F"/>
                </a:solidFill>
                <a:latin typeface="Verdana"/>
                <a:cs typeface="Verdana"/>
              </a:rPr>
              <a:t> </a:t>
            </a:r>
            <a:r>
              <a:rPr sz="1600" i="1" spc="60" dirty="0">
                <a:solidFill>
                  <a:srgbClr val="3F3F3F"/>
                </a:solidFill>
                <a:latin typeface="Verdana"/>
                <a:cs typeface="Verdana"/>
              </a:rPr>
              <a:t>and</a:t>
            </a:r>
            <a:r>
              <a:rPr sz="1600" i="1" spc="-125" dirty="0">
                <a:solidFill>
                  <a:srgbClr val="3F3F3F"/>
                </a:solidFill>
                <a:latin typeface="Verdana"/>
                <a:cs typeface="Verdana"/>
              </a:rPr>
              <a:t> </a:t>
            </a:r>
            <a:r>
              <a:rPr sz="1600" i="1" spc="30" dirty="0">
                <a:solidFill>
                  <a:srgbClr val="3F3F3F"/>
                </a:solidFill>
                <a:latin typeface="Verdana"/>
                <a:cs typeface="Verdana"/>
              </a:rPr>
              <a:t>adaptation</a:t>
            </a:r>
            <a:r>
              <a:rPr sz="1600" i="1" spc="-120" dirty="0">
                <a:solidFill>
                  <a:srgbClr val="3F3F3F"/>
                </a:solidFill>
                <a:latin typeface="Verdana"/>
                <a:cs typeface="Verdana"/>
              </a:rPr>
              <a:t> </a:t>
            </a:r>
            <a:r>
              <a:rPr sz="1600" i="1" spc="-25" dirty="0">
                <a:solidFill>
                  <a:srgbClr val="3F3F3F"/>
                </a:solidFill>
                <a:latin typeface="Verdana"/>
                <a:cs typeface="Verdana"/>
              </a:rPr>
              <a:t>that  continually </a:t>
            </a:r>
            <a:r>
              <a:rPr sz="1600" i="1" spc="-35" dirty="0">
                <a:solidFill>
                  <a:srgbClr val="3F3F3F"/>
                </a:solidFill>
                <a:latin typeface="Verdana"/>
                <a:cs typeface="Verdana"/>
              </a:rPr>
              <a:t>evolves </a:t>
            </a:r>
            <a:r>
              <a:rPr sz="1600" i="1" spc="-30" dirty="0">
                <a:solidFill>
                  <a:srgbClr val="3F3F3F"/>
                </a:solidFill>
                <a:latin typeface="Verdana"/>
                <a:cs typeface="Verdana"/>
              </a:rPr>
              <a:t>over</a:t>
            </a:r>
            <a:r>
              <a:rPr sz="1600" i="1" spc="-315" dirty="0">
                <a:solidFill>
                  <a:srgbClr val="3F3F3F"/>
                </a:solidFill>
                <a:latin typeface="Verdana"/>
                <a:cs typeface="Verdana"/>
              </a:rPr>
              <a:t> </a:t>
            </a:r>
            <a:r>
              <a:rPr sz="1600" i="1" spc="-65" dirty="0">
                <a:solidFill>
                  <a:srgbClr val="3F3F3F"/>
                </a:solidFill>
                <a:latin typeface="Verdana"/>
                <a:cs typeface="Verdana"/>
              </a:rPr>
              <a:t>time.</a:t>
            </a:r>
            <a:endParaRPr sz="1600">
              <a:latin typeface="Verdana"/>
              <a:cs typeface="Verdana"/>
            </a:endParaRPr>
          </a:p>
        </p:txBody>
      </p:sp>
      <p:sp>
        <p:nvSpPr>
          <p:cNvPr id="11" name="object 11"/>
          <p:cNvSpPr txBox="1"/>
          <p:nvPr/>
        </p:nvSpPr>
        <p:spPr>
          <a:xfrm>
            <a:off x="787400" y="821689"/>
            <a:ext cx="231775" cy="297180"/>
          </a:xfrm>
          <a:prstGeom prst="rect">
            <a:avLst/>
          </a:prstGeom>
        </p:spPr>
        <p:txBody>
          <a:bodyPr vert="horz" wrap="square" lIns="0" tIns="16510" rIns="0" bIns="0" rtlCol="0">
            <a:spAutoFit/>
          </a:bodyPr>
          <a:lstStyle/>
          <a:p>
            <a:pPr marL="12700">
              <a:lnSpc>
                <a:spcPct val="100000"/>
              </a:lnSpc>
              <a:spcBef>
                <a:spcPts val="130"/>
              </a:spcBef>
            </a:pPr>
            <a:r>
              <a:rPr sz="1750" spc="-170" dirty="0">
                <a:solidFill>
                  <a:srgbClr val="FDFFFF"/>
                </a:solidFill>
                <a:latin typeface="Arial"/>
                <a:cs typeface="Arial"/>
              </a:rPr>
              <a:t>3</a:t>
            </a:r>
            <a:r>
              <a:rPr sz="1750" spc="-165" dirty="0">
                <a:solidFill>
                  <a:srgbClr val="FDFFFF"/>
                </a:solidFill>
                <a:latin typeface="Arial"/>
                <a:cs typeface="Arial"/>
              </a:rPr>
              <a:t>6</a:t>
            </a:r>
            <a:endParaRPr sz="1750">
              <a:latin typeface="Arial"/>
              <a:cs typeface="Arial"/>
            </a:endParaRPr>
          </a:p>
        </p:txBody>
      </p:sp>
      <p:sp>
        <p:nvSpPr>
          <p:cNvPr id="12" name="object 12"/>
          <p:cNvSpPr txBox="1"/>
          <p:nvPr/>
        </p:nvSpPr>
        <p:spPr>
          <a:xfrm>
            <a:off x="199389" y="6311900"/>
            <a:ext cx="7365365" cy="208279"/>
          </a:xfrm>
          <a:prstGeom prst="rect">
            <a:avLst/>
          </a:prstGeom>
        </p:spPr>
        <p:txBody>
          <a:bodyPr vert="horz" wrap="square" lIns="0" tIns="12700" rIns="0" bIns="0" rtlCol="0">
            <a:spAutoFit/>
          </a:bodyPr>
          <a:lstStyle/>
          <a:p>
            <a:pPr marL="12700">
              <a:lnSpc>
                <a:spcPct val="100000"/>
              </a:lnSpc>
              <a:spcBef>
                <a:spcPts val="100"/>
              </a:spcBef>
            </a:pPr>
            <a:r>
              <a:rPr sz="1200" b="1" spc="30" dirty="0">
                <a:latin typeface="Arial"/>
                <a:cs typeface="Arial"/>
              </a:rPr>
              <a:t>Source: </a:t>
            </a:r>
            <a:r>
              <a:rPr sz="1200" spc="-5" dirty="0">
                <a:latin typeface="Arial"/>
                <a:cs typeface="Arial"/>
              </a:rPr>
              <a:t>Umble, M. </a:t>
            </a:r>
            <a:r>
              <a:rPr sz="1200" dirty="0">
                <a:latin typeface="Arial"/>
                <a:cs typeface="Arial"/>
              </a:rPr>
              <a:t>Michael, </a:t>
            </a:r>
            <a:r>
              <a:rPr sz="1200" spc="-5" dirty="0">
                <a:latin typeface="Arial"/>
                <a:cs typeface="Arial"/>
              </a:rPr>
              <a:t>“Avoiding ERP Implementation Failure”, </a:t>
            </a:r>
            <a:r>
              <a:rPr sz="1200" dirty="0">
                <a:latin typeface="Arial"/>
                <a:cs typeface="Arial"/>
              </a:rPr>
              <a:t>Industrial Management, Jan/Feb</a:t>
            </a:r>
            <a:r>
              <a:rPr sz="1200" spc="200" dirty="0">
                <a:latin typeface="Arial"/>
                <a:cs typeface="Arial"/>
              </a:rPr>
              <a:t> </a:t>
            </a:r>
            <a:r>
              <a:rPr sz="1200" dirty="0">
                <a:latin typeface="Arial"/>
                <a:cs typeface="Arial"/>
              </a:rPr>
              <a:t>2002.</a:t>
            </a:r>
            <a:endParaRPr sz="1200">
              <a:latin typeface="Arial"/>
              <a:cs typeface="Arial"/>
            </a:endParaRPr>
          </a:p>
        </p:txBody>
      </p:sp>
    </p:spTree>
  </p:cSld>
  <p:clrMapOvr>
    <a:masterClrMapping/>
  </p:clrMapOvr>
  <p:transition>
    <p:zo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74700" y="803910"/>
            <a:ext cx="243204" cy="312420"/>
          </a:xfrm>
          <a:prstGeom prst="rect">
            <a:avLst/>
          </a:prstGeom>
        </p:spPr>
        <p:txBody>
          <a:bodyPr vert="horz" wrap="square" lIns="0" tIns="16510" rIns="0" bIns="0" rtlCol="0">
            <a:spAutoFit/>
          </a:bodyPr>
          <a:lstStyle/>
          <a:p>
            <a:pPr marL="12700">
              <a:lnSpc>
                <a:spcPct val="100000"/>
              </a:lnSpc>
              <a:spcBef>
                <a:spcPts val="130"/>
              </a:spcBef>
            </a:pPr>
            <a:r>
              <a:rPr sz="1850" spc="-180" dirty="0">
                <a:solidFill>
                  <a:srgbClr val="FDFFFF"/>
                </a:solidFill>
                <a:latin typeface="Arial"/>
                <a:cs typeface="Arial"/>
              </a:rPr>
              <a:t>37</a:t>
            </a:r>
            <a:endParaRPr sz="1850">
              <a:latin typeface="Arial"/>
              <a:cs typeface="Arial"/>
            </a:endParaRPr>
          </a:p>
        </p:txBody>
      </p:sp>
      <p:sp>
        <p:nvSpPr>
          <p:cNvPr id="3" name="object 3"/>
          <p:cNvSpPr txBox="1">
            <a:spLocks noGrp="1"/>
          </p:cNvSpPr>
          <p:nvPr>
            <p:ph type="title"/>
          </p:nvPr>
        </p:nvSpPr>
        <p:spPr>
          <a:xfrm>
            <a:off x="1620519" y="614679"/>
            <a:ext cx="4326890" cy="635000"/>
          </a:xfrm>
          <a:prstGeom prst="rect">
            <a:avLst/>
          </a:prstGeom>
        </p:spPr>
        <p:txBody>
          <a:bodyPr vert="horz" wrap="square" lIns="0" tIns="12700" rIns="0" bIns="0" rtlCol="0">
            <a:spAutoFit/>
          </a:bodyPr>
          <a:lstStyle/>
          <a:p>
            <a:pPr marL="12700">
              <a:lnSpc>
                <a:spcPct val="100000"/>
              </a:lnSpc>
              <a:spcBef>
                <a:spcPts val="100"/>
              </a:spcBef>
            </a:pPr>
            <a:r>
              <a:rPr sz="4000" spc="-280" dirty="0"/>
              <a:t>Main </a:t>
            </a:r>
            <a:r>
              <a:rPr sz="4000" spc="-725" dirty="0"/>
              <a:t>ERP</a:t>
            </a:r>
            <a:r>
              <a:rPr sz="4000" spc="-290" dirty="0"/>
              <a:t> </a:t>
            </a:r>
            <a:r>
              <a:rPr sz="4000" spc="-375" dirty="0"/>
              <a:t>vendors</a:t>
            </a:r>
            <a:endParaRPr sz="4000"/>
          </a:p>
        </p:txBody>
      </p:sp>
      <p:sp>
        <p:nvSpPr>
          <p:cNvPr id="4" name="object 4"/>
          <p:cNvSpPr/>
          <p:nvPr/>
        </p:nvSpPr>
        <p:spPr>
          <a:xfrm>
            <a:off x="7001509" y="0"/>
            <a:ext cx="2142490" cy="214249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4316729" y="4987290"/>
            <a:ext cx="835660" cy="422910"/>
          </a:xfrm>
          <a:prstGeom prst="rect">
            <a:avLst/>
          </a:prstGeom>
          <a:blipFill>
            <a:blip r:embed="rId3" cstate="print"/>
            <a:stretch>
              <a:fillRect/>
            </a:stretch>
          </a:blipFill>
        </p:spPr>
        <p:txBody>
          <a:bodyPr wrap="square" lIns="0" tIns="0" rIns="0" bIns="0" rtlCol="0"/>
          <a:lstStyle/>
          <a:p>
            <a:endParaRPr/>
          </a:p>
        </p:txBody>
      </p:sp>
      <p:grpSp>
        <p:nvGrpSpPr>
          <p:cNvPr id="6" name="object 6"/>
          <p:cNvGrpSpPr/>
          <p:nvPr/>
        </p:nvGrpSpPr>
        <p:grpSpPr>
          <a:xfrm>
            <a:off x="3708400" y="3841750"/>
            <a:ext cx="2731770" cy="1038860"/>
            <a:chOff x="3708400" y="3841750"/>
            <a:chExt cx="2731770" cy="1038860"/>
          </a:xfrm>
        </p:grpSpPr>
        <p:sp>
          <p:nvSpPr>
            <p:cNvPr id="7" name="object 7"/>
            <p:cNvSpPr/>
            <p:nvPr/>
          </p:nvSpPr>
          <p:spPr>
            <a:xfrm>
              <a:off x="3708400" y="3943350"/>
              <a:ext cx="2731770" cy="937260"/>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3733800" y="3841750"/>
              <a:ext cx="2000250" cy="320039"/>
            </a:xfrm>
            <a:prstGeom prst="rect">
              <a:avLst/>
            </a:prstGeom>
            <a:blipFill>
              <a:blip r:embed="rId5" cstate="print"/>
              <a:stretch>
                <a:fillRect/>
              </a:stretch>
            </a:blipFill>
          </p:spPr>
          <p:txBody>
            <a:bodyPr wrap="square" lIns="0" tIns="0" rIns="0" bIns="0" rtlCol="0"/>
            <a:lstStyle/>
            <a:p>
              <a:endParaRPr/>
            </a:p>
          </p:txBody>
        </p:sp>
      </p:grpSp>
      <p:sp>
        <p:nvSpPr>
          <p:cNvPr id="9" name="object 9"/>
          <p:cNvSpPr/>
          <p:nvPr/>
        </p:nvSpPr>
        <p:spPr>
          <a:xfrm>
            <a:off x="3933190" y="3121660"/>
            <a:ext cx="1600200" cy="525779"/>
          </a:xfrm>
          <a:prstGeom prst="rect">
            <a:avLst/>
          </a:prstGeom>
          <a:blipFill>
            <a:blip r:embed="rId6" cstate="print"/>
            <a:stretch>
              <a:fillRect/>
            </a:stretch>
          </a:blipFill>
        </p:spPr>
        <p:txBody>
          <a:bodyPr wrap="square" lIns="0" tIns="0" rIns="0" bIns="0" rtlCol="0"/>
          <a:lstStyle/>
          <a:p>
            <a:endParaRPr/>
          </a:p>
        </p:txBody>
      </p:sp>
      <p:sp>
        <p:nvSpPr>
          <p:cNvPr id="10" name="object 10"/>
          <p:cNvSpPr/>
          <p:nvPr/>
        </p:nvSpPr>
        <p:spPr>
          <a:xfrm>
            <a:off x="4164329" y="2178050"/>
            <a:ext cx="1143000" cy="890270"/>
          </a:xfrm>
          <a:prstGeom prst="rect">
            <a:avLst/>
          </a:prstGeom>
          <a:blipFill>
            <a:blip r:embed="rId7" cstate="print"/>
            <a:stretch>
              <a:fillRect/>
            </a:stretch>
          </a:blipFill>
        </p:spPr>
        <p:txBody>
          <a:bodyPr wrap="square" lIns="0" tIns="0" rIns="0" bIns="0" rtlCol="0"/>
          <a:lstStyle/>
          <a:p>
            <a:endParaRPr/>
          </a:p>
        </p:txBody>
      </p:sp>
    </p:spTree>
  </p:cSld>
  <p:clrMapOvr>
    <a:masterClrMapping/>
  </p:clrMapOvr>
  <p:transition>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4320651"/>
            <a:ext cx="1370965" cy="782320"/>
          </a:xfrm>
          <a:custGeom>
            <a:avLst/>
            <a:gdLst/>
            <a:ahLst/>
            <a:cxnLst/>
            <a:rect l="l" t="t" r="r" b="b"/>
            <a:pathLst>
              <a:path w="1370965" h="782320">
                <a:moveTo>
                  <a:pt x="0" y="0"/>
                </a:moveTo>
                <a:lnTo>
                  <a:pt x="0" y="780979"/>
                </a:lnTo>
                <a:lnTo>
                  <a:pt x="974090" y="782209"/>
                </a:lnTo>
                <a:lnTo>
                  <a:pt x="983813" y="781335"/>
                </a:lnTo>
                <a:lnTo>
                  <a:pt x="991869" y="779034"/>
                </a:lnTo>
                <a:lnTo>
                  <a:pt x="998021" y="775779"/>
                </a:lnTo>
                <a:lnTo>
                  <a:pt x="1002030" y="772049"/>
                </a:lnTo>
                <a:lnTo>
                  <a:pt x="1002030" y="766969"/>
                </a:lnTo>
                <a:lnTo>
                  <a:pt x="1007110" y="766969"/>
                </a:lnTo>
                <a:lnTo>
                  <a:pt x="1363980" y="411369"/>
                </a:lnTo>
                <a:lnTo>
                  <a:pt x="1368980" y="402498"/>
                </a:lnTo>
                <a:lnTo>
                  <a:pt x="1370647" y="391842"/>
                </a:lnTo>
                <a:lnTo>
                  <a:pt x="1368980" y="380472"/>
                </a:lnTo>
                <a:lnTo>
                  <a:pt x="1363980" y="369459"/>
                </a:lnTo>
                <a:lnTo>
                  <a:pt x="1007110" y="17669"/>
                </a:lnTo>
                <a:lnTo>
                  <a:pt x="1007110" y="12589"/>
                </a:lnTo>
                <a:lnTo>
                  <a:pt x="1002030" y="12589"/>
                </a:lnTo>
                <a:lnTo>
                  <a:pt x="998021" y="9056"/>
                </a:lnTo>
                <a:lnTo>
                  <a:pt x="991869" y="6239"/>
                </a:lnTo>
                <a:lnTo>
                  <a:pt x="983813" y="4373"/>
                </a:lnTo>
                <a:lnTo>
                  <a:pt x="974090" y="3699"/>
                </a:lnTo>
                <a:lnTo>
                  <a:pt x="0" y="0"/>
                </a:lnTo>
                <a:close/>
              </a:path>
            </a:pathLst>
          </a:custGeom>
          <a:solidFill>
            <a:srgbClr val="343434"/>
          </a:solidFill>
        </p:spPr>
        <p:txBody>
          <a:bodyPr wrap="square" lIns="0" tIns="0" rIns="0" bIns="0" rtlCol="0"/>
          <a:lstStyle/>
          <a:p>
            <a:endParaRPr/>
          </a:p>
        </p:txBody>
      </p:sp>
      <p:sp>
        <p:nvSpPr>
          <p:cNvPr id="3" name="object 3"/>
          <p:cNvSpPr txBox="1"/>
          <p:nvPr/>
        </p:nvSpPr>
        <p:spPr>
          <a:xfrm>
            <a:off x="698500" y="4563110"/>
            <a:ext cx="231775" cy="297180"/>
          </a:xfrm>
          <a:prstGeom prst="rect">
            <a:avLst/>
          </a:prstGeom>
        </p:spPr>
        <p:txBody>
          <a:bodyPr vert="horz" wrap="square" lIns="0" tIns="16510" rIns="0" bIns="0" rtlCol="0">
            <a:spAutoFit/>
          </a:bodyPr>
          <a:lstStyle/>
          <a:p>
            <a:pPr marL="12700">
              <a:lnSpc>
                <a:spcPct val="100000"/>
              </a:lnSpc>
              <a:spcBef>
                <a:spcPts val="130"/>
              </a:spcBef>
            </a:pPr>
            <a:r>
              <a:rPr sz="1750" spc="-170" dirty="0">
                <a:solidFill>
                  <a:srgbClr val="FDFFFF"/>
                </a:solidFill>
                <a:latin typeface="Arial"/>
                <a:cs typeface="Arial"/>
              </a:rPr>
              <a:t>3</a:t>
            </a:r>
            <a:r>
              <a:rPr sz="1750" spc="-165" dirty="0">
                <a:solidFill>
                  <a:srgbClr val="FDFFFF"/>
                </a:solidFill>
                <a:latin typeface="Arial"/>
                <a:cs typeface="Arial"/>
              </a:rPr>
              <a:t>8</a:t>
            </a:r>
            <a:endParaRPr sz="1750">
              <a:latin typeface="Arial"/>
              <a:cs typeface="Arial"/>
            </a:endParaRPr>
          </a:p>
        </p:txBody>
      </p:sp>
      <p:sp>
        <p:nvSpPr>
          <p:cNvPr id="4" name="object 4"/>
          <p:cNvSpPr txBox="1">
            <a:spLocks noGrp="1"/>
          </p:cNvSpPr>
          <p:nvPr>
            <p:ph type="title"/>
          </p:nvPr>
        </p:nvSpPr>
        <p:spPr>
          <a:xfrm>
            <a:off x="2745739" y="1624329"/>
            <a:ext cx="3623945" cy="848360"/>
          </a:xfrm>
          <a:prstGeom prst="rect">
            <a:avLst/>
          </a:prstGeom>
        </p:spPr>
        <p:txBody>
          <a:bodyPr vert="horz" wrap="square" lIns="0" tIns="12700" rIns="0" bIns="0" rtlCol="0">
            <a:spAutoFit/>
          </a:bodyPr>
          <a:lstStyle/>
          <a:p>
            <a:pPr marL="12700">
              <a:lnSpc>
                <a:spcPct val="100000"/>
              </a:lnSpc>
              <a:spcBef>
                <a:spcPts val="100"/>
              </a:spcBef>
            </a:pPr>
            <a:r>
              <a:rPr sz="5400" b="0" i="1" spc="-270" dirty="0">
                <a:latin typeface="Verdana"/>
                <a:cs typeface="Verdana"/>
              </a:rPr>
              <a:t>Thank</a:t>
            </a:r>
            <a:r>
              <a:rPr sz="5400" b="0" i="1" spc="-480" dirty="0">
                <a:latin typeface="Verdana"/>
                <a:cs typeface="Verdana"/>
              </a:rPr>
              <a:t> </a:t>
            </a:r>
            <a:r>
              <a:rPr sz="5400" b="0" i="1" spc="-140" dirty="0">
                <a:latin typeface="Verdana"/>
                <a:cs typeface="Verdana"/>
              </a:rPr>
              <a:t>You!</a:t>
            </a:r>
            <a:endParaRPr sz="5400">
              <a:latin typeface="Verdana"/>
              <a:cs typeface="Verdana"/>
            </a:endParaRPr>
          </a:p>
        </p:txBody>
      </p:sp>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xfrm>
            <a:off x="1673860" y="720090"/>
            <a:ext cx="3954779" cy="513080"/>
          </a:xfrm>
          <a:prstGeom prst="rect">
            <a:avLst/>
          </a:prstGeom>
        </p:spPr>
        <p:txBody>
          <a:bodyPr vert="horz" wrap="square" lIns="0" tIns="12700" rIns="0" bIns="0" rtlCol="0">
            <a:spAutoFit/>
          </a:bodyPr>
          <a:lstStyle/>
          <a:p>
            <a:pPr marL="12700">
              <a:lnSpc>
                <a:spcPct val="100000"/>
              </a:lnSpc>
              <a:spcBef>
                <a:spcPts val="100"/>
              </a:spcBef>
            </a:pPr>
            <a:r>
              <a:rPr sz="3200" spc="-325" dirty="0"/>
              <a:t>Before </a:t>
            </a:r>
            <a:r>
              <a:rPr sz="3200" spc="-580" dirty="0"/>
              <a:t>ERP</a:t>
            </a:r>
            <a:r>
              <a:rPr sz="3200" spc="-114" dirty="0"/>
              <a:t> </a:t>
            </a:r>
            <a:r>
              <a:rPr sz="3200" spc="-195" dirty="0"/>
              <a:t>example</a:t>
            </a:r>
            <a:endParaRPr sz="3200"/>
          </a:p>
        </p:txBody>
      </p:sp>
      <p:sp>
        <p:nvSpPr>
          <p:cNvPr id="4" name="object 4"/>
          <p:cNvSpPr txBox="1"/>
          <p:nvPr/>
        </p:nvSpPr>
        <p:spPr>
          <a:xfrm>
            <a:off x="890269" y="821689"/>
            <a:ext cx="128905" cy="297180"/>
          </a:xfrm>
          <a:prstGeom prst="rect">
            <a:avLst/>
          </a:prstGeom>
        </p:spPr>
        <p:txBody>
          <a:bodyPr vert="horz" wrap="square" lIns="0" tIns="16510" rIns="0" bIns="0" rtlCol="0">
            <a:spAutoFit/>
          </a:bodyPr>
          <a:lstStyle/>
          <a:p>
            <a:pPr marL="12700">
              <a:lnSpc>
                <a:spcPct val="100000"/>
              </a:lnSpc>
              <a:spcBef>
                <a:spcPts val="130"/>
              </a:spcBef>
            </a:pPr>
            <a:r>
              <a:rPr sz="1750" spc="10" dirty="0">
                <a:solidFill>
                  <a:srgbClr val="FDFFFF"/>
                </a:solidFill>
                <a:latin typeface="Liberation Sans Narrow"/>
                <a:cs typeface="Liberation Sans Narrow"/>
              </a:rPr>
              <a:t>4</a:t>
            </a:r>
            <a:endParaRPr sz="1750">
              <a:latin typeface="Liberation Sans Narrow"/>
              <a:cs typeface="Liberation Sans Narrow"/>
            </a:endParaRPr>
          </a:p>
        </p:txBody>
      </p:sp>
      <p:sp>
        <p:nvSpPr>
          <p:cNvPr id="5" name="object 5"/>
          <p:cNvSpPr/>
          <p:nvPr/>
        </p:nvSpPr>
        <p:spPr>
          <a:xfrm>
            <a:off x="7696200" y="3977640"/>
            <a:ext cx="914400" cy="514350"/>
          </a:xfrm>
          <a:prstGeom prst="rect">
            <a:avLst/>
          </a:prstGeom>
          <a:blipFill>
            <a:blip r:embed="rId2" cstate="print"/>
            <a:stretch>
              <a:fillRect/>
            </a:stretch>
          </a:blipFill>
        </p:spPr>
        <p:txBody>
          <a:bodyPr wrap="square" lIns="0" tIns="0" rIns="0" bIns="0" rtlCol="0"/>
          <a:lstStyle/>
          <a:p>
            <a:endParaRPr/>
          </a:p>
        </p:txBody>
      </p:sp>
      <p:grpSp>
        <p:nvGrpSpPr>
          <p:cNvPr id="6" name="object 6"/>
          <p:cNvGrpSpPr/>
          <p:nvPr/>
        </p:nvGrpSpPr>
        <p:grpSpPr>
          <a:xfrm>
            <a:off x="1447800" y="0"/>
            <a:ext cx="7696200" cy="6310630"/>
            <a:chOff x="1447800" y="0"/>
            <a:chExt cx="7696200" cy="6310630"/>
          </a:xfrm>
        </p:grpSpPr>
        <p:sp>
          <p:nvSpPr>
            <p:cNvPr id="7" name="object 7"/>
            <p:cNvSpPr/>
            <p:nvPr/>
          </p:nvSpPr>
          <p:spPr>
            <a:xfrm>
              <a:off x="7001509" y="0"/>
              <a:ext cx="2142490" cy="2142490"/>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1447800" y="1821179"/>
              <a:ext cx="685800" cy="642620"/>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3510279" y="2021839"/>
              <a:ext cx="914400" cy="514350"/>
            </a:xfrm>
            <a:prstGeom prst="rect">
              <a:avLst/>
            </a:prstGeom>
            <a:blipFill>
              <a:blip r:embed="rId2" cstate="print"/>
              <a:stretch>
                <a:fillRect/>
              </a:stretch>
            </a:blipFill>
          </p:spPr>
          <p:txBody>
            <a:bodyPr wrap="square" lIns="0" tIns="0" rIns="0" bIns="0" rtlCol="0"/>
            <a:lstStyle/>
            <a:p>
              <a:endParaRPr/>
            </a:p>
          </p:txBody>
        </p:sp>
        <p:sp>
          <p:nvSpPr>
            <p:cNvPr id="10" name="object 10"/>
            <p:cNvSpPr/>
            <p:nvPr/>
          </p:nvSpPr>
          <p:spPr>
            <a:xfrm>
              <a:off x="4424679" y="1819910"/>
              <a:ext cx="922020" cy="716279"/>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6469379" y="3811270"/>
              <a:ext cx="1061720" cy="680719"/>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3124200" y="5591809"/>
              <a:ext cx="1137920" cy="718820"/>
            </a:xfrm>
            <a:prstGeom prst="rect">
              <a:avLst/>
            </a:prstGeom>
            <a:blipFill>
              <a:blip r:embed="rId7" cstate="print"/>
              <a:stretch>
                <a:fillRect/>
              </a:stretch>
            </a:blipFill>
          </p:spPr>
          <p:txBody>
            <a:bodyPr wrap="square" lIns="0" tIns="0" rIns="0" bIns="0" rtlCol="0"/>
            <a:lstStyle/>
            <a:p>
              <a:endParaRPr/>
            </a:p>
          </p:txBody>
        </p:sp>
        <p:sp>
          <p:nvSpPr>
            <p:cNvPr id="13" name="object 13"/>
            <p:cNvSpPr/>
            <p:nvPr/>
          </p:nvSpPr>
          <p:spPr>
            <a:xfrm>
              <a:off x="4046220" y="3606800"/>
              <a:ext cx="838200" cy="838200"/>
            </a:xfrm>
            <a:prstGeom prst="rect">
              <a:avLst/>
            </a:prstGeom>
            <a:blipFill>
              <a:blip r:embed="rId8" cstate="print"/>
              <a:stretch>
                <a:fillRect/>
              </a:stretch>
            </a:blipFill>
          </p:spPr>
          <p:txBody>
            <a:bodyPr wrap="square" lIns="0" tIns="0" rIns="0" bIns="0" rtlCol="0"/>
            <a:lstStyle/>
            <a:p>
              <a:endParaRPr/>
            </a:p>
          </p:txBody>
        </p:sp>
      </p:grpSp>
      <p:grpSp>
        <p:nvGrpSpPr>
          <p:cNvPr id="14" name="object 14"/>
          <p:cNvGrpSpPr/>
          <p:nvPr/>
        </p:nvGrpSpPr>
        <p:grpSpPr>
          <a:xfrm>
            <a:off x="4432300" y="5796279"/>
            <a:ext cx="990600" cy="514350"/>
            <a:chOff x="4432300" y="5796279"/>
            <a:chExt cx="990600" cy="514350"/>
          </a:xfrm>
        </p:grpSpPr>
        <p:sp>
          <p:nvSpPr>
            <p:cNvPr id="15" name="object 15"/>
            <p:cNvSpPr/>
            <p:nvPr/>
          </p:nvSpPr>
          <p:spPr>
            <a:xfrm>
              <a:off x="4432300" y="5796279"/>
              <a:ext cx="914400" cy="514349"/>
            </a:xfrm>
            <a:prstGeom prst="rect">
              <a:avLst/>
            </a:prstGeom>
            <a:blipFill>
              <a:blip r:embed="rId2" cstate="print"/>
              <a:stretch>
                <a:fillRect/>
              </a:stretch>
            </a:blipFill>
          </p:spPr>
          <p:txBody>
            <a:bodyPr wrap="square" lIns="0" tIns="0" rIns="0" bIns="0" rtlCol="0"/>
            <a:lstStyle/>
            <a:p>
              <a:endParaRPr/>
            </a:p>
          </p:txBody>
        </p:sp>
        <p:sp>
          <p:nvSpPr>
            <p:cNvPr id="16" name="object 16"/>
            <p:cNvSpPr/>
            <p:nvPr/>
          </p:nvSpPr>
          <p:spPr>
            <a:xfrm>
              <a:off x="5346700" y="6014719"/>
              <a:ext cx="76200" cy="76200"/>
            </a:xfrm>
            <a:custGeom>
              <a:avLst/>
              <a:gdLst/>
              <a:ahLst/>
              <a:cxnLst/>
              <a:rect l="l" t="t" r="r" b="b"/>
              <a:pathLst>
                <a:path w="76200" h="76200">
                  <a:moveTo>
                    <a:pt x="76200" y="0"/>
                  </a:moveTo>
                  <a:lnTo>
                    <a:pt x="0" y="38099"/>
                  </a:lnTo>
                  <a:lnTo>
                    <a:pt x="76200" y="76199"/>
                  </a:lnTo>
                  <a:lnTo>
                    <a:pt x="76200" y="0"/>
                  </a:lnTo>
                  <a:close/>
                </a:path>
              </a:pathLst>
            </a:custGeom>
            <a:solidFill>
              <a:srgbClr val="313131"/>
            </a:solidFill>
          </p:spPr>
          <p:txBody>
            <a:bodyPr wrap="square" lIns="0" tIns="0" rIns="0" bIns="0" rtlCol="0"/>
            <a:lstStyle/>
            <a:p>
              <a:endParaRPr/>
            </a:p>
          </p:txBody>
        </p:sp>
      </p:grpSp>
      <p:sp>
        <p:nvSpPr>
          <p:cNvPr id="17" name="object 17"/>
          <p:cNvSpPr txBox="1"/>
          <p:nvPr/>
        </p:nvSpPr>
        <p:spPr>
          <a:xfrm>
            <a:off x="4130040" y="4250690"/>
            <a:ext cx="598805" cy="238760"/>
          </a:xfrm>
          <a:prstGeom prst="rect">
            <a:avLst/>
          </a:prstGeom>
        </p:spPr>
        <p:txBody>
          <a:bodyPr vert="horz" wrap="square" lIns="0" tIns="12700" rIns="0" bIns="0" rtlCol="0">
            <a:spAutoFit/>
          </a:bodyPr>
          <a:lstStyle/>
          <a:p>
            <a:pPr marL="12700">
              <a:lnSpc>
                <a:spcPct val="100000"/>
              </a:lnSpc>
              <a:spcBef>
                <a:spcPts val="100"/>
              </a:spcBef>
            </a:pPr>
            <a:r>
              <a:rPr sz="1400" b="1" spc="-15" dirty="0">
                <a:latin typeface="Times New Roman"/>
                <a:cs typeface="Times New Roman"/>
              </a:rPr>
              <a:t>V</a:t>
            </a:r>
            <a:r>
              <a:rPr sz="1400" b="1" spc="5" dirty="0">
                <a:latin typeface="Times New Roman"/>
                <a:cs typeface="Times New Roman"/>
              </a:rPr>
              <a:t>e</a:t>
            </a:r>
            <a:r>
              <a:rPr sz="1400" b="1" spc="-5" dirty="0">
                <a:latin typeface="Times New Roman"/>
                <a:cs typeface="Times New Roman"/>
              </a:rPr>
              <a:t>nd</a:t>
            </a:r>
            <a:r>
              <a:rPr sz="1400" b="1" spc="5" dirty="0">
                <a:latin typeface="Times New Roman"/>
                <a:cs typeface="Times New Roman"/>
              </a:rPr>
              <a:t>o</a:t>
            </a:r>
            <a:r>
              <a:rPr sz="1400" b="1" dirty="0">
                <a:latin typeface="Times New Roman"/>
                <a:cs typeface="Times New Roman"/>
              </a:rPr>
              <a:t>r</a:t>
            </a:r>
            <a:endParaRPr sz="1400">
              <a:latin typeface="Times New Roman"/>
              <a:cs typeface="Times New Roman"/>
            </a:endParaRPr>
          </a:p>
        </p:txBody>
      </p:sp>
      <p:sp>
        <p:nvSpPr>
          <p:cNvPr id="18" name="object 18"/>
          <p:cNvSpPr/>
          <p:nvPr/>
        </p:nvSpPr>
        <p:spPr>
          <a:xfrm>
            <a:off x="330200" y="3930650"/>
            <a:ext cx="914400" cy="514350"/>
          </a:xfrm>
          <a:prstGeom prst="rect">
            <a:avLst/>
          </a:prstGeom>
          <a:blipFill>
            <a:blip r:embed="rId2" cstate="print"/>
            <a:stretch>
              <a:fillRect/>
            </a:stretch>
          </a:blipFill>
        </p:spPr>
        <p:txBody>
          <a:bodyPr wrap="square" lIns="0" tIns="0" rIns="0" bIns="0" rtlCol="0"/>
          <a:lstStyle/>
          <a:p>
            <a:endParaRPr/>
          </a:p>
        </p:txBody>
      </p:sp>
      <p:sp>
        <p:nvSpPr>
          <p:cNvPr id="19" name="object 19"/>
          <p:cNvSpPr txBox="1"/>
          <p:nvPr/>
        </p:nvSpPr>
        <p:spPr>
          <a:xfrm>
            <a:off x="3775709" y="2578100"/>
            <a:ext cx="1238885" cy="452120"/>
          </a:xfrm>
          <a:prstGeom prst="rect">
            <a:avLst/>
          </a:prstGeom>
        </p:spPr>
        <p:txBody>
          <a:bodyPr vert="horz" wrap="square" lIns="0" tIns="12700" rIns="0" bIns="0" rtlCol="0">
            <a:spAutoFit/>
          </a:bodyPr>
          <a:lstStyle/>
          <a:p>
            <a:pPr marL="12700" marR="5080">
              <a:lnSpc>
                <a:spcPct val="100000"/>
              </a:lnSpc>
              <a:spcBef>
                <a:spcPts val="100"/>
              </a:spcBef>
            </a:pPr>
            <a:r>
              <a:rPr sz="1400" spc="-5" dirty="0">
                <a:latin typeface="Liberation Sans Narrow"/>
                <a:cs typeface="Liberation Sans Narrow"/>
              </a:rPr>
              <a:t>Sales dept.  Demographic</a:t>
            </a:r>
            <a:r>
              <a:rPr sz="1400" spc="-70" dirty="0">
                <a:latin typeface="Liberation Sans Narrow"/>
                <a:cs typeface="Liberation Sans Narrow"/>
              </a:rPr>
              <a:t> </a:t>
            </a:r>
            <a:r>
              <a:rPr sz="1400" spc="-5" dirty="0">
                <a:latin typeface="Liberation Sans Narrow"/>
                <a:cs typeface="Liberation Sans Narrow"/>
              </a:rPr>
              <a:t>Files</a:t>
            </a:r>
            <a:endParaRPr sz="1400">
              <a:latin typeface="Liberation Sans Narrow"/>
              <a:cs typeface="Liberation Sans Narrow"/>
            </a:endParaRPr>
          </a:p>
        </p:txBody>
      </p:sp>
      <p:sp>
        <p:nvSpPr>
          <p:cNvPr id="20" name="object 20"/>
          <p:cNvSpPr txBox="1"/>
          <p:nvPr/>
        </p:nvSpPr>
        <p:spPr>
          <a:xfrm>
            <a:off x="7311390" y="4603750"/>
            <a:ext cx="770255" cy="238760"/>
          </a:xfrm>
          <a:prstGeom prst="rect">
            <a:avLst/>
          </a:prstGeom>
        </p:spPr>
        <p:txBody>
          <a:bodyPr vert="horz" wrap="square" lIns="0" tIns="12700" rIns="0" bIns="0" rtlCol="0">
            <a:spAutoFit/>
          </a:bodyPr>
          <a:lstStyle/>
          <a:p>
            <a:pPr marL="12700">
              <a:lnSpc>
                <a:spcPct val="100000"/>
              </a:lnSpc>
              <a:spcBef>
                <a:spcPts val="100"/>
              </a:spcBef>
            </a:pPr>
            <a:r>
              <a:rPr sz="1400" spc="5" dirty="0">
                <a:latin typeface="Liberation Sans Narrow"/>
                <a:cs typeface="Liberation Sans Narrow"/>
              </a:rPr>
              <a:t>W</a:t>
            </a:r>
            <a:r>
              <a:rPr sz="1400" spc="-5" dirty="0">
                <a:latin typeface="Liberation Sans Narrow"/>
                <a:cs typeface="Liberation Sans Narrow"/>
              </a:rPr>
              <a:t>ar</a:t>
            </a:r>
            <a:r>
              <a:rPr sz="1400" spc="-10" dirty="0">
                <a:latin typeface="Liberation Sans Narrow"/>
                <a:cs typeface="Liberation Sans Narrow"/>
              </a:rPr>
              <a:t>e</a:t>
            </a:r>
            <a:r>
              <a:rPr sz="1400" spc="-5" dirty="0">
                <a:latin typeface="Liberation Sans Narrow"/>
                <a:cs typeface="Liberation Sans Narrow"/>
              </a:rPr>
              <a:t>hous</a:t>
            </a:r>
            <a:r>
              <a:rPr sz="1400" dirty="0">
                <a:latin typeface="Liberation Sans Narrow"/>
                <a:cs typeface="Liberation Sans Narrow"/>
              </a:rPr>
              <a:t>e</a:t>
            </a:r>
            <a:endParaRPr sz="1400">
              <a:latin typeface="Liberation Sans Narrow"/>
              <a:cs typeface="Liberation Sans Narrow"/>
            </a:endParaRPr>
          </a:p>
        </p:txBody>
      </p:sp>
      <p:sp>
        <p:nvSpPr>
          <p:cNvPr id="21" name="object 21"/>
          <p:cNvSpPr txBox="1"/>
          <p:nvPr/>
        </p:nvSpPr>
        <p:spPr>
          <a:xfrm>
            <a:off x="7311390" y="4817109"/>
            <a:ext cx="973455" cy="238760"/>
          </a:xfrm>
          <a:prstGeom prst="rect">
            <a:avLst/>
          </a:prstGeom>
        </p:spPr>
        <p:txBody>
          <a:bodyPr vert="horz" wrap="square" lIns="0" tIns="12700" rIns="0" bIns="0" rtlCol="0">
            <a:spAutoFit/>
          </a:bodyPr>
          <a:lstStyle/>
          <a:p>
            <a:pPr marL="12700">
              <a:lnSpc>
                <a:spcPct val="100000"/>
              </a:lnSpc>
              <a:spcBef>
                <a:spcPts val="100"/>
              </a:spcBef>
            </a:pPr>
            <a:r>
              <a:rPr sz="1400" spc="-5" dirty="0">
                <a:latin typeface="Liberation Sans Narrow"/>
                <a:cs typeface="Liberation Sans Narrow"/>
              </a:rPr>
              <a:t>Inventory</a:t>
            </a:r>
            <a:r>
              <a:rPr sz="1400" spc="-55" dirty="0">
                <a:latin typeface="Liberation Sans Narrow"/>
                <a:cs typeface="Liberation Sans Narrow"/>
              </a:rPr>
              <a:t> </a:t>
            </a:r>
            <a:r>
              <a:rPr sz="1400" spc="-5" dirty="0">
                <a:latin typeface="Liberation Sans Narrow"/>
                <a:cs typeface="Liberation Sans Narrow"/>
              </a:rPr>
              <a:t>Files</a:t>
            </a:r>
            <a:endParaRPr sz="1400">
              <a:latin typeface="Liberation Sans Narrow"/>
              <a:cs typeface="Liberation Sans Narrow"/>
            </a:endParaRPr>
          </a:p>
        </p:txBody>
      </p:sp>
      <p:sp>
        <p:nvSpPr>
          <p:cNvPr id="22" name="object 22"/>
          <p:cNvSpPr/>
          <p:nvPr/>
        </p:nvSpPr>
        <p:spPr>
          <a:xfrm>
            <a:off x="1339850" y="3708400"/>
            <a:ext cx="1057910" cy="736600"/>
          </a:xfrm>
          <a:prstGeom prst="rect">
            <a:avLst/>
          </a:prstGeom>
          <a:blipFill>
            <a:blip r:embed="rId9" cstate="print"/>
            <a:stretch>
              <a:fillRect/>
            </a:stretch>
          </a:blipFill>
        </p:spPr>
        <p:txBody>
          <a:bodyPr wrap="square" lIns="0" tIns="0" rIns="0" bIns="0" rtlCol="0"/>
          <a:lstStyle/>
          <a:p>
            <a:endParaRPr/>
          </a:p>
        </p:txBody>
      </p:sp>
      <p:sp>
        <p:nvSpPr>
          <p:cNvPr id="23" name="object 23"/>
          <p:cNvSpPr txBox="1"/>
          <p:nvPr/>
        </p:nvSpPr>
        <p:spPr>
          <a:xfrm>
            <a:off x="1165860" y="4479290"/>
            <a:ext cx="1109345" cy="450850"/>
          </a:xfrm>
          <a:prstGeom prst="rect">
            <a:avLst/>
          </a:prstGeom>
        </p:spPr>
        <p:txBody>
          <a:bodyPr vert="horz" wrap="square" lIns="0" tIns="20320" rIns="0" bIns="0" rtlCol="0">
            <a:spAutoFit/>
          </a:bodyPr>
          <a:lstStyle/>
          <a:p>
            <a:pPr marL="12700" marR="5080">
              <a:lnSpc>
                <a:spcPts val="1670"/>
              </a:lnSpc>
              <a:spcBef>
                <a:spcPts val="160"/>
              </a:spcBef>
            </a:pPr>
            <a:r>
              <a:rPr sz="1400" spc="-5" dirty="0">
                <a:latin typeface="Liberation Sans Narrow"/>
                <a:cs typeface="Liberation Sans Narrow"/>
              </a:rPr>
              <a:t>Accounting</a:t>
            </a:r>
            <a:r>
              <a:rPr sz="1400" spc="-65" dirty="0">
                <a:latin typeface="Liberation Sans Narrow"/>
                <a:cs typeface="Liberation Sans Narrow"/>
              </a:rPr>
              <a:t> </a:t>
            </a:r>
            <a:r>
              <a:rPr sz="1400" spc="-10" dirty="0">
                <a:latin typeface="Liberation Sans Narrow"/>
                <a:cs typeface="Liberation Sans Narrow"/>
              </a:rPr>
              <a:t>dept.  </a:t>
            </a:r>
            <a:r>
              <a:rPr sz="1400" spc="-5" dirty="0">
                <a:latin typeface="Liberation Sans Narrow"/>
                <a:cs typeface="Liberation Sans Narrow"/>
              </a:rPr>
              <a:t>Accounting</a:t>
            </a:r>
            <a:r>
              <a:rPr sz="1400" spc="-60" dirty="0">
                <a:latin typeface="Liberation Sans Narrow"/>
                <a:cs typeface="Liberation Sans Narrow"/>
              </a:rPr>
              <a:t> </a:t>
            </a:r>
            <a:r>
              <a:rPr sz="1400" spc="-5" dirty="0">
                <a:latin typeface="Liberation Sans Narrow"/>
                <a:cs typeface="Liberation Sans Narrow"/>
              </a:rPr>
              <a:t>Files</a:t>
            </a:r>
            <a:endParaRPr sz="1400">
              <a:latin typeface="Liberation Sans Narrow"/>
              <a:cs typeface="Liberation Sans Narrow"/>
            </a:endParaRPr>
          </a:p>
        </p:txBody>
      </p:sp>
      <p:grpSp>
        <p:nvGrpSpPr>
          <p:cNvPr id="24" name="object 24"/>
          <p:cNvGrpSpPr/>
          <p:nvPr/>
        </p:nvGrpSpPr>
        <p:grpSpPr>
          <a:xfrm>
            <a:off x="2129154" y="2138045"/>
            <a:ext cx="1381125" cy="172085"/>
            <a:chOff x="2129154" y="2138045"/>
            <a:chExt cx="1381125" cy="172085"/>
          </a:xfrm>
        </p:grpSpPr>
        <p:sp>
          <p:nvSpPr>
            <p:cNvPr id="25" name="object 25"/>
            <p:cNvSpPr/>
            <p:nvPr/>
          </p:nvSpPr>
          <p:spPr>
            <a:xfrm>
              <a:off x="2133599" y="2142490"/>
              <a:ext cx="1306830" cy="130810"/>
            </a:xfrm>
            <a:custGeom>
              <a:avLst/>
              <a:gdLst/>
              <a:ahLst/>
              <a:cxnLst/>
              <a:rect l="l" t="t" r="r" b="b"/>
              <a:pathLst>
                <a:path w="1306829" h="130810">
                  <a:moveTo>
                    <a:pt x="0" y="0"/>
                  </a:moveTo>
                  <a:lnTo>
                    <a:pt x="1306829" y="130810"/>
                  </a:lnTo>
                </a:path>
              </a:pathLst>
            </a:custGeom>
            <a:ln w="8890">
              <a:solidFill>
                <a:srgbClr val="313131"/>
              </a:solidFill>
            </a:ln>
          </p:spPr>
          <p:txBody>
            <a:bodyPr wrap="square" lIns="0" tIns="0" rIns="0" bIns="0" rtlCol="0"/>
            <a:lstStyle/>
            <a:p>
              <a:endParaRPr/>
            </a:p>
          </p:txBody>
        </p:sp>
        <p:sp>
          <p:nvSpPr>
            <p:cNvPr id="26" name="object 26"/>
            <p:cNvSpPr/>
            <p:nvPr/>
          </p:nvSpPr>
          <p:spPr>
            <a:xfrm>
              <a:off x="3431539" y="2233930"/>
              <a:ext cx="78740" cy="76200"/>
            </a:xfrm>
            <a:custGeom>
              <a:avLst/>
              <a:gdLst/>
              <a:ahLst/>
              <a:cxnLst/>
              <a:rect l="l" t="t" r="r" b="b"/>
              <a:pathLst>
                <a:path w="78739" h="76200">
                  <a:moveTo>
                    <a:pt x="6350" y="0"/>
                  </a:moveTo>
                  <a:lnTo>
                    <a:pt x="0" y="76200"/>
                  </a:lnTo>
                  <a:lnTo>
                    <a:pt x="78739" y="45720"/>
                  </a:lnTo>
                  <a:lnTo>
                    <a:pt x="6350" y="0"/>
                  </a:lnTo>
                  <a:close/>
                </a:path>
              </a:pathLst>
            </a:custGeom>
            <a:solidFill>
              <a:srgbClr val="313131"/>
            </a:solidFill>
          </p:spPr>
          <p:txBody>
            <a:bodyPr wrap="square" lIns="0" tIns="0" rIns="0" bIns="0" rtlCol="0"/>
            <a:lstStyle/>
            <a:p>
              <a:endParaRPr/>
            </a:p>
          </p:txBody>
        </p:sp>
      </p:grpSp>
      <p:sp>
        <p:nvSpPr>
          <p:cNvPr id="27" name="object 27"/>
          <p:cNvSpPr txBox="1"/>
          <p:nvPr/>
        </p:nvSpPr>
        <p:spPr>
          <a:xfrm rot="240000">
            <a:off x="2477618" y="2016374"/>
            <a:ext cx="653649" cy="152400"/>
          </a:xfrm>
          <a:prstGeom prst="rect">
            <a:avLst/>
          </a:prstGeom>
        </p:spPr>
        <p:txBody>
          <a:bodyPr vert="horz" wrap="square" lIns="0" tIns="0" rIns="0" bIns="0" rtlCol="0">
            <a:spAutoFit/>
          </a:bodyPr>
          <a:lstStyle/>
          <a:p>
            <a:pPr>
              <a:lnSpc>
                <a:spcPts val="1200"/>
              </a:lnSpc>
            </a:pPr>
            <a:r>
              <a:rPr sz="1800" spc="-22" baseline="2314" dirty="0">
                <a:latin typeface="Liberation Sans Narrow"/>
                <a:cs typeface="Liberation Sans Narrow"/>
              </a:rPr>
              <a:t>Order</a:t>
            </a:r>
            <a:r>
              <a:rPr sz="1800" spc="-97" baseline="2314" dirty="0">
                <a:latin typeface="Liberation Sans Narrow"/>
                <a:cs typeface="Liberation Sans Narrow"/>
              </a:rPr>
              <a:t> </a:t>
            </a:r>
            <a:r>
              <a:rPr sz="1200" spc="-15" dirty="0">
                <a:latin typeface="Liberation Sans Narrow"/>
                <a:cs typeface="Liberation Sans Narrow"/>
              </a:rPr>
              <a:t>parts</a:t>
            </a:r>
            <a:endParaRPr sz="1200">
              <a:latin typeface="Liberation Sans Narrow"/>
              <a:cs typeface="Liberation Sans Narrow"/>
            </a:endParaRPr>
          </a:p>
        </p:txBody>
      </p:sp>
      <p:grpSp>
        <p:nvGrpSpPr>
          <p:cNvPr id="28" name="object 28"/>
          <p:cNvGrpSpPr/>
          <p:nvPr/>
        </p:nvGrpSpPr>
        <p:grpSpPr>
          <a:xfrm>
            <a:off x="5333365" y="2174875"/>
            <a:ext cx="1704975" cy="1636395"/>
            <a:chOff x="5333365" y="2174875"/>
            <a:chExt cx="1704975" cy="1636395"/>
          </a:xfrm>
        </p:grpSpPr>
        <p:sp>
          <p:nvSpPr>
            <p:cNvPr id="29" name="object 29"/>
            <p:cNvSpPr/>
            <p:nvPr/>
          </p:nvSpPr>
          <p:spPr>
            <a:xfrm>
              <a:off x="5337810" y="2179319"/>
              <a:ext cx="1662430" cy="1562100"/>
            </a:xfrm>
            <a:custGeom>
              <a:avLst/>
              <a:gdLst/>
              <a:ahLst/>
              <a:cxnLst/>
              <a:rect l="l" t="t" r="r" b="b"/>
              <a:pathLst>
                <a:path w="1662429" h="1562100">
                  <a:moveTo>
                    <a:pt x="0" y="0"/>
                  </a:moveTo>
                  <a:lnTo>
                    <a:pt x="0" y="702309"/>
                  </a:lnTo>
                  <a:lnTo>
                    <a:pt x="1662430" y="702309"/>
                  </a:lnTo>
                  <a:lnTo>
                    <a:pt x="1662430" y="1562099"/>
                  </a:lnTo>
                </a:path>
              </a:pathLst>
            </a:custGeom>
            <a:ln w="8890">
              <a:solidFill>
                <a:srgbClr val="313131"/>
              </a:solidFill>
            </a:ln>
          </p:spPr>
          <p:txBody>
            <a:bodyPr wrap="square" lIns="0" tIns="0" rIns="0" bIns="0" rtlCol="0"/>
            <a:lstStyle/>
            <a:p>
              <a:endParaRPr/>
            </a:p>
          </p:txBody>
        </p:sp>
        <p:sp>
          <p:nvSpPr>
            <p:cNvPr id="30" name="object 30"/>
            <p:cNvSpPr/>
            <p:nvPr/>
          </p:nvSpPr>
          <p:spPr>
            <a:xfrm>
              <a:off x="6962140" y="3736339"/>
              <a:ext cx="76200" cy="74930"/>
            </a:xfrm>
            <a:custGeom>
              <a:avLst/>
              <a:gdLst/>
              <a:ahLst/>
              <a:cxnLst/>
              <a:rect l="l" t="t" r="r" b="b"/>
              <a:pathLst>
                <a:path w="76200" h="74929">
                  <a:moveTo>
                    <a:pt x="76200" y="0"/>
                  </a:moveTo>
                  <a:lnTo>
                    <a:pt x="0" y="0"/>
                  </a:lnTo>
                  <a:lnTo>
                    <a:pt x="38100" y="74930"/>
                  </a:lnTo>
                  <a:lnTo>
                    <a:pt x="76200" y="0"/>
                  </a:lnTo>
                  <a:close/>
                </a:path>
              </a:pathLst>
            </a:custGeom>
            <a:solidFill>
              <a:srgbClr val="313131"/>
            </a:solidFill>
          </p:spPr>
          <p:txBody>
            <a:bodyPr wrap="square" lIns="0" tIns="0" rIns="0" bIns="0" rtlCol="0"/>
            <a:lstStyle/>
            <a:p>
              <a:endParaRPr/>
            </a:p>
          </p:txBody>
        </p:sp>
      </p:grpSp>
      <p:sp>
        <p:nvSpPr>
          <p:cNvPr id="31" name="object 31"/>
          <p:cNvSpPr txBox="1"/>
          <p:nvPr/>
        </p:nvSpPr>
        <p:spPr>
          <a:xfrm>
            <a:off x="7031141" y="2148550"/>
            <a:ext cx="231140" cy="1014730"/>
          </a:xfrm>
          <a:prstGeom prst="rect">
            <a:avLst/>
          </a:prstGeom>
        </p:spPr>
        <p:txBody>
          <a:bodyPr vert="vert" wrap="square" lIns="0" tIns="2540" rIns="0" bIns="0" rtlCol="0">
            <a:spAutoFit/>
          </a:bodyPr>
          <a:lstStyle/>
          <a:p>
            <a:pPr marL="12700">
              <a:lnSpc>
                <a:spcPct val="100000"/>
              </a:lnSpc>
              <a:spcBef>
                <a:spcPts val="20"/>
              </a:spcBef>
            </a:pPr>
            <a:r>
              <a:rPr sz="1400" spc="-10" dirty="0">
                <a:latin typeface="Liberation Sans Narrow"/>
                <a:cs typeface="Liberation Sans Narrow"/>
              </a:rPr>
              <a:t>Check </a:t>
            </a:r>
            <a:r>
              <a:rPr sz="1400" spc="-5" dirty="0">
                <a:latin typeface="Liberation Sans Narrow"/>
                <a:cs typeface="Liberation Sans Narrow"/>
              </a:rPr>
              <a:t>for</a:t>
            </a:r>
            <a:r>
              <a:rPr sz="1400" spc="-55" dirty="0">
                <a:latin typeface="Liberation Sans Narrow"/>
                <a:cs typeface="Liberation Sans Narrow"/>
              </a:rPr>
              <a:t> </a:t>
            </a:r>
            <a:r>
              <a:rPr sz="1400" spc="-5" dirty="0">
                <a:latin typeface="Liberation Sans Narrow"/>
                <a:cs typeface="Liberation Sans Narrow"/>
              </a:rPr>
              <a:t>parts</a:t>
            </a:r>
            <a:endParaRPr sz="1400">
              <a:latin typeface="Liberation Sans Narrow"/>
              <a:cs typeface="Liberation Sans Narrow"/>
            </a:endParaRPr>
          </a:p>
        </p:txBody>
      </p:sp>
      <p:sp>
        <p:nvSpPr>
          <p:cNvPr id="32" name="object 32"/>
          <p:cNvSpPr/>
          <p:nvPr/>
        </p:nvSpPr>
        <p:spPr>
          <a:xfrm>
            <a:off x="5346700" y="4491990"/>
            <a:ext cx="1653539" cy="1560830"/>
          </a:xfrm>
          <a:custGeom>
            <a:avLst/>
            <a:gdLst/>
            <a:ahLst/>
            <a:cxnLst/>
            <a:rect l="l" t="t" r="r" b="b"/>
            <a:pathLst>
              <a:path w="1653540" h="1560829">
                <a:moveTo>
                  <a:pt x="1653540" y="1270"/>
                </a:moveTo>
                <a:lnTo>
                  <a:pt x="941070" y="1270"/>
                </a:lnTo>
                <a:lnTo>
                  <a:pt x="941070" y="1560830"/>
                </a:lnTo>
                <a:lnTo>
                  <a:pt x="71120" y="1560830"/>
                </a:lnTo>
              </a:path>
              <a:path w="1653540" h="1560829">
                <a:moveTo>
                  <a:pt x="0" y="1457960"/>
                </a:moveTo>
                <a:lnTo>
                  <a:pt x="744220" y="1457960"/>
                </a:lnTo>
                <a:lnTo>
                  <a:pt x="744220" y="0"/>
                </a:lnTo>
                <a:lnTo>
                  <a:pt x="1417320" y="0"/>
                </a:lnTo>
              </a:path>
            </a:pathLst>
          </a:custGeom>
          <a:ln w="8890">
            <a:solidFill>
              <a:srgbClr val="313131"/>
            </a:solidFill>
          </a:ln>
        </p:spPr>
        <p:txBody>
          <a:bodyPr wrap="square" lIns="0" tIns="0" rIns="0" bIns="0" rtlCol="0"/>
          <a:lstStyle/>
          <a:p>
            <a:endParaRPr/>
          </a:p>
        </p:txBody>
      </p:sp>
      <p:grpSp>
        <p:nvGrpSpPr>
          <p:cNvPr id="33" name="object 33"/>
          <p:cNvGrpSpPr/>
          <p:nvPr/>
        </p:nvGrpSpPr>
        <p:grpSpPr>
          <a:xfrm>
            <a:off x="3688715" y="2320289"/>
            <a:ext cx="3161030" cy="3274695"/>
            <a:chOff x="3688715" y="2320289"/>
            <a:chExt cx="3161030" cy="3274695"/>
          </a:xfrm>
        </p:grpSpPr>
        <p:sp>
          <p:nvSpPr>
            <p:cNvPr id="34" name="object 34"/>
            <p:cNvSpPr/>
            <p:nvPr/>
          </p:nvSpPr>
          <p:spPr>
            <a:xfrm>
              <a:off x="5345430" y="2390139"/>
              <a:ext cx="1499870" cy="1466850"/>
            </a:xfrm>
            <a:custGeom>
              <a:avLst/>
              <a:gdLst/>
              <a:ahLst/>
              <a:cxnLst/>
              <a:rect l="l" t="t" r="r" b="b"/>
              <a:pathLst>
                <a:path w="1499870" h="1466850">
                  <a:moveTo>
                    <a:pt x="1499870" y="1466850"/>
                  </a:moveTo>
                  <a:lnTo>
                    <a:pt x="1499870" y="698500"/>
                  </a:lnTo>
                  <a:lnTo>
                    <a:pt x="0" y="698500"/>
                  </a:lnTo>
                  <a:lnTo>
                    <a:pt x="0" y="0"/>
                  </a:lnTo>
                </a:path>
              </a:pathLst>
            </a:custGeom>
            <a:ln w="8890">
              <a:solidFill>
                <a:srgbClr val="313131"/>
              </a:solidFill>
            </a:ln>
          </p:spPr>
          <p:txBody>
            <a:bodyPr wrap="square" lIns="0" tIns="0" rIns="0" bIns="0" rtlCol="0"/>
            <a:lstStyle/>
            <a:p>
              <a:endParaRPr/>
            </a:p>
          </p:txBody>
        </p:sp>
        <p:sp>
          <p:nvSpPr>
            <p:cNvPr id="35" name="object 35"/>
            <p:cNvSpPr/>
            <p:nvPr/>
          </p:nvSpPr>
          <p:spPr>
            <a:xfrm>
              <a:off x="5308600" y="2320289"/>
              <a:ext cx="74930" cy="74930"/>
            </a:xfrm>
            <a:custGeom>
              <a:avLst/>
              <a:gdLst/>
              <a:ahLst/>
              <a:cxnLst/>
              <a:rect l="l" t="t" r="r" b="b"/>
              <a:pathLst>
                <a:path w="74929" h="74930">
                  <a:moveTo>
                    <a:pt x="36829" y="0"/>
                  </a:moveTo>
                  <a:lnTo>
                    <a:pt x="0" y="74930"/>
                  </a:lnTo>
                  <a:lnTo>
                    <a:pt x="74929" y="74930"/>
                  </a:lnTo>
                  <a:lnTo>
                    <a:pt x="36829" y="0"/>
                  </a:lnTo>
                  <a:close/>
                </a:path>
              </a:pathLst>
            </a:custGeom>
            <a:solidFill>
              <a:srgbClr val="313131"/>
            </a:solidFill>
          </p:spPr>
          <p:txBody>
            <a:bodyPr wrap="square" lIns="0" tIns="0" rIns="0" bIns="0" rtlCol="0"/>
            <a:lstStyle/>
            <a:p>
              <a:endParaRPr/>
            </a:p>
          </p:txBody>
        </p:sp>
        <p:sp>
          <p:nvSpPr>
            <p:cNvPr id="36" name="object 36"/>
            <p:cNvSpPr/>
            <p:nvPr/>
          </p:nvSpPr>
          <p:spPr>
            <a:xfrm>
              <a:off x="5346700" y="2533649"/>
              <a:ext cx="1123950" cy="1277620"/>
            </a:xfrm>
            <a:custGeom>
              <a:avLst/>
              <a:gdLst/>
              <a:ahLst/>
              <a:cxnLst/>
              <a:rect l="l" t="t" r="r" b="b"/>
              <a:pathLst>
                <a:path w="1123950" h="1277620">
                  <a:moveTo>
                    <a:pt x="1123950" y="1277620"/>
                  </a:moveTo>
                  <a:lnTo>
                    <a:pt x="1123950" y="604520"/>
                  </a:lnTo>
                  <a:lnTo>
                    <a:pt x="0" y="604520"/>
                  </a:lnTo>
                  <a:lnTo>
                    <a:pt x="0" y="0"/>
                  </a:lnTo>
                </a:path>
              </a:pathLst>
            </a:custGeom>
            <a:ln w="8889">
              <a:solidFill>
                <a:srgbClr val="313131"/>
              </a:solidFill>
            </a:ln>
          </p:spPr>
          <p:txBody>
            <a:bodyPr wrap="square" lIns="0" tIns="0" rIns="0" bIns="0" rtlCol="0"/>
            <a:lstStyle/>
            <a:p>
              <a:endParaRPr/>
            </a:p>
          </p:txBody>
        </p:sp>
        <p:sp>
          <p:nvSpPr>
            <p:cNvPr id="37" name="object 37"/>
            <p:cNvSpPr/>
            <p:nvPr/>
          </p:nvSpPr>
          <p:spPr>
            <a:xfrm>
              <a:off x="5308600" y="2463799"/>
              <a:ext cx="1526540" cy="2066289"/>
            </a:xfrm>
            <a:custGeom>
              <a:avLst/>
              <a:gdLst/>
              <a:ahLst/>
              <a:cxnLst/>
              <a:rect l="l" t="t" r="r" b="b"/>
              <a:pathLst>
                <a:path w="1526540" h="2066289">
                  <a:moveTo>
                    <a:pt x="74930" y="74930"/>
                  </a:moveTo>
                  <a:lnTo>
                    <a:pt x="38100" y="0"/>
                  </a:lnTo>
                  <a:lnTo>
                    <a:pt x="0" y="74930"/>
                  </a:lnTo>
                  <a:lnTo>
                    <a:pt x="74930" y="74930"/>
                  </a:lnTo>
                  <a:close/>
                </a:path>
                <a:path w="1526540" h="2066289">
                  <a:moveTo>
                    <a:pt x="1526540" y="2028190"/>
                  </a:moveTo>
                  <a:lnTo>
                    <a:pt x="1450340" y="1991360"/>
                  </a:lnTo>
                  <a:lnTo>
                    <a:pt x="1450340" y="2066290"/>
                  </a:lnTo>
                  <a:lnTo>
                    <a:pt x="1526540" y="2028190"/>
                  </a:lnTo>
                  <a:close/>
                </a:path>
              </a:pathLst>
            </a:custGeom>
            <a:solidFill>
              <a:srgbClr val="313131"/>
            </a:solidFill>
          </p:spPr>
          <p:txBody>
            <a:bodyPr wrap="square" lIns="0" tIns="0" rIns="0" bIns="0" rtlCol="0"/>
            <a:lstStyle/>
            <a:p>
              <a:endParaRPr/>
            </a:p>
          </p:txBody>
        </p:sp>
        <p:sp>
          <p:nvSpPr>
            <p:cNvPr id="38" name="object 38"/>
            <p:cNvSpPr/>
            <p:nvPr/>
          </p:nvSpPr>
          <p:spPr>
            <a:xfrm>
              <a:off x="3693160" y="4593589"/>
              <a:ext cx="736600" cy="996950"/>
            </a:xfrm>
            <a:custGeom>
              <a:avLst/>
              <a:gdLst/>
              <a:ahLst/>
              <a:cxnLst/>
              <a:rect l="l" t="t" r="r" b="b"/>
              <a:pathLst>
                <a:path w="736600" h="996950">
                  <a:moveTo>
                    <a:pt x="0" y="996950"/>
                  </a:moveTo>
                  <a:lnTo>
                    <a:pt x="0" y="463550"/>
                  </a:lnTo>
                  <a:lnTo>
                    <a:pt x="736600" y="463550"/>
                  </a:lnTo>
                  <a:lnTo>
                    <a:pt x="736600" y="0"/>
                  </a:lnTo>
                </a:path>
              </a:pathLst>
            </a:custGeom>
            <a:ln w="8890">
              <a:solidFill>
                <a:srgbClr val="313131"/>
              </a:solidFill>
            </a:ln>
          </p:spPr>
          <p:txBody>
            <a:bodyPr wrap="square" lIns="0" tIns="0" rIns="0" bIns="0" rtlCol="0"/>
            <a:lstStyle/>
            <a:p>
              <a:endParaRPr/>
            </a:p>
          </p:txBody>
        </p:sp>
        <p:sp>
          <p:nvSpPr>
            <p:cNvPr id="39" name="object 39"/>
            <p:cNvSpPr/>
            <p:nvPr/>
          </p:nvSpPr>
          <p:spPr>
            <a:xfrm>
              <a:off x="4391660" y="4523739"/>
              <a:ext cx="76200" cy="74930"/>
            </a:xfrm>
            <a:custGeom>
              <a:avLst/>
              <a:gdLst/>
              <a:ahLst/>
              <a:cxnLst/>
              <a:rect l="l" t="t" r="r" b="b"/>
              <a:pathLst>
                <a:path w="76200" h="74929">
                  <a:moveTo>
                    <a:pt x="38100" y="0"/>
                  </a:moveTo>
                  <a:lnTo>
                    <a:pt x="0" y="74930"/>
                  </a:lnTo>
                  <a:lnTo>
                    <a:pt x="76200" y="74930"/>
                  </a:lnTo>
                  <a:lnTo>
                    <a:pt x="38100" y="0"/>
                  </a:lnTo>
                  <a:close/>
                </a:path>
              </a:pathLst>
            </a:custGeom>
            <a:solidFill>
              <a:srgbClr val="313131"/>
            </a:solidFill>
          </p:spPr>
          <p:txBody>
            <a:bodyPr wrap="square" lIns="0" tIns="0" rIns="0" bIns="0" rtlCol="0"/>
            <a:lstStyle/>
            <a:p>
              <a:endParaRPr/>
            </a:p>
          </p:txBody>
        </p:sp>
      </p:grpSp>
      <p:sp>
        <p:nvSpPr>
          <p:cNvPr id="40" name="object 40"/>
          <p:cNvSpPr txBox="1"/>
          <p:nvPr/>
        </p:nvSpPr>
        <p:spPr>
          <a:xfrm>
            <a:off x="7065040" y="5058139"/>
            <a:ext cx="229870" cy="1039494"/>
          </a:xfrm>
          <a:prstGeom prst="rect">
            <a:avLst/>
          </a:prstGeom>
        </p:spPr>
        <p:txBody>
          <a:bodyPr vert="vert270" wrap="square" lIns="0" tIns="1270" rIns="0" bIns="0" rtlCol="0">
            <a:spAutoFit/>
          </a:bodyPr>
          <a:lstStyle/>
          <a:p>
            <a:pPr marL="12700">
              <a:lnSpc>
                <a:spcPct val="100000"/>
              </a:lnSpc>
              <a:spcBef>
                <a:spcPts val="10"/>
              </a:spcBef>
            </a:pPr>
            <a:r>
              <a:rPr sz="1400" spc="-5" dirty="0">
                <a:latin typeface="Liberation Sans Narrow"/>
                <a:cs typeface="Liberation Sans Narrow"/>
              </a:rPr>
              <a:t>“we need</a:t>
            </a:r>
            <a:r>
              <a:rPr sz="1400" spc="-65" dirty="0">
                <a:latin typeface="Liberation Sans Narrow"/>
                <a:cs typeface="Liberation Sans Narrow"/>
              </a:rPr>
              <a:t> </a:t>
            </a:r>
            <a:r>
              <a:rPr sz="1400" dirty="0">
                <a:latin typeface="Liberation Sans Narrow"/>
                <a:cs typeface="Liberation Sans Narrow"/>
              </a:rPr>
              <a:t>parts”</a:t>
            </a:r>
            <a:endParaRPr sz="1400">
              <a:latin typeface="Liberation Sans Narrow"/>
              <a:cs typeface="Liberation Sans Narrow"/>
            </a:endParaRPr>
          </a:p>
        </p:txBody>
      </p:sp>
      <p:sp>
        <p:nvSpPr>
          <p:cNvPr id="41" name="object 41"/>
          <p:cNvSpPr txBox="1"/>
          <p:nvPr/>
        </p:nvSpPr>
        <p:spPr>
          <a:xfrm>
            <a:off x="6520209" y="4680949"/>
            <a:ext cx="229870" cy="1216025"/>
          </a:xfrm>
          <a:prstGeom prst="rect">
            <a:avLst/>
          </a:prstGeom>
        </p:spPr>
        <p:txBody>
          <a:bodyPr vert="vert270" wrap="square" lIns="0" tIns="1270" rIns="0" bIns="0" rtlCol="0">
            <a:spAutoFit/>
          </a:bodyPr>
          <a:lstStyle/>
          <a:p>
            <a:pPr marL="12700">
              <a:lnSpc>
                <a:spcPct val="100000"/>
              </a:lnSpc>
              <a:spcBef>
                <a:spcPts val="10"/>
              </a:spcBef>
            </a:pPr>
            <a:r>
              <a:rPr sz="1400" spc="-5" dirty="0">
                <a:latin typeface="Liberation Sans Narrow"/>
                <a:cs typeface="Liberation Sans Narrow"/>
              </a:rPr>
              <a:t>“we ordered</a:t>
            </a:r>
            <a:r>
              <a:rPr sz="1400" spc="-70" dirty="0">
                <a:latin typeface="Liberation Sans Narrow"/>
                <a:cs typeface="Liberation Sans Narrow"/>
              </a:rPr>
              <a:t> </a:t>
            </a:r>
            <a:r>
              <a:rPr sz="1400" dirty="0">
                <a:latin typeface="Liberation Sans Narrow"/>
                <a:cs typeface="Liberation Sans Narrow"/>
              </a:rPr>
              <a:t>parts”</a:t>
            </a:r>
            <a:endParaRPr sz="1400">
              <a:latin typeface="Liberation Sans Narrow"/>
              <a:cs typeface="Liberation Sans Narrow"/>
            </a:endParaRPr>
          </a:p>
        </p:txBody>
      </p:sp>
      <p:sp>
        <p:nvSpPr>
          <p:cNvPr id="42" name="object 42"/>
          <p:cNvSpPr txBox="1"/>
          <p:nvPr/>
        </p:nvSpPr>
        <p:spPr>
          <a:xfrm>
            <a:off x="3888740" y="5096509"/>
            <a:ext cx="770255" cy="238760"/>
          </a:xfrm>
          <a:prstGeom prst="rect">
            <a:avLst/>
          </a:prstGeom>
        </p:spPr>
        <p:txBody>
          <a:bodyPr vert="horz" wrap="square" lIns="0" tIns="12700" rIns="0" bIns="0" rtlCol="0">
            <a:spAutoFit/>
          </a:bodyPr>
          <a:lstStyle/>
          <a:p>
            <a:pPr marL="12700">
              <a:lnSpc>
                <a:spcPct val="100000"/>
              </a:lnSpc>
              <a:spcBef>
                <a:spcPts val="100"/>
              </a:spcBef>
            </a:pPr>
            <a:r>
              <a:rPr sz="1400" spc="-5" dirty="0">
                <a:latin typeface="Liberation Sans Narrow"/>
                <a:cs typeface="Liberation Sans Narrow"/>
              </a:rPr>
              <a:t>Place</a:t>
            </a:r>
            <a:r>
              <a:rPr sz="1400" spc="-70" dirty="0">
                <a:latin typeface="Liberation Sans Narrow"/>
                <a:cs typeface="Liberation Sans Narrow"/>
              </a:rPr>
              <a:t> </a:t>
            </a:r>
            <a:r>
              <a:rPr sz="1400" spc="-5" dirty="0">
                <a:latin typeface="Liberation Sans Narrow"/>
                <a:cs typeface="Liberation Sans Narrow"/>
              </a:rPr>
              <a:t>order</a:t>
            </a:r>
            <a:endParaRPr sz="1400">
              <a:latin typeface="Liberation Sans Narrow"/>
              <a:cs typeface="Liberation Sans Narrow"/>
            </a:endParaRPr>
          </a:p>
        </p:txBody>
      </p:sp>
      <p:grpSp>
        <p:nvGrpSpPr>
          <p:cNvPr id="43" name="object 43"/>
          <p:cNvGrpSpPr/>
          <p:nvPr/>
        </p:nvGrpSpPr>
        <p:grpSpPr>
          <a:xfrm>
            <a:off x="2045970" y="4965700"/>
            <a:ext cx="1082675" cy="989965"/>
            <a:chOff x="2045970" y="4965700"/>
            <a:chExt cx="1082675" cy="989965"/>
          </a:xfrm>
        </p:grpSpPr>
        <p:sp>
          <p:nvSpPr>
            <p:cNvPr id="44" name="object 44"/>
            <p:cNvSpPr/>
            <p:nvPr/>
          </p:nvSpPr>
          <p:spPr>
            <a:xfrm>
              <a:off x="2082800" y="5035550"/>
              <a:ext cx="1041400" cy="915669"/>
            </a:xfrm>
            <a:custGeom>
              <a:avLst/>
              <a:gdLst/>
              <a:ahLst/>
              <a:cxnLst/>
              <a:rect l="l" t="t" r="r" b="b"/>
              <a:pathLst>
                <a:path w="1041400" h="915670">
                  <a:moveTo>
                    <a:pt x="1041400" y="915669"/>
                  </a:moveTo>
                  <a:lnTo>
                    <a:pt x="0" y="915669"/>
                  </a:lnTo>
                  <a:lnTo>
                    <a:pt x="0" y="0"/>
                  </a:lnTo>
                </a:path>
              </a:pathLst>
            </a:custGeom>
            <a:ln w="8890">
              <a:solidFill>
                <a:srgbClr val="313131"/>
              </a:solidFill>
            </a:ln>
          </p:spPr>
          <p:txBody>
            <a:bodyPr wrap="square" lIns="0" tIns="0" rIns="0" bIns="0" rtlCol="0"/>
            <a:lstStyle/>
            <a:p>
              <a:endParaRPr/>
            </a:p>
          </p:txBody>
        </p:sp>
        <p:sp>
          <p:nvSpPr>
            <p:cNvPr id="45" name="object 45"/>
            <p:cNvSpPr/>
            <p:nvPr/>
          </p:nvSpPr>
          <p:spPr>
            <a:xfrm>
              <a:off x="2045970" y="4965700"/>
              <a:ext cx="74930" cy="74930"/>
            </a:xfrm>
            <a:custGeom>
              <a:avLst/>
              <a:gdLst/>
              <a:ahLst/>
              <a:cxnLst/>
              <a:rect l="l" t="t" r="r" b="b"/>
              <a:pathLst>
                <a:path w="74930" h="74929">
                  <a:moveTo>
                    <a:pt x="36830" y="0"/>
                  </a:moveTo>
                  <a:lnTo>
                    <a:pt x="0" y="74930"/>
                  </a:lnTo>
                  <a:lnTo>
                    <a:pt x="74930" y="74930"/>
                  </a:lnTo>
                  <a:lnTo>
                    <a:pt x="36830" y="0"/>
                  </a:lnTo>
                  <a:close/>
                </a:path>
              </a:pathLst>
            </a:custGeom>
            <a:solidFill>
              <a:srgbClr val="313131"/>
            </a:solidFill>
          </p:spPr>
          <p:txBody>
            <a:bodyPr wrap="square" lIns="0" tIns="0" rIns="0" bIns="0" rtlCol="0"/>
            <a:lstStyle/>
            <a:p>
              <a:endParaRPr/>
            </a:p>
          </p:txBody>
        </p:sp>
      </p:grpSp>
      <p:sp>
        <p:nvSpPr>
          <p:cNvPr id="46" name="object 46"/>
          <p:cNvSpPr txBox="1"/>
          <p:nvPr/>
        </p:nvSpPr>
        <p:spPr>
          <a:xfrm>
            <a:off x="1985010" y="5947409"/>
            <a:ext cx="2882900" cy="878840"/>
          </a:xfrm>
          <a:prstGeom prst="rect">
            <a:avLst/>
          </a:prstGeom>
        </p:spPr>
        <p:txBody>
          <a:bodyPr vert="horz" wrap="square" lIns="0" tIns="12700" rIns="0" bIns="0" rtlCol="0">
            <a:spAutoFit/>
          </a:bodyPr>
          <a:lstStyle/>
          <a:p>
            <a:pPr marL="12700">
              <a:lnSpc>
                <a:spcPct val="100000"/>
              </a:lnSpc>
              <a:spcBef>
                <a:spcPts val="100"/>
              </a:spcBef>
            </a:pPr>
            <a:r>
              <a:rPr sz="1400" spc="-5" dirty="0">
                <a:latin typeface="Liberation Sans Narrow"/>
                <a:cs typeface="Liberation Sans Narrow"/>
              </a:rPr>
              <a:t>Sends</a:t>
            </a:r>
            <a:r>
              <a:rPr sz="1400" dirty="0">
                <a:latin typeface="Liberation Sans Narrow"/>
                <a:cs typeface="Liberation Sans Narrow"/>
              </a:rPr>
              <a:t> </a:t>
            </a:r>
            <a:r>
              <a:rPr sz="1400" spc="-5" dirty="0">
                <a:latin typeface="Liberation Sans Narrow"/>
                <a:cs typeface="Liberation Sans Narrow"/>
              </a:rPr>
              <a:t>report</a:t>
            </a:r>
            <a:endParaRPr sz="1400">
              <a:latin typeface="Liberation Sans Narrow"/>
              <a:cs typeface="Liberation Sans Narrow"/>
            </a:endParaRPr>
          </a:p>
          <a:p>
            <a:pPr>
              <a:lnSpc>
                <a:spcPct val="100000"/>
              </a:lnSpc>
              <a:spcBef>
                <a:spcPts val="15"/>
              </a:spcBef>
            </a:pPr>
            <a:endParaRPr sz="1450">
              <a:latin typeface="Liberation Sans Narrow"/>
              <a:cs typeface="Liberation Sans Narrow"/>
            </a:endParaRPr>
          </a:p>
          <a:p>
            <a:pPr marL="1778000" marR="5080">
              <a:lnSpc>
                <a:spcPct val="100000"/>
              </a:lnSpc>
            </a:pPr>
            <a:r>
              <a:rPr sz="1400" spc="-5" dirty="0">
                <a:latin typeface="Liberation Sans Narrow"/>
                <a:cs typeface="Liberation Sans Narrow"/>
              </a:rPr>
              <a:t>Purchasing</a:t>
            </a:r>
            <a:r>
              <a:rPr sz="1400" spc="-60" dirty="0">
                <a:latin typeface="Liberation Sans Narrow"/>
                <a:cs typeface="Liberation Sans Narrow"/>
              </a:rPr>
              <a:t> </a:t>
            </a:r>
            <a:r>
              <a:rPr sz="1400" spc="-10" dirty="0">
                <a:latin typeface="Liberation Sans Narrow"/>
                <a:cs typeface="Liberation Sans Narrow"/>
              </a:rPr>
              <a:t>dept.  </a:t>
            </a:r>
            <a:r>
              <a:rPr sz="1400" spc="-5" dirty="0">
                <a:latin typeface="Liberation Sans Narrow"/>
                <a:cs typeface="Liberation Sans Narrow"/>
              </a:rPr>
              <a:t>Purchasing</a:t>
            </a:r>
            <a:r>
              <a:rPr sz="1400" spc="-55" dirty="0">
                <a:latin typeface="Liberation Sans Narrow"/>
                <a:cs typeface="Liberation Sans Narrow"/>
              </a:rPr>
              <a:t> </a:t>
            </a:r>
            <a:r>
              <a:rPr sz="1400" spc="-5" dirty="0">
                <a:latin typeface="Liberation Sans Narrow"/>
                <a:cs typeface="Liberation Sans Narrow"/>
              </a:rPr>
              <a:t>Files</a:t>
            </a:r>
            <a:endParaRPr sz="1400">
              <a:latin typeface="Liberation Sans Narrow"/>
              <a:cs typeface="Liberation Sans Narrow"/>
            </a:endParaRPr>
          </a:p>
        </p:txBody>
      </p:sp>
      <p:grpSp>
        <p:nvGrpSpPr>
          <p:cNvPr id="47" name="object 47"/>
          <p:cNvGrpSpPr/>
          <p:nvPr/>
        </p:nvGrpSpPr>
        <p:grpSpPr>
          <a:xfrm>
            <a:off x="4879975" y="4021454"/>
            <a:ext cx="1589405" cy="168275"/>
            <a:chOff x="4879975" y="4021454"/>
            <a:chExt cx="1589405" cy="168275"/>
          </a:xfrm>
        </p:grpSpPr>
        <p:sp>
          <p:nvSpPr>
            <p:cNvPr id="48" name="object 48"/>
            <p:cNvSpPr/>
            <p:nvPr/>
          </p:nvSpPr>
          <p:spPr>
            <a:xfrm>
              <a:off x="4884419" y="4025899"/>
              <a:ext cx="1513840" cy="125730"/>
            </a:xfrm>
            <a:custGeom>
              <a:avLst/>
              <a:gdLst/>
              <a:ahLst/>
              <a:cxnLst/>
              <a:rect l="l" t="t" r="r" b="b"/>
              <a:pathLst>
                <a:path w="1513839" h="125729">
                  <a:moveTo>
                    <a:pt x="0" y="0"/>
                  </a:moveTo>
                  <a:lnTo>
                    <a:pt x="792479" y="0"/>
                  </a:lnTo>
                  <a:lnTo>
                    <a:pt x="792479" y="125730"/>
                  </a:lnTo>
                  <a:lnTo>
                    <a:pt x="1513839" y="125730"/>
                  </a:lnTo>
                </a:path>
              </a:pathLst>
            </a:custGeom>
            <a:ln w="8890">
              <a:solidFill>
                <a:srgbClr val="313131"/>
              </a:solidFill>
            </a:ln>
          </p:spPr>
          <p:txBody>
            <a:bodyPr wrap="square" lIns="0" tIns="0" rIns="0" bIns="0" rtlCol="0"/>
            <a:lstStyle/>
            <a:p>
              <a:endParaRPr/>
            </a:p>
          </p:txBody>
        </p:sp>
        <p:sp>
          <p:nvSpPr>
            <p:cNvPr id="49" name="object 49"/>
            <p:cNvSpPr/>
            <p:nvPr/>
          </p:nvSpPr>
          <p:spPr>
            <a:xfrm>
              <a:off x="6393180" y="4114799"/>
              <a:ext cx="76200" cy="74930"/>
            </a:xfrm>
            <a:custGeom>
              <a:avLst/>
              <a:gdLst/>
              <a:ahLst/>
              <a:cxnLst/>
              <a:rect l="l" t="t" r="r" b="b"/>
              <a:pathLst>
                <a:path w="76200" h="74929">
                  <a:moveTo>
                    <a:pt x="0" y="0"/>
                  </a:moveTo>
                  <a:lnTo>
                    <a:pt x="0" y="74930"/>
                  </a:lnTo>
                  <a:lnTo>
                    <a:pt x="76200" y="36830"/>
                  </a:lnTo>
                  <a:lnTo>
                    <a:pt x="0" y="0"/>
                  </a:lnTo>
                  <a:close/>
                </a:path>
              </a:pathLst>
            </a:custGeom>
            <a:solidFill>
              <a:srgbClr val="313131"/>
            </a:solidFill>
          </p:spPr>
          <p:txBody>
            <a:bodyPr wrap="square" lIns="0" tIns="0" rIns="0" bIns="0" rtlCol="0"/>
            <a:lstStyle/>
            <a:p>
              <a:endParaRPr/>
            </a:p>
          </p:txBody>
        </p:sp>
      </p:grpSp>
      <p:sp>
        <p:nvSpPr>
          <p:cNvPr id="50" name="object 50"/>
          <p:cNvSpPr txBox="1"/>
          <p:nvPr/>
        </p:nvSpPr>
        <p:spPr>
          <a:xfrm>
            <a:off x="5448300" y="4145279"/>
            <a:ext cx="721995" cy="238760"/>
          </a:xfrm>
          <a:prstGeom prst="rect">
            <a:avLst/>
          </a:prstGeom>
        </p:spPr>
        <p:txBody>
          <a:bodyPr vert="horz" wrap="square" lIns="0" tIns="12700" rIns="0" bIns="0" rtlCol="0">
            <a:spAutoFit/>
          </a:bodyPr>
          <a:lstStyle/>
          <a:p>
            <a:pPr marL="12700">
              <a:lnSpc>
                <a:spcPct val="100000"/>
              </a:lnSpc>
              <a:spcBef>
                <a:spcPts val="100"/>
              </a:spcBef>
            </a:pPr>
            <a:r>
              <a:rPr sz="1400" spc="-5" dirty="0">
                <a:latin typeface="Liberation Sans Narrow"/>
                <a:cs typeface="Liberation Sans Narrow"/>
              </a:rPr>
              <a:t>Ship</a:t>
            </a:r>
            <a:r>
              <a:rPr sz="1400" spc="-65" dirty="0">
                <a:latin typeface="Liberation Sans Narrow"/>
                <a:cs typeface="Liberation Sans Narrow"/>
              </a:rPr>
              <a:t> </a:t>
            </a:r>
            <a:r>
              <a:rPr sz="1400" spc="-5" dirty="0">
                <a:latin typeface="Liberation Sans Narrow"/>
                <a:cs typeface="Liberation Sans Narrow"/>
              </a:rPr>
              <a:t>parts.</a:t>
            </a:r>
            <a:endParaRPr sz="1400">
              <a:latin typeface="Liberation Sans Narrow"/>
              <a:cs typeface="Liberation Sans Narrow"/>
            </a:endParaRPr>
          </a:p>
        </p:txBody>
      </p:sp>
      <p:grpSp>
        <p:nvGrpSpPr>
          <p:cNvPr id="51" name="object 51"/>
          <p:cNvGrpSpPr/>
          <p:nvPr/>
        </p:nvGrpSpPr>
        <p:grpSpPr>
          <a:xfrm>
            <a:off x="1830070" y="2799714"/>
            <a:ext cx="1873885" cy="908685"/>
            <a:chOff x="1830070" y="2799714"/>
            <a:chExt cx="1873885" cy="908685"/>
          </a:xfrm>
        </p:grpSpPr>
        <p:sp>
          <p:nvSpPr>
            <p:cNvPr id="52" name="object 52"/>
            <p:cNvSpPr/>
            <p:nvPr/>
          </p:nvSpPr>
          <p:spPr>
            <a:xfrm>
              <a:off x="1868170" y="2804159"/>
              <a:ext cx="1831339" cy="833119"/>
            </a:xfrm>
            <a:custGeom>
              <a:avLst/>
              <a:gdLst/>
              <a:ahLst/>
              <a:cxnLst/>
              <a:rect l="l" t="t" r="r" b="b"/>
              <a:pathLst>
                <a:path w="1831339" h="833120">
                  <a:moveTo>
                    <a:pt x="1831340" y="0"/>
                  </a:moveTo>
                  <a:lnTo>
                    <a:pt x="0" y="0"/>
                  </a:lnTo>
                  <a:lnTo>
                    <a:pt x="0" y="833119"/>
                  </a:lnTo>
                </a:path>
              </a:pathLst>
            </a:custGeom>
            <a:ln w="8889">
              <a:solidFill>
                <a:srgbClr val="313131"/>
              </a:solidFill>
            </a:ln>
          </p:spPr>
          <p:txBody>
            <a:bodyPr wrap="square" lIns="0" tIns="0" rIns="0" bIns="0" rtlCol="0"/>
            <a:lstStyle/>
            <a:p>
              <a:endParaRPr/>
            </a:p>
          </p:txBody>
        </p:sp>
        <p:sp>
          <p:nvSpPr>
            <p:cNvPr id="53" name="object 53"/>
            <p:cNvSpPr/>
            <p:nvPr/>
          </p:nvSpPr>
          <p:spPr>
            <a:xfrm>
              <a:off x="1830070" y="3632200"/>
              <a:ext cx="76200" cy="76200"/>
            </a:xfrm>
            <a:custGeom>
              <a:avLst/>
              <a:gdLst/>
              <a:ahLst/>
              <a:cxnLst/>
              <a:rect l="l" t="t" r="r" b="b"/>
              <a:pathLst>
                <a:path w="76200" h="76200">
                  <a:moveTo>
                    <a:pt x="76200" y="0"/>
                  </a:moveTo>
                  <a:lnTo>
                    <a:pt x="0" y="0"/>
                  </a:lnTo>
                  <a:lnTo>
                    <a:pt x="38100" y="76200"/>
                  </a:lnTo>
                  <a:lnTo>
                    <a:pt x="76200" y="0"/>
                  </a:lnTo>
                  <a:close/>
                </a:path>
              </a:pathLst>
            </a:custGeom>
            <a:solidFill>
              <a:srgbClr val="313131"/>
            </a:solidFill>
          </p:spPr>
          <p:txBody>
            <a:bodyPr wrap="square" lIns="0" tIns="0" rIns="0" bIns="0" rtlCol="0"/>
            <a:lstStyle/>
            <a:p>
              <a:endParaRPr/>
            </a:p>
          </p:txBody>
        </p:sp>
      </p:grpSp>
      <p:sp>
        <p:nvSpPr>
          <p:cNvPr id="54" name="object 54"/>
          <p:cNvSpPr txBox="1"/>
          <p:nvPr/>
        </p:nvSpPr>
        <p:spPr>
          <a:xfrm>
            <a:off x="2444750" y="2816859"/>
            <a:ext cx="859155" cy="238760"/>
          </a:xfrm>
          <a:prstGeom prst="rect">
            <a:avLst/>
          </a:prstGeom>
        </p:spPr>
        <p:txBody>
          <a:bodyPr vert="horz" wrap="square" lIns="0" tIns="12700" rIns="0" bIns="0" rtlCol="0">
            <a:spAutoFit/>
          </a:bodyPr>
          <a:lstStyle/>
          <a:p>
            <a:pPr marL="12700">
              <a:lnSpc>
                <a:spcPct val="100000"/>
              </a:lnSpc>
              <a:spcBef>
                <a:spcPts val="100"/>
              </a:spcBef>
            </a:pPr>
            <a:r>
              <a:rPr sz="1400" spc="-10" dirty="0">
                <a:latin typeface="Liberation Sans Narrow"/>
                <a:cs typeface="Liberation Sans Narrow"/>
              </a:rPr>
              <a:t>Sends</a:t>
            </a:r>
            <a:r>
              <a:rPr sz="1400" spc="-50" dirty="0">
                <a:latin typeface="Liberation Sans Narrow"/>
                <a:cs typeface="Liberation Sans Narrow"/>
              </a:rPr>
              <a:t> </a:t>
            </a:r>
            <a:r>
              <a:rPr sz="1400" spc="-5" dirty="0">
                <a:latin typeface="Liberation Sans Narrow"/>
                <a:cs typeface="Liberation Sans Narrow"/>
              </a:rPr>
              <a:t>report</a:t>
            </a:r>
            <a:endParaRPr sz="1400">
              <a:latin typeface="Liberation Sans Narrow"/>
              <a:cs typeface="Liberation Sans Narrow"/>
            </a:endParaRPr>
          </a:p>
        </p:txBody>
      </p:sp>
      <p:sp>
        <p:nvSpPr>
          <p:cNvPr id="55" name="object 55"/>
          <p:cNvSpPr txBox="1"/>
          <p:nvPr/>
        </p:nvSpPr>
        <p:spPr>
          <a:xfrm>
            <a:off x="6198899" y="2316209"/>
            <a:ext cx="601980" cy="1500505"/>
          </a:xfrm>
          <a:prstGeom prst="rect">
            <a:avLst/>
          </a:prstGeom>
        </p:spPr>
        <p:txBody>
          <a:bodyPr vert="vert270" wrap="square" lIns="0" tIns="1270" rIns="0" bIns="0" rtlCol="0">
            <a:spAutoFit/>
          </a:bodyPr>
          <a:lstStyle/>
          <a:p>
            <a:pPr marR="6985" algn="ctr">
              <a:lnSpc>
                <a:spcPct val="100000"/>
              </a:lnSpc>
              <a:spcBef>
                <a:spcPts val="10"/>
              </a:spcBef>
            </a:pPr>
            <a:r>
              <a:rPr sz="1400" dirty="0">
                <a:latin typeface="Liberation Sans Narrow"/>
                <a:cs typeface="Liberation Sans Narrow"/>
              </a:rPr>
              <a:t>We </a:t>
            </a:r>
            <a:r>
              <a:rPr sz="1400" spc="-5" dirty="0">
                <a:latin typeface="Liberation Sans Narrow"/>
                <a:cs typeface="Liberation Sans Narrow"/>
              </a:rPr>
              <a:t>ordered</a:t>
            </a:r>
            <a:r>
              <a:rPr sz="1400" spc="-20" dirty="0">
                <a:latin typeface="Liberation Sans Narrow"/>
                <a:cs typeface="Liberation Sans Narrow"/>
              </a:rPr>
              <a:t> </a:t>
            </a:r>
            <a:r>
              <a:rPr sz="1400" spc="-5" dirty="0">
                <a:latin typeface="Liberation Sans Narrow"/>
                <a:cs typeface="Liberation Sans Narrow"/>
              </a:rPr>
              <a:t>parts</a:t>
            </a:r>
            <a:endParaRPr sz="1400">
              <a:latin typeface="Liberation Sans Narrow"/>
              <a:cs typeface="Liberation Sans Narrow"/>
            </a:endParaRPr>
          </a:p>
          <a:p>
            <a:pPr algn="ctr">
              <a:lnSpc>
                <a:spcPct val="100000"/>
              </a:lnSpc>
              <a:spcBef>
                <a:spcPts val="1250"/>
              </a:spcBef>
            </a:pPr>
            <a:r>
              <a:rPr sz="1400" spc="-5" dirty="0">
                <a:latin typeface="Liberation Sans Narrow"/>
                <a:cs typeface="Liberation Sans Narrow"/>
              </a:rPr>
              <a:t>Call back “not in</a:t>
            </a:r>
            <a:r>
              <a:rPr sz="1400" spc="-10" dirty="0">
                <a:latin typeface="Liberation Sans Narrow"/>
                <a:cs typeface="Liberation Sans Narrow"/>
              </a:rPr>
              <a:t> </a:t>
            </a:r>
            <a:r>
              <a:rPr sz="1400" spc="-5" dirty="0">
                <a:latin typeface="Liberation Sans Narrow"/>
                <a:cs typeface="Liberation Sans Narrow"/>
              </a:rPr>
              <a:t>stock”</a:t>
            </a:r>
            <a:endParaRPr sz="1400">
              <a:latin typeface="Liberation Sans Narrow"/>
              <a:cs typeface="Liberation Sans Narrow"/>
            </a:endParaRPr>
          </a:p>
        </p:txBody>
      </p:sp>
      <p:grpSp>
        <p:nvGrpSpPr>
          <p:cNvPr id="56" name="object 56"/>
          <p:cNvGrpSpPr/>
          <p:nvPr/>
        </p:nvGrpSpPr>
        <p:grpSpPr>
          <a:xfrm>
            <a:off x="4916170" y="2561589"/>
            <a:ext cx="1585595" cy="1407795"/>
            <a:chOff x="4916170" y="2561589"/>
            <a:chExt cx="1585595" cy="1407795"/>
          </a:xfrm>
        </p:grpSpPr>
        <p:sp>
          <p:nvSpPr>
            <p:cNvPr id="57" name="object 57"/>
            <p:cNvSpPr/>
            <p:nvPr/>
          </p:nvSpPr>
          <p:spPr>
            <a:xfrm>
              <a:off x="4969510" y="2608579"/>
              <a:ext cx="1527810" cy="1356360"/>
            </a:xfrm>
            <a:custGeom>
              <a:avLst/>
              <a:gdLst/>
              <a:ahLst/>
              <a:cxnLst/>
              <a:rect l="l" t="t" r="r" b="b"/>
              <a:pathLst>
                <a:path w="1527810" h="1356360">
                  <a:moveTo>
                    <a:pt x="1527810" y="1356360"/>
                  </a:moveTo>
                  <a:lnTo>
                    <a:pt x="0" y="0"/>
                  </a:lnTo>
                </a:path>
              </a:pathLst>
            </a:custGeom>
            <a:ln w="8890">
              <a:solidFill>
                <a:srgbClr val="313131"/>
              </a:solidFill>
            </a:ln>
          </p:spPr>
          <p:txBody>
            <a:bodyPr wrap="square" lIns="0" tIns="0" rIns="0" bIns="0" rtlCol="0"/>
            <a:lstStyle/>
            <a:p>
              <a:endParaRPr/>
            </a:p>
          </p:txBody>
        </p:sp>
        <p:sp>
          <p:nvSpPr>
            <p:cNvPr id="58" name="object 58"/>
            <p:cNvSpPr/>
            <p:nvPr/>
          </p:nvSpPr>
          <p:spPr>
            <a:xfrm>
              <a:off x="4916170" y="2561589"/>
              <a:ext cx="81280" cy="78740"/>
            </a:xfrm>
            <a:custGeom>
              <a:avLst/>
              <a:gdLst/>
              <a:ahLst/>
              <a:cxnLst/>
              <a:rect l="l" t="t" r="r" b="b"/>
              <a:pathLst>
                <a:path w="81279" h="78739">
                  <a:moveTo>
                    <a:pt x="0" y="0"/>
                  </a:moveTo>
                  <a:lnTo>
                    <a:pt x="31750" y="78739"/>
                  </a:lnTo>
                  <a:lnTo>
                    <a:pt x="81279" y="21589"/>
                  </a:lnTo>
                  <a:lnTo>
                    <a:pt x="0" y="0"/>
                  </a:lnTo>
                  <a:close/>
                </a:path>
              </a:pathLst>
            </a:custGeom>
            <a:solidFill>
              <a:srgbClr val="313131"/>
            </a:solidFill>
          </p:spPr>
          <p:txBody>
            <a:bodyPr wrap="square" lIns="0" tIns="0" rIns="0" bIns="0" rtlCol="0"/>
            <a:lstStyle/>
            <a:p>
              <a:endParaRPr/>
            </a:p>
          </p:txBody>
        </p:sp>
      </p:grpSp>
      <p:sp>
        <p:nvSpPr>
          <p:cNvPr id="59" name="object 59"/>
          <p:cNvSpPr txBox="1"/>
          <p:nvPr/>
        </p:nvSpPr>
        <p:spPr>
          <a:xfrm rot="2460000">
            <a:off x="5095014" y="3283228"/>
            <a:ext cx="720773" cy="177800"/>
          </a:xfrm>
          <a:prstGeom prst="rect">
            <a:avLst/>
          </a:prstGeom>
        </p:spPr>
        <p:txBody>
          <a:bodyPr vert="horz" wrap="square" lIns="0" tIns="0" rIns="0" bIns="0" rtlCol="0">
            <a:spAutoFit/>
          </a:bodyPr>
          <a:lstStyle/>
          <a:p>
            <a:pPr>
              <a:lnSpc>
                <a:spcPts val="1400"/>
              </a:lnSpc>
            </a:pPr>
            <a:r>
              <a:rPr sz="2100" spc="-30" baseline="1984" dirty="0">
                <a:latin typeface="Liberation Sans Narrow"/>
                <a:cs typeface="Liberation Sans Narrow"/>
              </a:rPr>
              <a:t>Ship</a:t>
            </a:r>
            <a:r>
              <a:rPr sz="2100" spc="-89" baseline="1984" dirty="0">
                <a:latin typeface="Liberation Sans Narrow"/>
                <a:cs typeface="Liberation Sans Narrow"/>
              </a:rPr>
              <a:t> </a:t>
            </a:r>
            <a:r>
              <a:rPr sz="2100" spc="-30" baseline="1984" dirty="0">
                <a:latin typeface="Liberation Sans Narrow"/>
                <a:cs typeface="Liberation Sans Narrow"/>
              </a:rPr>
              <a:t>pa</a:t>
            </a:r>
            <a:r>
              <a:rPr sz="1400" spc="-20" dirty="0">
                <a:latin typeface="Liberation Sans Narrow"/>
                <a:cs typeface="Liberation Sans Narrow"/>
              </a:rPr>
              <a:t>rts.</a:t>
            </a:r>
            <a:endParaRPr sz="1400">
              <a:latin typeface="Liberation Sans Narrow"/>
              <a:cs typeface="Liberation Sans Narrow"/>
            </a:endParaRPr>
          </a:p>
        </p:txBody>
      </p:sp>
      <p:grpSp>
        <p:nvGrpSpPr>
          <p:cNvPr id="60" name="object 60"/>
          <p:cNvGrpSpPr/>
          <p:nvPr/>
        </p:nvGrpSpPr>
        <p:grpSpPr>
          <a:xfrm>
            <a:off x="2286000" y="2289810"/>
            <a:ext cx="1391285" cy="178435"/>
            <a:chOff x="2286000" y="2289810"/>
            <a:chExt cx="1391285" cy="178435"/>
          </a:xfrm>
        </p:grpSpPr>
        <p:sp>
          <p:nvSpPr>
            <p:cNvPr id="61" name="object 61"/>
            <p:cNvSpPr/>
            <p:nvPr/>
          </p:nvSpPr>
          <p:spPr>
            <a:xfrm>
              <a:off x="2355850" y="2327910"/>
              <a:ext cx="1316990" cy="135890"/>
            </a:xfrm>
            <a:custGeom>
              <a:avLst/>
              <a:gdLst/>
              <a:ahLst/>
              <a:cxnLst/>
              <a:rect l="l" t="t" r="r" b="b"/>
              <a:pathLst>
                <a:path w="1316989" h="135889">
                  <a:moveTo>
                    <a:pt x="1316989" y="135889"/>
                  </a:moveTo>
                  <a:lnTo>
                    <a:pt x="0" y="0"/>
                  </a:lnTo>
                </a:path>
              </a:pathLst>
            </a:custGeom>
            <a:ln w="8890">
              <a:solidFill>
                <a:srgbClr val="313131"/>
              </a:solidFill>
            </a:ln>
          </p:spPr>
          <p:txBody>
            <a:bodyPr wrap="square" lIns="0" tIns="0" rIns="0" bIns="0" rtlCol="0"/>
            <a:lstStyle/>
            <a:p>
              <a:endParaRPr/>
            </a:p>
          </p:txBody>
        </p:sp>
        <p:sp>
          <p:nvSpPr>
            <p:cNvPr id="62" name="object 62"/>
            <p:cNvSpPr/>
            <p:nvPr/>
          </p:nvSpPr>
          <p:spPr>
            <a:xfrm>
              <a:off x="2286000" y="2289810"/>
              <a:ext cx="78740" cy="76200"/>
            </a:xfrm>
            <a:custGeom>
              <a:avLst/>
              <a:gdLst/>
              <a:ahLst/>
              <a:cxnLst/>
              <a:rect l="l" t="t" r="r" b="b"/>
              <a:pathLst>
                <a:path w="78739" h="76200">
                  <a:moveTo>
                    <a:pt x="78739" y="0"/>
                  </a:moveTo>
                  <a:lnTo>
                    <a:pt x="0" y="30479"/>
                  </a:lnTo>
                  <a:lnTo>
                    <a:pt x="71119" y="76200"/>
                  </a:lnTo>
                  <a:lnTo>
                    <a:pt x="78739" y="0"/>
                  </a:lnTo>
                  <a:close/>
                </a:path>
              </a:pathLst>
            </a:custGeom>
            <a:solidFill>
              <a:srgbClr val="313131"/>
            </a:solidFill>
          </p:spPr>
          <p:txBody>
            <a:bodyPr wrap="square" lIns="0" tIns="0" rIns="0" bIns="0" rtlCol="0"/>
            <a:lstStyle/>
            <a:p>
              <a:endParaRPr/>
            </a:p>
          </p:txBody>
        </p:sp>
      </p:grpSp>
      <p:sp>
        <p:nvSpPr>
          <p:cNvPr id="63" name="object 63"/>
          <p:cNvSpPr txBox="1"/>
          <p:nvPr/>
        </p:nvSpPr>
        <p:spPr>
          <a:xfrm rot="180000">
            <a:off x="2637758" y="2404087"/>
            <a:ext cx="720773" cy="177800"/>
          </a:xfrm>
          <a:prstGeom prst="rect">
            <a:avLst/>
          </a:prstGeom>
        </p:spPr>
        <p:txBody>
          <a:bodyPr vert="horz" wrap="square" lIns="0" tIns="0" rIns="0" bIns="0" rtlCol="0">
            <a:spAutoFit/>
          </a:bodyPr>
          <a:lstStyle/>
          <a:p>
            <a:pPr>
              <a:lnSpc>
                <a:spcPts val="1400"/>
              </a:lnSpc>
            </a:pPr>
            <a:r>
              <a:rPr sz="2100" spc="-30" baseline="1984" dirty="0">
                <a:latin typeface="Liberation Sans Narrow"/>
                <a:cs typeface="Liberation Sans Narrow"/>
              </a:rPr>
              <a:t>Ship</a:t>
            </a:r>
            <a:r>
              <a:rPr sz="2100" spc="-112" baseline="1984" dirty="0">
                <a:latin typeface="Liberation Sans Narrow"/>
                <a:cs typeface="Liberation Sans Narrow"/>
              </a:rPr>
              <a:t> </a:t>
            </a:r>
            <a:r>
              <a:rPr sz="2100" spc="-30" baseline="1984" dirty="0">
                <a:latin typeface="Liberation Sans Narrow"/>
                <a:cs typeface="Liberation Sans Narrow"/>
              </a:rPr>
              <a:t>pa</a:t>
            </a:r>
            <a:r>
              <a:rPr sz="1400" spc="-20" dirty="0">
                <a:latin typeface="Liberation Sans Narrow"/>
                <a:cs typeface="Liberation Sans Narrow"/>
              </a:rPr>
              <a:t>rts.</a:t>
            </a:r>
            <a:endParaRPr sz="1400">
              <a:latin typeface="Liberation Sans Narrow"/>
              <a:cs typeface="Liberation Sans Narrow"/>
            </a:endParaRPr>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xfrm>
            <a:off x="1673860" y="720090"/>
            <a:ext cx="5034280" cy="1000760"/>
          </a:xfrm>
          <a:prstGeom prst="rect">
            <a:avLst/>
          </a:prstGeom>
        </p:spPr>
        <p:txBody>
          <a:bodyPr vert="horz" wrap="square" lIns="0" tIns="12700" rIns="0" bIns="0" rtlCol="0">
            <a:spAutoFit/>
          </a:bodyPr>
          <a:lstStyle/>
          <a:p>
            <a:pPr marR="50800" algn="r">
              <a:lnSpc>
                <a:spcPct val="100000"/>
              </a:lnSpc>
              <a:spcBef>
                <a:spcPts val="100"/>
              </a:spcBef>
            </a:pPr>
            <a:r>
              <a:rPr sz="3200" spc="-250" dirty="0"/>
              <a:t>Typical </a:t>
            </a:r>
            <a:r>
              <a:rPr sz="3200" spc="-405" dirty="0"/>
              <a:t>Business </a:t>
            </a:r>
            <a:r>
              <a:rPr sz="3200" spc="-315" dirty="0"/>
              <a:t>Process</a:t>
            </a:r>
            <a:r>
              <a:rPr sz="3200" spc="30" dirty="0"/>
              <a:t> </a:t>
            </a:r>
            <a:r>
              <a:rPr sz="3200" spc="-395" dirty="0"/>
              <a:t>:</a:t>
            </a:r>
            <a:endParaRPr sz="3200"/>
          </a:p>
          <a:p>
            <a:pPr marR="5080" algn="r">
              <a:lnSpc>
                <a:spcPct val="100000"/>
              </a:lnSpc>
            </a:pPr>
            <a:r>
              <a:rPr sz="3200" spc="-265" dirty="0"/>
              <a:t>Key</a:t>
            </a:r>
            <a:r>
              <a:rPr sz="3200" spc="-285" dirty="0"/>
              <a:t> </a:t>
            </a:r>
            <a:r>
              <a:rPr sz="3200" spc="-280" dirty="0"/>
              <a:t>observation</a:t>
            </a:r>
            <a:endParaRPr sz="3200"/>
          </a:p>
        </p:txBody>
      </p:sp>
      <p:sp>
        <p:nvSpPr>
          <p:cNvPr id="4" name="object 4"/>
          <p:cNvSpPr txBox="1"/>
          <p:nvPr/>
        </p:nvSpPr>
        <p:spPr>
          <a:xfrm>
            <a:off x="883919" y="803910"/>
            <a:ext cx="134620" cy="312420"/>
          </a:xfrm>
          <a:prstGeom prst="rect">
            <a:avLst/>
          </a:prstGeom>
        </p:spPr>
        <p:txBody>
          <a:bodyPr vert="horz" wrap="square" lIns="0" tIns="16510" rIns="0" bIns="0" rtlCol="0">
            <a:spAutoFit/>
          </a:bodyPr>
          <a:lstStyle/>
          <a:p>
            <a:pPr marL="12700">
              <a:lnSpc>
                <a:spcPct val="100000"/>
              </a:lnSpc>
              <a:spcBef>
                <a:spcPts val="130"/>
              </a:spcBef>
            </a:pPr>
            <a:r>
              <a:rPr sz="1850" spc="10" dirty="0">
                <a:solidFill>
                  <a:srgbClr val="FDFFFF"/>
                </a:solidFill>
                <a:latin typeface="Liberation Sans Narrow"/>
                <a:cs typeface="Liberation Sans Narrow"/>
              </a:rPr>
              <a:t>5</a:t>
            </a:r>
            <a:endParaRPr sz="1850">
              <a:latin typeface="Liberation Sans Narrow"/>
              <a:cs typeface="Liberation Sans Narrow"/>
            </a:endParaRPr>
          </a:p>
        </p:txBody>
      </p:sp>
      <p:sp>
        <p:nvSpPr>
          <p:cNvPr id="5" name="object 5"/>
          <p:cNvSpPr/>
          <p:nvPr/>
        </p:nvSpPr>
        <p:spPr>
          <a:xfrm>
            <a:off x="7001509" y="0"/>
            <a:ext cx="2142490" cy="2142490"/>
          </a:xfrm>
          <a:prstGeom prst="rect">
            <a:avLst/>
          </a:prstGeom>
          <a:blipFill>
            <a:blip r:embed="rId2" cstate="print"/>
            <a:stretch>
              <a:fillRect/>
            </a:stretch>
          </a:blipFill>
        </p:spPr>
        <p:txBody>
          <a:bodyPr wrap="square" lIns="0" tIns="0" rIns="0" bIns="0" rtlCol="0"/>
          <a:lstStyle/>
          <a:p>
            <a:endParaRPr/>
          </a:p>
        </p:txBody>
      </p:sp>
      <p:sp>
        <p:nvSpPr>
          <p:cNvPr id="6" name="object 6"/>
          <p:cNvSpPr txBox="1"/>
          <p:nvPr/>
        </p:nvSpPr>
        <p:spPr>
          <a:xfrm>
            <a:off x="1734820" y="2391409"/>
            <a:ext cx="118745" cy="330200"/>
          </a:xfrm>
          <a:prstGeom prst="rect">
            <a:avLst/>
          </a:prstGeom>
        </p:spPr>
        <p:txBody>
          <a:bodyPr vert="horz" wrap="square" lIns="0" tIns="12700" rIns="0" bIns="0" rtlCol="0">
            <a:spAutoFit/>
          </a:bodyPr>
          <a:lstStyle/>
          <a:p>
            <a:pPr marL="12700">
              <a:lnSpc>
                <a:spcPct val="100000"/>
              </a:lnSpc>
              <a:spcBef>
                <a:spcPts val="100"/>
              </a:spcBef>
            </a:pPr>
            <a:r>
              <a:rPr sz="2000" spc="-1270" dirty="0">
                <a:solidFill>
                  <a:srgbClr val="343434"/>
                </a:solidFill>
                <a:latin typeface="UnDotum"/>
                <a:cs typeface="UnDotum"/>
              </a:rPr>
              <a:t></a:t>
            </a:r>
            <a:endParaRPr sz="2000">
              <a:latin typeface="UnDotum"/>
              <a:cs typeface="UnDotum"/>
            </a:endParaRPr>
          </a:p>
        </p:txBody>
      </p:sp>
      <p:sp>
        <p:nvSpPr>
          <p:cNvPr id="7" name="object 7"/>
          <p:cNvSpPr txBox="1"/>
          <p:nvPr/>
        </p:nvSpPr>
        <p:spPr>
          <a:xfrm>
            <a:off x="1734820" y="3084829"/>
            <a:ext cx="118745" cy="330200"/>
          </a:xfrm>
          <a:prstGeom prst="rect">
            <a:avLst/>
          </a:prstGeom>
        </p:spPr>
        <p:txBody>
          <a:bodyPr vert="horz" wrap="square" lIns="0" tIns="12700" rIns="0" bIns="0" rtlCol="0">
            <a:spAutoFit/>
          </a:bodyPr>
          <a:lstStyle/>
          <a:p>
            <a:pPr marL="12700">
              <a:lnSpc>
                <a:spcPct val="100000"/>
              </a:lnSpc>
              <a:spcBef>
                <a:spcPts val="100"/>
              </a:spcBef>
            </a:pPr>
            <a:r>
              <a:rPr sz="2000" spc="-1270" dirty="0">
                <a:solidFill>
                  <a:srgbClr val="343434"/>
                </a:solidFill>
                <a:latin typeface="UnDotum"/>
                <a:cs typeface="UnDotum"/>
              </a:rPr>
              <a:t></a:t>
            </a:r>
            <a:endParaRPr sz="2000">
              <a:latin typeface="UnDotum"/>
              <a:cs typeface="UnDotum"/>
            </a:endParaRPr>
          </a:p>
        </p:txBody>
      </p:sp>
      <p:sp>
        <p:nvSpPr>
          <p:cNvPr id="8" name="object 8"/>
          <p:cNvSpPr txBox="1"/>
          <p:nvPr/>
        </p:nvSpPr>
        <p:spPr>
          <a:xfrm>
            <a:off x="2077720" y="2404109"/>
            <a:ext cx="6472555" cy="1306830"/>
          </a:xfrm>
          <a:prstGeom prst="rect">
            <a:avLst/>
          </a:prstGeom>
        </p:spPr>
        <p:txBody>
          <a:bodyPr vert="horz" wrap="square" lIns="0" tIns="40005" rIns="0" bIns="0" rtlCol="0">
            <a:spAutoFit/>
          </a:bodyPr>
          <a:lstStyle/>
          <a:p>
            <a:pPr marL="12700" marR="180340">
              <a:lnSpc>
                <a:spcPts val="2230"/>
              </a:lnSpc>
              <a:spcBef>
                <a:spcPts val="315"/>
              </a:spcBef>
            </a:pPr>
            <a:r>
              <a:rPr sz="2000" dirty="0">
                <a:solidFill>
                  <a:srgbClr val="3F3F3F"/>
                </a:solidFill>
                <a:latin typeface="Arial"/>
                <a:cs typeface="Arial"/>
              </a:rPr>
              <a:t>A </a:t>
            </a:r>
            <a:r>
              <a:rPr sz="2000" spc="-5" dirty="0">
                <a:solidFill>
                  <a:srgbClr val="3F3F3F"/>
                </a:solidFill>
                <a:latin typeface="Arial"/>
                <a:cs typeface="Arial"/>
              </a:rPr>
              <a:t>typical </a:t>
            </a:r>
            <a:r>
              <a:rPr sz="2000" dirty="0">
                <a:solidFill>
                  <a:srgbClr val="3F3F3F"/>
                </a:solidFill>
                <a:latin typeface="Arial"/>
                <a:cs typeface="Arial"/>
              </a:rPr>
              <a:t>enterprise has </a:t>
            </a:r>
            <a:r>
              <a:rPr sz="2000" b="1" spc="-5" dirty="0">
                <a:solidFill>
                  <a:srgbClr val="3F3F3F"/>
                </a:solidFill>
                <a:latin typeface="Arial"/>
                <a:cs typeface="Arial"/>
              </a:rPr>
              <a:t>many Departments/ Business  units(BU).</a:t>
            </a:r>
            <a:endParaRPr sz="2000">
              <a:latin typeface="Arial"/>
              <a:cs typeface="Arial"/>
            </a:endParaRPr>
          </a:p>
          <a:p>
            <a:pPr marL="12700" marR="5080">
              <a:lnSpc>
                <a:spcPts val="2230"/>
              </a:lnSpc>
              <a:spcBef>
                <a:spcPts val="1000"/>
              </a:spcBef>
            </a:pPr>
            <a:r>
              <a:rPr sz="2000" spc="-5" dirty="0">
                <a:solidFill>
                  <a:srgbClr val="3F3F3F"/>
                </a:solidFill>
                <a:latin typeface="Arial"/>
                <a:cs typeface="Arial"/>
              </a:rPr>
              <a:t>These </a:t>
            </a:r>
            <a:r>
              <a:rPr sz="2000" dirty="0">
                <a:solidFill>
                  <a:srgbClr val="3F3F3F"/>
                </a:solidFill>
                <a:latin typeface="Arial"/>
                <a:cs typeface="Arial"/>
              </a:rPr>
              <a:t>Departments/ </a:t>
            </a:r>
            <a:r>
              <a:rPr sz="2000" spc="-5" dirty="0">
                <a:solidFill>
                  <a:srgbClr val="3F3F3F"/>
                </a:solidFill>
                <a:latin typeface="Arial"/>
                <a:cs typeface="Arial"/>
              </a:rPr>
              <a:t>BU </a:t>
            </a:r>
            <a:r>
              <a:rPr sz="2000" dirty="0">
                <a:solidFill>
                  <a:srgbClr val="3F3F3F"/>
                </a:solidFill>
                <a:latin typeface="Arial"/>
                <a:cs typeface="Arial"/>
              </a:rPr>
              <a:t>continuously </a:t>
            </a:r>
            <a:r>
              <a:rPr sz="2000" b="1" spc="-5" dirty="0">
                <a:solidFill>
                  <a:srgbClr val="3F3F3F"/>
                </a:solidFill>
                <a:latin typeface="Arial"/>
                <a:cs typeface="Arial"/>
              </a:rPr>
              <a:t>communicate </a:t>
            </a:r>
            <a:r>
              <a:rPr sz="2000" b="1" dirty="0">
                <a:solidFill>
                  <a:srgbClr val="3F3F3F"/>
                </a:solidFill>
                <a:latin typeface="Arial"/>
                <a:cs typeface="Arial"/>
              </a:rPr>
              <a:t>and  </a:t>
            </a:r>
            <a:r>
              <a:rPr sz="2000" b="1" spc="-5" dirty="0">
                <a:solidFill>
                  <a:srgbClr val="3F3F3F"/>
                </a:solidFill>
                <a:latin typeface="Arial"/>
                <a:cs typeface="Arial"/>
              </a:rPr>
              <a:t>exchange data </a:t>
            </a:r>
            <a:r>
              <a:rPr sz="2000" spc="-5" dirty="0">
                <a:solidFill>
                  <a:srgbClr val="3F3F3F"/>
                </a:solidFill>
                <a:latin typeface="Arial"/>
                <a:cs typeface="Arial"/>
              </a:rPr>
              <a:t>with </a:t>
            </a:r>
            <a:r>
              <a:rPr sz="2000" dirty="0">
                <a:solidFill>
                  <a:srgbClr val="3F3F3F"/>
                </a:solidFill>
                <a:latin typeface="Arial"/>
                <a:cs typeface="Arial"/>
              </a:rPr>
              <a:t>each</a:t>
            </a:r>
            <a:r>
              <a:rPr sz="2000" spc="10" dirty="0">
                <a:solidFill>
                  <a:srgbClr val="3F3F3F"/>
                </a:solidFill>
                <a:latin typeface="Arial"/>
                <a:cs typeface="Arial"/>
              </a:rPr>
              <a:t> </a:t>
            </a:r>
            <a:r>
              <a:rPr sz="2000" dirty="0">
                <a:solidFill>
                  <a:srgbClr val="3F3F3F"/>
                </a:solidFill>
                <a:latin typeface="Arial"/>
                <a:cs typeface="Arial"/>
              </a:rPr>
              <a:t>other.</a:t>
            </a:r>
            <a:endParaRPr sz="2000">
              <a:latin typeface="Arial"/>
              <a:cs typeface="Arial"/>
            </a:endParaRPr>
          </a:p>
        </p:txBody>
      </p:sp>
      <p:sp>
        <p:nvSpPr>
          <p:cNvPr id="9" name="object 9"/>
          <p:cNvSpPr txBox="1"/>
          <p:nvPr/>
        </p:nvSpPr>
        <p:spPr>
          <a:xfrm>
            <a:off x="1734820" y="3778250"/>
            <a:ext cx="118745" cy="330200"/>
          </a:xfrm>
          <a:prstGeom prst="rect">
            <a:avLst/>
          </a:prstGeom>
        </p:spPr>
        <p:txBody>
          <a:bodyPr vert="horz" wrap="square" lIns="0" tIns="12700" rIns="0" bIns="0" rtlCol="0">
            <a:spAutoFit/>
          </a:bodyPr>
          <a:lstStyle/>
          <a:p>
            <a:pPr marL="12700">
              <a:lnSpc>
                <a:spcPct val="100000"/>
              </a:lnSpc>
              <a:spcBef>
                <a:spcPts val="100"/>
              </a:spcBef>
            </a:pPr>
            <a:r>
              <a:rPr sz="2000" spc="-1270" dirty="0">
                <a:solidFill>
                  <a:srgbClr val="343434"/>
                </a:solidFill>
                <a:latin typeface="UnDotum"/>
                <a:cs typeface="UnDotum"/>
              </a:rPr>
              <a:t></a:t>
            </a:r>
            <a:endParaRPr sz="2000">
              <a:latin typeface="UnDotum"/>
              <a:cs typeface="UnDotum"/>
            </a:endParaRPr>
          </a:p>
        </p:txBody>
      </p:sp>
      <p:sp>
        <p:nvSpPr>
          <p:cNvPr id="10" name="object 10"/>
          <p:cNvSpPr txBox="1"/>
          <p:nvPr/>
        </p:nvSpPr>
        <p:spPr>
          <a:xfrm>
            <a:off x="2077720" y="3790950"/>
            <a:ext cx="6372225" cy="1179830"/>
          </a:xfrm>
          <a:prstGeom prst="rect">
            <a:avLst/>
          </a:prstGeom>
        </p:spPr>
        <p:txBody>
          <a:bodyPr vert="horz" wrap="square" lIns="0" tIns="40005" rIns="0" bIns="0" rtlCol="0">
            <a:spAutoFit/>
          </a:bodyPr>
          <a:lstStyle/>
          <a:p>
            <a:pPr marL="12700" marR="5080">
              <a:lnSpc>
                <a:spcPts val="2230"/>
              </a:lnSpc>
              <a:spcBef>
                <a:spcPts val="315"/>
              </a:spcBef>
            </a:pPr>
            <a:r>
              <a:rPr sz="2000" spc="-5" dirty="0">
                <a:solidFill>
                  <a:srgbClr val="3F3F3F"/>
                </a:solidFill>
                <a:latin typeface="Arial"/>
                <a:cs typeface="Arial"/>
              </a:rPr>
              <a:t>The </a:t>
            </a:r>
            <a:r>
              <a:rPr sz="2000" b="1" dirty="0">
                <a:solidFill>
                  <a:srgbClr val="3F3F3F"/>
                </a:solidFill>
                <a:latin typeface="Arial"/>
                <a:cs typeface="Arial"/>
              </a:rPr>
              <a:t>success </a:t>
            </a:r>
            <a:r>
              <a:rPr sz="2000" b="1" spc="-5" dirty="0">
                <a:solidFill>
                  <a:srgbClr val="3F3F3F"/>
                </a:solidFill>
                <a:latin typeface="Arial"/>
                <a:cs typeface="Arial"/>
              </a:rPr>
              <a:t>of </a:t>
            </a:r>
            <a:r>
              <a:rPr sz="2000" b="1" dirty="0">
                <a:solidFill>
                  <a:srgbClr val="3F3F3F"/>
                </a:solidFill>
                <a:latin typeface="Arial"/>
                <a:cs typeface="Arial"/>
              </a:rPr>
              <a:t>any </a:t>
            </a:r>
            <a:r>
              <a:rPr sz="2000" b="1" spc="-5" dirty="0">
                <a:solidFill>
                  <a:srgbClr val="3F3F3F"/>
                </a:solidFill>
                <a:latin typeface="Arial"/>
                <a:cs typeface="Arial"/>
              </a:rPr>
              <a:t>organization lie’s in effective  communication </a:t>
            </a:r>
            <a:r>
              <a:rPr sz="2000" b="1" dirty="0">
                <a:solidFill>
                  <a:srgbClr val="3F3F3F"/>
                </a:solidFill>
                <a:latin typeface="Arial"/>
                <a:cs typeface="Arial"/>
              </a:rPr>
              <a:t>and data exchange </a:t>
            </a:r>
            <a:r>
              <a:rPr sz="2000" b="1" spc="5" dirty="0">
                <a:solidFill>
                  <a:srgbClr val="3F3F3F"/>
                </a:solidFill>
                <a:latin typeface="Arial"/>
                <a:cs typeface="Arial"/>
              </a:rPr>
              <a:t>within </a:t>
            </a:r>
            <a:r>
              <a:rPr sz="2000" b="1" dirty="0">
                <a:solidFill>
                  <a:srgbClr val="3F3F3F"/>
                </a:solidFill>
                <a:latin typeface="Arial"/>
                <a:cs typeface="Arial"/>
              </a:rPr>
              <a:t>the  </a:t>
            </a:r>
            <a:r>
              <a:rPr sz="2000" b="1" spc="-5" dirty="0">
                <a:solidFill>
                  <a:srgbClr val="3F3F3F"/>
                </a:solidFill>
                <a:latin typeface="Arial"/>
                <a:cs typeface="Arial"/>
              </a:rPr>
              <a:t>Departments/ </a:t>
            </a:r>
            <a:r>
              <a:rPr sz="2000" b="1" dirty="0">
                <a:solidFill>
                  <a:srgbClr val="3F3F3F"/>
                </a:solidFill>
                <a:latin typeface="Arial"/>
                <a:cs typeface="Arial"/>
              </a:rPr>
              <a:t>BU </a:t>
            </a:r>
            <a:r>
              <a:rPr sz="2000" dirty="0">
                <a:solidFill>
                  <a:srgbClr val="3F3F3F"/>
                </a:solidFill>
                <a:latin typeface="Arial"/>
                <a:cs typeface="Arial"/>
              </a:rPr>
              <a:t>as </a:t>
            </a:r>
            <a:r>
              <a:rPr sz="2000" spc="-5" dirty="0">
                <a:solidFill>
                  <a:srgbClr val="3F3F3F"/>
                </a:solidFill>
                <a:latin typeface="Arial"/>
                <a:cs typeface="Arial"/>
              </a:rPr>
              <a:t>well </a:t>
            </a:r>
            <a:r>
              <a:rPr sz="2000" dirty="0">
                <a:solidFill>
                  <a:srgbClr val="3F3F3F"/>
                </a:solidFill>
                <a:latin typeface="Arial"/>
                <a:cs typeface="Arial"/>
              </a:rPr>
              <a:t>as associated </a:t>
            </a:r>
            <a:r>
              <a:rPr sz="2000" spc="-5" dirty="0">
                <a:solidFill>
                  <a:srgbClr val="3F3F3F"/>
                </a:solidFill>
                <a:latin typeface="Arial"/>
                <a:cs typeface="Arial"/>
              </a:rPr>
              <a:t>third </a:t>
            </a:r>
            <a:r>
              <a:rPr sz="2000" dirty="0">
                <a:solidFill>
                  <a:srgbClr val="3F3F3F"/>
                </a:solidFill>
                <a:latin typeface="Arial"/>
                <a:cs typeface="Arial"/>
              </a:rPr>
              <a:t>party such  </a:t>
            </a:r>
            <a:r>
              <a:rPr sz="2000" spc="-5" dirty="0">
                <a:solidFill>
                  <a:srgbClr val="3F3F3F"/>
                </a:solidFill>
                <a:latin typeface="Arial"/>
                <a:cs typeface="Arial"/>
              </a:rPr>
              <a:t>as </a:t>
            </a:r>
            <a:r>
              <a:rPr sz="2000" dirty="0">
                <a:solidFill>
                  <a:srgbClr val="3F3F3F"/>
                </a:solidFill>
                <a:latin typeface="Arial"/>
                <a:cs typeface="Arial"/>
              </a:rPr>
              <a:t>Vendors, Outsourcers and</a:t>
            </a:r>
            <a:r>
              <a:rPr sz="2000" spc="-25" dirty="0">
                <a:solidFill>
                  <a:srgbClr val="3F3F3F"/>
                </a:solidFill>
                <a:latin typeface="Arial"/>
                <a:cs typeface="Arial"/>
              </a:rPr>
              <a:t> </a:t>
            </a:r>
            <a:r>
              <a:rPr sz="2000" dirty="0">
                <a:solidFill>
                  <a:srgbClr val="3F3F3F"/>
                </a:solidFill>
                <a:latin typeface="Arial"/>
                <a:cs typeface="Arial"/>
              </a:rPr>
              <a:t>Costumers.</a:t>
            </a:r>
            <a:endParaRPr sz="2000">
              <a:latin typeface="Arial"/>
              <a:cs typeface="Arial"/>
            </a:endParaRPr>
          </a:p>
        </p:txBody>
      </p:sp>
      <p:sp>
        <p:nvSpPr>
          <p:cNvPr id="11" name="object 11"/>
          <p:cNvSpPr txBox="1"/>
          <p:nvPr/>
        </p:nvSpPr>
        <p:spPr>
          <a:xfrm>
            <a:off x="1734820" y="5448300"/>
            <a:ext cx="118745" cy="330200"/>
          </a:xfrm>
          <a:prstGeom prst="rect">
            <a:avLst/>
          </a:prstGeom>
        </p:spPr>
        <p:txBody>
          <a:bodyPr vert="horz" wrap="square" lIns="0" tIns="12700" rIns="0" bIns="0" rtlCol="0">
            <a:spAutoFit/>
          </a:bodyPr>
          <a:lstStyle/>
          <a:p>
            <a:pPr marL="12700">
              <a:lnSpc>
                <a:spcPct val="100000"/>
              </a:lnSpc>
              <a:spcBef>
                <a:spcPts val="100"/>
              </a:spcBef>
            </a:pPr>
            <a:r>
              <a:rPr sz="2000" spc="-1270" dirty="0">
                <a:solidFill>
                  <a:srgbClr val="343434"/>
                </a:solidFill>
                <a:latin typeface="UnDotum"/>
                <a:cs typeface="UnDotum"/>
              </a:rPr>
              <a:t></a:t>
            </a:r>
            <a:endParaRPr sz="2000">
              <a:latin typeface="UnDotum"/>
              <a:cs typeface="UnDotum"/>
            </a:endParaRPr>
          </a:p>
        </p:txBody>
      </p:sp>
      <p:sp>
        <p:nvSpPr>
          <p:cNvPr id="12" name="object 12"/>
          <p:cNvSpPr txBox="1"/>
          <p:nvPr/>
        </p:nvSpPr>
        <p:spPr>
          <a:xfrm>
            <a:off x="2077720" y="5461000"/>
            <a:ext cx="4433570" cy="330200"/>
          </a:xfrm>
          <a:prstGeom prst="rect">
            <a:avLst/>
          </a:prstGeom>
        </p:spPr>
        <p:txBody>
          <a:bodyPr vert="horz" wrap="square" lIns="0" tIns="12700" rIns="0" bIns="0" rtlCol="0">
            <a:spAutoFit/>
          </a:bodyPr>
          <a:lstStyle/>
          <a:p>
            <a:pPr marL="12700">
              <a:lnSpc>
                <a:spcPct val="100000"/>
              </a:lnSpc>
              <a:spcBef>
                <a:spcPts val="100"/>
              </a:spcBef>
            </a:pPr>
            <a:r>
              <a:rPr sz="2000" spc="-5" dirty="0">
                <a:solidFill>
                  <a:srgbClr val="3F3F3F"/>
                </a:solidFill>
                <a:latin typeface="Arial"/>
                <a:cs typeface="Arial"/>
              </a:rPr>
              <a:t>Also known as </a:t>
            </a:r>
            <a:r>
              <a:rPr sz="2000" b="1" spc="-5" dirty="0">
                <a:solidFill>
                  <a:srgbClr val="3F3F3F"/>
                </a:solidFill>
                <a:latin typeface="Arial"/>
                <a:cs typeface="Arial"/>
              </a:rPr>
              <a:t>Decentralized</a:t>
            </a:r>
            <a:r>
              <a:rPr sz="2000" b="1" spc="30" dirty="0">
                <a:solidFill>
                  <a:srgbClr val="3F3F3F"/>
                </a:solidFill>
                <a:latin typeface="Arial"/>
                <a:cs typeface="Arial"/>
              </a:rPr>
              <a:t> </a:t>
            </a:r>
            <a:r>
              <a:rPr sz="2000" b="1" spc="-5" dirty="0">
                <a:solidFill>
                  <a:srgbClr val="3F3F3F"/>
                </a:solidFill>
                <a:latin typeface="Arial"/>
                <a:cs typeface="Arial"/>
              </a:rPr>
              <a:t>System</a:t>
            </a:r>
            <a:r>
              <a:rPr sz="2000" spc="-5" dirty="0">
                <a:solidFill>
                  <a:srgbClr val="3F3F3F"/>
                </a:solidFill>
                <a:latin typeface="Arial"/>
                <a:cs typeface="Arial"/>
              </a:rPr>
              <a:t>.</a:t>
            </a:r>
            <a:endParaRPr sz="2000">
              <a:latin typeface="Arial"/>
              <a:cs typeface="Arial"/>
            </a:endParaRPr>
          </a:p>
        </p:txBody>
      </p:sp>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xfrm>
            <a:off x="1450339" y="712470"/>
            <a:ext cx="5584190" cy="999490"/>
          </a:xfrm>
          <a:prstGeom prst="rect">
            <a:avLst/>
          </a:prstGeom>
        </p:spPr>
        <p:txBody>
          <a:bodyPr vert="horz" wrap="square" lIns="0" tIns="12700" rIns="0" bIns="0" rtlCol="0">
            <a:spAutoFit/>
          </a:bodyPr>
          <a:lstStyle/>
          <a:p>
            <a:pPr marR="5080" algn="r">
              <a:lnSpc>
                <a:spcPts val="3835"/>
              </a:lnSpc>
              <a:spcBef>
                <a:spcPts val="100"/>
              </a:spcBef>
            </a:pPr>
            <a:r>
              <a:rPr sz="3200" spc="-335" dirty="0"/>
              <a:t>Problems </a:t>
            </a:r>
            <a:r>
              <a:rPr sz="3200" spc="-445" dirty="0"/>
              <a:t>with</a:t>
            </a:r>
            <a:r>
              <a:rPr sz="3200" spc="-165" dirty="0"/>
              <a:t> </a:t>
            </a:r>
            <a:r>
              <a:rPr sz="3200" spc="-245" dirty="0"/>
              <a:t>Decentralized</a:t>
            </a:r>
            <a:endParaRPr sz="3200"/>
          </a:p>
          <a:p>
            <a:pPr marR="60325" algn="r">
              <a:lnSpc>
                <a:spcPts val="3835"/>
              </a:lnSpc>
            </a:pPr>
            <a:r>
              <a:rPr sz="3200" spc="-610" dirty="0"/>
              <a:t>S</a:t>
            </a:r>
            <a:r>
              <a:rPr sz="3200" spc="-385" dirty="0"/>
              <a:t>y</a:t>
            </a:r>
            <a:r>
              <a:rPr sz="3200" spc="-355" dirty="0"/>
              <a:t>s</a:t>
            </a:r>
            <a:r>
              <a:rPr sz="3200" spc="-325" dirty="0"/>
              <a:t>tem</a:t>
            </a:r>
            <a:endParaRPr sz="3200"/>
          </a:p>
        </p:txBody>
      </p:sp>
      <p:sp>
        <p:nvSpPr>
          <p:cNvPr id="4" name="object 4"/>
          <p:cNvSpPr txBox="1"/>
          <p:nvPr/>
        </p:nvSpPr>
        <p:spPr>
          <a:xfrm>
            <a:off x="883919" y="803910"/>
            <a:ext cx="134620" cy="312420"/>
          </a:xfrm>
          <a:prstGeom prst="rect">
            <a:avLst/>
          </a:prstGeom>
        </p:spPr>
        <p:txBody>
          <a:bodyPr vert="horz" wrap="square" lIns="0" tIns="16510" rIns="0" bIns="0" rtlCol="0">
            <a:spAutoFit/>
          </a:bodyPr>
          <a:lstStyle/>
          <a:p>
            <a:pPr marL="12700">
              <a:lnSpc>
                <a:spcPct val="100000"/>
              </a:lnSpc>
              <a:spcBef>
                <a:spcPts val="130"/>
              </a:spcBef>
            </a:pPr>
            <a:r>
              <a:rPr sz="1850" spc="10" dirty="0">
                <a:solidFill>
                  <a:srgbClr val="FDFFFF"/>
                </a:solidFill>
                <a:latin typeface="Liberation Sans Narrow"/>
                <a:cs typeface="Liberation Sans Narrow"/>
              </a:rPr>
              <a:t>6</a:t>
            </a:r>
            <a:endParaRPr sz="1850">
              <a:latin typeface="Liberation Sans Narrow"/>
              <a:cs typeface="Liberation Sans Narrow"/>
            </a:endParaRPr>
          </a:p>
        </p:txBody>
      </p:sp>
      <p:sp>
        <p:nvSpPr>
          <p:cNvPr id="5" name="object 5"/>
          <p:cNvSpPr/>
          <p:nvPr/>
        </p:nvSpPr>
        <p:spPr>
          <a:xfrm>
            <a:off x="7001509" y="0"/>
            <a:ext cx="2142490" cy="2142490"/>
          </a:xfrm>
          <a:prstGeom prst="rect">
            <a:avLst/>
          </a:prstGeom>
          <a:blipFill>
            <a:blip r:embed="rId2" cstate="print"/>
            <a:stretch>
              <a:fillRect/>
            </a:stretch>
          </a:blipFill>
        </p:spPr>
        <p:txBody>
          <a:bodyPr wrap="square" lIns="0" tIns="0" rIns="0" bIns="0" rtlCol="0"/>
          <a:lstStyle/>
          <a:p>
            <a:endParaRPr/>
          </a:p>
        </p:txBody>
      </p:sp>
      <p:sp>
        <p:nvSpPr>
          <p:cNvPr id="6" name="object 6"/>
          <p:cNvSpPr txBox="1"/>
          <p:nvPr/>
        </p:nvSpPr>
        <p:spPr>
          <a:xfrm>
            <a:off x="1734820" y="2391409"/>
            <a:ext cx="118745" cy="330200"/>
          </a:xfrm>
          <a:prstGeom prst="rect">
            <a:avLst/>
          </a:prstGeom>
        </p:spPr>
        <p:txBody>
          <a:bodyPr vert="horz" wrap="square" lIns="0" tIns="12700" rIns="0" bIns="0" rtlCol="0">
            <a:spAutoFit/>
          </a:bodyPr>
          <a:lstStyle/>
          <a:p>
            <a:pPr marL="12700">
              <a:lnSpc>
                <a:spcPct val="100000"/>
              </a:lnSpc>
              <a:spcBef>
                <a:spcPts val="100"/>
              </a:spcBef>
            </a:pPr>
            <a:r>
              <a:rPr sz="2000" spc="-1270" dirty="0">
                <a:solidFill>
                  <a:srgbClr val="343434"/>
                </a:solidFill>
                <a:latin typeface="UnDotum"/>
                <a:cs typeface="UnDotum"/>
              </a:rPr>
              <a:t></a:t>
            </a:r>
            <a:endParaRPr sz="2000">
              <a:latin typeface="UnDotum"/>
              <a:cs typeface="UnDotum"/>
            </a:endParaRPr>
          </a:p>
        </p:txBody>
      </p:sp>
      <p:sp>
        <p:nvSpPr>
          <p:cNvPr id="7" name="object 7"/>
          <p:cNvSpPr txBox="1"/>
          <p:nvPr/>
        </p:nvSpPr>
        <p:spPr>
          <a:xfrm>
            <a:off x="1734820" y="2979419"/>
            <a:ext cx="118745" cy="845819"/>
          </a:xfrm>
          <a:prstGeom prst="rect">
            <a:avLst/>
          </a:prstGeom>
        </p:spPr>
        <p:txBody>
          <a:bodyPr vert="horz" wrap="square" lIns="0" tIns="118110" rIns="0" bIns="0" rtlCol="0">
            <a:spAutoFit/>
          </a:bodyPr>
          <a:lstStyle/>
          <a:p>
            <a:pPr marL="12700">
              <a:lnSpc>
                <a:spcPct val="100000"/>
              </a:lnSpc>
              <a:spcBef>
                <a:spcPts val="930"/>
              </a:spcBef>
            </a:pPr>
            <a:r>
              <a:rPr sz="2000" spc="-1270" dirty="0">
                <a:solidFill>
                  <a:srgbClr val="343434"/>
                </a:solidFill>
                <a:latin typeface="UnDotum"/>
                <a:cs typeface="UnDotum"/>
              </a:rPr>
              <a:t></a:t>
            </a:r>
            <a:endParaRPr sz="2000">
              <a:latin typeface="UnDotum"/>
              <a:cs typeface="UnDotum"/>
            </a:endParaRPr>
          </a:p>
          <a:p>
            <a:pPr marL="12700">
              <a:lnSpc>
                <a:spcPct val="100000"/>
              </a:lnSpc>
              <a:spcBef>
                <a:spcPts val="830"/>
              </a:spcBef>
            </a:pPr>
            <a:r>
              <a:rPr sz="2000" spc="-1270" dirty="0">
                <a:solidFill>
                  <a:srgbClr val="343434"/>
                </a:solidFill>
                <a:latin typeface="UnDotum"/>
                <a:cs typeface="UnDotum"/>
              </a:rPr>
              <a:t></a:t>
            </a:r>
            <a:endParaRPr sz="2000">
              <a:latin typeface="UnDotum"/>
              <a:cs typeface="UnDotum"/>
            </a:endParaRPr>
          </a:p>
        </p:txBody>
      </p:sp>
      <p:sp>
        <p:nvSpPr>
          <p:cNvPr id="8" name="object 8"/>
          <p:cNvSpPr txBox="1"/>
          <p:nvPr/>
        </p:nvSpPr>
        <p:spPr>
          <a:xfrm>
            <a:off x="2077720" y="2404109"/>
            <a:ext cx="6567805" cy="1433830"/>
          </a:xfrm>
          <a:prstGeom prst="rect">
            <a:avLst/>
          </a:prstGeom>
        </p:spPr>
        <p:txBody>
          <a:bodyPr vert="horz" wrap="square" lIns="0" tIns="40005" rIns="0" bIns="0" rtlCol="0">
            <a:spAutoFit/>
          </a:bodyPr>
          <a:lstStyle/>
          <a:p>
            <a:pPr marL="12700" marR="369570">
              <a:lnSpc>
                <a:spcPts val="2230"/>
              </a:lnSpc>
              <a:spcBef>
                <a:spcPts val="315"/>
              </a:spcBef>
            </a:pPr>
            <a:r>
              <a:rPr sz="2000" dirty="0">
                <a:solidFill>
                  <a:srgbClr val="3F3F3F"/>
                </a:solidFill>
                <a:latin typeface="Arial"/>
                <a:cs typeface="Arial"/>
              </a:rPr>
              <a:t>Numerous disparate </a:t>
            </a:r>
            <a:r>
              <a:rPr sz="2000" spc="-5" dirty="0">
                <a:solidFill>
                  <a:srgbClr val="3F3F3F"/>
                </a:solidFill>
                <a:latin typeface="Arial"/>
                <a:cs typeface="Arial"/>
              </a:rPr>
              <a:t>information </a:t>
            </a:r>
            <a:r>
              <a:rPr sz="2000" dirty="0">
                <a:solidFill>
                  <a:srgbClr val="3F3F3F"/>
                </a:solidFill>
                <a:latin typeface="Arial"/>
                <a:cs typeface="Arial"/>
              </a:rPr>
              <a:t>system are developed  </a:t>
            </a:r>
            <a:r>
              <a:rPr sz="2000" spc="-5" dirty="0">
                <a:solidFill>
                  <a:srgbClr val="3F3F3F"/>
                </a:solidFill>
                <a:latin typeface="Arial"/>
                <a:cs typeface="Arial"/>
              </a:rPr>
              <a:t>individually </a:t>
            </a:r>
            <a:r>
              <a:rPr sz="2000" dirty="0">
                <a:solidFill>
                  <a:srgbClr val="3F3F3F"/>
                </a:solidFill>
                <a:latin typeface="Arial"/>
                <a:cs typeface="Arial"/>
              </a:rPr>
              <a:t>over </a:t>
            </a:r>
            <a:r>
              <a:rPr sz="2000" spc="-5" dirty="0">
                <a:solidFill>
                  <a:srgbClr val="3F3F3F"/>
                </a:solidFill>
                <a:latin typeface="Arial"/>
                <a:cs typeface="Arial"/>
              </a:rPr>
              <a:t>the</a:t>
            </a:r>
            <a:r>
              <a:rPr sz="2000" spc="-15" dirty="0">
                <a:solidFill>
                  <a:srgbClr val="3F3F3F"/>
                </a:solidFill>
                <a:latin typeface="Arial"/>
                <a:cs typeface="Arial"/>
              </a:rPr>
              <a:t> </a:t>
            </a:r>
            <a:r>
              <a:rPr sz="2000" spc="-5" dirty="0">
                <a:solidFill>
                  <a:srgbClr val="3F3F3F"/>
                </a:solidFill>
                <a:latin typeface="Arial"/>
                <a:cs typeface="Arial"/>
              </a:rPr>
              <a:t>time.</a:t>
            </a:r>
            <a:endParaRPr sz="2000" dirty="0">
              <a:latin typeface="Arial"/>
              <a:cs typeface="Arial"/>
            </a:endParaRPr>
          </a:p>
          <a:p>
            <a:pPr marL="12700" marR="5080">
              <a:lnSpc>
                <a:spcPts val="3229"/>
              </a:lnSpc>
              <a:spcBef>
                <a:spcPts val="200"/>
              </a:spcBef>
            </a:pPr>
            <a:r>
              <a:rPr sz="2000" spc="-5" dirty="0">
                <a:solidFill>
                  <a:srgbClr val="3F3F3F"/>
                </a:solidFill>
                <a:latin typeface="Arial"/>
                <a:cs typeface="Arial"/>
              </a:rPr>
              <a:t>Integrating the </a:t>
            </a:r>
            <a:r>
              <a:rPr sz="2000" dirty="0">
                <a:solidFill>
                  <a:srgbClr val="3F3F3F"/>
                </a:solidFill>
                <a:latin typeface="Arial"/>
                <a:cs typeface="Arial"/>
              </a:rPr>
              <a:t>data becomes </a:t>
            </a:r>
            <a:r>
              <a:rPr sz="2000" spc="-5" dirty="0">
                <a:solidFill>
                  <a:srgbClr val="3F3F3F"/>
                </a:solidFill>
                <a:latin typeface="Arial"/>
                <a:cs typeface="Arial"/>
              </a:rPr>
              <a:t>time </a:t>
            </a:r>
            <a:r>
              <a:rPr sz="2000" dirty="0">
                <a:solidFill>
                  <a:srgbClr val="3F3F3F"/>
                </a:solidFill>
                <a:latin typeface="Arial"/>
                <a:cs typeface="Arial"/>
              </a:rPr>
              <a:t>and </a:t>
            </a:r>
            <a:r>
              <a:rPr sz="2000" spc="-5" dirty="0">
                <a:solidFill>
                  <a:srgbClr val="3F3F3F"/>
                </a:solidFill>
                <a:latin typeface="Arial"/>
                <a:cs typeface="Arial"/>
              </a:rPr>
              <a:t>money </a:t>
            </a:r>
            <a:r>
              <a:rPr sz="2000" dirty="0">
                <a:solidFill>
                  <a:srgbClr val="3F3F3F"/>
                </a:solidFill>
                <a:latin typeface="Arial"/>
                <a:cs typeface="Arial"/>
              </a:rPr>
              <a:t>consuming.  </a:t>
            </a:r>
            <a:r>
              <a:rPr sz="2000" spc="-5" dirty="0">
                <a:solidFill>
                  <a:srgbClr val="3F3F3F"/>
                </a:solidFill>
                <a:latin typeface="Arial"/>
                <a:cs typeface="Arial"/>
              </a:rPr>
              <a:t>Inconsistences </a:t>
            </a:r>
            <a:r>
              <a:rPr sz="2000" dirty="0">
                <a:solidFill>
                  <a:srgbClr val="3F3F3F"/>
                </a:solidFill>
                <a:latin typeface="Arial"/>
                <a:cs typeface="Arial"/>
              </a:rPr>
              <a:t>and duplication of</a:t>
            </a:r>
            <a:r>
              <a:rPr sz="2000" spc="-25" dirty="0">
                <a:solidFill>
                  <a:srgbClr val="3F3F3F"/>
                </a:solidFill>
                <a:latin typeface="Arial"/>
                <a:cs typeface="Arial"/>
              </a:rPr>
              <a:t> </a:t>
            </a:r>
            <a:r>
              <a:rPr sz="2000" spc="-5" dirty="0">
                <a:solidFill>
                  <a:srgbClr val="3F3F3F"/>
                </a:solidFill>
                <a:latin typeface="Arial"/>
                <a:cs typeface="Arial"/>
              </a:rPr>
              <a:t>data.</a:t>
            </a:r>
            <a:endParaRPr sz="2000" dirty="0">
              <a:latin typeface="Arial"/>
              <a:cs typeface="Arial"/>
            </a:endParaRPr>
          </a:p>
        </p:txBody>
      </p:sp>
      <p:sp>
        <p:nvSpPr>
          <p:cNvPr id="9" name="object 9"/>
          <p:cNvSpPr txBox="1"/>
          <p:nvPr/>
        </p:nvSpPr>
        <p:spPr>
          <a:xfrm>
            <a:off x="1734820" y="3905250"/>
            <a:ext cx="118745" cy="330200"/>
          </a:xfrm>
          <a:prstGeom prst="rect">
            <a:avLst/>
          </a:prstGeom>
        </p:spPr>
        <p:txBody>
          <a:bodyPr vert="horz" wrap="square" lIns="0" tIns="12700" rIns="0" bIns="0" rtlCol="0">
            <a:spAutoFit/>
          </a:bodyPr>
          <a:lstStyle/>
          <a:p>
            <a:pPr marL="12700">
              <a:lnSpc>
                <a:spcPct val="100000"/>
              </a:lnSpc>
              <a:spcBef>
                <a:spcPts val="100"/>
              </a:spcBef>
            </a:pPr>
            <a:r>
              <a:rPr sz="2000" spc="-1270" dirty="0">
                <a:solidFill>
                  <a:srgbClr val="343434"/>
                </a:solidFill>
                <a:latin typeface="UnDotum"/>
                <a:cs typeface="UnDotum"/>
              </a:rPr>
              <a:t></a:t>
            </a:r>
            <a:endParaRPr sz="2000">
              <a:latin typeface="UnDotum"/>
              <a:cs typeface="UnDotum"/>
            </a:endParaRPr>
          </a:p>
        </p:txBody>
      </p:sp>
      <p:sp>
        <p:nvSpPr>
          <p:cNvPr id="10" name="object 10"/>
          <p:cNvSpPr txBox="1"/>
          <p:nvPr/>
        </p:nvSpPr>
        <p:spPr>
          <a:xfrm>
            <a:off x="2077720" y="3916679"/>
            <a:ext cx="5706110" cy="330200"/>
          </a:xfrm>
          <a:prstGeom prst="rect">
            <a:avLst/>
          </a:prstGeom>
        </p:spPr>
        <p:txBody>
          <a:bodyPr vert="horz" wrap="square" lIns="0" tIns="12700" rIns="0" bIns="0" rtlCol="0">
            <a:spAutoFit/>
          </a:bodyPr>
          <a:lstStyle/>
          <a:p>
            <a:pPr marL="12700">
              <a:lnSpc>
                <a:spcPct val="100000"/>
              </a:lnSpc>
              <a:spcBef>
                <a:spcPts val="100"/>
              </a:spcBef>
            </a:pPr>
            <a:r>
              <a:rPr sz="2000" dirty="0">
                <a:solidFill>
                  <a:srgbClr val="3F3F3F"/>
                </a:solidFill>
                <a:latin typeface="Arial"/>
                <a:cs typeface="Arial"/>
              </a:rPr>
              <a:t>High </a:t>
            </a:r>
            <a:r>
              <a:rPr sz="2000" spc="-5" dirty="0">
                <a:solidFill>
                  <a:srgbClr val="3F3F3F"/>
                </a:solidFill>
                <a:latin typeface="Arial"/>
                <a:cs typeface="Arial"/>
              </a:rPr>
              <a:t>inventory, </a:t>
            </a:r>
            <a:r>
              <a:rPr sz="2000" dirty="0">
                <a:solidFill>
                  <a:srgbClr val="3F3F3F"/>
                </a:solidFill>
                <a:latin typeface="Arial"/>
                <a:cs typeface="Arial"/>
              </a:rPr>
              <a:t>material and </a:t>
            </a:r>
            <a:r>
              <a:rPr sz="2000" spc="-5" dirty="0">
                <a:solidFill>
                  <a:srgbClr val="3F3F3F"/>
                </a:solidFill>
                <a:latin typeface="Arial"/>
                <a:cs typeface="Arial"/>
              </a:rPr>
              <a:t>human </a:t>
            </a:r>
            <a:r>
              <a:rPr sz="2000" dirty="0">
                <a:solidFill>
                  <a:srgbClr val="3F3F3F"/>
                </a:solidFill>
                <a:latin typeface="Arial"/>
                <a:cs typeface="Arial"/>
              </a:rPr>
              <a:t>resource</a:t>
            </a:r>
            <a:r>
              <a:rPr sz="2000" spc="-45" dirty="0">
                <a:solidFill>
                  <a:srgbClr val="3F3F3F"/>
                </a:solidFill>
                <a:latin typeface="Arial"/>
                <a:cs typeface="Arial"/>
              </a:rPr>
              <a:t> </a:t>
            </a:r>
            <a:r>
              <a:rPr sz="2000" dirty="0">
                <a:solidFill>
                  <a:srgbClr val="3F3F3F"/>
                </a:solidFill>
                <a:latin typeface="Arial"/>
                <a:cs typeface="Arial"/>
              </a:rPr>
              <a:t>cost.</a:t>
            </a:r>
            <a:endParaRPr sz="2000">
              <a:latin typeface="Arial"/>
              <a:cs typeface="Arial"/>
            </a:endParaRPr>
          </a:p>
        </p:txBody>
      </p:sp>
    </p:spTree>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p:nvPr/>
        </p:nvSpPr>
        <p:spPr>
          <a:xfrm>
            <a:off x="890269" y="821689"/>
            <a:ext cx="128905" cy="297180"/>
          </a:xfrm>
          <a:prstGeom prst="rect">
            <a:avLst/>
          </a:prstGeom>
        </p:spPr>
        <p:txBody>
          <a:bodyPr vert="horz" wrap="square" lIns="0" tIns="16510" rIns="0" bIns="0" rtlCol="0">
            <a:spAutoFit/>
          </a:bodyPr>
          <a:lstStyle/>
          <a:p>
            <a:pPr marL="12700">
              <a:lnSpc>
                <a:spcPct val="100000"/>
              </a:lnSpc>
              <a:spcBef>
                <a:spcPts val="130"/>
              </a:spcBef>
            </a:pPr>
            <a:r>
              <a:rPr sz="1750" spc="10" dirty="0">
                <a:solidFill>
                  <a:srgbClr val="FDFFFF"/>
                </a:solidFill>
                <a:latin typeface="Liberation Sans Narrow"/>
                <a:cs typeface="Liberation Sans Narrow"/>
              </a:rPr>
              <a:t>7</a:t>
            </a:r>
            <a:endParaRPr sz="1750">
              <a:latin typeface="Liberation Sans Narrow"/>
              <a:cs typeface="Liberation Sans Narrow"/>
            </a:endParaRPr>
          </a:p>
        </p:txBody>
      </p:sp>
      <p:grpSp>
        <p:nvGrpSpPr>
          <p:cNvPr id="4" name="object 4"/>
          <p:cNvGrpSpPr/>
          <p:nvPr/>
        </p:nvGrpSpPr>
        <p:grpSpPr>
          <a:xfrm>
            <a:off x="1367789" y="0"/>
            <a:ext cx="7776209" cy="6111240"/>
            <a:chOff x="1367789" y="0"/>
            <a:chExt cx="7776209" cy="6111240"/>
          </a:xfrm>
        </p:grpSpPr>
        <p:sp>
          <p:nvSpPr>
            <p:cNvPr id="5" name="object 5"/>
            <p:cNvSpPr/>
            <p:nvPr/>
          </p:nvSpPr>
          <p:spPr>
            <a:xfrm>
              <a:off x="7001510" y="0"/>
              <a:ext cx="2142490" cy="2142490"/>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6358889" y="2029460"/>
              <a:ext cx="1057910" cy="736600"/>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1447799" y="1821179"/>
              <a:ext cx="685800" cy="642620"/>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3550919" y="2057400"/>
              <a:ext cx="920750" cy="716279"/>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5125719" y="3778250"/>
              <a:ext cx="1405890" cy="789939"/>
            </a:xfrm>
            <a:prstGeom prst="rect">
              <a:avLst/>
            </a:prstGeom>
            <a:blipFill>
              <a:blip r:embed="rId6" cstate="print"/>
              <a:stretch>
                <a:fillRect/>
              </a:stretch>
            </a:blipFill>
          </p:spPr>
          <p:txBody>
            <a:bodyPr wrap="square" lIns="0" tIns="0" rIns="0" bIns="0" rtlCol="0"/>
            <a:lstStyle/>
            <a:p>
              <a:endParaRPr/>
            </a:p>
          </p:txBody>
        </p:sp>
        <p:sp>
          <p:nvSpPr>
            <p:cNvPr id="10" name="object 10"/>
            <p:cNvSpPr/>
            <p:nvPr/>
          </p:nvSpPr>
          <p:spPr>
            <a:xfrm>
              <a:off x="3401060" y="5030470"/>
              <a:ext cx="1137919" cy="718820"/>
            </a:xfrm>
            <a:prstGeom prst="rect">
              <a:avLst/>
            </a:prstGeom>
            <a:blipFill>
              <a:blip r:embed="rId7" cstate="print"/>
              <a:stretch>
                <a:fillRect/>
              </a:stretch>
            </a:blipFill>
          </p:spPr>
          <p:txBody>
            <a:bodyPr wrap="square" lIns="0" tIns="0" rIns="0" bIns="0" rtlCol="0"/>
            <a:lstStyle/>
            <a:p>
              <a:endParaRPr/>
            </a:p>
          </p:txBody>
        </p:sp>
        <p:sp>
          <p:nvSpPr>
            <p:cNvPr id="11" name="object 11"/>
            <p:cNvSpPr/>
            <p:nvPr/>
          </p:nvSpPr>
          <p:spPr>
            <a:xfrm>
              <a:off x="1367789" y="5030470"/>
              <a:ext cx="838199" cy="838200"/>
            </a:xfrm>
            <a:prstGeom prst="rect">
              <a:avLst/>
            </a:prstGeom>
            <a:blipFill>
              <a:blip r:embed="rId8" cstate="print"/>
              <a:stretch>
                <a:fillRect/>
              </a:stretch>
            </a:blipFill>
          </p:spPr>
          <p:txBody>
            <a:bodyPr wrap="square" lIns="0" tIns="0" rIns="0" bIns="0" rtlCol="0"/>
            <a:lstStyle/>
            <a:p>
              <a:endParaRPr/>
            </a:p>
          </p:txBody>
        </p:sp>
        <p:sp>
          <p:nvSpPr>
            <p:cNvPr id="12" name="object 12"/>
            <p:cNvSpPr/>
            <p:nvPr/>
          </p:nvSpPr>
          <p:spPr>
            <a:xfrm>
              <a:off x="7061199" y="5430520"/>
              <a:ext cx="1062990" cy="680720"/>
            </a:xfrm>
            <a:prstGeom prst="rect">
              <a:avLst/>
            </a:prstGeom>
            <a:blipFill>
              <a:blip r:embed="rId9" cstate="print"/>
              <a:stretch>
                <a:fillRect/>
              </a:stretch>
            </a:blipFill>
          </p:spPr>
          <p:txBody>
            <a:bodyPr wrap="square" lIns="0" tIns="0" rIns="0" bIns="0" rtlCol="0"/>
            <a:lstStyle/>
            <a:p>
              <a:endParaRPr/>
            </a:p>
          </p:txBody>
        </p:sp>
      </p:grpSp>
      <p:sp>
        <p:nvSpPr>
          <p:cNvPr id="13" name="object 13"/>
          <p:cNvSpPr txBox="1"/>
          <p:nvPr/>
        </p:nvSpPr>
        <p:spPr>
          <a:xfrm>
            <a:off x="1451610" y="5674359"/>
            <a:ext cx="598805" cy="238760"/>
          </a:xfrm>
          <a:prstGeom prst="rect">
            <a:avLst/>
          </a:prstGeom>
        </p:spPr>
        <p:txBody>
          <a:bodyPr vert="horz" wrap="square" lIns="0" tIns="12700" rIns="0" bIns="0" rtlCol="0">
            <a:spAutoFit/>
          </a:bodyPr>
          <a:lstStyle/>
          <a:p>
            <a:pPr marL="12700">
              <a:lnSpc>
                <a:spcPct val="100000"/>
              </a:lnSpc>
              <a:spcBef>
                <a:spcPts val="100"/>
              </a:spcBef>
            </a:pPr>
            <a:r>
              <a:rPr sz="1400" b="1" spc="-5" dirty="0">
                <a:latin typeface="Times New Roman"/>
                <a:cs typeface="Times New Roman"/>
              </a:rPr>
              <a:t>Vend</a:t>
            </a:r>
            <a:r>
              <a:rPr sz="1400" b="1" spc="5" dirty="0">
                <a:latin typeface="Times New Roman"/>
                <a:cs typeface="Times New Roman"/>
              </a:rPr>
              <a:t>o</a:t>
            </a:r>
            <a:r>
              <a:rPr sz="1400" b="1" dirty="0">
                <a:latin typeface="Times New Roman"/>
                <a:cs typeface="Times New Roman"/>
              </a:rPr>
              <a:t>r</a:t>
            </a:r>
            <a:endParaRPr sz="1400">
              <a:latin typeface="Times New Roman"/>
              <a:cs typeface="Times New Roman"/>
            </a:endParaRPr>
          </a:p>
        </p:txBody>
      </p:sp>
      <p:sp>
        <p:nvSpPr>
          <p:cNvPr id="14" name="object 14"/>
          <p:cNvSpPr txBox="1"/>
          <p:nvPr/>
        </p:nvSpPr>
        <p:spPr>
          <a:xfrm rot="600000">
            <a:off x="2459100" y="2083424"/>
            <a:ext cx="762693" cy="177800"/>
          </a:xfrm>
          <a:prstGeom prst="rect">
            <a:avLst/>
          </a:prstGeom>
        </p:spPr>
        <p:txBody>
          <a:bodyPr vert="horz" wrap="square" lIns="0" tIns="0" rIns="0" bIns="0" rtlCol="0">
            <a:spAutoFit/>
          </a:bodyPr>
          <a:lstStyle/>
          <a:p>
            <a:pPr>
              <a:lnSpc>
                <a:spcPts val="1400"/>
              </a:lnSpc>
            </a:pPr>
            <a:r>
              <a:rPr sz="2100" spc="-22" baseline="1984" dirty="0">
                <a:latin typeface="Liberation Sans Narrow"/>
                <a:cs typeface="Liberation Sans Narrow"/>
              </a:rPr>
              <a:t>Orde</a:t>
            </a:r>
            <a:r>
              <a:rPr sz="1400" spc="-15" dirty="0">
                <a:latin typeface="Liberation Sans Narrow"/>
                <a:cs typeface="Liberation Sans Narrow"/>
              </a:rPr>
              <a:t>r</a:t>
            </a:r>
            <a:r>
              <a:rPr sz="1400" spc="-75" dirty="0">
                <a:latin typeface="Liberation Sans Narrow"/>
                <a:cs typeface="Liberation Sans Narrow"/>
              </a:rPr>
              <a:t> </a:t>
            </a:r>
            <a:r>
              <a:rPr sz="1400" spc="-15" dirty="0">
                <a:latin typeface="Liberation Sans Narrow"/>
                <a:cs typeface="Liberation Sans Narrow"/>
              </a:rPr>
              <a:t>parts</a:t>
            </a:r>
            <a:endParaRPr sz="1400">
              <a:latin typeface="Liberation Sans Narrow"/>
              <a:cs typeface="Liberation Sans Narrow"/>
            </a:endParaRPr>
          </a:p>
        </p:txBody>
      </p:sp>
      <p:sp>
        <p:nvSpPr>
          <p:cNvPr id="15" name="object 15"/>
          <p:cNvSpPr txBox="1"/>
          <p:nvPr/>
        </p:nvSpPr>
        <p:spPr>
          <a:xfrm>
            <a:off x="3686809" y="2805429"/>
            <a:ext cx="777875" cy="238760"/>
          </a:xfrm>
          <a:prstGeom prst="rect">
            <a:avLst/>
          </a:prstGeom>
        </p:spPr>
        <p:txBody>
          <a:bodyPr vert="horz" wrap="square" lIns="0" tIns="12700" rIns="0" bIns="0" rtlCol="0">
            <a:spAutoFit/>
          </a:bodyPr>
          <a:lstStyle/>
          <a:p>
            <a:pPr marL="12700">
              <a:lnSpc>
                <a:spcPct val="100000"/>
              </a:lnSpc>
              <a:spcBef>
                <a:spcPts val="100"/>
              </a:spcBef>
            </a:pPr>
            <a:r>
              <a:rPr sz="1400" spc="-5" dirty="0">
                <a:latin typeface="Liberation Sans Narrow"/>
                <a:cs typeface="Liberation Sans Narrow"/>
              </a:rPr>
              <a:t>Sales</a:t>
            </a:r>
            <a:r>
              <a:rPr sz="1400" spc="-70" dirty="0">
                <a:latin typeface="Liberation Sans Narrow"/>
                <a:cs typeface="Liberation Sans Narrow"/>
              </a:rPr>
              <a:t> </a:t>
            </a:r>
            <a:r>
              <a:rPr sz="1400" spc="-5" dirty="0">
                <a:latin typeface="Liberation Sans Narrow"/>
                <a:cs typeface="Liberation Sans Narrow"/>
              </a:rPr>
              <a:t>Dept.</a:t>
            </a:r>
            <a:endParaRPr sz="1400">
              <a:latin typeface="Liberation Sans Narrow"/>
              <a:cs typeface="Liberation Sans Narrow"/>
            </a:endParaRPr>
          </a:p>
        </p:txBody>
      </p:sp>
      <p:sp>
        <p:nvSpPr>
          <p:cNvPr id="16" name="object 16"/>
          <p:cNvSpPr txBox="1"/>
          <p:nvPr/>
        </p:nvSpPr>
        <p:spPr>
          <a:xfrm>
            <a:off x="6563359" y="2823209"/>
            <a:ext cx="746125" cy="238760"/>
          </a:xfrm>
          <a:prstGeom prst="rect">
            <a:avLst/>
          </a:prstGeom>
        </p:spPr>
        <p:txBody>
          <a:bodyPr vert="horz" wrap="square" lIns="0" tIns="12700" rIns="0" bIns="0" rtlCol="0">
            <a:spAutoFit/>
          </a:bodyPr>
          <a:lstStyle/>
          <a:p>
            <a:pPr marL="12700">
              <a:lnSpc>
                <a:spcPct val="100000"/>
              </a:lnSpc>
              <a:spcBef>
                <a:spcPts val="100"/>
              </a:spcBef>
            </a:pPr>
            <a:r>
              <a:rPr sz="1400" dirty="0">
                <a:latin typeface="Liberation Sans Narrow"/>
                <a:cs typeface="Liberation Sans Narrow"/>
              </a:rPr>
              <a:t>A</a:t>
            </a:r>
            <a:r>
              <a:rPr sz="1400" spc="-5" dirty="0">
                <a:latin typeface="Liberation Sans Narrow"/>
                <a:cs typeface="Liberation Sans Narrow"/>
              </a:rPr>
              <a:t>c</a:t>
            </a:r>
            <a:r>
              <a:rPr sz="1400" dirty="0">
                <a:latin typeface="Liberation Sans Narrow"/>
                <a:cs typeface="Liberation Sans Narrow"/>
              </a:rPr>
              <a:t>c</a:t>
            </a:r>
            <a:r>
              <a:rPr sz="1400" spc="-10" dirty="0">
                <a:latin typeface="Liberation Sans Narrow"/>
                <a:cs typeface="Liberation Sans Narrow"/>
              </a:rPr>
              <a:t>o</a:t>
            </a:r>
            <a:r>
              <a:rPr sz="1400" spc="-5" dirty="0">
                <a:latin typeface="Liberation Sans Narrow"/>
                <a:cs typeface="Liberation Sans Narrow"/>
              </a:rPr>
              <a:t>u</a:t>
            </a:r>
            <a:r>
              <a:rPr sz="1400" spc="-10" dirty="0">
                <a:latin typeface="Liberation Sans Narrow"/>
                <a:cs typeface="Liberation Sans Narrow"/>
              </a:rPr>
              <a:t>n</a:t>
            </a:r>
            <a:r>
              <a:rPr sz="1400" spc="5" dirty="0">
                <a:latin typeface="Liberation Sans Narrow"/>
                <a:cs typeface="Liberation Sans Narrow"/>
              </a:rPr>
              <a:t>t</a:t>
            </a:r>
            <a:r>
              <a:rPr sz="1400" spc="-5" dirty="0">
                <a:latin typeface="Liberation Sans Narrow"/>
                <a:cs typeface="Liberation Sans Narrow"/>
              </a:rPr>
              <a:t>ing</a:t>
            </a:r>
            <a:endParaRPr sz="1400">
              <a:latin typeface="Liberation Sans Narrow"/>
              <a:cs typeface="Liberation Sans Narrow"/>
            </a:endParaRPr>
          </a:p>
        </p:txBody>
      </p:sp>
      <p:sp>
        <p:nvSpPr>
          <p:cNvPr id="17" name="object 17"/>
          <p:cNvSpPr txBox="1"/>
          <p:nvPr/>
        </p:nvSpPr>
        <p:spPr>
          <a:xfrm>
            <a:off x="3444240" y="5853429"/>
            <a:ext cx="1141730" cy="238760"/>
          </a:xfrm>
          <a:prstGeom prst="rect">
            <a:avLst/>
          </a:prstGeom>
        </p:spPr>
        <p:txBody>
          <a:bodyPr vert="horz" wrap="square" lIns="0" tIns="12700" rIns="0" bIns="0" rtlCol="0">
            <a:spAutoFit/>
          </a:bodyPr>
          <a:lstStyle/>
          <a:p>
            <a:pPr marL="12700">
              <a:lnSpc>
                <a:spcPct val="100000"/>
              </a:lnSpc>
              <a:spcBef>
                <a:spcPts val="100"/>
              </a:spcBef>
            </a:pPr>
            <a:r>
              <a:rPr sz="1400" spc="-5" dirty="0">
                <a:latin typeface="Liberation Sans Narrow"/>
                <a:cs typeface="Liberation Sans Narrow"/>
              </a:rPr>
              <a:t>Purchasing</a:t>
            </a:r>
            <a:r>
              <a:rPr sz="1400" spc="-50" dirty="0">
                <a:latin typeface="Liberation Sans Narrow"/>
                <a:cs typeface="Liberation Sans Narrow"/>
              </a:rPr>
              <a:t> </a:t>
            </a:r>
            <a:r>
              <a:rPr sz="1400" spc="-10" dirty="0">
                <a:latin typeface="Liberation Sans Narrow"/>
                <a:cs typeface="Liberation Sans Narrow"/>
              </a:rPr>
              <a:t>Dept.</a:t>
            </a:r>
            <a:endParaRPr sz="1400">
              <a:latin typeface="Liberation Sans Narrow"/>
              <a:cs typeface="Liberation Sans Narrow"/>
            </a:endParaRPr>
          </a:p>
        </p:txBody>
      </p:sp>
      <p:sp>
        <p:nvSpPr>
          <p:cNvPr id="18" name="object 18"/>
          <p:cNvSpPr txBox="1"/>
          <p:nvPr/>
        </p:nvSpPr>
        <p:spPr>
          <a:xfrm>
            <a:off x="7203440" y="6101079"/>
            <a:ext cx="770255" cy="238760"/>
          </a:xfrm>
          <a:prstGeom prst="rect">
            <a:avLst/>
          </a:prstGeom>
        </p:spPr>
        <p:txBody>
          <a:bodyPr vert="horz" wrap="square" lIns="0" tIns="12700" rIns="0" bIns="0" rtlCol="0">
            <a:spAutoFit/>
          </a:bodyPr>
          <a:lstStyle/>
          <a:p>
            <a:pPr marL="12700">
              <a:lnSpc>
                <a:spcPct val="100000"/>
              </a:lnSpc>
              <a:spcBef>
                <a:spcPts val="100"/>
              </a:spcBef>
            </a:pPr>
            <a:r>
              <a:rPr sz="1400" spc="5" dirty="0">
                <a:latin typeface="Liberation Sans Narrow"/>
                <a:cs typeface="Liberation Sans Narrow"/>
              </a:rPr>
              <a:t>W</a:t>
            </a:r>
            <a:r>
              <a:rPr sz="1400" spc="-5" dirty="0">
                <a:latin typeface="Liberation Sans Narrow"/>
                <a:cs typeface="Liberation Sans Narrow"/>
              </a:rPr>
              <a:t>ar</a:t>
            </a:r>
            <a:r>
              <a:rPr sz="1400" spc="-10" dirty="0">
                <a:latin typeface="Liberation Sans Narrow"/>
                <a:cs typeface="Liberation Sans Narrow"/>
              </a:rPr>
              <a:t>e</a:t>
            </a:r>
            <a:r>
              <a:rPr sz="1400" spc="-5" dirty="0">
                <a:latin typeface="Liberation Sans Narrow"/>
                <a:cs typeface="Liberation Sans Narrow"/>
              </a:rPr>
              <a:t>ho</a:t>
            </a:r>
            <a:r>
              <a:rPr sz="1400" spc="-10" dirty="0">
                <a:latin typeface="Liberation Sans Narrow"/>
                <a:cs typeface="Liberation Sans Narrow"/>
              </a:rPr>
              <a:t>u</a:t>
            </a:r>
            <a:r>
              <a:rPr sz="1400" dirty="0">
                <a:latin typeface="Liberation Sans Narrow"/>
                <a:cs typeface="Liberation Sans Narrow"/>
              </a:rPr>
              <a:t>se</a:t>
            </a:r>
            <a:endParaRPr sz="1400">
              <a:latin typeface="Liberation Sans Narrow"/>
              <a:cs typeface="Liberation Sans Narrow"/>
            </a:endParaRPr>
          </a:p>
        </p:txBody>
      </p:sp>
      <p:grpSp>
        <p:nvGrpSpPr>
          <p:cNvPr id="19" name="object 19"/>
          <p:cNvGrpSpPr/>
          <p:nvPr/>
        </p:nvGrpSpPr>
        <p:grpSpPr>
          <a:xfrm>
            <a:off x="2129154" y="2138045"/>
            <a:ext cx="1421765" cy="300355"/>
            <a:chOff x="2129154" y="2138045"/>
            <a:chExt cx="1421765" cy="300355"/>
          </a:xfrm>
        </p:grpSpPr>
        <p:sp>
          <p:nvSpPr>
            <p:cNvPr id="20" name="object 20"/>
            <p:cNvSpPr/>
            <p:nvPr/>
          </p:nvSpPr>
          <p:spPr>
            <a:xfrm>
              <a:off x="2133599" y="2142490"/>
              <a:ext cx="1348740" cy="259079"/>
            </a:xfrm>
            <a:custGeom>
              <a:avLst/>
              <a:gdLst/>
              <a:ahLst/>
              <a:cxnLst/>
              <a:rect l="l" t="t" r="r" b="b"/>
              <a:pathLst>
                <a:path w="1348739" h="259080">
                  <a:moveTo>
                    <a:pt x="0" y="0"/>
                  </a:moveTo>
                  <a:lnTo>
                    <a:pt x="1348739" y="259080"/>
                  </a:lnTo>
                </a:path>
              </a:pathLst>
            </a:custGeom>
            <a:ln w="8890">
              <a:solidFill>
                <a:srgbClr val="313131"/>
              </a:solidFill>
            </a:ln>
          </p:spPr>
          <p:txBody>
            <a:bodyPr wrap="square" lIns="0" tIns="0" rIns="0" bIns="0" rtlCol="0"/>
            <a:lstStyle/>
            <a:p>
              <a:endParaRPr/>
            </a:p>
          </p:txBody>
        </p:sp>
        <p:sp>
          <p:nvSpPr>
            <p:cNvPr id="21" name="object 21"/>
            <p:cNvSpPr/>
            <p:nvPr/>
          </p:nvSpPr>
          <p:spPr>
            <a:xfrm>
              <a:off x="3469639" y="2363470"/>
              <a:ext cx="81280" cy="74930"/>
            </a:xfrm>
            <a:custGeom>
              <a:avLst/>
              <a:gdLst/>
              <a:ahLst/>
              <a:cxnLst/>
              <a:rect l="l" t="t" r="r" b="b"/>
              <a:pathLst>
                <a:path w="81279" h="74930">
                  <a:moveTo>
                    <a:pt x="15239" y="0"/>
                  </a:moveTo>
                  <a:lnTo>
                    <a:pt x="0" y="74929"/>
                  </a:lnTo>
                  <a:lnTo>
                    <a:pt x="81280" y="52069"/>
                  </a:lnTo>
                  <a:lnTo>
                    <a:pt x="15239" y="0"/>
                  </a:lnTo>
                  <a:close/>
                </a:path>
              </a:pathLst>
            </a:custGeom>
            <a:solidFill>
              <a:srgbClr val="313131"/>
            </a:solidFill>
          </p:spPr>
          <p:txBody>
            <a:bodyPr wrap="square" lIns="0" tIns="0" rIns="0" bIns="0" rtlCol="0"/>
            <a:lstStyle/>
            <a:p>
              <a:endParaRPr/>
            </a:p>
          </p:txBody>
        </p:sp>
      </p:grpSp>
      <p:sp>
        <p:nvSpPr>
          <p:cNvPr id="22" name="object 22"/>
          <p:cNvSpPr txBox="1"/>
          <p:nvPr/>
        </p:nvSpPr>
        <p:spPr>
          <a:xfrm>
            <a:off x="5505450" y="4602479"/>
            <a:ext cx="648335" cy="238760"/>
          </a:xfrm>
          <a:prstGeom prst="rect">
            <a:avLst/>
          </a:prstGeom>
        </p:spPr>
        <p:txBody>
          <a:bodyPr vert="horz" wrap="square" lIns="0" tIns="12700" rIns="0" bIns="0" rtlCol="0">
            <a:spAutoFit/>
          </a:bodyPr>
          <a:lstStyle/>
          <a:p>
            <a:pPr marL="12700">
              <a:lnSpc>
                <a:spcPct val="100000"/>
              </a:lnSpc>
              <a:spcBef>
                <a:spcPts val="100"/>
              </a:spcBef>
            </a:pPr>
            <a:r>
              <a:rPr sz="1400" spc="-10" dirty="0">
                <a:latin typeface="Liberation Sans Narrow"/>
                <a:cs typeface="Liberation Sans Narrow"/>
              </a:rPr>
              <a:t>D</a:t>
            </a:r>
            <a:r>
              <a:rPr sz="1400" spc="-5" dirty="0">
                <a:latin typeface="Liberation Sans Narrow"/>
                <a:cs typeface="Liberation Sans Narrow"/>
              </a:rPr>
              <a:t>a</a:t>
            </a:r>
            <a:r>
              <a:rPr sz="1400" spc="5" dirty="0">
                <a:latin typeface="Liberation Sans Narrow"/>
                <a:cs typeface="Liberation Sans Narrow"/>
              </a:rPr>
              <a:t>t</a:t>
            </a:r>
            <a:r>
              <a:rPr sz="1400" spc="-10" dirty="0">
                <a:latin typeface="Liberation Sans Narrow"/>
                <a:cs typeface="Liberation Sans Narrow"/>
              </a:rPr>
              <a:t>a</a:t>
            </a:r>
            <a:r>
              <a:rPr sz="1400" spc="-5" dirty="0">
                <a:latin typeface="Liberation Sans Narrow"/>
                <a:cs typeface="Liberation Sans Narrow"/>
              </a:rPr>
              <a:t>b</a:t>
            </a:r>
            <a:r>
              <a:rPr sz="1400" spc="-10" dirty="0">
                <a:latin typeface="Liberation Sans Narrow"/>
                <a:cs typeface="Liberation Sans Narrow"/>
              </a:rPr>
              <a:t>a</a:t>
            </a:r>
            <a:r>
              <a:rPr sz="1400" dirty="0">
                <a:latin typeface="Liberation Sans Narrow"/>
                <a:cs typeface="Liberation Sans Narrow"/>
              </a:rPr>
              <a:t>se</a:t>
            </a:r>
            <a:endParaRPr sz="1400">
              <a:latin typeface="Liberation Sans Narrow"/>
              <a:cs typeface="Liberation Sans Narrow"/>
            </a:endParaRPr>
          </a:p>
        </p:txBody>
      </p:sp>
      <p:grpSp>
        <p:nvGrpSpPr>
          <p:cNvPr id="23" name="object 23"/>
          <p:cNvGrpSpPr/>
          <p:nvPr/>
        </p:nvGrpSpPr>
        <p:grpSpPr>
          <a:xfrm>
            <a:off x="4544059" y="2924810"/>
            <a:ext cx="1285240" cy="853440"/>
            <a:chOff x="4544059" y="2924810"/>
            <a:chExt cx="1285240" cy="853440"/>
          </a:xfrm>
        </p:grpSpPr>
        <p:sp>
          <p:nvSpPr>
            <p:cNvPr id="24" name="object 24"/>
            <p:cNvSpPr/>
            <p:nvPr/>
          </p:nvSpPr>
          <p:spPr>
            <a:xfrm>
              <a:off x="4602479" y="2964180"/>
              <a:ext cx="1168400" cy="774700"/>
            </a:xfrm>
            <a:custGeom>
              <a:avLst/>
              <a:gdLst/>
              <a:ahLst/>
              <a:cxnLst/>
              <a:rect l="l" t="t" r="r" b="b"/>
              <a:pathLst>
                <a:path w="1168400" h="774700">
                  <a:moveTo>
                    <a:pt x="0" y="0"/>
                  </a:moveTo>
                  <a:lnTo>
                    <a:pt x="1168400" y="774700"/>
                  </a:lnTo>
                </a:path>
              </a:pathLst>
            </a:custGeom>
            <a:ln w="8890">
              <a:solidFill>
                <a:srgbClr val="313131"/>
              </a:solidFill>
            </a:ln>
          </p:spPr>
          <p:txBody>
            <a:bodyPr wrap="square" lIns="0" tIns="0" rIns="0" bIns="0" rtlCol="0"/>
            <a:lstStyle/>
            <a:p>
              <a:endParaRPr/>
            </a:p>
          </p:txBody>
        </p:sp>
        <p:sp>
          <p:nvSpPr>
            <p:cNvPr id="25" name="object 25"/>
            <p:cNvSpPr/>
            <p:nvPr/>
          </p:nvSpPr>
          <p:spPr>
            <a:xfrm>
              <a:off x="4544060" y="2924809"/>
              <a:ext cx="1285240" cy="853440"/>
            </a:xfrm>
            <a:custGeom>
              <a:avLst/>
              <a:gdLst/>
              <a:ahLst/>
              <a:cxnLst/>
              <a:rect l="l" t="t" r="r" b="b"/>
              <a:pathLst>
                <a:path w="1285239" h="853439">
                  <a:moveTo>
                    <a:pt x="83820" y="10160"/>
                  </a:moveTo>
                  <a:lnTo>
                    <a:pt x="0" y="0"/>
                  </a:lnTo>
                  <a:lnTo>
                    <a:pt x="41910" y="73660"/>
                  </a:lnTo>
                  <a:lnTo>
                    <a:pt x="83820" y="10160"/>
                  </a:lnTo>
                  <a:close/>
                </a:path>
                <a:path w="1285239" h="853439">
                  <a:moveTo>
                    <a:pt x="1285240" y="853440"/>
                  </a:moveTo>
                  <a:lnTo>
                    <a:pt x="1243330" y="779780"/>
                  </a:lnTo>
                  <a:lnTo>
                    <a:pt x="1201420" y="843280"/>
                  </a:lnTo>
                  <a:lnTo>
                    <a:pt x="1285240" y="853440"/>
                  </a:lnTo>
                  <a:close/>
                </a:path>
              </a:pathLst>
            </a:custGeom>
            <a:solidFill>
              <a:srgbClr val="313131"/>
            </a:solidFill>
          </p:spPr>
          <p:txBody>
            <a:bodyPr wrap="square" lIns="0" tIns="0" rIns="0" bIns="0" rtlCol="0"/>
            <a:lstStyle/>
            <a:p>
              <a:endParaRPr/>
            </a:p>
          </p:txBody>
        </p:sp>
      </p:grpSp>
      <p:sp>
        <p:nvSpPr>
          <p:cNvPr id="26" name="object 26"/>
          <p:cNvSpPr txBox="1"/>
          <p:nvPr/>
        </p:nvSpPr>
        <p:spPr>
          <a:xfrm rot="1920000">
            <a:off x="4799368" y="3148483"/>
            <a:ext cx="944619" cy="177800"/>
          </a:xfrm>
          <a:prstGeom prst="rect">
            <a:avLst/>
          </a:prstGeom>
        </p:spPr>
        <p:txBody>
          <a:bodyPr vert="horz" wrap="square" lIns="0" tIns="0" rIns="0" bIns="0" rtlCol="0">
            <a:spAutoFit/>
          </a:bodyPr>
          <a:lstStyle/>
          <a:p>
            <a:pPr>
              <a:lnSpc>
                <a:spcPts val="1400"/>
              </a:lnSpc>
            </a:pPr>
            <a:r>
              <a:rPr sz="2100" spc="-30" baseline="3968" dirty="0">
                <a:latin typeface="Liberation Sans Narrow"/>
                <a:cs typeface="Liberation Sans Narrow"/>
              </a:rPr>
              <a:t>In</a:t>
            </a:r>
            <a:r>
              <a:rPr sz="2100" spc="-30" baseline="1984" dirty="0">
                <a:latin typeface="Liberation Sans Narrow"/>
                <a:cs typeface="Liberation Sans Narrow"/>
              </a:rPr>
              <a:t>ventory</a:t>
            </a:r>
            <a:r>
              <a:rPr sz="2100" spc="-104" baseline="1984" dirty="0">
                <a:latin typeface="Liberation Sans Narrow"/>
                <a:cs typeface="Liberation Sans Narrow"/>
              </a:rPr>
              <a:t> </a:t>
            </a:r>
            <a:r>
              <a:rPr sz="1400" spc="-15" dirty="0">
                <a:latin typeface="Liberation Sans Narrow"/>
                <a:cs typeface="Liberation Sans Narrow"/>
              </a:rPr>
              <a:t>data</a:t>
            </a:r>
            <a:endParaRPr sz="1400">
              <a:latin typeface="Liberation Sans Narrow"/>
              <a:cs typeface="Liberation Sans Narrow"/>
            </a:endParaRPr>
          </a:p>
        </p:txBody>
      </p:sp>
      <p:grpSp>
        <p:nvGrpSpPr>
          <p:cNvPr id="27" name="object 27"/>
          <p:cNvGrpSpPr/>
          <p:nvPr/>
        </p:nvGrpSpPr>
        <p:grpSpPr>
          <a:xfrm>
            <a:off x="3968750" y="4173220"/>
            <a:ext cx="1156970" cy="857250"/>
            <a:chOff x="3968750" y="4173220"/>
            <a:chExt cx="1156970" cy="857250"/>
          </a:xfrm>
        </p:grpSpPr>
        <p:sp>
          <p:nvSpPr>
            <p:cNvPr id="28" name="object 28"/>
            <p:cNvSpPr/>
            <p:nvPr/>
          </p:nvSpPr>
          <p:spPr>
            <a:xfrm>
              <a:off x="4025900" y="4215130"/>
              <a:ext cx="1043940" cy="773430"/>
            </a:xfrm>
            <a:custGeom>
              <a:avLst/>
              <a:gdLst/>
              <a:ahLst/>
              <a:cxnLst/>
              <a:rect l="l" t="t" r="r" b="b"/>
              <a:pathLst>
                <a:path w="1043939" h="773429">
                  <a:moveTo>
                    <a:pt x="1043939" y="0"/>
                  </a:moveTo>
                  <a:lnTo>
                    <a:pt x="0" y="773430"/>
                  </a:lnTo>
                </a:path>
              </a:pathLst>
            </a:custGeom>
            <a:ln w="8890">
              <a:solidFill>
                <a:srgbClr val="313131"/>
              </a:solidFill>
            </a:ln>
          </p:spPr>
          <p:txBody>
            <a:bodyPr wrap="square" lIns="0" tIns="0" rIns="0" bIns="0" rtlCol="0"/>
            <a:lstStyle/>
            <a:p>
              <a:endParaRPr/>
            </a:p>
          </p:txBody>
        </p:sp>
        <p:sp>
          <p:nvSpPr>
            <p:cNvPr id="29" name="object 29"/>
            <p:cNvSpPr/>
            <p:nvPr/>
          </p:nvSpPr>
          <p:spPr>
            <a:xfrm>
              <a:off x="3968750" y="4173219"/>
              <a:ext cx="1156970" cy="857250"/>
            </a:xfrm>
            <a:custGeom>
              <a:avLst/>
              <a:gdLst/>
              <a:ahLst/>
              <a:cxnLst/>
              <a:rect l="l" t="t" r="r" b="b"/>
              <a:pathLst>
                <a:path w="1156970" h="857250">
                  <a:moveTo>
                    <a:pt x="83820" y="843280"/>
                  </a:moveTo>
                  <a:lnTo>
                    <a:pt x="39370" y="782320"/>
                  </a:lnTo>
                  <a:lnTo>
                    <a:pt x="0" y="857250"/>
                  </a:lnTo>
                  <a:lnTo>
                    <a:pt x="83820" y="843280"/>
                  </a:lnTo>
                  <a:close/>
                </a:path>
                <a:path w="1156970" h="857250">
                  <a:moveTo>
                    <a:pt x="1156970" y="0"/>
                  </a:moveTo>
                  <a:lnTo>
                    <a:pt x="1074420" y="15240"/>
                  </a:lnTo>
                  <a:lnTo>
                    <a:pt x="1118870" y="74930"/>
                  </a:lnTo>
                  <a:lnTo>
                    <a:pt x="1156970" y="0"/>
                  </a:lnTo>
                  <a:close/>
                </a:path>
              </a:pathLst>
            </a:custGeom>
            <a:solidFill>
              <a:srgbClr val="313131"/>
            </a:solidFill>
          </p:spPr>
          <p:txBody>
            <a:bodyPr wrap="square" lIns="0" tIns="0" rIns="0" bIns="0" rtlCol="0"/>
            <a:lstStyle/>
            <a:p>
              <a:endParaRPr/>
            </a:p>
          </p:txBody>
        </p:sp>
      </p:grpSp>
      <p:sp>
        <p:nvSpPr>
          <p:cNvPr id="30" name="object 30"/>
          <p:cNvSpPr txBox="1"/>
          <p:nvPr/>
        </p:nvSpPr>
        <p:spPr>
          <a:xfrm rot="19500000">
            <a:off x="3920002" y="4417972"/>
            <a:ext cx="1068363" cy="177800"/>
          </a:xfrm>
          <a:prstGeom prst="rect">
            <a:avLst/>
          </a:prstGeom>
        </p:spPr>
        <p:txBody>
          <a:bodyPr vert="horz" wrap="square" lIns="0" tIns="0" rIns="0" bIns="0" rtlCol="0">
            <a:spAutoFit/>
          </a:bodyPr>
          <a:lstStyle/>
          <a:p>
            <a:pPr>
              <a:lnSpc>
                <a:spcPts val="1400"/>
              </a:lnSpc>
            </a:pPr>
            <a:r>
              <a:rPr sz="1400" spc="-15" dirty="0">
                <a:latin typeface="Liberation Sans Narrow"/>
                <a:cs typeface="Liberation Sans Narrow"/>
              </a:rPr>
              <a:t>Purcha</a:t>
            </a:r>
            <a:r>
              <a:rPr sz="2100" spc="-22" baseline="1984" dirty="0">
                <a:latin typeface="Liberation Sans Narrow"/>
                <a:cs typeface="Liberation Sans Narrow"/>
              </a:rPr>
              <a:t>s</a:t>
            </a:r>
            <a:r>
              <a:rPr sz="1400" spc="-15" dirty="0">
                <a:latin typeface="Liberation Sans Narrow"/>
                <a:cs typeface="Liberation Sans Narrow"/>
              </a:rPr>
              <a:t>i</a:t>
            </a:r>
            <a:r>
              <a:rPr sz="2100" spc="-22" baseline="1984" dirty="0">
                <a:latin typeface="Liberation Sans Narrow"/>
                <a:cs typeface="Liberation Sans Narrow"/>
              </a:rPr>
              <a:t>ng</a:t>
            </a:r>
            <a:r>
              <a:rPr sz="2100" spc="-82" baseline="1984" dirty="0">
                <a:latin typeface="Liberation Sans Narrow"/>
                <a:cs typeface="Liberation Sans Narrow"/>
              </a:rPr>
              <a:t> </a:t>
            </a:r>
            <a:r>
              <a:rPr sz="2100" spc="-22" baseline="1984" dirty="0">
                <a:latin typeface="Liberation Sans Narrow"/>
                <a:cs typeface="Liberation Sans Narrow"/>
              </a:rPr>
              <a:t>data</a:t>
            </a:r>
            <a:endParaRPr sz="2100" baseline="1984">
              <a:latin typeface="Liberation Sans Narrow"/>
              <a:cs typeface="Liberation Sans Narrow"/>
            </a:endParaRPr>
          </a:p>
        </p:txBody>
      </p:sp>
      <p:sp>
        <p:nvSpPr>
          <p:cNvPr id="31" name="object 31"/>
          <p:cNvSpPr txBox="1"/>
          <p:nvPr/>
        </p:nvSpPr>
        <p:spPr>
          <a:xfrm>
            <a:off x="5195570" y="5979159"/>
            <a:ext cx="681990" cy="238760"/>
          </a:xfrm>
          <a:prstGeom prst="rect">
            <a:avLst/>
          </a:prstGeom>
        </p:spPr>
        <p:txBody>
          <a:bodyPr vert="horz" wrap="square" lIns="0" tIns="12700" rIns="0" bIns="0" rtlCol="0">
            <a:spAutoFit/>
          </a:bodyPr>
          <a:lstStyle/>
          <a:p>
            <a:pPr marL="12700">
              <a:lnSpc>
                <a:spcPct val="100000"/>
              </a:lnSpc>
              <a:spcBef>
                <a:spcPts val="100"/>
              </a:spcBef>
            </a:pPr>
            <a:r>
              <a:rPr sz="1400" spc="-5" dirty="0">
                <a:latin typeface="Liberation Sans Narrow"/>
                <a:cs typeface="Liberation Sans Narrow"/>
              </a:rPr>
              <a:t>Ship</a:t>
            </a:r>
            <a:r>
              <a:rPr sz="1400" spc="-60" dirty="0">
                <a:latin typeface="Liberation Sans Narrow"/>
                <a:cs typeface="Liberation Sans Narrow"/>
              </a:rPr>
              <a:t> </a:t>
            </a:r>
            <a:r>
              <a:rPr sz="1400" spc="-5" dirty="0">
                <a:latin typeface="Liberation Sans Narrow"/>
                <a:cs typeface="Liberation Sans Narrow"/>
              </a:rPr>
              <a:t>parts</a:t>
            </a:r>
            <a:endParaRPr sz="1400">
              <a:latin typeface="Liberation Sans Narrow"/>
              <a:cs typeface="Liberation Sans Narrow"/>
            </a:endParaRPr>
          </a:p>
        </p:txBody>
      </p:sp>
      <p:sp>
        <p:nvSpPr>
          <p:cNvPr id="32" name="object 32"/>
          <p:cNvSpPr txBox="1"/>
          <p:nvPr/>
        </p:nvSpPr>
        <p:spPr>
          <a:xfrm rot="2940000">
            <a:off x="6745101" y="4769407"/>
            <a:ext cx="1064607" cy="177800"/>
          </a:xfrm>
          <a:prstGeom prst="rect">
            <a:avLst/>
          </a:prstGeom>
        </p:spPr>
        <p:txBody>
          <a:bodyPr vert="horz" wrap="square" lIns="0" tIns="0" rIns="0" bIns="0" rtlCol="0">
            <a:spAutoFit/>
          </a:bodyPr>
          <a:lstStyle/>
          <a:p>
            <a:pPr>
              <a:lnSpc>
                <a:spcPts val="1400"/>
              </a:lnSpc>
            </a:pPr>
            <a:r>
              <a:rPr sz="2100" spc="-52" baseline="3968" dirty="0">
                <a:latin typeface="Liberation Sans Narrow"/>
                <a:cs typeface="Liberation Sans Narrow"/>
              </a:rPr>
              <a:t>B</a:t>
            </a:r>
            <a:r>
              <a:rPr sz="2100" spc="-37" baseline="3968" dirty="0">
                <a:latin typeface="Liberation Sans Narrow"/>
                <a:cs typeface="Liberation Sans Narrow"/>
              </a:rPr>
              <a:t>ook</a:t>
            </a:r>
            <a:r>
              <a:rPr sz="2100" baseline="1984" dirty="0">
                <a:latin typeface="Liberation Sans Narrow"/>
                <a:cs typeface="Liberation Sans Narrow"/>
              </a:rPr>
              <a:t>s</a:t>
            </a:r>
            <a:r>
              <a:rPr sz="2100" spc="-30" baseline="1984" dirty="0">
                <a:latin typeface="Liberation Sans Narrow"/>
                <a:cs typeface="Liberation Sans Narrow"/>
              </a:rPr>
              <a:t> </a:t>
            </a:r>
            <a:r>
              <a:rPr sz="2100" spc="-44" baseline="1984" dirty="0">
                <a:latin typeface="Liberation Sans Narrow"/>
                <a:cs typeface="Liberation Sans Narrow"/>
              </a:rPr>
              <a:t>I</a:t>
            </a:r>
            <a:r>
              <a:rPr sz="2100" spc="-37" baseline="1984" dirty="0">
                <a:latin typeface="Liberation Sans Narrow"/>
                <a:cs typeface="Liberation Sans Narrow"/>
              </a:rPr>
              <a:t>nve</a:t>
            </a:r>
            <a:r>
              <a:rPr sz="1400" spc="-35" dirty="0">
                <a:latin typeface="Liberation Sans Narrow"/>
                <a:cs typeface="Liberation Sans Narrow"/>
              </a:rPr>
              <a:t>n</a:t>
            </a:r>
            <a:r>
              <a:rPr sz="1400" spc="-20" dirty="0">
                <a:latin typeface="Liberation Sans Narrow"/>
                <a:cs typeface="Liberation Sans Narrow"/>
              </a:rPr>
              <a:t>t</a:t>
            </a:r>
            <a:r>
              <a:rPr sz="1400" spc="-25" dirty="0">
                <a:latin typeface="Liberation Sans Narrow"/>
                <a:cs typeface="Liberation Sans Narrow"/>
              </a:rPr>
              <a:t>or</a:t>
            </a:r>
            <a:r>
              <a:rPr sz="1400" dirty="0">
                <a:latin typeface="Liberation Sans Narrow"/>
                <a:cs typeface="Liberation Sans Narrow"/>
              </a:rPr>
              <a:t>y</a:t>
            </a:r>
            <a:endParaRPr sz="1400">
              <a:latin typeface="Liberation Sans Narrow"/>
              <a:cs typeface="Liberation Sans Narrow"/>
            </a:endParaRPr>
          </a:p>
        </p:txBody>
      </p:sp>
      <p:sp>
        <p:nvSpPr>
          <p:cNvPr id="33" name="object 33"/>
          <p:cNvSpPr txBox="1"/>
          <p:nvPr/>
        </p:nvSpPr>
        <p:spPr>
          <a:xfrm rot="21360000">
            <a:off x="2308558" y="5132439"/>
            <a:ext cx="1007054" cy="177800"/>
          </a:xfrm>
          <a:prstGeom prst="rect">
            <a:avLst/>
          </a:prstGeom>
        </p:spPr>
        <p:txBody>
          <a:bodyPr vert="horz" wrap="square" lIns="0" tIns="0" rIns="0" bIns="0" rtlCol="0">
            <a:spAutoFit/>
          </a:bodyPr>
          <a:lstStyle/>
          <a:p>
            <a:pPr>
              <a:lnSpc>
                <a:spcPts val="1400"/>
              </a:lnSpc>
            </a:pPr>
            <a:r>
              <a:rPr sz="1400" spc="-10" dirty="0">
                <a:latin typeface="Liberation Sans Narrow"/>
                <a:cs typeface="Liberation Sans Narrow"/>
              </a:rPr>
              <a:t>Order </a:t>
            </a:r>
            <a:r>
              <a:rPr sz="1400" spc="-5" dirty="0">
                <a:latin typeface="Liberation Sans Narrow"/>
                <a:cs typeface="Liberation Sans Narrow"/>
              </a:rPr>
              <a:t>is</a:t>
            </a:r>
            <a:r>
              <a:rPr sz="1400" spc="-55" dirty="0">
                <a:latin typeface="Liberation Sans Narrow"/>
                <a:cs typeface="Liberation Sans Narrow"/>
              </a:rPr>
              <a:t> </a:t>
            </a:r>
            <a:r>
              <a:rPr sz="1400" spc="-10" dirty="0">
                <a:latin typeface="Liberation Sans Narrow"/>
                <a:cs typeface="Liberation Sans Narrow"/>
              </a:rPr>
              <a:t>placed</a:t>
            </a:r>
            <a:endParaRPr sz="1400">
              <a:latin typeface="Liberation Sans Narrow"/>
              <a:cs typeface="Liberation Sans Narrow"/>
            </a:endParaRPr>
          </a:p>
        </p:txBody>
      </p:sp>
      <p:grpSp>
        <p:nvGrpSpPr>
          <p:cNvPr id="34" name="object 34"/>
          <p:cNvGrpSpPr/>
          <p:nvPr/>
        </p:nvGrpSpPr>
        <p:grpSpPr>
          <a:xfrm>
            <a:off x="1137285" y="2360929"/>
            <a:ext cx="6511290" cy="3897629"/>
            <a:chOff x="1137285" y="2360929"/>
            <a:chExt cx="6511290" cy="3897629"/>
          </a:xfrm>
        </p:grpSpPr>
        <p:sp>
          <p:nvSpPr>
            <p:cNvPr id="35" name="object 35"/>
            <p:cNvSpPr/>
            <p:nvPr/>
          </p:nvSpPr>
          <p:spPr>
            <a:xfrm>
              <a:off x="2277110" y="5389879"/>
              <a:ext cx="1123950" cy="55880"/>
            </a:xfrm>
            <a:custGeom>
              <a:avLst/>
              <a:gdLst/>
              <a:ahLst/>
              <a:cxnLst/>
              <a:rect l="l" t="t" r="r" b="b"/>
              <a:pathLst>
                <a:path w="1123950" h="55879">
                  <a:moveTo>
                    <a:pt x="1123950" y="0"/>
                  </a:moveTo>
                  <a:lnTo>
                    <a:pt x="0" y="55880"/>
                  </a:lnTo>
                </a:path>
              </a:pathLst>
            </a:custGeom>
            <a:ln w="8890">
              <a:solidFill>
                <a:srgbClr val="313131"/>
              </a:solidFill>
            </a:ln>
          </p:spPr>
          <p:txBody>
            <a:bodyPr wrap="square" lIns="0" tIns="0" rIns="0" bIns="0" rtlCol="0"/>
            <a:lstStyle/>
            <a:p>
              <a:endParaRPr/>
            </a:p>
          </p:txBody>
        </p:sp>
        <p:sp>
          <p:nvSpPr>
            <p:cNvPr id="36" name="object 36"/>
            <p:cNvSpPr/>
            <p:nvPr/>
          </p:nvSpPr>
          <p:spPr>
            <a:xfrm>
              <a:off x="2207260" y="5407659"/>
              <a:ext cx="77470" cy="76200"/>
            </a:xfrm>
            <a:custGeom>
              <a:avLst/>
              <a:gdLst/>
              <a:ahLst/>
              <a:cxnLst/>
              <a:rect l="l" t="t" r="r" b="b"/>
              <a:pathLst>
                <a:path w="77469" h="76200">
                  <a:moveTo>
                    <a:pt x="73659" y="0"/>
                  </a:moveTo>
                  <a:lnTo>
                    <a:pt x="0" y="41909"/>
                  </a:lnTo>
                  <a:lnTo>
                    <a:pt x="77469" y="76199"/>
                  </a:lnTo>
                  <a:lnTo>
                    <a:pt x="73659" y="0"/>
                  </a:lnTo>
                  <a:close/>
                </a:path>
              </a:pathLst>
            </a:custGeom>
            <a:solidFill>
              <a:srgbClr val="313131"/>
            </a:solidFill>
          </p:spPr>
          <p:txBody>
            <a:bodyPr wrap="square" lIns="0" tIns="0" rIns="0" bIns="0" rtlCol="0"/>
            <a:lstStyle/>
            <a:p>
              <a:endParaRPr/>
            </a:p>
          </p:txBody>
        </p:sp>
        <p:sp>
          <p:nvSpPr>
            <p:cNvPr id="37" name="object 37"/>
            <p:cNvSpPr/>
            <p:nvPr/>
          </p:nvSpPr>
          <p:spPr>
            <a:xfrm>
              <a:off x="1786890" y="5868670"/>
              <a:ext cx="5267960" cy="351790"/>
            </a:xfrm>
            <a:custGeom>
              <a:avLst/>
              <a:gdLst/>
              <a:ahLst/>
              <a:cxnLst/>
              <a:rect l="l" t="t" r="r" b="b"/>
              <a:pathLst>
                <a:path w="5267959" h="351789">
                  <a:moveTo>
                    <a:pt x="0" y="0"/>
                  </a:moveTo>
                  <a:lnTo>
                    <a:pt x="0" y="351789"/>
                  </a:lnTo>
                  <a:lnTo>
                    <a:pt x="5267960" y="351789"/>
                  </a:lnTo>
                </a:path>
              </a:pathLst>
            </a:custGeom>
            <a:ln w="8890">
              <a:solidFill>
                <a:srgbClr val="313131"/>
              </a:solidFill>
            </a:ln>
          </p:spPr>
          <p:txBody>
            <a:bodyPr wrap="square" lIns="0" tIns="0" rIns="0" bIns="0" rtlCol="0"/>
            <a:lstStyle/>
            <a:p>
              <a:endParaRPr/>
            </a:p>
          </p:txBody>
        </p:sp>
        <p:sp>
          <p:nvSpPr>
            <p:cNvPr id="38" name="object 38"/>
            <p:cNvSpPr/>
            <p:nvPr/>
          </p:nvSpPr>
          <p:spPr>
            <a:xfrm>
              <a:off x="7049769" y="6183629"/>
              <a:ext cx="76200" cy="74930"/>
            </a:xfrm>
            <a:custGeom>
              <a:avLst/>
              <a:gdLst/>
              <a:ahLst/>
              <a:cxnLst/>
              <a:rect l="l" t="t" r="r" b="b"/>
              <a:pathLst>
                <a:path w="76200" h="74929">
                  <a:moveTo>
                    <a:pt x="0" y="0"/>
                  </a:moveTo>
                  <a:lnTo>
                    <a:pt x="0" y="74930"/>
                  </a:lnTo>
                  <a:lnTo>
                    <a:pt x="76200" y="36830"/>
                  </a:lnTo>
                  <a:lnTo>
                    <a:pt x="0" y="0"/>
                  </a:lnTo>
                  <a:close/>
                </a:path>
              </a:pathLst>
            </a:custGeom>
            <a:solidFill>
              <a:srgbClr val="313131"/>
            </a:solidFill>
          </p:spPr>
          <p:txBody>
            <a:bodyPr wrap="square" lIns="0" tIns="0" rIns="0" bIns="0" rtlCol="0"/>
            <a:lstStyle/>
            <a:p>
              <a:endParaRPr/>
            </a:p>
          </p:txBody>
        </p:sp>
        <p:sp>
          <p:nvSpPr>
            <p:cNvPr id="39" name="object 39"/>
            <p:cNvSpPr/>
            <p:nvPr/>
          </p:nvSpPr>
          <p:spPr>
            <a:xfrm>
              <a:off x="6577330" y="4227829"/>
              <a:ext cx="1014730" cy="1202690"/>
            </a:xfrm>
            <a:custGeom>
              <a:avLst/>
              <a:gdLst/>
              <a:ahLst/>
              <a:cxnLst/>
              <a:rect l="l" t="t" r="r" b="b"/>
              <a:pathLst>
                <a:path w="1014729" h="1202689">
                  <a:moveTo>
                    <a:pt x="1014729" y="1202690"/>
                  </a:moveTo>
                  <a:lnTo>
                    <a:pt x="0" y="0"/>
                  </a:lnTo>
                </a:path>
              </a:pathLst>
            </a:custGeom>
            <a:ln w="8890">
              <a:solidFill>
                <a:srgbClr val="313131"/>
              </a:solidFill>
            </a:ln>
          </p:spPr>
          <p:txBody>
            <a:bodyPr wrap="square" lIns="0" tIns="0" rIns="0" bIns="0" rtlCol="0"/>
            <a:lstStyle/>
            <a:p>
              <a:endParaRPr/>
            </a:p>
          </p:txBody>
        </p:sp>
        <p:sp>
          <p:nvSpPr>
            <p:cNvPr id="40" name="object 40"/>
            <p:cNvSpPr/>
            <p:nvPr/>
          </p:nvSpPr>
          <p:spPr>
            <a:xfrm>
              <a:off x="6532880" y="4173219"/>
              <a:ext cx="77470" cy="82550"/>
            </a:xfrm>
            <a:custGeom>
              <a:avLst/>
              <a:gdLst/>
              <a:ahLst/>
              <a:cxnLst/>
              <a:rect l="l" t="t" r="r" b="b"/>
              <a:pathLst>
                <a:path w="77470" h="82550">
                  <a:moveTo>
                    <a:pt x="0" y="0"/>
                  </a:moveTo>
                  <a:lnTo>
                    <a:pt x="19050" y="82549"/>
                  </a:lnTo>
                  <a:lnTo>
                    <a:pt x="77470" y="34289"/>
                  </a:lnTo>
                  <a:lnTo>
                    <a:pt x="0" y="0"/>
                  </a:lnTo>
                  <a:close/>
                </a:path>
              </a:pathLst>
            </a:custGeom>
            <a:solidFill>
              <a:srgbClr val="313131"/>
            </a:solidFill>
          </p:spPr>
          <p:txBody>
            <a:bodyPr wrap="square" lIns="0" tIns="0" rIns="0" bIns="0" rtlCol="0"/>
            <a:lstStyle/>
            <a:p>
              <a:endParaRPr/>
            </a:p>
          </p:txBody>
        </p:sp>
        <p:sp>
          <p:nvSpPr>
            <p:cNvPr id="41" name="object 41"/>
            <p:cNvSpPr/>
            <p:nvPr/>
          </p:nvSpPr>
          <p:spPr>
            <a:xfrm>
              <a:off x="1141730" y="2399029"/>
              <a:ext cx="6502400" cy="3050540"/>
            </a:xfrm>
            <a:custGeom>
              <a:avLst/>
              <a:gdLst/>
              <a:ahLst/>
              <a:cxnLst/>
              <a:rect l="l" t="t" r="r" b="b"/>
              <a:pathLst>
                <a:path w="6502400" h="3050540">
                  <a:moveTo>
                    <a:pt x="226059" y="3050540"/>
                  </a:moveTo>
                  <a:lnTo>
                    <a:pt x="0" y="3050540"/>
                  </a:lnTo>
                  <a:lnTo>
                    <a:pt x="0" y="1824990"/>
                  </a:lnTo>
                  <a:lnTo>
                    <a:pt x="6502400" y="1824990"/>
                  </a:lnTo>
                  <a:lnTo>
                    <a:pt x="6502400" y="0"/>
                  </a:lnTo>
                  <a:lnTo>
                    <a:pt x="6344920" y="0"/>
                  </a:lnTo>
                </a:path>
              </a:pathLst>
            </a:custGeom>
            <a:ln w="8889">
              <a:solidFill>
                <a:srgbClr val="313131"/>
              </a:solidFill>
            </a:ln>
          </p:spPr>
          <p:txBody>
            <a:bodyPr wrap="square" lIns="0" tIns="0" rIns="0" bIns="0" rtlCol="0"/>
            <a:lstStyle/>
            <a:p>
              <a:endParaRPr/>
            </a:p>
          </p:txBody>
        </p:sp>
        <p:sp>
          <p:nvSpPr>
            <p:cNvPr id="42" name="object 42"/>
            <p:cNvSpPr/>
            <p:nvPr/>
          </p:nvSpPr>
          <p:spPr>
            <a:xfrm>
              <a:off x="7416800" y="2360929"/>
              <a:ext cx="74930" cy="74930"/>
            </a:xfrm>
            <a:custGeom>
              <a:avLst/>
              <a:gdLst/>
              <a:ahLst/>
              <a:cxnLst/>
              <a:rect l="l" t="t" r="r" b="b"/>
              <a:pathLst>
                <a:path w="74929" h="74930">
                  <a:moveTo>
                    <a:pt x="74929" y="0"/>
                  </a:moveTo>
                  <a:lnTo>
                    <a:pt x="0" y="38100"/>
                  </a:lnTo>
                  <a:lnTo>
                    <a:pt x="74929" y="74930"/>
                  </a:lnTo>
                  <a:lnTo>
                    <a:pt x="74929" y="0"/>
                  </a:lnTo>
                  <a:close/>
                </a:path>
              </a:pathLst>
            </a:custGeom>
            <a:solidFill>
              <a:srgbClr val="313131"/>
            </a:solidFill>
          </p:spPr>
          <p:txBody>
            <a:bodyPr wrap="square" lIns="0" tIns="0" rIns="0" bIns="0" rtlCol="0"/>
            <a:lstStyle/>
            <a:p>
              <a:endParaRPr/>
            </a:p>
          </p:txBody>
        </p:sp>
        <p:sp>
          <p:nvSpPr>
            <p:cNvPr id="43" name="object 43"/>
            <p:cNvSpPr/>
            <p:nvPr/>
          </p:nvSpPr>
          <p:spPr>
            <a:xfrm>
              <a:off x="6287769" y="3145789"/>
              <a:ext cx="598170" cy="582930"/>
            </a:xfrm>
            <a:custGeom>
              <a:avLst/>
              <a:gdLst/>
              <a:ahLst/>
              <a:cxnLst/>
              <a:rect l="l" t="t" r="r" b="b"/>
              <a:pathLst>
                <a:path w="598170" h="582929">
                  <a:moveTo>
                    <a:pt x="598170" y="0"/>
                  </a:moveTo>
                  <a:lnTo>
                    <a:pt x="0" y="582930"/>
                  </a:lnTo>
                </a:path>
              </a:pathLst>
            </a:custGeom>
            <a:ln w="8890">
              <a:solidFill>
                <a:srgbClr val="313131"/>
              </a:solidFill>
            </a:ln>
          </p:spPr>
          <p:txBody>
            <a:bodyPr wrap="square" lIns="0" tIns="0" rIns="0" bIns="0" rtlCol="0"/>
            <a:lstStyle/>
            <a:p>
              <a:endParaRPr/>
            </a:p>
          </p:txBody>
        </p:sp>
        <p:sp>
          <p:nvSpPr>
            <p:cNvPr id="44" name="object 44"/>
            <p:cNvSpPr/>
            <p:nvPr/>
          </p:nvSpPr>
          <p:spPr>
            <a:xfrm>
              <a:off x="6236970" y="3096259"/>
              <a:ext cx="699770" cy="681990"/>
            </a:xfrm>
            <a:custGeom>
              <a:avLst/>
              <a:gdLst/>
              <a:ahLst/>
              <a:cxnLst/>
              <a:rect l="l" t="t" r="r" b="b"/>
              <a:pathLst>
                <a:path w="699770" h="681989">
                  <a:moveTo>
                    <a:pt x="81280" y="656590"/>
                  </a:moveTo>
                  <a:lnTo>
                    <a:pt x="27940" y="601980"/>
                  </a:lnTo>
                  <a:lnTo>
                    <a:pt x="0" y="681990"/>
                  </a:lnTo>
                  <a:lnTo>
                    <a:pt x="81280" y="656590"/>
                  </a:lnTo>
                  <a:close/>
                </a:path>
                <a:path w="699770" h="681989">
                  <a:moveTo>
                    <a:pt x="699770" y="0"/>
                  </a:moveTo>
                  <a:lnTo>
                    <a:pt x="618490" y="25400"/>
                  </a:lnTo>
                  <a:lnTo>
                    <a:pt x="671830" y="80010"/>
                  </a:lnTo>
                  <a:lnTo>
                    <a:pt x="699770" y="0"/>
                  </a:lnTo>
                  <a:close/>
                </a:path>
              </a:pathLst>
            </a:custGeom>
            <a:solidFill>
              <a:srgbClr val="313131"/>
            </a:solidFill>
          </p:spPr>
          <p:txBody>
            <a:bodyPr wrap="square" lIns="0" tIns="0" rIns="0" bIns="0" rtlCol="0"/>
            <a:lstStyle/>
            <a:p>
              <a:endParaRPr/>
            </a:p>
          </p:txBody>
        </p:sp>
      </p:grpSp>
      <p:sp>
        <p:nvSpPr>
          <p:cNvPr id="45" name="object 45"/>
          <p:cNvSpPr txBox="1"/>
          <p:nvPr/>
        </p:nvSpPr>
        <p:spPr>
          <a:xfrm>
            <a:off x="3716020" y="6305550"/>
            <a:ext cx="1248410" cy="238760"/>
          </a:xfrm>
          <a:prstGeom prst="rect">
            <a:avLst/>
          </a:prstGeom>
        </p:spPr>
        <p:txBody>
          <a:bodyPr vert="horz" wrap="square" lIns="0" tIns="12700" rIns="0" bIns="0" rtlCol="0">
            <a:spAutoFit/>
          </a:bodyPr>
          <a:lstStyle/>
          <a:p>
            <a:pPr marL="12700">
              <a:lnSpc>
                <a:spcPct val="100000"/>
              </a:lnSpc>
              <a:spcBef>
                <a:spcPts val="100"/>
              </a:spcBef>
            </a:pPr>
            <a:r>
              <a:rPr sz="1400" spc="-5" dirty="0">
                <a:latin typeface="Liberation Sans Narrow"/>
                <a:cs typeface="Liberation Sans Narrow"/>
              </a:rPr>
              <a:t>Invoice</a:t>
            </a:r>
            <a:r>
              <a:rPr sz="1400" spc="-55" dirty="0">
                <a:latin typeface="Liberation Sans Narrow"/>
                <a:cs typeface="Liberation Sans Narrow"/>
              </a:rPr>
              <a:t> </a:t>
            </a:r>
            <a:r>
              <a:rPr sz="1400" spc="-5" dirty="0">
                <a:latin typeface="Liberation Sans Narrow"/>
                <a:cs typeface="Liberation Sans Narrow"/>
              </a:rPr>
              <a:t>Accounting</a:t>
            </a:r>
            <a:endParaRPr sz="1400">
              <a:latin typeface="Liberation Sans Narrow"/>
              <a:cs typeface="Liberation Sans Narrow"/>
            </a:endParaRPr>
          </a:p>
        </p:txBody>
      </p:sp>
      <p:sp>
        <p:nvSpPr>
          <p:cNvPr id="46" name="object 46"/>
          <p:cNvSpPr txBox="1"/>
          <p:nvPr/>
        </p:nvSpPr>
        <p:spPr>
          <a:xfrm rot="19080000">
            <a:off x="6381899" y="3375746"/>
            <a:ext cx="924670" cy="177800"/>
          </a:xfrm>
          <a:prstGeom prst="rect">
            <a:avLst/>
          </a:prstGeom>
        </p:spPr>
        <p:txBody>
          <a:bodyPr vert="horz" wrap="square" lIns="0" tIns="0" rIns="0" bIns="0" rtlCol="0">
            <a:spAutoFit/>
          </a:bodyPr>
          <a:lstStyle/>
          <a:p>
            <a:pPr>
              <a:lnSpc>
                <a:spcPts val="1400"/>
              </a:lnSpc>
            </a:pPr>
            <a:r>
              <a:rPr sz="1400" spc="-15" dirty="0">
                <a:latin typeface="Liberation Sans Narrow"/>
                <a:cs typeface="Liberation Sans Narrow"/>
              </a:rPr>
              <a:t>Financia</a:t>
            </a:r>
            <a:r>
              <a:rPr sz="2100" spc="-22" baseline="1984" dirty="0">
                <a:latin typeface="Liberation Sans Narrow"/>
                <a:cs typeface="Liberation Sans Narrow"/>
              </a:rPr>
              <a:t>l</a:t>
            </a:r>
            <a:r>
              <a:rPr sz="2100" spc="-112" baseline="1984" dirty="0">
                <a:latin typeface="Liberation Sans Narrow"/>
                <a:cs typeface="Liberation Sans Narrow"/>
              </a:rPr>
              <a:t> </a:t>
            </a:r>
            <a:r>
              <a:rPr sz="2100" spc="-15" baseline="1984" dirty="0">
                <a:latin typeface="Liberation Sans Narrow"/>
                <a:cs typeface="Liberation Sans Narrow"/>
              </a:rPr>
              <a:t>data</a:t>
            </a:r>
            <a:endParaRPr sz="2100" baseline="1984">
              <a:latin typeface="Liberation Sans Narrow"/>
              <a:cs typeface="Liberation Sans Narrow"/>
            </a:endParaRPr>
          </a:p>
        </p:txBody>
      </p:sp>
      <p:sp>
        <p:nvSpPr>
          <p:cNvPr id="47" name="object 47"/>
          <p:cNvSpPr txBox="1"/>
          <p:nvPr/>
        </p:nvSpPr>
        <p:spPr>
          <a:xfrm rot="19080000">
            <a:off x="6558118" y="3626571"/>
            <a:ext cx="655754" cy="177800"/>
          </a:xfrm>
          <a:prstGeom prst="rect">
            <a:avLst/>
          </a:prstGeom>
        </p:spPr>
        <p:txBody>
          <a:bodyPr vert="horz" wrap="square" lIns="0" tIns="0" rIns="0" bIns="0" rtlCol="0">
            <a:spAutoFit/>
          </a:bodyPr>
          <a:lstStyle/>
          <a:p>
            <a:pPr>
              <a:lnSpc>
                <a:spcPts val="1400"/>
              </a:lnSpc>
            </a:pPr>
            <a:r>
              <a:rPr sz="1400" spc="-30" dirty="0">
                <a:latin typeface="Liberation Sans Narrow"/>
                <a:cs typeface="Liberation Sans Narrow"/>
              </a:rPr>
              <a:t>e</a:t>
            </a:r>
            <a:r>
              <a:rPr sz="1400" spc="-5" dirty="0">
                <a:latin typeface="Liberation Sans Narrow"/>
                <a:cs typeface="Liberation Sans Narrow"/>
              </a:rPr>
              <a:t>xc</a:t>
            </a:r>
            <a:r>
              <a:rPr sz="1400" spc="-25" dirty="0">
                <a:latin typeface="Liberation Sans Narrow"/>
                <a:cs typeface="Liberation Sans Narrow"/>
              </a:rPr>
              <a:t>h</a:t>
            </a:r>
            <a:r>
              <a:rPr sz="1400" spc="-15" dirty="0">
                <a:latin typeface="Liberation Sans Narrow"/>
                <a:cs typeface="Liberation Sans Narrow"/>
              </a:rPr>
              <a:t>e</a:t>
            </a:r>
            <a:r>
              <a:rPr sz="2100" spc="-30" baseline="1984" dirty="0">
                <a:latin typeface="Liberation Sans Narrow"/>
                <a:cs typeface="Liberation Sans Narrow"/>
              </a:rPr>
              <a:t>n</a:t>
            </a:r>
            <a:r>
              <a:rPr sz="1400" spc="-15" dirty="0">
                <a:latin typeface="Liberation Sans Narrow"/>
                <a:cs typeface="Liberation Sans Narrow"/>
              </a:rPr>
              <a:t>g</a:t>
            </a:r>
            <a:r>
              <a:rPr sz="2100" baseline="1984" dirty="0">
                <a:latin typeface="Liberation Sans Narrow"/>
                <a:cs typeface="Liberation Sans Narrow"/>
              </a:rPr>
              <a:t>e</a:t>
            </a:r>
            <a:endParaRPr sz="2100" baseline="1984">
              <a:latin typeface="Liberation Sans Narrow"/>
              <a:cs typeface="Liberation Sans Narrow"/>
            </a:endParaRPr>
          </a:p>
        </p:txBody>
      </p:sp>
      <p:sp>
        <p:nvSpPr>
          <p:cNvPr id="48" name="object 48"/>
          <p:cNvSpPr txBox="1">
            <a:spLocks noGrp="1"/>
          </p:cNvSpPr>
          <p:nvPr>
            <p:ph type="title"/>
          </p:nvPr>
        </p:nvSpPr>
        <p:spPr>
          <a:xfrm>
            <a:off x="1673860" y="720090"/>
            <a:ext cx="4006850" cy="1000760"/>
          </a:xfrm>
          <a:prstGeom prst="rect">
            <a:avLst/>
          </a:prstGeom>
        </p:spPr>
        <p:txBody>
          <a:bodyPr vert="horz" wrap="square" lIns="0" tIns="12700" rIns="0" bIns="0" rtlCol="0">
            <a:spAutoFit/>
          </a:bodyPr>
          <a:lstStyle/>
          <a:p>
            <a:pPr marL="12700" marR="5080">
              <a:lnSpc>
                <a:spcPct val="100000"/>
              </a:lnSpc>
              <a:spcBef>
                <a:spcPts val="100"/>
              </a:spcBef>
            </a:pPr>
            <a:r>
              <a:rPr sz="3200" spc="-245" dirty="0"/>
              <a:t>Centralized </a:t>
            </a:r>
            <a:r>
              <a:rPr sz="3200" spc="-385" dirty="0"/>
              <a:t>System </a:t>
            </a:r>
            <a:r>
              <a:rPr sz="3200" spc="-395" dirty="0"/>
              <a:t>:  </a:t>
            </a:r>
            <a:r>
              <a:rPr sz="3200" spc="-580" dirty="0"/>
              <a:t>ERP</a:t>
            </a:r>
            <a:r>
              <a:rPr sz="3200" spc="-204" dirty="0"/>
              <a:t> </a:t>
            </a:r>
            <a:r>
              <a:rPr sz="3200" spc="-195" dirty="0"/>
              <a:t>example</a:t>
            </a:r>
            <a:endParaRPr sz="3200"/>
          </a:p>
        </p:txBody>
      </p:sp>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xfrm>
            <a:off x="1673860" y="720090"/>
            <a:ext cx="5034280" cy="1000760"/>
          </a:xfrm>
          <a:prstGeom prst="rect">
            <a:avLst/>
          </a:prstGeom>
        </p:spPr>
        <p:txBody>
          <a:bodyPr vert="horz" wrap="square" lIns="0" tIns="12700" rIns="0" bIns="0" rtlCol="0">
            <a:spAutoFit/>
          </a:bodyPr>
          <a:lstStyle/>
          <a:p>
            <a:pPr marL="12700">
              <a:lnSpc>
                <a:spcPct val="100000"/>
              </a:lnSpc>
              <a:spcBef>
                <a:spcPts val="100"/>
              </a:spcBef>
            </a:pPr>
            <a:r>
              <a:rPr sz="3200" spc="-245" dirty="0"/>
              <a:t>Centralized </a:t>
            </a:r>
            <a:r>
              <a:rPr sz="3200" spc="-385" dirty="0"/>
              <a:t>System</a:t>
            </a:r>
            <a:r>
              <a:rPr sz="3200" spc="-165" dirty="0"/>
              <a:t> </a:t>
            </a:r>
            <a:r>
              <a:rPr sz="3200" spc="-395" dirty="0"/>
              <a:t>:</a:t>
            </a:r>
            <a:endParaRPr sz="3200"/>
          </a:p>
          <a:p>
            <a:pPr marL="1841500">
              <a:lnSpc>
                <a:spcPct val="100000"/>
              </a:lnSpc>
            </a:pPr>
            <a:r>
              <a:rPr sz="3200" spc="-265" dirty="0"/>
              <a:t>Key</a:t>
            </a:r>
            <a:r>
              <a:rPr sz="3200" spc="-275" dirty="0"/>
              <a:t> </a:t>
            </a:r>
            <a:r>
              <a:rPr sz="3200" spc="-280" dirty="0"/>
              <a:t>observation</a:t>
            </a:r>
            <a:endParaRPr sz="3200"/>
          </a:p>
        </p:txBody>
      </p:sp>
      <p:sp>
        <p:nvSpPr>
          <p:cNvPr id="4" name="object 4"/>
          <p:cNvSpPr txBox="1"/>
          <p:nvPr/>
        </p:nvSpPr>
        <p:spPr>
          <a:xfrm>
            <a:off x="883919" y="803910"/>
            <a:ext cx="134620" cy="312420"/>
          </a:xfrm>
          <a:prstGeom prst="rect">
            <a:avLst/>
          </a:prstGeom>
        </p:spPr>
        <p:txBody>
          <a:bodyPr vert="horz" wrap="square" lIns="0" tIns="16510" rIns="0" bIns="0" rtlCol="0">
            <a:spAutoFit/>
          </a:bodyPr>
          <a:lstStyle/>
          <a:p>
            <a:pPr marL="12700">
              <a:lnSpc>
                <a:spcPct val="100000"/>
              </a:lnSpc>
              <a:spcBef>
                <a:spcPts val="130"/>
              </a:spcBef>
            </a:pPr>
            <a:r>
              <a:rPr sz="1850" spc="10" dirty="0">
                <a:solidFill>
                  <a:srgbClr val="FDFFFF"/>
                </a:solidFill>
                <a:latin typeface="Liberation Sans Narrow"/>
                <a:cs typeface="Liberation Sans Narrow"/>
              </a:rPr>
              <a:t>8</a:t>
            </a:r>
            <a:endParaRPr sz="1850">
              <a:latin typeface="Liberation Sans Narrow"/>
              <a:cs typeface="Liberation Sans Narrow"/>
            </a:endParaRPr>
          </a:p>
        </p:txBody>
      </p:sp>
      <p:sp>
        <p:nvSpPr>
          <p:cNvPr id="5" name="object 5"/>
          <p:cNvSpPr/>
          <p:nvPr/>
        </p:nvSpPr>
        <p:spPr>
          <a:xfrm>
            <a:off x="7001509" y="0"/>
            <a:ext cx="2142490" cy="2142490"/>
          </a:xfrm>
          <a:prstGeom prst="rect">
            <a:avLst/>
          </a:prstGeom>
          <a:blipFill>
            <a:blip r:embed="rId2" cstate="print"/>
            <a:stretch>
              <a:fillRect/>
            </a:stretch>
          </a:blipFill>
        </p:spPr>
        <p:txBody>
          <a:bodyPr wrap="square" lIns="0" tIns="0" rIns="0" bIns="0" rtlCol="0"/>
          <a:lstStyle/>
          <a:p>
            <a:endParaRPr/>
          </a:p>
        </p:txBody>
      </p:sp>
      <p:sp>
        <p:nvSpPr>
          <p:cNvPr id="6" name="object 6"/>
          <p:cNvSpPr txBox="1"/>
          <p:nvPr/>
        </p:nvSpPr>
        <p:spPr>
          <a:xfrm>
            <a:off x="1734820" y="2391409"/>
            <a:ext cx="118745" cy="330200"/>
          </a:xfrm>
          <a:prstGeom prst="rect">
            <a:avLst/>
          </a:prstGeom>
        </p:spPr>
        <p:txBody>
          <a:bodyPr vert="horz" wrap="square" lIns="0" tIns="12700" rIns="0" bIns="0" rtlCol="0">
            <a:spAutoFit/>
          </a:bodyPr>
          <a:lstStyle/>
          <a:p>
            <a:pPr marL="12700">
              <a:lnSpc>
                <a:spcPct val="100000"/>
              </a:lnSpc>
              <a:spcBef>
                <a:spcPts val="100"/>
              </a:spcBef>
            </a:pPr>
            <a:r>
              <a:rPr sz="2000" spc="-1270" dirty="0">
                <a:solidFill>
                  <a:srgbClr val="343434"/>
                </a:solidFill>
                <a:latin typeface="UnDotum"/>
                <a:cs typeface="UnDotum"/>
              </a:rPr>
              <a:t></a:t>
            </a:r>
            <a:endParaRPr sz="2000">
              <a:latin typeface="UnDotum"/>
              <a:cs typeface="UnDotum"/>
            </a:endParaRPr>
          </a:p>
        </p:txBody>
      </p:sp>
      <p:sp>
        <p:nvSpPr>
          <p:cNvPr id="7" name="object 7"/>
          <p:cNvSpPr txBox="1"/>
          <p:nvPr/>
        </p:nvSpPr>
        <p:spPr>
          <a:xfrm>
            <a:off x="1734820" y="3084829"/>
            <a:ext cx="118745" cy="330200"/>
          </a:xfrm>
          <a:prstGeom prst="rect">
            <a:avLst/>
          </a:prstGeom>
        </p:spPr>
        <p:txBody>
          <a:bodyPr vert="horz" wrap="square" lIns="0" tIns="12700" rIns="0" bIns="0" rtlCol="0">
            <a:spAutoFit/>
          </a:bodyPr>
          <a:lstStyle/>
          <a:p>
            <a:pPr marL="12700">
              <a:lnSpc>
                <a:spcPct val="100000"/>
              </a:lnSpc>
              <a:spcBef>
                <a:spcPts val="100"/>
              </a:spcBef>
            </a:pPr>
            <a:r>
              <a:rPr sz="2000" spc="-1270" dirty="0">
                <a:solidFill>
                  <a:srgbClr val="343434"/>
                </a:solidFill>
                <a:latin typeface="UnDotum"/>
                <a:cs typeface="UnDotum"/>
              </a:rPr>
              <a:t></a:t>
            </a:r>
            <a:endParaRPr sz="2000">
              <a:latin typeface="UnDotum"/>
              <a:cs typeface="UnDotum"/>
            </a:endParaRPr>
          </a:p>
        </p:txBody>
      </p:sp>
      <p:sp>
        <p:nvSpPr>
          <p:cNvPr id="8" name="object 8"/>
          <p:cNvSpPr txBox="1"/>
          <p:nvPr/>
        </p:nvSpPr>
        <p:spPr>
          <a:xfrm>
            <a:off x="2077720" y="2404109"/>
            <a:ext cx="6650355" cy="1306830"/>
          </a:xfrm>
          <a:prstGeom prst="rect">
            <a:avLst/>
          </a:prstGeom>
        </p:spPr>
        <p:txBody>
          <a:bodyPr vert="horz" wrap="square" lIns="0" tIns="40005" rIns="0" bIns="0" rtlCol="0">
            <a:spAutoFit/>
          </a:bodyPr>
          <a:lstStyle/>
          <a:p>
            <a:pPr marL="12700" marR="478790">
              <a:lnSpc>
                <a:spcPts val="2230"/>
              </a:lnSpc>
              <a:spcBef>
                <a:spcPts val="315"/>
              </a:spcBef>
            </a:pPr>
            <a:r>
              <a:rPr sz="2000" spc="-5" dirty="0">
                <a:solidFill>
                  <a:srgbClr val="3F3F3F"/>
                </a:solidFill>
                <a:latin typeface="Arial"/>
                <a:cs typeface="Arial"/>
              </a:rPr>
              <a:t>Data is maintained </a:t>
            </a:r>
            <a:r>
              <a:rPr sz="2000" dirty="0">
                <a:solidFill>
                  <a:srgbClr val="3F3F3F"/>
                </a:solidFill>
                <a:latin typeface="Arial"/>
                <a:cs typeface="Arial"/>
              </a:rPr>
              <a:t>at a </a:t>
            </a:r>
            <a:r>
              <a:rPr sz="2000" b="1" dirty="0">
                <a:solidFill>
                  <a:srgbClr val="3F3F3F"/>
                </a:solidFill>
                <a:latin typeface="Arial"/>
                <a:cs typeface="Arial"/>
              </a:rPr>
              <a:t>central </a:t>
            </a:r>
            <a:r>
              <a:rPr sz="2000" b="1" spc="-5" dirty="0">
                <a:solidFill>
                  <a:srgbClr val="3F3F3F"/>
                </a:solidFill>
                <a:latin typeface="Arial"/>
                <a:cs typeface="Arial"/>
              </a:rPr>
              <a:t>location </a:t>
            </a:r>
            <a:r>
              <a:rPr sz="2000" dirty="0">
                <a:solidFill>
                  <a:srgbClr val="3F3F3F"/>
                </a:solidFill>
                <a:latin typeface="Arial"/>
                <a:cs typeface="Arial"/>
              </a:rPr>
              <a:t>and </a:t>
            </a:r>
            <a:r>
              <a:rPr sz="2000" spc="-5" dirty="0">
                <a:solidFill>
                  <a:srgbClr val="3F3F3F"/>
                </a:solidFill>
                <a:latin typeface="Arial"/>
                <a:cs typeface="Arial"/>
              </a:rPr>
              <a:t>is </a:t>
            </a:r>
            <a:r>
              <a:rPr sz="2000" dirty="0">
                <a:solidFill>
                  <a:srgbClr val="3F3F3F"/>
                </a:solidFill>
                <a:latin typeface="Arial"/>
                <a:cs typeface="Arial"/>
              </a:rPr>
              <a:t>shared  </a:t>
            </a:r>
            <a:r>
              <a:rPr sz="2000" spc="-10" dirty="0">
                <a:solidFill>
                  <a:srgbClr val="3F3F3F"/>
                </a:solidFill>
                <a:latin typeface="Arial"/>
                <a:cs typeface="Arial"/>
              </a:rPr>
              <a:t>with </a:t>
            </a:r>
            <a:r>
              <a:rPr sz="2000" spc="-5" dirty="0">
                <a:solidFill>
                  <a:srgbClr val="3F3F3F"/>
                </a:solidFill>
                <a:latin typeface="Arial"/>
                <a:cs typeface="Arial"/>
              </a:rPr>
              <a:t>various</a:t>
            </a:r>
            <a:r>
              <a:rPr sz="2000" spc="5" dirty="0">
                <a:solidFill>
                  <a:srgbClr val="3F3F3F"/>
                </a:solidFill>
                <a:latin typeface="Arial"/>
                <a:cs typeface="Arial"/>
              </a:rPr>
              <a:t> </a:t>
            </a:r>
            <a:r>
              <a:rPr sz="2000" spc="-5" dirty="0">
                <a:solidFill>
                  <a:srgbClr val="3F3F3F"/>
                </a:solidFill>
                <a:latin typeface="Arial"/>
                <a:cs typeface="Arial"/>
              </a:rPr>
              <a:t>Departments.</a:t>
            </a:r>
            <a:endParaRPr sz="2000">
              <a:latin typeface="Arial"/>
              <a:cs typeface="Arial"/>
            </a:endParaRPr>
          </a:p>
          <a:p>
            <a:pPr marL="12700" marR="5080">
              <a:lnSpc>
                <a:spcPts val="2230"/>
              </a:lnSpc>
              <a:spcBef>
                <a:spcPts val="1000"/>
              </a:spcBef>
            </a:pPr>
            <a:r>
              <a:rPr sz="2000" spc="-5" dirty="0">
                <a:solidFill>
                  <a:srgbClr val="3F3F3F"/>
                </a:solidFill>
                <a:latin typeface="Arial"/>
                <a:cs typeface="Arial"/>
              </a:rPr>
              <a:t>Departments </a:t>
            </a:r>
            <a:r>
              <a:rPr sz="2000" b="1" spc="-5" dirty="0">
                <a:solidFill>
                  <a:srgbClr val="3F3F3F"/>
                </a:solidFill>
                <a:latin typeface="Arial"/>
                <a:cs typeface="Arial"/>
              </a:rPr>
              <a:t>have </a:t>
            </a:r>
            <a:r>
              <a:rPr sz="2000" b="1" dirty="0">
                <a:solidFill>
                  <a:srgbClr val="3F3F3F"/>
                </a:solidFill>
                <a:latin typeface="Arial"/>
                <a:cs typeface="Arial"/>
              </a:rPr>
              <a:t>access </a:t>
            </a:r>
            <a:r>
              <a:rPr sz="2000" b="1" spc="-5" dirty="0">
                <a:solidFill>
                  <a:srgbClr val="3F3F3F"/>
                </a:solidFill>
                <a:latin typeface="Arial"/>
                <a:cs typeface="Arial"/>
              </a:rPr>
              <a:t>information/ </a:t>
            </a:r>
            <a:r>
              <a:rPr sz="2000" b="1" dirty="0">
                <a:solidFill>
                  <a:srgbClr val="3F3F3F"/>
                </a:solidFill>
                <a:latin typeface="Arial"/>
                <a:cs typeface="Arial"/>
              </a:rPr>
              <a:t>data of the other  </a:t>
            </a:r>
            <a:r>
              <a:rPr sz="2000" b="1" spc="-5" dirty="0">
                <a:solidFill>
                  <a:srgbClr val="3F3F3F"/>
                </a:solidFill>
                <a:latin typeface="Arial"/>
                <a:cs typeface="Arial"/>
              </a:rPr>
              <a:t>Departments/</a:t>
            </a:r>
            <a:r>
              <a:rPr sz="2000" b="1" spc="-10" dirty="0">
                <a:solidFill>
                  <a:srgbClr val="3F3F3F"/>
                </a:solidFill>
                <a:latin typeface="Arial"/>
                <a:cs typeface="Arial"/>
              </a:rPr>
              <a:t> </a:t>
            </a:r>
            <a:r>
              <a:rPr sz="2000" b="1" dirty="0">
                <a:solidFill>
                  <a:srgbClr val="3F3F3F"/>
                </a:solidFill>
                <a:latin typeface="Arial"/>
                <a:cs typeface="Arial"/>
              </a:rPr>
              <a:t>BU/</a:t>
            </a:r>
            <a:endParaRPr sz="2000">
              <a:latin typeface="Arial"/>
              <a:cs typeface="Arial"/>
            </a:endParaRPr>
          </a:p>
        </p:txBody>
      </p:sp>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11200"/>
            <a:ext cx="1365885" cy="508000"/>
          </a:xfrm>
          <a:custGeom>
            <a:avLst/>
            <a:gdLst/>
            <a:ahLst/>
            <a:cxnLst/>
            <a:rect l="l" t="t" r="r" b="b"/>
            <a:pathLst>
              <a:path w="1365885" h="508000">
                <a:moveTo>
                  <a:pt x="0" y="0"/>
                </a:moveTo>
                <a:lnTo>
                  <a:pt x="0" y="505460"/>
                </a:lnTo>
                <a:lnTo>
                  <a:pt x="1019810" y="508000"/>
                </a:lnTo>
                <a:lnTo>
                  <a:pt x="1120140" y="508000"/>
                </a:lnTo>
                <a:lnTo>
                  <a:pt x="1358900" y="269239"/>
                </a:lnTo>
                <a:lnTo>
                  <a:pt x="1363900" y="262354"/>
                </a:lnTo>
                <a:lnTo>
                  <a:pt x="1365567" y="255111"/>
                </a:lnTo>
                <a:lnTo>
                  <a:pt x="1363900" y="247630"/>
                </a:lnTo>
                <a:lnTo>
                  <a:pt x="1358900" y="240029"/>
                </a:lnTo>
                <a:lnTo>
                  <a:pt x="1130300" y="11429"/>
                </a:lnTo>
                <a:lnTo>
                  <a:pt x="1125220" y="11429"/>
                </a:lnTo>
                <a:lnTo>
                  <a:pt x="1125220" y="6350"/>
                </a:lnTo>
                <a:lnTo>
                  <a:pt x="1120140" y="6350"/>
                </a:lnTo>
                <a:lnTo>
                  <a:pt x="1115060" y="2539"/>
                </a:lnTo>
                <a:lnTo>
                  <a:pt x="1019810" y="2539"/>
                </a:lnTo>
                <a:lnTo>
                  <a:pt x="0" y="0"/>
                </a:lnTo>
                <a:close/>
              </a:path>
            </a:pathLst>
          </a:custGeom>
          <a:solidFill>
            <a:srgbClr val="343434"/>
          </a:solidFill>
        </p:spPr>
        <p:txBody>
          <a:bodyPr wrap="square" lIns="0" tIns="0" rIns="0" bIns="0" rtlCol="0"/>
          <a:lstStyle/>
          <a:p>
            <a:endParaRPr/>
          </a:p>
        </p:txBody>
      </p:sp>
      <p:sp>
        <p:nvSpPr>
          <p:cNvPr id="3" name="object 3"/>
          <p:cNvSpPr txBox="1">
            <a:spLocks noGrp="1"/>
          </p:cNvSpPr>
          <p:nvPr>
            <p:ph type="title"/>
          </p:nvPr>
        </p:nvSpPr>
        <p:spPr>
          <a:xfrm>
            <a:off x="1450339" y="712470"/>
            <a:ext cx="5071745" cy="999490"/>
          </a:xfrm>
          <a:prstGeom prst="rect">
            <a:avLst/>
          </a:prstGeom>
        </p:spPr>
        <p:txBody>
          <a:bodyPr vert="horz" wrap="square" lIns="0" tIns="12700" rIns="0" bIns="0" rtlCol="0">
            <a:spAutoFit/>
          </a:bodyPr>
          <a:lstStyle/>
          <a:p>
            <a:pPr marL="12700">
              <a:lnSpc>
                <a:spcPts val="3835"/>
              </a:lnSpc>
              <a:spcBef>
                <a:spcPts val="100"/>
              </a:spcBef>
            </a:pPr>
            <a:r>
              <a:rPr sz="3200" spc="-365" dirty="0"/>
              <a:t>Benefits </a:t>
            </a:r>
            <a:r>
              <a:rPr sz="3200" spc="-305" dirty="0"/>
              <a:t>of</a:t>
            </a:r>
            <a:r>
              <a:rPr sz="3200" spc="-45" dirty="0"/>
              <a:t> </a:t>
            </a:r>
            <a:r>
              <a:rPr sz="3200" spc="-245" dirty="0"/>
              <a:t>Centralized</a:t>
            </a:r>
            <a:endParaRPr sz="3200"/>
          </a:p>
          <a:p>
            <a:pPr marL="3670300">
              <a:lnSpc>
                <a:spcPts val="3835"/>
              </a:lnSpc>
            </a:pPr>
            <a:r>
              <a:rPr sz="3200" spc="-610" dirty="0"/>
              <a:t>S</a:t>
            </a:r>
            <a:r>
              <a:rPr sz="3200" spc="-385" dirty="0"/>
              <a:t>y</a:t>
            </a:r>
            <a:r>
              <a:rPr sz="3200" spc="-355" dirty="0"/>
              <a:t>s</a:t>
            </a:r>
            <a:r>
              <a:rPr sz="3200" spc="-325" dirty="0"/>
              <a:t>tem</a:t>
            </a:r>
            <a:endParaRPr sz="3200"/>
          </a:p>
        </p:txBody>
      </p:sp>
      <p:sp>
        <p:nvSpPr>
          <p:cNvPr id="4" name="object 4"/>
          <p:cNvSpPr txBox="1"/>
          <p:nvPr/>
        </p:nvSpPr>
        <p:spPr>
          <a:xfrm>
            <a:off x="883919" y="803910"/>
            <a:ext cx="134620" cy="312420"/>
          </a:xfrm>
          <a:prstGeom prst="rect">
            <a:avLst/>
          </a:prstGeom>
        </p:spPr>
        <p:txBody>
          <a:bodyPr vert="horz" wrap="square" lIns="0" tIns="16510" rIns="0" bIns="0" rtlCol="0">
            <a:spAutoFit/>
          </a:bodyPr>
          <a:lstStyle/>
          <a:p>
            <a:pPr marL="12700">
              <a:lnSpc>
                <a:spcPct val="100000"/>
              </a:lnSpc>
              <a:spcBef>
                <a:spcPts val="130"/>
              </a:spcBef>
            </a:pPr>
            <a:r>
              <a:rPr sz="1850" spc="10" dirty="0">
                <a:solidFill>
                  <a:srgbClr val="FDFFFF"/>
                </a:solidFill>
                <a:latin typeface="Liberation Sans Narrow"/>
                <a:cs typeface="Liberation Sans Narrow"/>
              </a:rPr>
              <a:t>9</a:t>
            </a:r>
            <a:endParaRPr sz="1850">
              <a:latin typeface="Liberation Sans Narrow"/>
              <a:cs typeface="Liberation Sans Narrow"/>
            </a:endParaRPr>
          </a:p>
        </p:txBody>
      </p:sp>
      <p:sp>
        <p:nvSpPr>
          <p:cNvPr id="5" name="object 5"/>
          <p:cNvSpPr/>
          <p:nvPr/>
        </p:nvSpPr>
        <p:spPr>
          <a:xfrm>
            <a:off x="7001509" y="0"/>
            <a:ext cx="2142490" cy="2142490"/>
          </a:xfrm>
          <a:prstGeom prst="rect">
            <a:avLst/>
          </a:prstGeom>
          <a:blipFill>
            <a:blip r:embed="rId2" cstate="print"/>
            <a:stretch>
              <a:fillRect/>
            </a:stretch>
          </a:blipFill>
        </p:spPr>
        <p:txBody>
          <a:bodyPr wrap="square" lIns="0" tIns="0" rIns="0" bIns="0" rtlCol="0"/>
          <a:lstStyle/>
          <a:p>
            <a:endParaRPr/>
          </a:p>
        </p:txBody>
      </p:sp>
      <p:sp>
        <p:nvSpPr>
          <p:cNvPr id="6" name="object 6"/>
          <p:cNvSpPr txBox="1"/>
          <p:nvPr/>
        </p:nvSpPr>
        <p:spPr>
          <a:xfrm>
            <a:off x="1734820" y="2391409"/>
            <a:ext cx="118745" cy="330200"/>
          </a:xfrm>
          <a:prstGeom prst="rect">
            <a:avLst/>
          </a:prstGeom>
        </p:spPr>
        <p:txBody>
          <a:bodyPr vert="horz" wrap="square" lIns="0" tIns="12700" rIns="0" bIns="0" rtlCol="0">
            <a:spAutoFit/>
          </a:bodyPr>
          <a:lstStyle/>
          <a:p>
            <a:pPr marL="12700">
              <a:lnSpc>
                <a:spcPct val="100000"/>
              </a:lnSpc>
              <a:spcBef>
                <a:spcPts val="100"/>
              </a:spcBef>
            </a:pPr>
            <a:r>
              <a:rPr sz="2000" spc="-1270" dirty="0">
                <a:solidFill>
                  <a:srgbClr val="343434"/>
                </a:solidFill>
                <a:latin typeface="UnDotum"/>
                <a:cs typeface="UnDotum"/>
              </a:rPr>
              <a:t></a:t>
            </a:r>
            <a:endParaRPr sz="2000">
              <a:latin typeface="UnDotum"/>
              <a:cs typeface="UnDotum"/>
            </a:endParaRPr>
          </a:p>
        </p:txBody>
      </p:sp>
      <p:sp>
        <p:nvSpPr>
          <p:cNvPr id="7" name="object 7"/>
          <p:cNvSpPr txBox="1"/>
          <p:nvPr/>
        </p:nvSpPr>
        <p:spPr>
          <a:xfrm>
            <a:off x="1734820" y="2979419"/>
            <a:ext cx="118745" cy="845819"/>
          </a:xfrm>
          <a:prstGeom prst="rect">
            <a:avLst/>
          </a:prstGeom>
        </p:spPr>
        <p:txBody>
          <a:bodyPr vert="horz" wrap="square" lIns="0" tIns="118110" rIns="0" bIns="0" rtlCol="0">
            <a:spAutoFit/>
          </a:bodyPr>
          <a:lstStyle/>
          <a:p>
            <a:pPr marL="12700">
              <a:lnSpc>
                <a:spcPct val="100000"/>
              </a:lnSpc>
              <a:spcBef>
                <a:spcPts val="930"/>
              </a:spcBef>
            </a:pPr>
            <a:r>
              <a:rPr sz="2000" spc="-1270" dirty="0">
                <a:solidFill>
                  <a:srgbClr val="343434"/>
                </a:solidFill>
                <a:latin typeface="UnDotum"/>
                <a:cs typeface="UnDotum"/>
              </a:rPr>
              <a:t></a:t>
            </a:r>
            <a:endParaRPr sz="2000">
              <a:latin typeface="UnDotum"/>
              <a:cs typeface="UnDotum"/>
            </a:endParaRPr>
          </a:p>
          <a:p>
            <a:pPr marL="12700">
              <a:lnSpc>
                <a:spcPct val="100000"/>
              </a:lnSpc>
              <a:spcBef>
                <a:spcPts val="830"/>
              </a:spcBef>
            </a:pPr>
            <a:r>
              <a:rPr sz="2000" spc="-1270" dirty="0">
                <a:solidFill>
                  <a:srgbClr val="343434"/>
                </a:solidFill>
                <a:latin typeface="UnDotum"/>
                <a:cs typeface="UnDotum"/>
              </a:rPr>
              <a:t></a:t>
            </a:r>
            <a:endParaRPr sz="2000">
              <a:latin typeface="UnDotum"/>
              <a:cs typeface="UnDotum"/>
            </a:endParaRPr>
          </a:p>
        </p:txBody>
      </p:sp>
      <p:sp>
        <p:nvSpPr>
          <p:cNvPr id="8" name="object 8"/>
          <p:cNvSpPr txBox="1"/>
          <p:nvPr/>
        </p:nvSpPr>
        <p:spPr>
          <a:xfrm>
            <a:off x="2077720" y="2404109"/>
            <a:ext cx="6609080" cy="1433830"/>
          </a:xfrm>
          <a:prstGeom prst="rect">
            <a:avLst/>
          </a:prstGeom>
        </p:spPr>
        <p:txBody>
          <a:bodyPr vert="horz" wrap="square" lIns="0" tIns="40005" rIns="0" bIns="0" rtlCol="0">
            <a:spAutoFit/>
          </a:bodyPr>
          <a:lstStyle/>
          <a:p>
            <a:pPr marL="12700" marR="5080">
              <a:lnSpc>
                <a:spcPts val="2230"/>
              </a:lnSpc>
              <a:spcBef>
                <a:spcPts val="315"/>
              </a:spcBef>
            </a:pPr>
            <a:r>
              <a:rPr sz="2000" spc="-5" dirty="0">
                <a:solidFill>
                  <a:srgbClr val="3F3F3F"/>
                </a:solidFill>
                <a:latin typeface="Arial"/>
                <a:cs typeface="Arial"/>
              </a:rPr>
              <a:t>Eliminates the duplication, discontinuity </a:t>
            </a:r>
            <a:r>
              <a:rPr sz="2000" dirty="0">
                <a:solidFill>
                  <a:srgbClr val="3F3F3F"/>
                </a:solidFill>
                <a:latin typeface="Arial"/>
                <a:cs typeface="Arial"/>
              </a:rPr>
              <a:t>and redundancy </a:t>
            </a:r>
            <a:r>
              <a:rPr sz="2000" spc="-5" dirty="0">
                <a:solidFill>
                  <a:srgbClr val="3F3F3F"/>
                </a:solidFill>
                <a:latin typeface="Arial"/>
                <a:cs typeface="Arial"/>
              </a:rPr>
              <a:t>in  data.</a:t>
            </a:r>
            <a:endParaRPr sz="2000">
              <a:latin typeface="Arial"/>
              <a:cs typeface="Arial"/>
            </a:endParaRPr>
          </a:p>
          <a:p>
            <a:pPr marL="12700" marR="582930">
              <a:lnSpc>
                <a:spcPts val="3229"/>
              </a:lnSpc>
              <a:spcBef>
                <a:spcPts val="200"/>
              </a:spcBef>
            </a:pPr>
            <a:r>
              <a:rPr sz="2000" spc="-5" dirty="0">
                <a:solidFill>
                  <a:srgbClr val="3F3F3F"/>
                </a:solidFill>
                <a:latin typeface="Arial"/>
                <a:cs typeface="Arial"/>
              </a:rPr>
              <a:t>Provides information </a:t>
            </a:r>
            <a:r>
              <a:rPr sz="2000" dirty="0">
                <a:solidFill>
                  <a:srgbClr val="3F3F3F"/>
                </a:solidFill>
                <a:latin typeface="Arial"/>
                <a:cs typeface="Arial"/>
              </a:rPr>
              <a:t>across </a:t>
            </a:r>
            <a:r>
              <a:rPr sz="2000" spc="-5" dirty="0">
                <a:solidFill>
                  <a:srgbClr val="3F3F3F"/>
                </a:solidFill>
                <a:latin typeface="Arial"/>
                <a:cs typeface="Arial"/>
              </a:rPr>
              <a:t>departments </a:t>
            </a:r>
            <a:r>
              <a:rPr sz="2000" dirty="0">
                <a:solidFill>
                  <a:srgbClr val="3F3F3F"/>
                </a:solidFill>
                <a:latin typeface="Arial"/>
                <a:cs typeface="Arial"/>
              </a:rPr>
              <a:t>in real </a:t>
            </a:r>
            <a:r>
              <a:rPr sz="2000" spc="-5" dirty="0">
                <a:solidFill>
                  <a:srgbClr val="3F3F3F"/>
                </a:solidFill>
                <a:latin typeface="Arial"/>
                <a:cs typeface="Arial"/>
              </a:rPr>
              <a:t>time.  Provides </a:t>
            </a:r>
            <a:r>
              <a:rPr sz="2000" dirty="0">
                <a:solidFill>
                  <a:srgbClr val="3F3F3F"/>
                </a:solidFill>
                <a:latin typeface="Arial"/>
                <a:cs typeface="Arial"/>
              </a:rPr>
              <a:t>control </a:t>
            </a:r>
            <a:r>
              <a:rPr sz="2000" spc="-5" dirty="0">
                <a:solidFill>
                  <a:srgbClr val="3F3F3F"/>
                </a:solidFill>
                <a:latin typeface="Arial"/>
                <a:cs typeface="Arial"/>
              </a:rPr>
              <a:t>over various </a:t>
            </a:r>
            <a:r>
              <a:rPr sz="2000" dirty="0">
                <a:solidFill>
                  <a:srgbClr val="3F3F3F"/>
                </a:solidFill>
                <a:latin typeface="Arial"/>
                <a:cs typeface="Arial"/>
              </a:rPr>
              <a:t>business</a:t>
            </a:r>
            <a:r>
              <a:rPr sz="2000" spc="15" dirty="0">
                <a:solidFill>
                  <a:srgbClr val="3F3F3F"/>
                </a:solidFill>
                <a:latin typeface="Arial"/>
                <a:cs typeface="Arial"/>
              </a:rPr>
              <a:t> </a:t>
            </a:r>
            <a:r>
              <a:rPr sz="2000" dirty="0">
                <a:solidFill>
                  <a:srgbClr val="3F3F3F"/>
                </a:solidFill>
                <a:latin typeface="Arial"/>
                <a:cs typeface="Arial"/>
              </a:rPr>
              <a:t>processes.</a:t>
            </a:r>
            <a:endParaRPr sz="2000">
              <a:latin typeface="Arial"/>
              <a:cs typeface="Arial"/>
            </a:endParaRPr>
          </a:p>
        </p:txBody>
      </p:sp>
      <p:sp>
        <p:nvSpPr>
          <p:cNvPr id="9" name="object 9"/>
          <p:cNvSpPr txBox="1"/>
          <p:nvPr/>
        </p:nvSpPr>
        <p:spPr>
          <a:xfrm>
            <a:off x="1734820" y="3905250"/>
            <a:ext cx="118745" cy="330200"/>
          </a:xfrm>
          <a:prstGeom prst="rect">
            <a:avLst/>
          </a:prstGeom>
        </p:spPr>
        <p:txBody>
          <a:bodyPr vert="horz" wrap="square" lIns="0" tIns="12700" rIns="0" bIns="0" rtlCol="0">
            <a:spAutoFit/>
          </a:bodyPr>
          <a:lstStyle/>
          <a:p>
            <a:pPr marL="12700">
              <a:lnSpc>
                <a:spcPct val="100000"/>
              </a:lnSpc>
              <a:spcBef>
                <a:spcPts val="100"/>
              </a:spcBef>
            </a:pPr>
            <a:r>
              <a:rPr sz="2000" spc="-1270" dirty="0">
                <a:solidFill>
                  <a:srgbClr val="343434"/>
                </a:solidFill>
                <a:latin typeface="UnDotum"/>
                <a:cs typeface="UnDotum"/>
              </a:rPr>
              <a:t></a:t>
            </a:r>
            <a:endParaRPr sz="2000">
              <a:latin typeface="UnDotum"/>
              <a:cs typeface="UnDotum"/>
            </a:endParaRPr>
          </a:p>
        </p:txBody>
      </p:sp>
      <p:sp>
        <p:nvSpPr>
          <p:cNvPr id="10" name="object 10"/>
          <p:cNvSpPr txBox="1"/>
          <p:nvPr/>
        </p:nvSpPr>
        <p:spPr>
          <a:xfrm>
            <a:off x="1734820" y="3916679"/>
            <a:ext cx="6529705" cy="1023619"/>
          </a:xfrm>
          <a:prstGeom prst="rect">
            <a:avLst/>
          </a:prstGeom>
        </p:spPr>
        <p:txBody>
          <a:bodyPr vert="horz" wrap="square" lIns="0" tIns="38735" rIns="0" bIns="0" rtlCol="0">
            <a:spAutoFit/>
          </a:bodyPr>
          <a:lstStyle/>
          <a:p>
            <a:pPr marL="355600" marR="5080">
              <a:lnSpc>
                <a:spcPts val="2240"/>
              </a:lnSpc>
              <a:spcBef>
                <a:spcPts val="305"/>
              </a:spcBef>
            </a:pPr>
            <a:r>
              <a:rPr sz="2000" dirty="0">
                <a:solidFill>
                  <a:srgbClr val="3F3F3F"/>
                </a:solidFill>
                <a:latin typeface="Arial"/>
                <a:cs typeface="Arial"/>
              </a:rPr>
              <a:t>Increase </a:t>
            </a:r>
            <a:r>
              <a:rPr sz="2000" spc="-5" dirty="0">
                <a:solidFill>
                  <a:srgbClr val="3F3F3F"/>
                </a:solidFill>
                <a:latin typeface="Arial"/>
                <a:cs typeface="Arial"/>
              </a:rPr>
              <a:t>Productivity, better inventory management,  promotes quality, </a:t>
            </a:r>
            <a:r>
              <a:rPr sz="2000" dirty="0">
                <a:solidFill>
                  <a:srgbClr val="3F3F3F"/>
                </a:solidFill>
                <a:latin typeface="Arial"/>
                <a:cs typeface="Arial"/>
              </a:rPr>
              <a:t>reduced material cost, boosts</a:t>
            </a:r>
            <a:r>
              <a:rPr sz="2000" spc="-25" dirty="0">
                <a:solidFill>
                  <a:srgbClr val="3F3F3F"/>
                </a:solidFill>
                <a:latin typeface="Arial"/>
                <a:cs typeface="Arial"/>
              </a:rPr>
              <a:t> </a:t>
            </a:r>
            <a:r>
              <a:rPr sz="2000" spc="-5" dirty="0">
                <a:solidFill>
                  <a:srgbClr val="3F3F3F"/>
                </a:solidFill>
                <a:latin typeface="Arial"/>
                <a:cs typeface="Arial"/>
              </a:rPr>
              <a:t>profits.</a:t>
            </a:r>
            <a:endParaRPr sz="2000">
              <a:latin typeface="Arial"/>
              <a:cs typeface="Arial"/>
            </a:endParaRPr>
          </a:p>
          <a:p>
            <a:pPr marL="12700">
              <a:lnSpc>
                <a:spcPct val="100000"/>
              </a:lnSpc>
              <a:spcBef>
                <a:spcPts val="775"/>
              </a:spcBef>
              <a:tabLst>
                <a:tab pos="354965" algn="l"/>
              </a:tabLst>
            </a:pPr>
            <a:r>
              <a:rPr sz="3000" spc="-1904" baseline="2777" dirty="0">
                <a:solidFill>
                  <a:srgbClr val="343434"/>
                </a:solidFill>
                <a:latin typeface="UnDotum"/>
                <a:cs typeface="UnDotum"/>
              </a:rPr>
              <a:t>	</a:t>
            </a:r>
            <a:r>
              <a:rPr sz="2000" spc="-5" dirty="0">
                <a:solidFill>
                  <a:srgbClr val="3F3F3F"/>
                </a:solidFill>
                <a:latin typeface="Arial"/>
                <a:cs typeface="Arial"/>
              </a:rPr>
              <a:t>Better </a:t>
            </a:r>
            <a:r>
              <a:rPr sz="2000" dirty="0">
                <a:solidFill>
                  <a:srgbClr val="3F3F3F"/>
                </a:solidFill>
                <a:latin typeface="Arial"/>
                <a:cs typeface="Arial"/>
              </a:rPr>
              <a:t>Customers </a:t>
            </a:r>
            <a:r>
              <a:rPr sz="2000" spc="-5" dirty="0">
                <a:solidFill>
                  <a:srgbClr val="3F3F3F"/>
                </a:solidFill>
                <a:latin typeface="Arial"/>
                <a:cs typeface="Arial"/>
              </a:rPr>
              <a:t>interaction, </a:t>
            </a:r>
            <a:r>
              <a:rPr sz="2000" dirty="0">
                <a:solidFill>
                  <a:srgbClr val="3F3F3F"/>
                </a:solidFill>
                <a:latin typeface="Arial"/>
                <a:cs typeface="Arial"/>
              </a:rPr>
              <a:t>increased</a:t>
            </a:r>
            <a:r>
              <a:rPr sz="2000" spc="5" dirty="0">
                <a:solidFill>
                  <a:srgbClr val="3F3F3F"/>
                </a:solidFill>
                <a:latin typeface="Arial"/>
                <a:cs typeface="Arial"/>
              </a:rPr>
              <a:t> </a:t>
            </a:r>
            <a:r>
              <a:rPr sz="2000" spc="-5" dirty="0">
                <a:solidFill>
                  <a:srgbClr val="3F3F3F"/>
                </a:solidFill>
                <a:latin typeface="Arial"/>
                <a:cs typeface="Arial"/>
              </a:rPr>
              <a:t>throughput,</a:t>
            </a:r>
            <a:endParaRPr sz="2000">
              <a:latin typeface="Arial"/>
              <a:cs typeface="Arial"/>
            </a:endParaRPr>
          </a:p>
        </p:txBody>
      </p:sp>
      <p:sp>
        <p:nvSpPr>
          <p:cNvPr id="11" name="object 11"/>
          <p:cNvSpPr txBox="1"/>
          <p:nvPr/>
        </p:nvSpPr>
        <p:spPr>
          <a:xfrm>
            <a:off x="2077720" y="4893309"/>
            <a:ext cx="3249295" cy="330200"/>
          </a:xfrm>
          <a:prstGeom prst="rect">
            <a:avLst/>
          </a:prstGeom>
        </p:spPr>
        <p:txBody>
          <a:bodyPr vert="horz" wrap="square" lIns="0" tIns="12700" rIns="0" bIns="0" rtlCol="0">
            <a:spAutoFit/>
          </a:bodyPr>
          <a:lstStyle/>
          <a:p>
            <a:pPr marL="12700">
              <a:lnSpc>
                <a:spcPct val="100000"/>
              </a:lnSpc>
              <a:spcBef>
                <a:spcPts val="100"/>
              </a:spcBef>
            </a:pPr>
            <a:r>
              <a:rPr sz="2000" dirty="0">
                <a:solidFill>
                  <a:srgbClr val="3F3F3F"/>
                </a:solidFill>
                <a:latin typeface="Arial"/>
                <a:cs typeface="Arial"/>
              </a:rPr>
              <a:t>improves </a:t>
            </a:r>
            <a:r>
              <a:rPr sz="2000" spc="-5" dirty="0">
                <a:solidFill>
                  <a:srgbClr val="3F3F3F"/>
                </a:solidFill>
                <a:latin typeface="Arial"/>
                <a:cs typeface="Arial"/>
              </a:rPr>
              <a:t>customer</a:t>
            </a:r>
            <a:r>
              <a:rPr sz="2000" spc="-55" dirty="0">
                <a:solidFill>
                  <a:srgbClr val="3F3F3F"/>
                </a:solidFill>
                <a:latin typeface="Arial"/>
                <a:cs typeface="Arial"/>
              </a:rPr>
              <a:t> </a:t>
            </a:r>
            <a:r>
              <a:rPr sz="2000" dirty="0">
                <a:solidFill>
                  <a:srgbClr val="3F3F3F"/>
                </a:solidFill>
                <a:latin typeface="Arial"/>
                <a:cs typeface="Arial"/>
              </a:rPr>
              <a:t>services.</a:t>
            </a:r>
            <a:endParaRPr sz="2000">
              <a:latin typeface="Arial"/>
              <a:cs typeface="Arial"/>
            </a:endParaRPr>
          </a:p>
        </p:txBody>
      </p:sp>
    </p:spTree>
  </p:cSld>
  <p:clrMapOvr>
    <a:masterClrMapping/>
  </p:clrMapOvr>
  <p:transition>
    <p:zoom/>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TotalTime>
  <Words>1944</Words>
  <Application>Microsoft Office PowerPoint</Application>
  <PresentationFormat>On-screen Show (4:3)</PresentationFormat>
  <Paragraphs>352</Paragraphs>
  <Slides>36</Slides>
  <Notes>8</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Enterprise Resource  Planning -ERP</vt:lpstr>
      <vt:lpstr>What is ERP?</vt:lpstr>
      <vt:lpstr>What is ERP?</vt:lpstr>
      <vt:lpstr>Before ERP example</vt:lpstr>
      <vt:lpstr>Typical Business Process : Key observation</vt:lpstr>
      <vt:lpstr>Problems with Decentralized System</vt:lpstr>
      <vt:lpstr>Centralized System :  ERP example</vt:lpstr>
      <vt:lpstr>Centralized System : Key observation</vt:lpstr>
      <vt:lpstr>Benefits of Centralized System</vt:lpstr>
      <vt:lpstr>ERP Application  Components</vt:lpstr>
      <vt:lpstr>ERP Components</vt:lpstr>
      <vt:lpstr>ERP Components</vt:lpstr>
      <vt:lpstr>ERP Components</vt:lpstr>
      <vt:lpstr>ERP Components</vt:lpstr>
      <vt:lpstr>ERP Components</vt:lpstr>
      <vt:lpstr>ERP Evolution</vt:lpstr>
      <vt:lpstr>ERP Evolution</vt:lpstr>
      <vt:lpstr>ERP Evolution</vt:lpstr>
      <vt:lpstr>ERP Evolution</vt:lpstr>
      <vt:lpstr>Costs of ERP</vt:lpstr>
      <vt:lpstr>ERP Project and Time</vt:lpstr>
      <vt:lpstr>Hidden Costs of ERP</vt:lpstr>
      <vt:lpstr>Benefits of ERP Systems</vt:lpstr>
      <vt:lpstr>Benefits of ERP Systems</vt:lpstr>
      <vt:lpstr>ERP Implementation</vt:lpstr>
      <vt:lpstr>28 ERP Implementation Phases</vt:lpstr>
      <vt:lpstr>Risks with ERP Implementation</vt:lpstr>
      <vt:lpstr>Causes of ERP Failures</vt:lpstr>
      <vt:lpstr>Conclusion</vt:lpstr>
      <vt:lpstr>Best Practices of ERP  Implementation</vt:lpstr>
      <vt:lpstr>Best Practices of ERP  Implementation</vt:lpstr>
      <vt:lpstr>Best Practices of ERP  Implementation</vt:lpstr>
      <vt:lpstr>Best Practices of ERP  Implementation</vt:lpstr>
      <vt:lpstr>Best Practices of ERP  Implementation</vt:lpstr>
      <vt:lpstr>Main ERP vendors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Enterprise Resource  Planning -ERP</dc:title>
  <cp:lastModifiedBy>nadiagondal</cp:lastModifiedBy>
  <cp:revision>7</cp:revision>
  <dcterms:created xsi:type="dcterms:W3CDTF">2020-11-11T09:09:16Z</dcterms:created>
  <dcterms:modified xsi:type="dcterms:W3CDTF">2020-11-12T03:20:29Z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2015-12-01T00:00:00Z</vt:filetime>
  </property>
  <property fmtid="{D5CDD505-2E9C-101B-9397-08002B2CF9AE}" pid="3" name="Creator">
    <vt:lpwstr>pdftk 1.44 - www.pdftk.com</vt:lpwstr>
  </property>
  <property fmtid="{D5CDD505-2E9C-101B-9397-08002B2CF9AE}" pid="4" name="LastSaved">
    <vt:filetime>2020-11-11T00:00:00Z</vt:filetime>
  </property>
</Properties>
</file>