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222" y="2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1AAD4C-F313-447A-9319-6933BB7B25A6}"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1AAD4C-F313-447A-9319-6933BB7B25A6}"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1AAD4C-F313-447A-9319-6933BB7B25A6}"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1AAD4C-F313-447A-9319-6933BB7B25A6}"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1AAD4C-F313-447A-9319-6933BB7B25A6}"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1AAD4C-F313-447A-9319-6933BB7B25A6}" type="datetimeFigureOut">
              <a:rPr lang="en-US" smtClean="0"/>
              <a:pPr/>
              <a:t>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1AAD4C-F313-447A-9319-6933BB7B25A6}" type="datetimeFigureOut">
              <a:rPr lang="en-US" smtClean="0"/>
              <a:pPr/>
              <a:t>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1AAD4C-F313-447A-9319-6933BB7B25A6}" type="datetimeFigureOut">
              <a:rPr lang="en-US" smtClean="0"/>
              <a:pPr/>
              <a:t>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1AAD4C-F313-447A-9319-6933BB7B25A6}" type="datetimeFigureOut">
              <a:rPr lang="en-US" smtClean="0"/>
              <a:pPr/>
              <a:t>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1AAD4C-F313-447A-9319-6933BB7B25A6}" type="datetimeFigureOut">
              <a:rPr lang="en-US" smtClean="0"/>
              <a:pPr/>
              <a:t>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1AAD4C-F313-447A-9319-6933BB7B25A6}" type="datetimeFigureOut">
              <a:rPr lang="en-US" smtClean="0"/>
              <a:pPr/>
              <a:t>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E5DB5-A841-4291-9E06-AA357D97558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AAD4C-F313-447A-9319-6933BB7B25A6}" type="datetimeFigureOut">
              <a:rPr lang="en-US" smtClean="0"/>
              <a:pPr/>
              <a:t>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E5DB5-A841-4291-9E06-AA357D9755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a:t>Functional foods from animal sources and their physiologically active </a:t>
            </a:r>
            <a:r>
              <a:rPr lang="en-US" b="1" i="1" dirty="0" smtClean="0"/>
              <a:t>components</a:t>
            </a:r>
            <a:endParaRPr lang="en-US" b="1" i="1"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pPr algn="just"/>
            <a:r>
              <a:rPr lang="en-US" dirty="0" smtClean="0"/>
              <a:t>That n-3 fatty acids may play an important role in CVD was first brought to light in the 1970s when BANG and DYERBERG reported that Eskimos had low rates of this disease despite consuming a diet which was high in fat. </a:t>
            </a:r>
          </a:p>
          <a:p>
            <a:pPr algn="just"/>
            <a:r>
              <a:rPr lang="en-US" dirty="0" smtClean="0"/>
              <a:t>The </a:t>
            </a:r>
            <a:r>
              <a:rPr lang="en-US" dirty="0" err="1" smtClean="0"/>
              <a:t>cardioprotective</a:t>
            </a:r>
            <a:r>
              <a:rPr lang="en-US" dirty="0" smtClean="0"/>
              <a:t> effect of fish consumption has been observed in some prospective investigations , but not in others. </a:t>
            </a:r>
          </a:p>
          <a:p>
            <a:pPr algn="just"/>
            <a:r>
              <a:rPr lang="en-US" dirty="0" smtClean="0"/>
              <a:t>Negative results could be explained by the fact that although n-3 fatty acids have been shown to lower triglycerides by 25-30 %, they do not lower LDL cholesterol. </a:t>
            </a:r>
          </a:p>
          <a:p>
            <a:pPr algn="just"/>
            <a:r>
              <a:rPr lang="en-US" dirty="0" smtClean="0"/>
              <a:t>In fact, a recent review of 72 placebo-controlled human trials, showed that n-3 fatty acids increased LDL cholesterol.</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US" dirty="0" smtClean="0"/>
              <a:t>Although eating large amounts of fish has not unequivocally been shown to reduce CVD risk in healthy men, consumption of 35 g or more of fish daily has been shown to reduce the risk of death from non-sudden myocardial infarction in the Chicago Western Electric Study, and as little as one serving of fish per week was associated with a significantly reduced risk of total cardiovascular mortality after 11 years in more than 20,000 USA male physicians.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Meat</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Beef and lamb meat have been suffered from a negative health image related to the nature of their lipid fraction.</a:t>
            </a:r>
          </a:p>
          <a:p>
            <a:pPr algn="just"/>
            <a:r>
              <a:rPr lang="en-US" dirty="0" smtClean="0"/>
              <a:t>Rumen lipid metabolism, through microbial hydrogenation, originates the presence of saturated lipids and trans-fatty acids in ruminant tissues. </a:t>
            </a:r>
          </a:p>
          <a:p>
            <a:pPr algn="just"/>
            <a:r>
              <a:rPr lang="en-US" dirty="0" smtClean="0"/>
              <a:t>Actually, scientific evidence has been accumulated that meat itself is not a risk factor for Western lifestyle diseases such as CVD, but rather the risk stems from the excessive fat and particularly saturated fat associated with the meat of modern domesticated animals. </a:t>
            </a:r>
          </a:p>
          <a:p>
            <a:pPr algn="just"/>
            <a:r>
              <a:rPr lang="en-US" dirty="0" err="1" smtClean="0"/>
              <a:t>Infact</a:t>
            </a:r>
            <a:r>
              <a:rPr lang="en-US" dirty="0" smtClean="0"/>
              <a:t>, MANN reported that diets high in lean red meat can actually lower plasma cholesterol, contribute significantly to tissue n-3 fatty acids and provide a good source of iron, zinc and vitamin B12. </a:t>
            </a:r>
          </a:p>
          <a:p>
            <a:pPr algn="just"/>
            <a:r>
              <a:rPr lang="en-US" dirty="0" smtClean="0"/>
              <a:t>It was concluded that lean meat is a healthy and beneficial component of any well-balanced diet as long as it is fat trimmed and consumed as part of a varied diet.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US" dirty="0" smtClean="0"/>
              <a:t>Additionally, an anti-carcinogenic fatty acid known as conjugated </a:t>
            </a:r>
            <a:r>
              <a:rPr lang="en-US" dirty="0" err="1" smtClean="0"/>
              <a:t>linoleic</a:t>
            </a:r>
            <a:r>
              <a:rPr lang="en-US" dirty="0" smtClean="0"/>
              <a:t> acid (CLA) was first isolated from grilled beef in 1987.</a:t>
            </a:r>
          </a:p>
          <a:p>
            <a:pPr algn="just"/>
            <a:r>
              <a:rPr lang="en-US" dirty="0" smtClean="0"/>
              <a:t>CLA refers to a mixture of positional and geometric isomers of </a:t>
            </a:r>
            <a:r>
              <a:rPr lang="en-US" dirty="0" err="1" smtClean="0"/>
              <a:t>linoleic</a:t>
            </a:r>
            <a:r>
              <a:rPr lang="en-US" dirty="0" smtClean="0"/>
              <a:t> acid (C18:2, n-6) in which the double bonds are conjugated instead of existing in the typical </a:t>
            </a:r>
            <a:r>
              <a:rPr lang="en-US" dirty="0" err="1" smtClean="0"/>
              <a:t>methylene</a:t>
            </a:r>
            <a:r>
              <a:rPr lang="en-US" dirty="0" smtClean="0"/>
              <a:t> interrupted configuration. </a:t>
            </a:r>
          </a:p>
          <a:p>
            <a:pPr algn="just"/>
            <a:r>
              <a:rPr lang="en-US" dirty="0" smtClean="0"/>
              <a:t>Nine different isomers of CLA have been reported as occurring naturally in food.</a:t>
            </a:r>
          </a:p>
          <a:p>
            <a:pPr algn="just"/>
            <a:r>
              <a:rPr lang="en-US" dirty="0" smtClean="0"/>
              <a:t>CLA is unique in that it is found in highest concentrations in fat from ruminant animals (e.g. beef, dairy and lamb). </a:t>
            </a:r>
          </a:p>
          <a:p>
            <a:pPr algn="just"/>
            <a:r>
              <a:rPr lang="en-US" dirty="0" smtClean="0"/>
              <a:t>Beef fat contains 3.1 to 8.5 mg CLA/g with the 9-cis and 11-trans isomers contributing 57-85 % of the total CLA .</a:t>
            </a:r>
          </a:p>
          <a:p>
            <a:pPr algn="just"/>
            <a:r>
              <a:rPr lang="en-US" dirty="0" smtClean="0"/>
              <a:t>Interestingly, CLA increases in foods that are cooked and/or otherwise processed. </a:t>
            </a:r>
          </a:p>
          <a:p>
            <a:pPr algn="just"/>
            <a:r>
              <a:rPr lang="en-US" dirty="0" smtClean="0"/>
              <a:t>This is significant in view of the fact that many mutagens and carcinogens have been identified in cooked meats.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Over the past decade, CLA has been shown to be effective in suppressing </a:t>
            </a:r>
            <a:r>
              <a:rPr lang="en-US" dirty="0" err="1" smtClean="0"/>
              <a:t>forestomach</a:t>
            </a:r>
            <a:r>
              <a:rPr lang="en-US" dirty="0" smtClean="0"/>
              <a:t> tumors in mice, aberrant colonic crypt foci in rats, and mammary carcinogenesis in rats.</a:t>
            </a:r>
          </a:p>
          <a:p>
            <a:pPr algn="just"/>
            <a:r>
              <a:rPr lang="en-US" dirty="0" smtClean="0"/>
              <a:t>In the mammary </a:t>
            </a:r>
            <a:r>
              <a:rPr lang="en-US" dirty="0" err="1" smtClean="0"/>
              <a:t>tumour</a:t>
            </a:r>
            <a:r>
              <a:rPr lang="en-US" dirty="0" smtClean="0"/>
              <a:t> model, CLA is an effective anti-carcinogen in the range of 0.1-1 % in the diet, which is higher than the estimated consumption of approximately 1 g CLA/person/day in the USA. </a:t>
            </a:r>
          </a:p>
          <a:p>
            <a:pPr algn="just"/>
            <a:r>
              <a:rPr lang="en-US" dirty="0" smtClean="0"/>
              <a:t>These results are not due to displacement of </a:t>
            </a:r>
            <a:r>
              <a:rPr lang="en-US" dirty="0" err="1" smtClean="0"/>
              <a:t>linoleic</a:t>
            </a:r>
            <a:r>
              <a:rPr lang="en-US" dirty="0" smtClean="0"/>
              <a:t> acid in cells, suggesting that there may be unique mechanisms by which CLA modulates tumor development.</a:t>
            </a:r>
          </a:p>
          <a:p>
            <a:pPr algn="just"/>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smtClean="0"/>
              <a:t>Thus, there has been research designed to increase the CLA content in dairy cow milk through dietary modification of the cow regimen.</a:t>
            </a:r>
          </a:p>
          <a:p>
            <a:pPr algn="just"/>
            <a:r>
              <a:rPr lang="en-US" dirty="0" smtClean="0"/>
              <a:t>CLA isomers exhibit a protective effect also in atherosclerotic disease at a concentration similar to that found in food Studies are being carried out to assess the health protecting effect of CLA in humans.</a:t>
            </a:r>
          </a:p>
          <a:p>
            <a:pPr algn="just"/>
            <a:r>
              <a:rPr lang="en-US" dirty="0" smtClean="0"/>
              <a:t>More recently, CLA has been investigated for its ability to change body composition, suggesting a role as a weight-reduction agent. </a:t>
            </a:r>
          </a:p>
          <a:p>
            <a:pPr algn="just"/>
            <a:r>
              <a:rPr lang="en-US" dirty="0" smtClean="0"/>
              <a:t>Mice fed CLA-supplemented diets (0.5 %) exhibited 60 % lower body fat and 14 % increased lean body mass relative to controls, possibly by reducing fat deposition and increasing </a:t>
            </a:r>
            <a:r>
              <a:rPr lang="en-US" dirty="0" err="1" smtClean="0"/>
              <a:t>lipolysis</a:t>
            </a:r>
            <a:r>
              <a:rPr lang="en-US" dirty="0" smtClean="0"/>
              <a:t> in </a:t>
            </a:r>
            <a:r>
              <a:rPr lang="en-US" dirty="0" err="1" smtClean="0"/>
              <a:t>adipocytes</a:t>
            </a:r>
            <a:r>
              <a:rPr lang="en-US" dirty="0" smtClean="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Eggs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Eggs have not traditionally been regarded as a functional food, primarily due to concerns about their adverse effects on serum cholesterol levels. </a:t>
            </a:r>
          </a:p>
          <a:p>
            <a:pPr algn="just"/>
            <a:r>
              <a:rPr lang="en-US" dirty="0" smtClean="0"/>
              <a:t>Furthermore, it is now known that there is little if any connection between dietary cholesterol and blood cholesterol levels and consuming up to one or more eggs per day does not adversely affect blood cholesterol levels. </a:t>
            </a:r>
          </a:p>
          <a:p>
            <a:pPr algn="just"/>
            <a:r>
              <a:rPr lang="en-US" dirty="0" smtClean="0"/>
              <a:t>Finally, eggs are an excellent dietary source of many essential (e.g. protein, </a:t>
            </a:r>
            <a:r>
              <a:rPr lang="en-US" dirty="0" err="1" smtClean="0"/>
              <a:t>sphingolipids</a:t>
            </a:r>
            <a:r>
              <a:rPr lang="en-US" dirty="0" smtClean="0"/>
              <a:t>, </a:t>
            </a:r>
            <a:r>
              <a:rPr lang="en-US" dirty="0" err="1" smtClean="0"/>
              <a:t>choline</a:t>
            </a:r>
            <a:r>
              <a:rPr lang="en-US" dirty="0" smtClean="0"/>
              <a:t> and n-3 PUFA) and non-essential (e.g. </a:t>
            </a:r>
            <a:r>
              <a:rPr lang="en-US" dirty="0" err="1" smtClean="0"/>
              <a:t>lutein</a:t>
            </a:r>
            <a:r>
              <a:rPr lang="en-US" dirty="0" smtClean="0"/>
              <a:t>/</a:t>
            </a:r>
            <a:r>
              <a:rPr lang="en-US" dirty="0" err="1" smtClean="0"/>
              <a:t>zeaxanthin</a:t>
            </a:r>
            <a:r>
              <a:rPr lang="en-US" dirty="0" smtClean="0"/>
              <a:t>) components which may promote optimal health. </a:t>
            </a:r>
          </a:p>
          <a:p>
            <a:pPr algn="just"/>
            <a:r>
              <a:rPr lang="en-US" dirty="0" smtClean="0"/>
              <a:t>Thus, the egg will continue to play an important role in the changing face of functional foods.</a:t>
            </a:r>
          </a:p>
          <a:p>
            <a:r>
              <a:rPr lang="en-US" dirty="0" smtClean="0"/>
              <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The major food sources of </a:t>
            </a:r>
            <a:r>
              <a:rPr lang="en-US" dirty="0" err="1" smtClean="0"/>
              <a:t>sphingolipids</a:t>
            </a:r>
            <a:r>
              <a:rPr lang="en-US" dirty="0" smtClean="0"/>
              <a:t>, containing several </a:t>
            </a:r>
            <a:r>
              <a:rPr lang="en-US" dirty="0" err="1" smtClean="0"/>
              <a:t>mmol</a:t>
            </a:r>
            <a:r>
              <a:rPr lang="en-US" dirty="0" smtClean="0"/>
              <a:t> per kg of edible food, are eggs, dairy products and soybeans. </a:t>
            </a:r>
          </a:p>
          <a:p>
            <a:r>
              <a:rPr lang="en-US" dirty="0" smtClean="0"/>
              <a:t>There is no known nutritional requirement for </a:t>
            </a:r>
            <a:r>
              <a:rPr lang="en-US" dirty="0" err="1" smtClean="0"/>
              <a:t>sphingolipids</a:t>
            </a:r>
            <a:r>
              <a:rPr lang="en-US" dirty="0" smtClean="0"/>
              <a:t>; nonetheless, they are hydrolyzed throughout the gastrointestinal tract to the same categories of metabolites (</a:t>
            </a:r>
            <a:r>
              <a:rPr lang="en-US" dirty="0" err="1" smtClean="0"/>
              <a:t>ceramides</a:t>
            </a:r>
            <a:r>
              <a:rPr lang="en-US" dirty="0" smtClean="0"/>
              <a:t> and </a:t>
            </a:r>
            <a:r>
              <a:rPr lang="en-US" dirty="0" err="1" smtClean="0"/>
              <a:t>sphingoid</a:t>
            </a:r>
            <a:r>
              <a:rPr lang="en-US" dirty="0" smtClean="0"/>
              <a:t> bases) that are used by cells to regulate growth, differentiation, apoptosis and other cellular functions. </a:t>
            </a:r>
          </a:p>
          <a:p>
            <a:r>
              <a:rPr lang="en-US" dirty="0" smtClean="0"/>
              <a:t>Studies with experimental animals have shown that feeding </a:t>
            </a:r>
            <a:r>
              <a:rPr lang="en-US" dirty="0" err="1" smtClean="0"/>
              <a:t>sphingolipids</a:t>
            </a:r>
            <a:r>
              <a:rPr lang="en-US" dirty="0" smtClean="0"/>
              <a:t> inhibits colon carcinogenesis, reduces serum LDL cholesterol and elevates HDL, suggesting that </a:t>
            </a:r>
            <a:r>
              <a:rPr lang="en-US" dirty="0" err="1" smtClean="0"/>
              <a:t>sphingolipids</a:t>
            </a:r>
            <a:r>
              <a:rPr lang="en-US" dirty="0" smtClean="0"/>
              <a:t> represent a functional constituent of food.</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70000" lnSpcReduction="20000"/>
          </a:bodyPr>
          <a:lstStyle/>
          <a:p>
            <a:pPr algn="just"/>
            <a:r>
              <a:rPr lang="en-US" dirty="0" smtClean="0"/>
              <a:t>N-3 PUFA-enriched eggs can be produced by modifying hens diets. </a:t>
            </a:r>
          </a:p>
          <a:p>
            <a:pPr algn="just"/>
            <a:r>
              <a:rPr lang="en-US" dirty="0" smtClean="0"/>
              <a:t>Each one of these modified eggs contain about 350 mg of n-3 PUFA, relatively to the standard eggs that contain about 60 mg, and three of the enriched eggs provide approximately the same amount of n-3 PUFA as one meal with fish. </a:t>
            </a:r>
          </a:p>
          <a:p>
            <a:pPr algn="just"/>
            <a:r>
              <a:rPr lang="en-US" dirty="0" smtClean="0"/>
              <a:t>When individuals are fed four n-3 PUFA enriched eggs a day for four weeks, plasma total cholesterol levels and low-density lipoprotein cholesterol (LDL-C) do not increase significantly. </a:t>
            </a:r>
          </a:p>
          <a:p>
            <a:pPr algn="just"/>
            <a:r>
              <a:rPr lang="en-US" dirty="0" smtClean="0"/>
              <a:t>Plasma triglycerides are decreased by addition of n-3 PUFA-enriched eggs to the diet.</a:t>
            </a:r>
          </a:p>
          <a:p>
            <a:pPr algn="just"/>
            <a:r>
              <a:rPr lang="en-US" dirty="0" smtClean="0"/>
              <a:t>N-3 PUFA may influence LDL particle size, causing a shift toward a less </a:t>
            </a:r>
            <a:r>
              <a:rPr lang="en-US" dirty="0" err="1" smtClean="0"/>
              <a:t>atherogenic</a:t>
            </a:r>
            <a:r>
              <a:rPr lang="en-US" dirty="0" smtClean="0"/>
              <a:t> particle. </a:t>
            </a:r>
          </a:p>
          <a:p>
            <a:pPr algn="just"/>
            <a:r>
              <a:rPr lang="en-US" dirty="0" smtClean="0"/>
              <a:t>Blood platelet aggregation is significantly decreased in participants consuming n-3 PUFA-enriched eggs. </a:t>
            </a:r>
          </a:p>
          <a:p>
            <a:pPr algn="just"/>
            <a:r>
              <a:rPr lang="en-US" dirty="0" smtClean="0"/>
              <a:t>Overall results of studies to date demonstrate positive effects and no negative effects from consumption of n-3-enriched eggs.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a:t>
            </a:r>
            <a:r>
              <a:rPr lang="en-US" smtClean="0"/>
              <a:t>Animal foods</a:t>
            </a:r>
            <a:endParaRPr lang="en-US"/>
          </a:p>
        </p:txBody>
      </p:sp>
      <p:sp>
        <p:nvSpPr>
          <p:cNvPr id="3" name="Content Placeholder 2"/>
          <p:cNvSpPr>
            <a:spLocks noGrp="1"/>
          </p:cNvSpPr>
          <p:nvPr>
            <p:ph idx="1"/>
          </p:nvPr>
        </p:nvSpPr>
        <p:spPr/>
        <p:txBody>
          <a:bodyPr>
            <a:normAutofit fontScale="62500" lnSpcReduction="20000"/>
          </a:bodyPr>
          <a:lstStyle/>
          <a:p>
            <a:pPr algn="just"/>
            <a:r>
              <a:rPr lang="en-US" dirty="0" smtClean="0"/>
              <a:t>Several compounds widely diffused in animal foods </a:t>
            </a:r>
            <a:r>
              <a:rPr lang="en-US" dirty="0" smtClean="0"/>
              <a:t>have been </a:t>
            </a:r>
            <a:r>
              <a:rPr lang="en-US" dirty="0" smtClean="0"/>
              <a:t>suggested as possible physiologically active </a:t>
            </a:r>
            <a:r>
              <a:rPr lang="en-US" dirty="0" smtClean="0"/>
              <a:t>components</a:t>
            </a:r>
            <a:r>
              <a:rPr lang="en-US" dirty="0" smtClean="0"/>
              <a:t>. </a:t>
            </a:r>
            <a:endParaRPr lang="en-US" dirty="0" smtClean="0"/>
          </a:p>
          <a:p>
            <a:pPr algn="just"/>
            <a:r>
              <a:rPr lang="en-US" dirty="0" smtClean="0"/>
              <a:t>Among </a:t>
            </a:r>
            <a:r>
              <a:rPr lang="en-US" dirty="0" smtClean="0"/>
              <a:t>them, the conditionally-essential </a:t>
            </a:r>
            <a:r>
              <a:rPr lang="en-US" dirty="0" smtClean="0"/>
              <a:t>nutrients, also </a:t>
            </a:r>
            <a:r>
              <a:rPr lang="en-US" dirty="0" smtClean="0"/>
              <a:t>known as vitamin-like substances, </a:t>
            </a:r>
            <a:r>
              <a:rPr lang="en-US" dirty="0" smtClean="0"/>
              <a:t/>
            </a:r>
            <a:br>
              <a:rPr lang="en-US" dirty="0" smtClean="0"/>
            </a:br>
            <a:r>
              <a:rPr lang="en-US" dirty="0" smtClean="0"/>
              <a:t>L-</a:t>
            </a:r>
            <a:r>
              <a:rPr lang="en-US" dirty="0" err="1" smtClean="0"/>
              <a:t>carnitine</a:t>
            </a:r>
            <a:r>
              <a:rPr lang="en-US" dirty="0" smtClean="0"/>
              <a:t>, </a:t>
            </a:r>
            <a:r>
              <a:rPr lang="en-US" dirty="0" smtClean="0"/>
              <a:t>coenzyme </a:t>
            </a:r>
            <a:r>
              <a:rPr lang="en-US" dirty="0" smtClean="0"/>
              <a:t>Q10, α-</a:t>
            </a:r>
            <a:r>
              <a:rPr lang="en-US" dirty="0" err="1" smtClean="0"/>
              <a:t>lipoic</a:t>
            </a:r>
            <a:r>
              <a:rPr lang="en-US" dirty="0" smtClean="0"/>
              <a:t> acid, </a:t>
            </a:r>
            <a:r>
              <a:rPr lang="en-US" dirty="0" err="1" smtClean="0"/>
              <a:t>choline</a:t>
            </a:r>
            <a:r>
              <a:rPr lang="en-US" dirty="0" smtClean="0"/>
              <a:t> and </a:t>
            </a:r>
            <a:r>
              <a:rPr lang="en-US" dirty="0" err="1" smtClean="0"/>
              <a:t>taurine</a:t>
            </a:r>
            <a:r>
              <a:rPr lang="en-US" dirty="0" smtClean="0"/>
              <a:t>, are </a:t>
            </a:r>
            <a:r>
              <a:rPr lang="en-US" dirty="0" smtClean="0"/>
              <a:t>deserving an </a:t>
            </a:r>
            <a:r>
              <a:rPr lang="en-US" dirty="0" smtClean="0"/>
              <a:t>increasing attention.</a:t>
            </a:r>
          </a:p>
          <a:p>
            <a:pPr algn="just"/>
            <a:r>
              <a:rPr lang="en-US" dirty="0" smtClean="0"/>
              <a:t>L-</a:t>
            </a:r>
            <a:r>
              <a:rPr lang="en-US" dirty="0" err="1" smtClean="0"/>
              <a:t>carnitine</a:t>
            </a:r>
            <a:r>
              <a:rPr lang="en-US" dirty="0" smtClean="0"/>
              <a:t>, a </a:t>
            </a:r>
            <a:r>
              <a:rPr lang="en-US" dirty="0" err="1" smtClean="0"/>
              <a:t>betaine</a:t>
            </a:r>
            <a:r>
              <a:rPr lang="en-US" dirty="0" smtClean="0"/>
              <a:t> derivative of β-</a:t>
            </a:r>
            <a:r>
              <a:rPr lang="en-US" dirty="0" err="1" smtClean="0"/>
              <a:t>hydroxybutyrate</a:t>
            </a:r>
            <a:r>
              <a:rPr lang="en-US" dirty="0" smtClean="0"/>
              <a:t>, </a:t>
            </a:r>
            <a:r>
              <a:rPr lang="en-US" dirty="0" smtClean="0"/>
              <a:t>is </a:t>
            </a:r>
            <a:r>
              <a:rPr lang="en-US" dirty="0" err="1" smtClean="0"/>
              <a:t>synthesised</a:t>
            </a:r>
            <a:r>
              <a:rPr lang="en-US" dirty="0" smtClean="0"/>
              <a:t> </a:t>
            </a:r>
            <a:r>
              <a:rPr lang="en-US" dirty="0" smtClean="0"/>
              <a:t>almost exclusively in animal liver and exists </a:t>
            </a:r>
            <a:r>
              <a:rPr lang="en-US" dirty="0" smtClean="0"/>
              <a:t>in animal </a:t>
            </a:r>
            <a:r>
              <a:rPr lang="en-US" dirty="0" smtClean="0"/>
              <a:t>derived </a:t>
            </a:r>
            <a:r>
              <a:rPr lang="en-US" dirty="0" smtClean="0"/>
              <a:t>foods. </a:t>
            </a:r>
          </a:p>
          <a:p>
            <a:pPr algn="just"/>
            <a:r>
              <a:rPr lang="en-US" dirty="0" smtClean="0"/>
              <a:t>Skeletal </a:t>
            </a:r>
            <a:r>
              <a:rPr lang="en-US" dirty="0" smtClean="0"/>
              <a:t>muscles constitute </a:t>
            </a:r>
            <a:r>
              <a:rPr lang="en-US" dirty="0" smtClean="0"/>
              <a:t>the main </a:t>
            </a:r>
            <a:r>
              <a:rPr lang="en-US" dirty="0" smtClean="0"/>
              <a:t>reservoir of </a:t>
            </a:r>
            <a:r>
              <a:rPr lang="en-US" dirty="0" err="1" smtClean="0"/>
              <a:t>carnitine</a:t>
            </a:r>
            <a:r>
              <a:rPr lang="en-US" dirty="0" smtClean="0"/>
              <a:t> in the body and have a </a:t>
            </a:r>
            <a:r>
              <a:rPr lang="en-US" dirty="0" err="1" smtClean="0"/>
              <a:t>carnitine</a:t>
            </a:r>
            <a:r>
              <a:rPr lang="en-US" dirty="0" smtClean="0"/>
              <a:t> concentration </a:t>
            </a:r>
            <a:r>
              <a:rPr lang="en-US" dirty="0" smtClean="0"/>
              <a:t>at least 200 times higher than blood plasma.</a:t>
            </a:r>
          </a:p>
          <a:p>
            <a:pPr algn="just"/>
            <a:r>
              <a:rPr lang="en-US" dirty="0" err="1" smtClean="0"/>
              <a:t>Carnitine</a:t>
            </a:r>
            <a:r>
              <a:rPr lang="en-US" dirty="0" smtClean="0"/>
              <a:t> has a fundamental biological role as a </a:t>
            </a:r>
            <a:r>
              <a:rPr lang="en-US" dirty="0" smtClean="0"/>
              <a:t>long-chain fatty </a:t>
            </a:r>
            <a:r>
              <a:rPr lang="en-US" dirty="0" smtClean="0"/>
              <a:t>acid carrier across the mitochondrial membrane and </a:t>
            </a:r>
            <a:r>
              <a:rPr lang="en-US" dirty="0" smtClean="0"/>
              <a:t>in </a:t>
            </a:r>
            <a:r>
              <a:rPr lang="en-US" dirty="0" err="1" smtClean="0"/>
              <a:t>ketone</a:t>
            </a:r>
            <a:r>
              <a:rPr lang="en-US" dirty="0" smtClean="0"/>
              <a:t> </a:t>
            </a:r>
            <a:r>
              <a:rPr lang="en-US" dirty="0" smtClean="0"/>
              <a:t>body formation. Several considerations suggest </a:t>
            </a:r>
            <a:r>
              <a:rPr lang="en-US" dirty="0" smtClean="0"/>
              <a:t>that </a:t>
            </a:r>
            <a:r>
              <a:rPr lang="en-US" dirty="0" err="1" smtClean="0"/>
              <a:t>carnitine</a:t>
            </a:r>
            <a:r>
              <a:rPr lang="en-US" dirty="0" smtClean="0"/>
              <a:t> </a:t>
            </a:r>
            <a:r>
              <a:rPr lang="en-US" dirty="0" smtClean="0"/>
              <a:t>is a truly essential nutrient in infancy and in </a:t>
            </a:r>
            <a:r>
              <a:rPr lang="en-US" dirty="0" smtClean="0"/>
              <a:t>other situations </a:t>
            </a:r>
            <a:r>
              <a:rPr lang="en-US" dirty="0" smtClean="0"/>
              <a:t>where the energy requirement is particularly </a:t>
            </a:r>
            <a:r>
              <a:rPr lang="en-US" dirty="0" smtClean="0"/>
              <a:t>high, e.g</a:t>
            </a:r>
            <a:r>
              <a:rPr lang="en-US" dirty="0" smtClean="0"/>
              <a:t>. pregnancy and breast </a:t>
            </a:r>
            <a:r>
              <a:rPr lang="en-US" dirty="0" smtClean="0"/>
              <a:t>feeding.</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t>
            </a:r>
            <a:r>
              <a:rPr lang="en-US" dirty="0"/>
              <a:t>Definition of functional foods</a:t>
            </a:r>
          </a:p>
        </p:txBody>
      </p:sp>
      <p:sp>
        <p:nvSpPr>
          <p:cNvPr id="3" name="Content Placeholder 2"/>
          <p:cNvSpPr>
            <a:spLocks noGrp="1"/>
          </p:cNvSpPr>
          <p:nvPr>
            <p:ph idx="1"/>
          </p:nvPr>
        </p:nvSpPr>
        <p:spPr>
          <a:xfrm>
            <a:off x="457200" y="1295400"/>
            <a:ext cx="8229600" cy="5257800"/>
          </a:xfrm>
        </p:spPr>
        <p:txBody>
          <a:bodyPr>
            <a:normAutofit fontScale="32500" lnSpcReduction="20000"/>
          </a:bodyPr>
          <a:lstStyle/>
          <a:p>
            <a:pPr algn="just"/>
            <a:r>
              <a:rPr lang="en-US" sz="5900" dirty="0"/>
              <a:t>The designation of functional foods was first introduced </a:t>
            </a:r>
            <a:r>
              <a:rPr lang="en-US" sz="5900" dirty="0" smtClean="0"/>
              <a:t>in Japan</a:t>
            </a:r>
            <a:r>
              <a:rPr lang="en-US" sz="5900" dirty="0"/>
              <a:t>, in the 1980s, and refers </a:t>
            </a:r>
            <a:r>
              <a:rPr lang="en-US" sz="5900" dirty="0" smtClean="0"/>
              <a:t>to processed </a:t>
            </a:r>
            <a:r>
              <a:rPr lang="en-US" sz="5900" dirty="0"/>
              <a:t>foods </a:t>
            </a:r>
            <a:r>
              <a:rPr lang="en-US" sz="5900" dirty="0" smtClean="0"/>
              <a:t>containing ingredients </a:t>
            </a:r>
            <a:r>
              <a:rPr lang="en-US" sz="5900" dirty="0"/>
              <a:t>that aid specific bodily functions in addition </a:t>
            </a:r>
            <a:r>
              <a:rPr lang="en-US" sz="5900" dirty="0" smtClean="0"/>
              <a:t>to being </a:t>
            </a:r>
            <a:r>
              <a:rPr lang="en-US" sz="5900" dirty="0"/>
              <a:t>nutritious. </a:t>
            </a:r>
            <a:endParaRPr lang="en-US" sz="5900" dirty="0" smtClean="0"/>
          </a:p>
          <a:p>
            <a:pPr algn="just"/>
            <a:r>
              <a:rPr lang="en-US" sz="5900" dirty="0" smtClean="0"/>
              <a:t>To </a:t>
            </a:r>
            <a:r>
              <a:rPr lang="en-US" sz="5900" dirty="0"/>
              <a:t>date, Japan is the only country that </a:t>
            </a:r>
            <a:r>
              <a:rPr lang="en-US" sz="5900" dirty="0" smtClean="0"/>
              <a:t>has formulated </a:t>
            </a:r>
            <a:r>
              <a:rPr lang="en-US" sz="5900" dirty="0"/>
              <a:t>a specific regulatory approval process for </a:t>
            </a:r>
            <a:r>
              <a:rPr lang="en-US" sz="5900" dirty="0" smtClean="0"/>
              <a:t>functional foods.</a:t>
            </a:r>
          </a:p>
          <a:p>
            <a:pPr algn="just"/>
            <a:r>
              <a:rPr lang="en-US" sz="5900" dirty="0" smtClean="0"/>
              <a:t>In </a:t>
            </a:r>
            <a:r>
              <a:rPr lang="en-US" sz="5900" dirty="0"/>
              <a:t>the USA and Europe, the functional </a:t>
            </a:r>
            <a:r>
              <a:rPr lang="en-US" sz="5900" dirty="0" smtClean="0"/>
              <a:t>foods category </a:t>
            </a:r>
            <a:r>
              <a:rPr lang="en-US" sz="5900" dirty="0"/>
              <a:t>is not yet </a:t>
            </a:r>
            <a:r>
              <a:rPr lang="en-US" sz="5900" dirty="0" err="1"/>
              <a:t>recognised</a:t>
            </a:r>
            <a:r>
              <a:rPr lang="en-US" sz="5900" dirty="0"/>
              <a:t> legally. Irrespective of </a:t>
            </a:r>
            <a:r>
              <a:rPr lang="en-US" sz="5900" dirty="0" smtClean="0"/>
              <a:t>this, many </a:t>
            </a:r>
            <a:r>
              <a:rPr lang="en-US" sz="5900" dirty="0" err="1"/>
              <a:t>organisations</a:t>
            </a:r>
            <a:r>
              <a:rPr lang="en-US" sz="5900" dirty="0"/>
              <a:t> have proposed definitions for this </a:t>
            </a:r>
            <a:r>
              <a:rPr lang="en-US" sz="5900" dirty="0" smtClean="0"/>
              <a:t>new and </a:t>
            </a:r>
            <a:r>
              <a:rPr lang="en-US" sz="5900" dirty="0"/>
              <a:t>emerging area of the food and nutrition sciences. </a:t>
            </a:r>
            <a:endParaRPr lang="en-US" sz="5900" dirty="0" smtClean="0"/>
          </a:p>
          <a:p>
            <a:pPr algn="just"/>
            <a:r>
              <a:rPr lang="en-US" sz="5900" dirty="0" smtClean="0"/>
              <a:t>The International </a:t>
            </a:r>
            <a:r>
              <a:rPr lang="en-US" sz="5900" dirty="0"/>
              <a:t>Food Information Council (IFIC) defines </a:t>
            </a:r>
            <a:r>
              <a:rPr lang="en-US" sz="5900" dirty="0" smtClean="0"/>
              <a:t>functional </a:t>
            </a:r>
            <a:r>
              <a:rPr lang="en-US" sz="5900" dirty="0"/>
              <a:t>foods as "foods that provide health benefits </a:t>
            </a:r>
            <a:r>
              <a:rPr lang="en-US" sz="5900" dirty="0" smtClean="0"/>
              <a:t>beyond basic nutrition“.</a:t>
            </a:r>
          </a:p>
          <a:p>
            <a:pPr algn="just"/>
            <a:r>
              <a:rPr lang="en-US" sz="5900" dirty="0" smtClean="0"/>
              <a:t>This </a:t>
            </a:r>
            <a:r>
              <a:rPr lang="en-US" sz="5900" dirty="0"/>
              <a:t>definition is similar to that of </a:t>
            </a:r>
            <a:r>
              <a:rPr lang="en-US" sz="5900" dirty="0" smtClean="0"/>
              <a:t>the International </a:t>
            </a:r>
            <a:r>
              <a:rPr lang="en-US" sz="5900" dirty="0"/>
              <a:t>Life Sciences Institute of North </a:t>
            </a:r>
            <a:r>
              <a:rPr lang="en-US" sz="5900" dirty="0" smtClean="0"/>
              <a:t>America (ILSI</a:t>
            </a:r>
            <a:r>
              <a:rPr lang="en-US" sz="5900" dirty="0"/>
              <a:t>), which has defined functional foods as "foods that, </a:t>
            </a:r>
            <a:r>
              <a:rPr lang="en-US" sz="5900" dirty="0" smtClean="0"/>
              <a:t>by virtue </a:t>
            </a:r>
            <a:r>
              <a:rPr lang="en-US" sz="5900" dirty="0"/>
              <a:t>of physiologically active components, provide </a:t>
            </a:r>
            <a:r>
              <a:rPr lang="en-US" sz="5900" dirty="0" smtClean="0"/>
              <a:t>health benefits </a:t>
            </a:r>
            <a:r>
              <a:rPr lang="en-US" sz="5900" dirty="0"/>
              <a:t>beyond basic </a:t>
            </a:r>
            <a:r>
              <a:rPr lang="en-US" sz="5900" dirty="0" smtClean="0"/>
              <a:t>nutrition“.</a:t>
            </a:r>
          </a:p>
          <a:p>
            <a:pPr algn="just"/>
            <a:r>
              <a:rPr lang="en-US" sz="5800" dirty="0"/>
              <a:t>The Institute of Medicine of the National Academy of Sciences of USA (IMNAS) limits functional foods to "those in which the concentrations of one or more ingredients have been </a:t>
            </a:r>
            <a:r>
              <a:rPr lang="en-US" sz="5800" dirty="0" err="1"/>
              <a:t>manipu</a:t>
            </a:r>
            <a:r>
              <a:rPr lang="en-US" sz="5800" dirty="0"/>
              <a:t> </a:t>
            </a:r>
            <a:r>
              <a:rPr lang="en-US" sz="5800" dirty="0" err="1"/>
              <a:t>lated</a:t>
            </a:r>
            <a:r>
              <a:rPr lang="en-US" sz="5800" dirty="0"/>
              <a:t> or modified to enhance their contribution to a healthful diet“.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70000" lnSpcReduction="20000"/>
          </a:bodyPr>
          <a:lstStyle/>
          <a:p>
            <a:pPr algn="just"/>
            <a:r>
              <a:rPr lang="en-US" dirty="0" err="1" smtClean="0"/>
              <a:t>Carnitine</a:t>
            </a:r>
            <a:r>
              <a:rPr lang="en-US" dirty="0" smtClean="0"/>
              <a:t> and </a:t>
            </a:r>
            <a:r>
              <a:rPr lang="en-US" dirty="0" err="1" smtClean="0"/>
              <a:t>choline</a:t>
            </a:r>
            <a:r>
              <a:rPr lang="en-US" dirty="0" smtClean="0"/>
              <a:t> are putative </a:t>
            </a:r>
            <a:r>
              <a:rPr lang="en-US" dirty="0" err="1" smtClean="0"/>
              <a:t>ergogenic</a:t>
            </a:r>
            <a:r>
              <a:rPr lang="en-US" dirty="0" smtClean="0"/>
              <a:t> </a:t>
            </a:r>
            <a:r>
              <a:rPr lang="en-US" dirty="0" smtClean="0"/>
              <a:t>agents.</a:t>
            </a:r>
          </a:p>
          <a:p>
            <a:pPr algn="just"/>
            <a:r>
              <a:rPr lang="en-US" dirty="0" err="1" smtClean="0"/>
              <a:t>Choline</a:t>
            </a:r>
            <a:r>
              <a:rPr lang="en-US" dirty="0" smtClean="0"/>
              <a:t> </a:t>
            </a:r>
            <a:r>
              <a:rPr lang="en-US" dirty="0" smtClean="0"/>
              <a:t>supplementation reduces urinary </a:t>
            </a:r>
            <a:r>
              <a:rPr lang="en-US" dirty="0" err="1" smtClean="0"/>
              <a:t>carnitine</a:t>
            </a:r>
            <a:r>
              <a:rPr lang="en-US" dirty="0" smtClean="0"/>
              <a:t> excretion</a:t>
            </a:r>
          </a:p>
          <a:p>
            <a:pPr algn="just"/>
            <a:r>
              <a:rPr lang="en-US" dirty="0" smtClean="0"/>
              <a:t>in </a:t>
            </a:r>
            <a:r>
              <a:rPr lang="en-US" dirty="0" smtClean="0"/>
              <a:t>humans. </a:t>
            </a:r>
          </a:p>
          <a:p>
            <a:pPr algn="just"/>
            <a:r>
              <a:rPr lang="en-US" dirty="0" err="1" smtClean="0"/>
              <a:t>Carnitine</a:t>
            </a:r>
            <a:r>
              <a:rPr lang="en-US" dirty="0" smtClean="0"/>
              <a:t> </a:t>
            </a:r>
            <a:r>
              <a:rPr lang="en-US" dirty="0" smtClean="0"/>
              <a:t>purportedly enhances lipid </a:t>
            </a:r>
            <a:r>
              <a:rPr lang="en-US" dirty="0" smtClean="0"/>
              <a:t>oxidation</a:t>
            </a:r>
            <a:r>
              <a:rPr lang="en-US" dirty="0" smtClean="0"/>
              <a:t>, increases VO2max, and decreases plasma lactate </a:t>
            </a:r>
            <a:r>
              <a:rPr lang="en-US" dirty="0" smtClean="0"/>
              <a:t>accumulation </a:t>
            </a:r>
            <a:r>
              <a:rPr lang="en-US" dirty="0" smtClean="0"/>
              <a:t>during exercise. </a:t>
            </a:r>
            <a:endParaRPr lang="en-US" dirty="0" smtClean="0"/>
          </a:p>
          <a:p>
            <a:pPr algn="just"/>
            <a:r>
              <a:rPr lang="en-US" dirty="0" err="1" smtClean="0"/>
              <a:t>Choline</a:t>
            </a:r>
            <a:r>
              <a:rPr lang="en-US" dirty="0" smtClean="0"/>
              <a:t> </a:t>
            </a:r>
            <a:r>
              <a:rPr lang="en-US" dirty="0" smtClean="0"/>
              <a:t>supplements have </a:t>
            </a:r>
            <a:r>
              <a:rPr lang="en-US" dirty="0" smtClean="0"/>
              <a:t>been advocated </a:t>
            </a:r>
            <a:r>
              <a:rPr lang="en-US" dirty="0" smtClean="0"/>
              <a:t>as a means of preventing the decline in </a:t>
            </a:r>
            <a:r>
              <a:rPr lang="en-US" dirty="0" smtClean="0"/>
              <a:t>acetylcholine </a:t>
            </a:r>
            <a:r>
              <a:rPr lang="en-US" dirty="0" smtClean="0"/>
              <a:t>production purported to occur during exercise; </a:t>
            </a:r>
            <a:r>
              <a:rPr lang="en-US" dirty="0" smtClean="0"/>
              <a:t>this decline </a:t>
            </a:r>
            <a:r>
              <a:rPr lang="en-US" dirty="0" smtClean="0"/>
              <a:t>may reduce the transmission of </a:t>
            </a:r>
            <a:r>
              <a:rPr lang="en-US" dirty="0" smtClean="0"/>
              <a:t>contraction-generating </a:t>
            </a:r>
            <a:r>
              <a:rPr lang="en-US" dirty="0" smtClean="0"/>
              <a:t>impulses across the skeletal muscle, an effect that </a:t>
            </a:r>
            <a:r>
              <a:rPr lang="en-US" dirty="0" smtClean="0"/>
              <a:t>could impair </a:t>
            </a:r>
            <a:r>
              <a:rPr lang="en-US" dirty="0" smtClean="0"/>
              <a:t>one's ability to perform muscular work. Dietary </a:t>
            </a:r>
            <a:r>
              <a:rPr lang="en-US" dirty="0" smtClean="0"/>
              <a:t>supplementation </a:t>
            </a:r>
            <a:r>
              <a:rPr lang="en-US" dirty="0" smtClean="0"/>
              <a:t>with </a:t>
            </a:r>
            <a:r>
              <a:rPr lang="en-US" dirty="0" err="1" smtClean="0"/>
              <a:t>carnitine</a:t>
            </a:r>
            <a:r>
              <a:rPr lang="en-US" dirty="0" smtClean="0"/>
              <a:t> seems to have an </a:t>
            </a:r>
            <a:r>
              <a:rPr lang="en-US" dirty="0" err="1" smtClean="0"/>
              <a:t>immunomodulation</a:t>
            </a:r>
            <a:r>
              <a:rPr lang="en-US" dirty="0" smtClean="0"/>
              <a:t> </a:t>
            </a:r>
            <a:r>
              <a:rPr lang="en-US" dirty="0" smtClean="0"/>
              <a:t>effect in chickens </a:t>
            </a:r>
            <a:r>
              <a:rPr lang="en-US" dirty="0" smtClean="0"/>
              <a:t>and</a:t>
            </a:r>
            <a:r>
              <a:rPr lang="en-US" dirty="0" smtClean="0"/>
              <a:t>, together with </a:t>
            </a:r>
            <a:r>
              <a:rPr lang="en-US" dirty="0" err="1" smtClean="0"/>
              <a:t>lipoic</a:t>
            </a:r>
            <a:r>
              <a:rPr lang="en-US" dirty="0" smtClean="0"/>
              <a:t> </a:t>
            </a:r>
            <a:r>
              <a:rPr lang="en-US" dirty="0" smtClean="0"/>
              <a:t>acid, seems </a:t>
            </a:r>
            <a:r>
              <a:rPr lang="en-US" dirty="0" smtClean="0"/>
              <a:t>also to delay </a:t>
            </a:r>
            <a:r>
              <a:rPr lang="en-US" dirty="0" smtClean="0"/>
              <a:t>ageing. </a:t>
            </a:r>
          </a:p>
          <a:p>
            <a:pPr algn="just"/>
            <a:r>
              <a:rPr lang="en-US" dirty="0" smtClean="0"/>
              <a:t>Further </a:t>
            </a:r>
            <a:r>
              <a:rPr lang="en-US" dirty="0" smtClean="0"/>
              <a:t>studies are required </a:t>
            </a:r>
            <a:r>
              <a:rPr lang="en-US" dirty="0" smtClean="0"/>
              <a:t>to better </a:t>
            </a:r>
            <a:r>
              <a:rPr lang="en-US" dirty="0" smtClean="0"/>
              <a:t>evaluate possible effects of </a:t>
            </a:r>
            <a:r>
              <a:rPr lang="en-US" dirty="0" smtClean="0"/>
              <a:t>oral supplementations of </a:t>
            </a:r>
            <a:r>
              <a:rPr lang="en-US" dirty="0" err="1" smtClean="0"/>
              <a:t>carnitine</a:t>
            </a:r>
            <a:r>
              <a:rPr lang="en-US" dirty="0" smtClean="0"/>
              <a:t> </a:t>
            </a:r>
            <a:r>
              <a:rPr lang="en-US" dirty="0" smtClean="0"/>
              <a:t>on energy metabolism, cardiac functions and </a:t>
            </a:r>
            <a:endParaRPr lang="en-US" dirty="0" smtClean="0"/>
          </a:p>
          <a:p>
            <a:pPr algn="just"/>
            <a:r>
              <a:rPr lang="en-US" dirty="0" smtClean="0"/>
              <a:t>physical </a:t>
            </a:r>
            <a:r>
              <a:rPr lang="en-US" dirty="0" smtClean="0"/>
              <a:t>performance at rest and during exercise, and to </a:t>
            </a:r>
            <a:r>
              <a:rPr lang="en-US" dirty="0" smtClean="0"/>
              <a:t>perhaps better </a:t>
            </a:r>
            <a:r>
              <a:rPr lang="en-US" dirty="0" err="1" smtClean="0"/>
              <a:t>characterise</a:t>
            </a:r>
            <a:r>
              <a:rPr lang="en-US" dirty="0" smtClean="0"/>
              <a:t> the conditions under which </a:t>
            </a:r>
            <a:r>
              <a:rPr lang="en-US" dirty="0" err="1" smtClean="0"/>
              <a:t>carnitine</a:t>
            </a:r>
            <a:r>
              <a:rPr lang="en-US" dirty="0" smtClean="0"/>
              <a:t> </a:t>
            </a:r>
            <a:r>
              <a:rPr lang="en-US" dirty="0" smtClean="0"/>
              <a:t>may be beneficial.</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5334000"/>
          </a:xfrm>
        </p:spPr>
        <p:txBody>
          <a:bodyPr>
            <a:normAutofit fontScale="47500" lnSpcReduction="20000"/>
          </a:bodyPr>
          <a:lstStyle/>
          <a:p>
            <a:r>
              <a:rPr lang="en-US" dirty="0" smtClean="0"/>
              <a:t>Coenzyme Q10, or </a:t>
            </a:r>
            <a:r>
              <a:rPr lang="en-US" dirty="0" err="1" smtClean="0"/>
              <a:t>ubiquinone</a:t>
            </a:r>
            <a:r>
              <a:rPr lang="en-US" dirty="0" smtClean="0"/>
              <a:t>, is a vitamin-like </a:t>
            </a:r>
            <a:r>
              <a:rPr lang="en-US" dirty="0" smtClean="0"/>
              <a:t>substance which </a:t>
            </a:r>
            <a:r>
              <a:rPr lang="en-US" dirty="0" smtClean="0"/>
              <a:t>plays a crucial role in the generation of cellular </a:t>
            </a:r>
            <a:r>
              <a:rPr lang="en-US" dirty="0" smtClean="0"/>
              <a:t>energy and </a:t>
            </a:r>
            <a:r>
              <a:rPr lang="en-US" dirty="0" smtClean="0"/>
              <a:t>in free radical scavenging in the human </a:t>
            </a:r>
            <a:r>
              <a:rPr lang="en-US" dirty="0" smtClean="0"/>
              <a:t>body.</a:t>
            </a:r>
            <a:endParaRPr lang="en-US" dirty="0" smtClean="0"/>
          </a:p>
          <a:p>
            <a:r>
              <a:rPr lang="en-US" dirty="0" smtClean="0"/>
              <a:t>After the age of 35 to 40, the organism begins to lose its </a:t>
            </a:r>
            <a:r>
              <a:rPr lang="en-US" dirty="0" smtClean="0"/>
              <a:t>ability </a:t>
            </a:r>
            <a:r>
              <a:rPr lang="en-US" dirty="0" smtClean="0"/>
              <a:t>to </a:t>
            </a:r>
            <a:r>
              <a:rPr lang="en-US" dirty="0" err="1" smtClean="0"/>
              <a:t>synthesise</a:t>
            </a:r>
            <a:r>
              <a:rPr lang="en-US" dirty="0" smtClean="0"/>
              <a:t> coenzyme Q10 from food and its </a:t>
            </a:r>
            <a:r>
              <a:rPr lang="en-US" dirty="0" smtClean="0"/>
              <a:t>deficiency develops</a:t>
            </a:r>
            <a:r>
              <a:rPr lang="en-US" dirty="0" smtClean="0"/>
              <a:t>. </a:t>
            </a:r>
            <a:endParaRPr lang="en-US" dirty="0" smtClean="0"/>
          </a:p>
          <a:p>
            <a:r>
              <a:rPr lang="en-US" dirty="0" smtClean="0"/>
              <a:t>Ageing</a:t>
            </a:r>
            <a:r>
              <a:rPr lang="en-US" dirty="0" smtClean="0"/>
              <a:t>, poor eating habits, stress and </a:t>
            </a:r>
            <a:r>
              <a:rPr lang="en-US" dirty="0" smtClean="0"/>
              <a:t>infection they </a:t>
            </a:r>
            <a:r>
              <a:rPr lang="en-US" dirty="0" smtClean="0"/>
              <a:t>all affect our ability to provide adequate amounts </a:t>
            </a:r>
            <a:r>
              <a:rPr lang="en-US" dirty="0" smtClean="0"/>
              <a:t>of coenzyme </a:t>
            </a:r>
            <a:r>
              <a:rPr lang="en-US" dirty="0" smtClean="0"/>
              <a:t>Q10. </a:t>
            </a:r>
            <a:endParaRPr lang="en-US" dirty="0" smtClean="0"/>
          </a:p>
          <a:p>
            <a:r>
              <a:rPr lang="en-US" dirty="0" smtClean="0"/>
              <a:t>Therefore</a:t>
            </a:r>
            <a:r>
              <a:rPr lang="en-US" dirty="0" smtClean="0"/>
              <a:t>, coenzyme Q10 </a:t>
            </a:r>
            <a:r>
              <a:rPr lang="en-US" dirty="0" smtClean="0"/>
              <a:t>supplementation may </a:t>
            </a:r>
            <a:r>
              <a:rPr lang="en-US" dirty="0" smtClean="0"/>
              <a:t>be very helpful for the </a:t>
            </a:r>
            <a:r>
              <a:rPr lang="en-US" dirty="0" smtClean="0"/>
              <a:t>organism. </a:t>
            </a:r>
          </a:p>
          <a:p>
            <a:r>
              <a:rPr lang="en-US" dirty="0" err="1" smtClean="0"/>
              <a:t>Favourable</a:t>
            </a:r>
            <a:r>
              <a:rPr lang="en-US" dirty="0" smtClean="0"/>
              <a:t> cardiovascular </a:t>
            </a:r>
            <a:r>
              <a:rPr lang="en-US" dirty="0" smtClean="0"/>
              <a:t>effects have been reported with the use of </a:t>
            </a:r>
            <a:r>
              <a:rPr lang="en-US" dirty="0" smtClean="0"/>
              <a:t>conditionally-essential </a:t>
            </a:r>
            <a:r>
              <a:rPr lang="en-US" dirty="0" smtClean="0"/>
              <a:t>nutrients, coenzyme Q10, </a:t>
            </a:r>
            <a:r>
              <a:rPr lang="en-US" dirty="0" err="1" smtClean="0"/>
              <a:t>carnitine</a:t>
            </a:r>
            <a:r>
              <a:rPr lang="en-US" dirty="0" smtClean="0"/>
              <a:t> and </a:t>
            </a:r>
            <a:r>
              <a:rPr lang="en-US" dirty="0" err="1" smtClean="0"/>
              <a:t>taurine</a:t>
            </a:r>
            <a:r>
              <a:rPr lang="en-US" dirty="0" smtClean="0"/>
              <a:t>.</a:t>
            </a:r>
            <a:endParaRPr lang="en-US" dirty="0" smtClean="0"/>
          </a:p>
          <a:p>
            <a:r>
              <a:rPr lang="en-US" dirty="0" smtClean="0"/>
              <a:t>α-</a:t>
            </a:r>
            <a:r>
              <a:rPr lang="en-US" dirty="0" err="1" smtClean="0"/>
              <a:t>Lipoic</a:t>
            </a:r>
            <a:r>
              <a:rPr lang="en-US" dirty="0" smtClean="0"/>
              <a:t> acid, which plays an essential role in </a:t>
            </a:r>
            <a:r>
              <a:rPr lang="en-US" dirty="0" smtClean="0"/>
              <a:t>mitochondrial </a:t>
            </a:r>
            <a:r>
              <a:rPr lang="en-US" dirty="0" err="1" smtClean="0"/>
              <a:t>dehydrogenase</a:t>
            </a:r>
            <a:r>
              <a:rPr lang="en-US" dirty="0" smtClean="0"/>
              <a:t> reactions, has recently gained </a:t>
            </a:r>
            <a:r>
              <a:rPr lang="en-US" dirty="0" smtClean="0"/>
              <a:t>considerable </a:t>
            </a:r>
            <a:r>
              <a:rPr lang="en-US" dirty="0" smtClean="0"/>
              <a:t>attention as an </a:t>
            </a:r>
            <a:r>
              <a:rPr lang="en-US" dirty="0" smtClean="0"/>
              <a:t>antioxidant. </a:t>
            </a:r>
          </a:p>
          <a:p>
            <a:r>
              <a:rPr lang="en-US" dirty="0" err="1" smtClean="0"/>
              <a:t>Lipoate</a:t>
            </a:r>
            <a:r>
              <a:rPr lang="en-US" dirty="0" smtClean="0"/>
              <a:t>, or its </a:t>
            </a:r>
            <a:r>
              <a:rPr lang="en-US" dirty="0" smtClean="0"/>
              <a:t>reduced form</a:t>
            </a:r>
            <a:r>
              <a:rPr lang="en-US" dirty="0" smtClean="0"/>
              <a:t>, </a:t>
            </a:r>
            <a:r>
              <a:rPr lang="en-US" dirty="0" err="1" smtClean="0"/>
              <a:t>dihydrolipoate</a:t>
            </a:r>
            <a:r>
              <a:rPr lang="en-US" dirty="0" smtClean="0"/>
              <a:t>, reacts with reactive oxygen </a:t>
            </a:r>
            <a:r>
              <a:rPr lang="en-US" dirty="0" smtClean="0"/>
              <a:t>species such </a:t>
            </a:r>
            <a:r>
              <a:rPr lang="en-US" dirty="0" smtClean="0"/>
              <a:t>as superoxide radicals, hydroxyl radicals, </a:t>
            </a:r>
            <a:r>
              <a:rPr lang="en-US" dirty="0" err="1" smtClean="0"/>
              <a:t>hypochlorous</a:t>
            </a:r>
            <a:r>
              <a:rPr lang="en-US" dirty="0" smtClean="0"/>
              <a:t> acid</a:t>
            </a:r>
            <a:r>
              <a:rPr lang="en-US" dirty="0" smtClean="0"/>
              <a:t>, </a:t>
            </a:r>
            <a:r>
              <a:rPr lang="en-US" dirty="0" err="1" smtClean="0"/>
              <a:t>peroxyl</a:t>
            </a:r>
            <a:r>
              <a:rPr lang="en-US" dirty="0" smtClean="0"/>
              <a:t> radicals and singlet oxygen. </a:t>
            </a:r>
            <a:endParaRPr lang="en-US" dirty="0" smtClean="0"/>
          </a:p>
          <a:p>
            <a:r>
              <a:rPr lang="en-US" dirty="0" smtClean="0"/>
              <a:t>In </a:t>
            </a:r>
            <a:r>
              <a:rPr lang="en-US" dirty="0" smtClean="0"/>
              <a:t>addition to </a:t>
            </a:r>
            <a:r>
              <a:rPr lang="en-US" dirty="0" smtClean="0"/>
              <a:t>its antioxidant </a:t>
            </a:r>
            <a:r>
              <a:rPr lang="en-US" dirty="0" smtClean="0"/>
              <a:t>activities, </a:t>
            </a:r>
            <a:r>
              <a:rPr lang="en-US" dirty="0" err="1" smtClean="0"/>
              <a:t>dihydrolipoate</a:t>
            </a:r>
            <a:r>
              <a:rPr lang="en-US" dirty="0" smtClean="0"/>
              <a:t> may exert </a:t>
            </a:r>
            <a:r>
              <a:rPr lang="en-US" dirty="0" smtClean="0"/>
              <a:t>pro-oxidant actions </a:t>
            </a:r>
            <a:r>
              <a:rPr lang="en-US" dirty="0" smtClean="0"/>
              <a:t>through reduction of iron. </a:t>
            </a:r>
            <a:endParaRPr lang="en-US" dirty="0" smtClean="0"/>
          </a:p>
          <a:p>
            <a:r>
              <a:rPr lang="en-US" dirty="0" err="1" smtClean="0"/>
              <a:t>Lipoic</a:t>
            </a:r>
            <a:r>
              <a:rPr lang="en-US" dirty="0" smtClean="0"/>
              <a:t> </a:t>
            </a:r>
            <a:r>
              <a:rPr lang="en-US" dirty="0" smtClean="0"/>
              <a:t>acid </a:t>
            </a:r>
            <a:r>
              <a:rPr lang="en-US" dirty="0" smtClean="0"/>
              <a:t>administration has </a:t>
            </a:r>
            <a:r>
              <a:rPr lang="en-US" dirty="0" smtClean="0"/>
              <a:t>been shown to be beneficial in a number of </a:t>
            </a:r>
            <a:r>
              <a:rPr lang="en-US" dirty="0" err="1" smtClean="0"/>
              <a:t>oxidativ</a:t>
            </a:r>
            <a:r>
              <a:rPr lang="en-US" dirty="0" err="1" smtClean="0"/>
              <a:t>stress</a:t>
            </a:r>
            <a:r>
              <a:rPr lang="en-US" dirty="0" smtClean="0"/>
              <a:t> models such as ischemia-reperfusion injury, </a:t>
            </a:r>
            <a:r>
              <a:rPr lang="en-US" dirty="0" smtClean="0"/>
              <a:t>diabetes, cataract </a:t>
            </a:r>
            <a:r>
              <a:rPr lang="en-US" dirty="0" smtClean="0"/>
              <a:t>formation, HIV </a:t>
            </a:r>
            <a:r>
              <a:rPr lang="en-US" dirty="0" smtClean="0"/>
              <a:t>activation, </a:t>
            </a:r>
            <a:r>
              <a:rPr lang="en-US" dirty="0" err="1" smtClean="0"/>
              <a:t>neurodegeneration</a:t>
            </a:r>
            <a:r>
              <a:rPr lang="en-US" dirty="0" smtClean="0"/>
              <a:t> </a:t>
            </a:r>
            <a:r>
              <a:rPr lang="en-US" dirty="0" smtClean="0"/>
              <a:t>and</a:t>
            </a:r>
          </a:p>
          <a:p>
            <a:r>
              <a:rPr lang="en-US" dirty="0" smtClean="0"/>
              <a:t>radiation </a:t>
            </a:r>
            <a:r>
              <a:rPr lang="en-US" dirty="0" smtClean="0"/>
              <a:t>injury. </a:t>
            </a:r>
          </a:p>
          <a:p>
            <a:r>
              <a:rPr lang="en-US" dirty="0" smtClean="0"/>
              <a:t>Furthermore</a:t>
            </a:r>
            <a:r>
              <a:rPr lang="en-US" dirty="0" smtClean="0"/>
              <a:t>, </a:t>
            </a:r>
            <a:r>
              <a:rPr lang="en-US" dirty="0" err="1" smtClean="0"/>
              <a:t>lipoate</a:t>
            </a:r>
            <a:r>
              <a:rPr lang="en-US" dirty="0" smtClean="0"/>
              <a:t> can function as </a:t>
            </a:r>
            <a:r>
              <a:rPr lang="en-US" dirty="0" smtClean="0"/>
              <a:t>a </a:t>
            </a:r>
            <a:r>
              <a:rPr lang="en-US" dirty="0" err="1" smtClean="0"/>
              <a:t>redox</a:t>
            </a:r>
            <a:r>
              <a:rPr lang="en-US" dirty="0" smtClean="0"/>
              <a:t> </a:t>
            </a:r>
            <a:r>
              <a:rPr lang="en-US" dirty="0" smtClean="0"/>
              <a:t>regulator of proteins such as </a:t>
            </a:r>
            <a:r>
              <a:rPr lang="en-US" dirty="0" err="1" smtClean="0"/>
              <a:t>myoglobin</a:t>
            </a:r>
            <a:r>
              <a:rPr lang="en-US" dirty="0" smtClean="0"/>
              <a:t>, </a:t>
            </a:r>
            <a:r>
              <a:rPr lang="en-US" dirty="0" err="1" smtClean="0"/>
              <a:t>prolactin</a:t>
            </a:r>
            <a:r>
              <a:rPr lang="en-US" dirty="0" smtClean="0"/>
              <a:t>, </a:t>
            </a:r>
            <a:r>
              <a:rPr lang="en-US" dirty="0" err="1" smtClean="0"/>
              <a:t>thioredoxin</a:t>
            </a:r>
            <a:r>
              <a:rPr lang="en-US" dirty="0" smtClean="0"/>
              <a:t> </a:t>
            </a:r>
            <a:r>
              <a:rPr lang="en-US" dirty="0" smtClean="0"/>
              <a:t>and NF-kappa B transcription </a:t>
            </a:r>
            <a:r>
              <a:rPr lang="en-US" dirty="0" smtClean="0"/>
              <a:t>factor.</a:t>
            </a:r>
            <a:endParaRPr lang="en-US" dirty="0" smtClean="0"/>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62500" lnSpcReduction="20000"/>
          </a:bodyPr>
          <a:lstStyle/>
          <a:p>
            <a:r>
              <a:rPr lang="en-US" dirty="0" err="1" smtClean="0"/>
              <a:t>Choline</a:t>
            </a:r>
            <a:r>
              <a:rPr lang="en-US" dirty="0" smtClean="0"/>
              <a:t> is involved in methyl group metabolism and </a:t>
            </a:r>
            <a:r>
              <a:rPr lang="en-US" dirty="0" smtClean="0"/>
              <a:t>lipid transport </a:t>
            </a:r>
            <a:r>
              <a:rPr lang="en-US" dirty="0" smtClean="0"/>
              <a:t>and is a component of a number of important </a:t>
            </a:r>
            <a:r>
              <a:rPr lang="en-US" dirty="0" smtClean="0"/>
              <a:t>biological </a:t>
            </a:r>
            <a:r>
              <a:rPr lang="en-US" dirty="0" smtClean="0"/>
              <a:t>compounds including </a:t>
            </a:r>
            <a:r>
              <a:rPr lang="en-US" dirty="0" smtClean="0"/>
              <a:t>the membrane phospholipids lecithin</a:t>
            </a:r>
            <a:r>
              <a:rPr lang="en-US" dirty="0" smtClean="0"/>
              <a:t>, </a:t>
            </a:r>
            <a:r>
              <a:rPr lang="en-US" dirty="0" err="1" smtClean="0"/>
              <a:t>sphingomyelin</a:t>
            </a:r>
            <a:r>
              <a:rPr lang="en-US" dirty="0" smtClean="0"/>
              <a:t> and </a:t>
            </a:r>
            <a:r>
              <a:rPr lang="en-US" dirty="0" err="1" smtClean="0"/>
              <a:t>plasmalogen</a:t>
            </a:r>
            <a:r>
              <a:rPr lang="en-US" dirty="0" smtClean="0"/>
              <a:t>, </a:t>
            </a:r>
            <a:r>
              <a:rPr lang="en-US" dirty="0" smtClean="0"/>
              <a:t>the neurotransmitter </a:t>
            </a:r>
            <a:r>
              <a:rPr lang="en-US" dirty="0" smtClean="0"/>
              <a:t>acetylcholine, and the platelet activating </a:t>
            </a:r>
            <a:r>
              <a:rPr lang="en-US" dirty="0" smtClean="0"/>
              <a:t>factor.</a:t>
            </a:r>
            <a:endParaRPr lang="en-US" dirty="0" smtClean="0"/>
          </a:p>
          <a:p>
            <a:r>
              <a:rPr lang="en-US" dirty="0" smtClean="0"/>
              <a:t>Although a required nutrient for several animal species, </a:t>
            </a:r>
            <a:r>
              <a:rPr lang="en-US" dirty="0" err="1" smtClean="0"/>
              <a:t>choline</a:t>
            </a:r>
            <a:r>
              <a:rPr lang="en-US" dirty="0" smtClean="0"/>
              <a:t> </a:t>
            </a:r>
            <a:r>
              <a:rPr lang="en-US" dirty="0" smtClean="0"/>
              <a:t>is not currently designated as essential for humans.</a:t>
            </a:r>
          </a:p>
          <a:p>
            <a:r>
              <a:rPr lang="en-US" dirty="0" smtClean="0"/>
              <a:t>However, recent clinical studies show it to be essential </a:t>
            </a:r>
            <a:r>
              <a:rPr lang="en-US" dirty="0" smtClean="0"/>
              <a:t>for normal </a:t>
            </a:r>
            <a:r>
              <a:rPr lang="en-US" dirty="0" smtClean="0"/>
              <a:t>liver function. </a:t>
            </a:r>
            <a:endParaRPr lang="en-US" dirty="0" smtClean="0"/>
          </a:p>
          <a:p>
            <a:r>
              <a:rPr lang="en-US" dirty="0" smtClean="0"/>
              <a:t>Additionally</a:t>
            </a:r>
            <a:r>
              <a:rPr lang="en-US" dirty="0" smtClean="0"/>
              <a:t>, a large body of </a:t>
            </a:r>
            <a:r>
              <a:rPr lang="en-US" dirty="0" smtClean="0"/>
              <a:t>evidence from </a:t>
            </a:r>
            <a:r>
              <a:rPr lang="en-US" dirty="0" smtClean="0"/>
              <a:t>the fields of molecular and cell biology shows that </a:t>
            </a:r>
            <a:r>
              <a:rPr lang="en-US" dirty="0" smtClean="0"/>
              <a:t>certain </a:t>
            </a:r>
            <a:r>
              <a:rPr lang="en-US" dirty="0" smtClean="0"/>
              <a:t>phospholipids play a critical role in generating </a:t>
            </a:r>
            <a:r>
              <a:rPr lang="en-US" dirty="0" smtClean="0"/>
              <a:t>second messengers </a:t>
            </a:r>
            <a:r>
              <a:rPr lang="en-US" dirty="0" smtClean="0"/>
              <a:t>for cell membrane signal transduction. </a:t>
            </a:r>
            <a:endParaRPr lang="en-US" dirty="0" smtClean="0"/>
          </a:p>
          <a:p>
            <a:r>
              <a:rPr lang="en-US" dirty="0" smtClean="0"/>
              <a:t>These recent </a:t>
            </a:r>
            <a:r>
              <a:rPr lang="en-US" dirty="0" smtClean="0"/>
              <a:t>findings may be appropriate in the consideration </a:t>
            </a:r>
            <a:r>
              <a:rPr lang="en-US" dirty="0" smtClean="0"/>
              <a:t>of </a:t>
            </a:r>
            <a:r>
              <a:rPr lang="en-US" dirty="0" err="1" smtClean="0"/>
              <a:t>choline</a:t>
            </a:r>
            <a:r>
              <a:rPr lang="en-US" dirty="0" smtClean="0"/>
              <a:t> </a:t>
            </a:r>
            <a:r>
              <a:rPr lang="en-US" dirty="0" smtClean="0"/>
              <a:t>as an essential nutrient for </a:t>
            </a:r>
            <a:r>
              <a:rPr lang="en-US" dirty="0" smtClean="0"/>
              <a:t>humans.</a:t>
            </a:r>
            <a:endParaRPr lang="en-US" dirty="0" smtClean="0"/>
          </a:p>
          <a:p>
            <a:r>
              <a:rPr lang="en-US" dirty="0" smtClean="0"/>
              <a:t>In healthy adult humans, eight amino acids (</a:t>
            </a:r>
            <a:r>
              <a:rPr lang="en-US" dirty="0" err="1" smtClean="0"/>
              <a:t>isoleucine</a:t>
            </a:r>
            <a:r>
              <a:rPr lang="en-US" dirty="0" smtClean="0"/>
              <a:t>, </a:t>
            </a:r>
            <a:r>
              <a:rPr lang="en-US" dirty="0" err="1" smtClean="0"/>
              <a:t>leucine</a:t>
            </a:r>
            <a:r>
              <a:rPr lang="en-US" dirty="0" smtClean="0"/>
              <a:t>, lysine, </a:t>
            </a:r>
            <a:r>
              <a:rPr lang="en-US" dirty="0" err="1" smtClean="0"/>
              <a:t>methionine</a:t>
            </a:r>
            <a:r>
              <a:rPr lang="en-US" dirty="0" smtClean="0"/>
              <a:t>, phenylalanine, </a:t>
            </a:r>
            <a:r>
              <a:rPr lang="en-US" dirty="0" err="1" smtClean="0"/>
              <a:t>threonine</a:t>
            </a:r>
            <a:r>
              <a:rPr lang="en-US" dirty="0" smtClean="0"/>
              <a:t>, </a:t>
            </a:r>
            <a:r>
              <a:rPr lang="en-US" dirty="0" smtClean="0"/>
              <a:t>tryptophan </a:t>
            </a:r>
            <a:r>
              <a:rPr lang="en-US" dirty="0" smtClean="0"/>
              <a:t>and </a:t>
            </a:r>
            <a:r>
              <a:rPr lang="en-US" dirty="0" err="1" smtClean="0"/>
              <a:t>valine</a:t>
            </a:r>
            <a:r>
              <a:rPr lang="en-US" dirty="0" smtClean="0"/>
              <a:t>) were shown classically by nitrogen </a:t>
            </a:r>
            <a:r>
              <a:rPr lang="en-US" dirty="0" smtClean="0"/>
              <a:t>balance studies </a:t>
            </a:r>
            <a:r>
              <a:rPr lang="en-US" dirty="0" smtClean="0"/>
              <a:t>to be indispensable. </a:t>
            </a:r>
            <a:endParaRPr lang="en-US" dirty="0" smtClean="0"/>
          </a:p>
          <a:p>
            <a:r>
              <a:rPr lang="en-US" dirty="0" smtClean="0"/>
              <a:t>However</a:t>
            </a:r>
            <a:r>
              <a:rPr lang="en-US" dirty="0" smtClean="0"/>
              <a:t>, evidence for the </a:t>
            </a:r>
            <a:r>
              <a:rPr lang="en-US" dirty="0" smtClean="0"/>
              <a:t>indispensability </a:t>
            </a:r>
            <a:r>
              <a:rPr lang="en-US" dirty="0" smtClean="0"/>
              <a:t>of </a:t>
            </a:r>
            <a:r>
              <a:rPr lang="en-US" dirty="0" err="1" smtClean="0"/>
              <a:t>taurine</a:t>
            </a:r>
            <a:r>
              <a:rPr lang="en-US" dirty="0" smtClean="0"/>
              <a:t> has been also suggested </a:t>
            </a:r>
            <a:r>
              <a:rPr lang="en-US" dirty="0" smtClean="0"/>
              <a:t>and </a:t>
            </a:r>
            <a:r>
              <a:rPr lang="en-US" dirty="0" err="1" smtClean="0"/>
              <a:t>favourable</a:t>
            </a:r>
            <a:r>
              <a:rPr lang="en-US" dirty="0" smtClean="0"/>
              <a:t> </a:t>
            </a:r>
            <a:r>
              <a:rPr lang="en-US" dirty="0" smtClean="0"/>
              <a:t>cardiovascular effects have been reported with </a:t>
            </a:r>
            <a:r>
              <a:rPr lang="en-US" dirty="0" smtClean="0"/>
              <a:t>the diet </a:t>
            </a:r>
            <a:r>
              <a:rPr lang="en-US" dirty="0" smtClean="0"/>
              <a:t>supplementation of this conditionally-essential </a:t>
            </a:r>
            <a:r>
              <a:rPr lang="en-US" dirty="0" smtClean="0"/>
              <a:t>nutrient.</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 Safety issues</a:t>
            </a:r>
            <a:endParaRPr lang="en-US" b="1" dirty="0"/>
          </a:p>
        </p:txBody>
      </p:sp>
      <p:sp>
        <p:nvSpPr>
          <p:cNvPr id="3" name="Content Placeholder 2"/>
          <p:cNvSpPr>
            <a:spLocks noGrp="1"/>
          </p:cNvSpPr>
          <p:nvPr>
            <p:ph idx="1"/>
          </p:nvPr>
        </p:nvSpPr>
        <p:spPr/>
        <p:txBody>
          <a:bodyPr>
            <a:normAutofit fontScale="55000" lnSpcReduction="20000"/>
          </a:bodyPr>
          <a:lstStyle/>
          <a:p>
            <a:pPr algn="just"/>
            <a:r>
              <a:rPr lang="en-US" dirty="0" smtClean="0"/>
              <a:t>Although increasing the availability of healthful </a:t>
            </a:r>
            <a:r>
              <a:rPr lang="en-US" dirty="0" smtClean="0"/>
              <a:t>foods, including </a:t>
            </a:r>
            <a:r>
              <a:rPr lang="en-US" dirty="0" smtClean="0"/>
              <a:t>functional foods, in the diet is critical to ensuring </a:t>
            </a:r>
            <a:r>
              <a:rPr lang="en-US" dirty="0" smtClean="0"/>
              <a:t>a healthier population, </a:t>
            </a:r>
            <a:r>
              <a:rPr lang="en-US" dirty="0" smtClean="0"/>
              <a:t>safety is a critical issue. </a:t>
            </a:r>
            <a:endParaRPr lang="en-US" dirty="0" smtClean="0"/>
          </a:p>
          <a:p>
            <a:pPr algn="just"/>
            <a:r>
              <a:rPr lang="en-US" dirty="0" smtClean="0"/>
              <a:t>The optimal levels </a:t>
            </a:r>
            <a:r>
              <a:rPr lang="en-US" dirty="0" smtClean="0"/>
              <a:t>of the majority of the biologically active </a:t>
            </a:r>
            <a:r>
              <a:rPr lang="en-US" dirty="0" smtClean="0"/>
              <a:t>components currently </a:t>
            </a:r>
            <a:r>
              <a:rPr lang="en-US" dirty="0" smtClean="0"/>
              <a:t>under investigation have yet to be determined.</a:t>
            </a:r>
          </a:p>
          <a:p>
            <a:r>
              <a:rPr lang="en-US" dirty="0" smtClean="0"/>
              <a:t>Thus, Paracelsus' 15th century doctrine that "all </a:t>
            </a:r>
            <a:r>
              <a:rPr lang="en-US" dirty="0" smtClean="0"/>
              <a:t>substances are </a:t>
            </a:r>
            <a:r>
              <a:rPr lang="en-US" dirty="0" smtClean="0"/>
              <a:t>poisons ... the right dose differentiates a poison from </a:t>
            </a:r>
            <a:r>
              <a:rPr lang="en-US" dirty="0" smtClean="0"/>
              <a:t>a remedy</a:t>
            </a:r>
            <a:r>
              <a:rPr lang="en-US" dirty="0" smtClean="0"/>
              <a:t>" is even more pertinent today given the proclivity </a:t>
            </a:r>
            <a:r>
              <a:rPr lang="en-US" dirty="0" smtClean="0"/>
              <a:t>for </a:t>
            </a:r>
            <a:r>
              <a:rPr lang="en-US" dirty="0" smtClean="0"/>
              <a:t>dietary supplements. The benefits and risks to </a:t>
            </a:r>
            <a:r>
              <a:rPr lang="en-US" dirty="0" smtClean="0"/>
              <a:t>individuals and </a:t>
            </a:r>
            <a:r>
              <a:rPr lang="en-US" dirty="0" smtClean="0"/>
              <a:t>populations as a whole must be weighed carefully </a:t>
            </a:r>
            <a:r>
              <a:rPr lang="en-US" dirty="0" smtClean="0"/>
              <a:t>when considering </a:t>
            </a:r>
            <a:r>
              <a:rPr lang="en-US" dirty="0" smtClean="0"/>
              <a:t>the widespread use of physiologically </a:t>
            </a:r>
            <a:r>
              <a:rPr lang="en-US" dirty="0" smtClean="0"/>
              <a:t>active functional </a:t>
            </a:r>
            <a:r>
              <a:rPr lang="en-US" dirty="0" smtClean="0"/>
              <a:t>foods. </a:t>
            </a:r>
            <a:endParaRPr lang="en-US" dirty="0" smtClean="0"/>
          </a:p>
          <a:p>
            <a:r>
              <a:rPr lang="en-US" dirty="0" smtClean="0"/>
              <a:t>Knowledge </a:t>
            </a:r>
            <a:r>
              <a:rPr lang="en-US" dirty="0" smtClean="0"/>
              <a:t>of toxicity of functional </a:t>
            </a:r>
            <a:r>
              <a:rPr lang="en-US" dirty="0" smtClean="0"/>
              <a:t>food components </a:t>
            </a:r>
            <a:r>
              <a:rPr lang="en-US" dirty="0" smtClean="0"/>
              <a:t>is crucial to decrease the risk/benefit ratio.</a:t>
            </a:r>
          </a:p>
          <a:p>
            <a:r>
              <a:rPr lang="en-US" dirty="0" smtClean="0"/>
              <a:t>Table I </a:t>
            </a:r>
            <a:r>
              <a:rPr lang="en-US" dirty="0" err="1" smtClean="0"/>
              <a:t>summarises</a:t>
            </a:r>
            <a:r>
              <a:rPr lang="en-US" dirty="0" smtClean="0"/>
              <a:t> the putative physiologically </a:t>
            </a:r>
            <a:r>
              <a:rPr lang="en-US" dirty="0" smtClean="0"/>
              <a:t>active components </a:t>
            </a:r>
            <a:r>
              <a:rPr lang="en-US" dirty="0" smtClean="0"/>
              <a:t>of foods from animal sources described in </a:t>
            </a:r>
            <a:r>
              <a:rPr lang="en-US" dirty="0" smtClean="0"/>
              <a:t>the text </a:t>
            </a:r>
            <a:r>
              <a:rPr lang="en-US" dirty="0" smtClean="0"/>
              <a:t>and their suggested benefits for human health. </a:t>
            </a:r>
            <a:endParaRPr lang="en-US" dirty="0" smtClean="0"/>
          </a:p>
          <a:p>
            <a:r>
              <a:rPr lang="en-US" dirty="0" smtClean="0"/>
              <a:t>Selected functional </a:t>
            </a:r>
            <a:r>
              <a:rPr lang="en-US" dirty="0" smtClean="0"/>
              <a:t>foods from animal sources with health claim </a:t>
            </a:r>
            <a:r>
              <a:rPr lang="en-US" dirty="0" smtClean="0"/>
              <a:t>submitted </a:t>
            </a:r>
            <a:r>
              <a:rPr lang="en-US" dirty="0" smtClean="0"/>
              <a:t>or approved by FDA and their key components, </a:t>
            </a:r>
            <a:r>
              <a:rPr lang="en-US" dirty="0" smtClean="0"/>
              <a:t>as well </a:t>
            </a:r>
            <a:r>
              <a:rPr lang="en-US" dirty="0" smtClean="0"/>
              <a:t>as the scientific evidence supporting their health </a:t>
            </a:r>
            <a:r>
              <a:rPr lang="en-US" dirty="0" smtClean="0"/>
              <a:t>benefits</a:t>
            </a:r>
            <a:r>
              <a:rPr lang="en-US" dirty="0" smtClean="0"/>
              <a:t>, is presented in Table </a:t>
            </a:r>
            <a:r>
              <a:rPr lang="en-US" dirty="0" smtClean="0"/>
              <a:t>II.</a:t>
            </a:r>
            <a:endParaRPr lang="en-US" dirty="0" smtClean="0"/>
          </a:p>
          <a:p>
            <a:pPr algn="just"/>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US" dirty="0" smtClean="0"/>
              <a:t>Increasing evidence supports the observation that </a:t>
            </a:r>
            <a:r>
              <a:rPr lang="en-US" dirty="0" smtClean="0"/>
              <a:t>foods from </a:t>
            </a:r>
            <a:r>
              <a:rPr lang="en-US" dirty="0" smtClean="0"/>
              <a:t>animal sources </a:t>
            </a:r>
            <a:r>
              <a:rPr lang="en-US" dirty="0" smtClean="0"/>
              <a:t>containing physiologically </a:t>
            </a:r>
            <a:r>
              <a:rPr lang="en-US" dirty="0" smtClean="0"/>
              <a:t>active </a:t>
            </a:r>
            <a:r>
              <a:rPr lang="en-US" dirty="0" smtClean="0"/>
              <a:t>components </a:t>
            </a:r>
            <a:r>
              <a:rPr lang="en-US" dirty="0" smtClean="0"/>
              <a:t>may enhance human health. </a:t>
            </a:r>
            <a:endParaRPr lang="en-US" dirty="0" smtClean="0"/>
          </a:p>
          <a:p>
            <a:pPr algn="just"/>
            <a:r>
              <a:rPr lang="en-US" dirty="0" smtClean="0"/>
              <a:t>These biologically active </a:t>
            </a:r>
            <a:r>
              <a:rPr lang="en-US" dirty="0" smtClean="0"/>
              <a:t>components include: calcium, </a:t>
            </a:r>
            <a:r>
              <a:rPr lang="en-US" dirty="0" err="1" smtClean="0"/>
              <a:t>probiotics</a:t>
            </a:r>
            <a:r>
              <a:rPr lang="en-US" dirty="0" smtClean="0"/>
              <a:t>, whey </a:t>
            </a:r>
            <a:r>
              <a:rPr lang="en-US" dirty="0" smtClean="0"/>
              <a:t>proteins </a:t>
            </a:r>
            <a:r>
              <a:rPr lang="en-US" dirty="0" smtClean="0"/>
              <a:t>and whey peptides, from dairy products; n-3 fatty </a:t>
            </a:r>
            <a:r>
              <a:rPr lang="en-US" dirty="0" smtClean="0"/>
              <a:t>acids, from </a:t>
            </a:r>
            <a:r>
              <a:rPr lang="en-US" dirty="0" smtClean="0"/>
              <a:t>fish; conjugated </a:t>
            </a:r>
            <a:r>
              <a:rPr lang="en-US" dirty="0" err="1" smtClean="0"/>
              <a:t>linoleic</a:t>
            </a:r>
            <a:r>
              <a:rPr lang="en-US" dirty="0" smtClean="0"/>
              <a:t> acid, from beef and lamb meat </a:t>
            </a:r>
            <a:r>
              <a:rPr lang="en-US" dirty="0" smtClean="0"/>
              <a:t>; </a:t>
            </a:r>
            <a:r>
              <a:rPr lang="en-US" dirty="0" err="1" smtClean="0"/>
              <a:t>sphingolipids</a:t>
            </a:r>
            <a:r>
              <a:rPr lang="en-US" dirty="0" smtClean="0"/>
              <a:t>, from eggs; and, the </a:t>
            </a:r>
            <a:r>
              <a:rPr lang="en-US" dirty="0" smtClean="0"/>
              <a:t>conditionally-essential nutrients </a:t>
            </a:r>
            <a:r>
              <a:rPr lang="en-US" dirty="0" smtClean="0"/>
              <a:t>L-</a:t>
            </a:r>
            <a:r>
              <a:rPr lang="en-US" dirty="0" err="1" smtClean="0"/>
              <a:t>carnitine</a:t>
            </a:r>
            <a:r>
              <a:rPr lang="en-US" dirty="0" smtClean="0"/>
              <a:t>, coenzyme Q10, α-</a:t>
            </a:r>
            <a:r>
              <a:rPr lang="en-US" dirty="0" err="1" smtClean="0"/>
              <a:t>lipoic</a:t>
            </a:r>
            <a:r>
              <a:rPr lang="en-US" dirty="0" smtClean="0"/>
              <a:t> acid, </a:t>
            </a:r>
            <a:r>
              <a:rPr lang="en-US" dirty="0" err="1" smtClean="0"/>
              <a:t>choline</a:t>
            </a:r>
            <a:r>
              <a:rPr lang="en-US" dirty="0" smtClean="0"/>
              <a:t> and </a:t>
            </a:r>
            <a:r>
              <a:rPr lang="en-US" dirty="0" err="1" smtClean="0"/>
              <a:t>taurine</a:t>
            </a:r>
            <a:r>
              <a:rPr lang="en-US" dirty="0" smtClean="0"/>
              <a:t>, widely diffused in animal products. </a:t>
            </a:r>
            <a:endParaRPr lang="en-US" dirty="0" smtClean="0"/>
          </a:p>
          <a:p>
            <a:pPr algn="just"/>
            <a:r>
              <a:rPr lang="en-US" dirty="0" smtClean="0"/>
              <a:t>However, the </a:t>
            </a:r>
            <a:r>
              <a:rPr lang="en-US" dirty="0" smtClean="0"/>
              <a:t>field of functional foods is in its infancy. </a:t>
            </a:r>
            <a:endParaRPr lang="en-US" dirty="0" smtClean="0"/>
          </a:p>
          <a:p>
            <a:pPr algn="just"/>
            <a:r>
              <a:rPr lang="en-US" dirty="0" smtClean="0"/>
              <a:t>Furthermore</a:t>
            </a:r>
            <a:r>
              <a:rPr lang="en-US" dirty="0" smtClean="0"/>
              <a:t>, </a:t>
            </a:r>
            <a:r>
              <a:rPr lang="en-US" dirty="0" smtClean="0"/>
              <a:t>a number </a:t>
            </a:r>
            <a:r>
              <a:rPr lang="en-US" dirty="0" smtClean="0"/>
              <a:t>of factors complicate the establishment of a </a:t>
            </a:r>
            <a:r>
              <a:rPr lang="en-US" dirty="0" smtClean="0"/>
              <a:t>strong scientific </a:t>
            </a:r>
            <a:r>
              <a:rPr lang="en-US" dirty="0" smtClean="0"/>
              <a:t>foundation. </a:t>
            </a:r>
            <a:endParaRPr lang="en-US" dirty="0" smtClean="0"/>
          </a:p>
          <a:p>
            <a:pPr algn="just"/>
            <a:r>
              <a:rPr lang="en-US" dirty="0" smtClean="0"/>
              <a:t>These </a:t>
            </a:r>
            <a:r>
              <a:rPr lang="en-US" dirty="0" smtClean="0"/>
              <a:t>factors include the complexity </a:t>
            </a:r>
            <a:r>
              <a:rPr lang="en-US" dirty="0" smtClean="0"/>
              <a:t>of the </a:t>
            </a:r>
            <a:r>
              <a:rPr lang="en-US" dirty="0" smtClean="0"/>
              <a:t>food substance, effects on the food, compensatory </a:t>
            </a:r>
            <a:r>
              <a:rPr lang="en-US" dirty="0" smtClean="0"/>
              <a:t>metabolic </a:t>
            </a:r>
            <a:r>
              <a:rPr lang="en-US" dirty="0" smtClean="0"/>
              <a:t>changes that may occur with dietary changes, and, </a:t>
            </a:r>
            <a:r>
              <a:rPr lang="en-US" dirty="0" smtClean="0"/>
              <a:t>lack of </a:t>
            </a:r>
            <a:r>
              <a:rPr lang="en-US" dirty="0" smtClean="0"/>
              <a:t>surrogate markers of disease development. </a:t>
            </a:r>
            <a:endParaRPr lang="en-US" dirty="0" smtClean="0"/>
          </a:p>
          <a:p>
            <a:pPr algn="just"/>
            <a:r>
              <a:rPr lang="en-US" dirty="0" smtClean="0"/>
              <a:t>Additional research </a:t>
            </a:r>
            <a:r>
              <a:rPr lang="en-US" dirty="0" smtClean="0"/>
              <a:t>is necessary to substantiate the potential </a:t>
            </a:r>
            <a:r>
              <a:rPr lang="en-US" dirty="0" smtClean="0"/>
              <a:t>health benefits </a:t>
            </a:r>
            <a:r>
              <a:rPr lang="en-US" dirty="0" smtClean="0"/>
              <a:t>of those foods for which the diet-health </a:t>
            </a:r>
            <a:r>
              <a:rPr lang="en-US" dirty="0" smtClean="0"/>
              <a:t>relationships are </a:t>
            </a:r>
            <a:r>
              <a:rPr lang="en-US" dirty="0" smtClean="0"/>
              <a:t>not sufficiently scientifically </a:t>
            </a:r>
            <a:r>
              <a:rPr lang="en-US" dirty="0" smtClean="0"/>
              <a:t>validated.</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algn="just"/>
            <a:r>
              <a:rPr lang="en-US" dirty="0" smtClean="0"/>
              <a:t>According </a:t>
            </a:r>
            <a:r>
              <a:rPr lang="en-US" dirty="0"/>
              <a:t>to the wide definitions, unmodified whole </a:t>
            </a:r>
            <a:r>
              <a:rPr lang="en-US" dirty="0" smtClean="0"/>
              <a:t>foods such </a:t>
            </a:r>
            <a:r>
              <a:rPr lang="en-US" dirty="0"/>
              <a:t>as fish and beef represent the simplest example of </a:t>
            </a:r>
            <a:r>
              <a:rPr lang="en-US" dirty="0" smtClean="0"/>
              <a:t>a functional </a:t>
            </a:r>
            <a:r>
              <a:rPr lang="en-US" dirty="0"/>
              <a:t>food, since they are rich in such </a:t>
            </a:r>
            <a:r>
              <a:rPr lang="en-US" dirty="0" smtClean="0"/>
              <a:t>physiologically active </a:t>
            </a:r>
            <a:r>
              <a:rPr lang="en-US" dirty="0"/>
              <a:t>components as n-3 fatty acids and conjugated </a:t>
            </a:r>
            <a:r>
              <a:rPr lang="en-US" dirty="0" err="1" smtClean="0"/>
              <a:t>linoleic</a:t>
            </a:r>
            <a:r>
              <a:rPr lang="en-US" dirty="0" smtClean="0"/>
              <a:t> acid</a:t>
            </a:r>
            <a:r>
              <a:rPr lang="en-US" dirty="0"/>
              <a:t>, respectively. </a:t>
            </a:r>
            <a:endParaRPr lang="en-US" dirty="0" smtClean="0"/>
          </a:p>
          <a:p>
            <a:pPr algn="just"/>
            <a:r>
              <a:rPr lang="en-US" dirty="0" smtClean="0"/>
              <a:t>Modified </a:t>
            </a:r>
            <a:r>
              <a:rPr lang="en-US" dirty="0"/>
              <a:t>foods, namely those that </a:t>
            </a:r>
            <a:r>
              <a:rPr lang="en-US" dirty="0" smtClean="0"/>
              <a:t>have been </a:t>
            </a:r>
            <a:r>
              <a:rPr lang="en-US" dirty="0"/>
              <a:t>enhanced with physiologically active components, </a:t>
            </a:r>
            <a:r>
              <a:rPr lang="en-US" dirty="0" smtClean="0"/>
              <a:t>from plant </a:t>
            </a:r>
            <a:r>
              <a:rPr lang="en-US" dirty="0"/>
              <a:t>(</a:t>
            </a:r>
            <a:r>
              <a:rPr lang="en-US" dirty="0" err="1"/>
              <a:t>phytochemicals</a:t>
            </a:r>
            <a:r>
              <a:rPr lang="en-US" dirty="0"/>
              <a:t>) or animal (</a:t>
            </a:r>
            <a:r>
              <a:rPr lang="en-US" dirty="0" err="1"/>
              <a:t>zoochemicals</a:t>
            </a:r>
            <a:r>
              <a:rPr lang="en-US" dirty="0"/>
              <a:t>) </a:t>
            </a:r>
            <a:r>
              <a:rPr lang="en-US" dirty="0" smtClean="0"/>
              <a:t>sources, also </a:t>
            </a:r>
            <a:r>
              <a:rPr lang="en-US" dirty="0"/>
              <a:t>fall within the realm of functional foods. </a:t>
            </a:r>
            <a:endParaRPr lang="en-US" dirty="0" smtClean="0"/>
          </a:p>
          <a:p>
            <a:pPr algn="just"/>
            <a:r>
              <a:rPr lang="en-US" dirty="0" smtClean="0"/>
              <a:t>In addition, food </a:t>
            </a:r>
            <a:r>
              <a:rPr lang="en-US" dirty="0"/>
              <a:t>biotechnology will continue to provide new venues </a:t>
            </a:r>
            <a:r>
              <a:rPr lang="en-US" dirty="0" smtClean="0"/>
              <a:t>for functional </a:t>
            </a:r>
            <a:r>
              <a:rPr lang="en-US" dirty="0"/>
              <a:t>food </a:t>
            </a:r>
            <a:r>
              <a:rPr lang="en-US" dirty="0" smtClean="0"/>
              <a:t>development. </a:t>
            </a:r>
          </a:p>
          <a:p>
            <a:pPr algn="just"/>
            <a:r>
              <a:rPr lang="en-US" dirty="0" smtClean="0"/>
              <a:t>Although </a:t>
            </a:r>
            <a:r>
              <a:rPr lang="en-US" dirty="0"/>
              <a:t>the term functional foods may not be the </a:t>
            </a:r>
            <a:r>
              <a:rPr lang="en-US" dirty="0" smtClean="0"/>
              <a:t>ideal descriptor </a:t>
            </a:r>
            <a:r>
              <a:rPr lang="en-US" dirty="0"/>
              <a:t>for this emerging food category, recent </a:t>
            </a:r>
            <a:r>
              <a:rPr lang="en-US" dirty="0" smtClean="0"/>
              <a:t>focus group </a:t>
            </a:r>
            <a:r>
              <a:rPr lang="en-US" dirty="0"/>
              <a:t>research conducted by IFIC showed that this term </a:t>
            </a:r>
            <a:r>
              <a:rPr lang="en-US" dirty="0" smtClean="0"/>
              <a:t>was </a:t>
            </a:r>
            <a:r>
              <a:rPr lang="en-US" dirty="0" err="1" smtClean="0"/>
              <a:t>recognised</a:t>
            </a:r>
            <a:r>
              <a:rPr lang="en-US" dirty="0" smtClean="0"/>
              <a:t> </a:t>
            </a:r>
            <a:r>
              <a:rPr lang="en-US" dirty="0"/>
              <a:t>more readily and was also preferred by </a:t>
            </a:r>
            <a:r>
              <a:rPr lang="en-US" dirty="0" err="1" smtClean="0"/>
              <a:t>consu</a:t>
            </a:r>
            <a:r>
              <a:rPr lang="en-US" dirty="0" smtClean="0"/>
              <a:t> </a:t>
            </a:r>
            <a:r>
              <a:rPr lang="en-US" dirty="0" err="1" smtClean="0"/>
              <a:t>mers</a:t>
            </a:r>
            <a:r>
              <a:rPr lang="en-US" dirty="0" smtClean="0"/>
              <a:t> </a:t>
            </a:r>
            <a:r>
              <a:rPr lang="en-US" dirty="0"/>
              <a:t>over other commonly used terms such as </a:t>
            </a:r>
            <a:r>
              <a:rPr lang="en-US" dirty="0" err="1" smtClean="0"/>
              <a:t>nutraceutical</a:t>
            </a:r>
            <a:r>
              <a:rPr lang="en-US" dirty="0" smtClean="0"/>
              <a:t> or </a:t>
            </a:r>
            <a:r>
              <a:rPr lang="en-US" dirty="0"/>
              <a:t>designer </a:t>
            </a:r>
            <a:r>
              <a:rPr lang="en-US" dirty="0" smtClean="0"/>
              <a:t>foods. </a:t>
            </a:r>
          </a:p>
          <a:p>
            <a:pPr algn="just"/>
            <a:r>
              <a:rPr lang="en-US" dirty="0" smtClean="0"/>
              <a:t>Recent </a:t>
            </a:r>
            <a:r>
              <a:rPr lang="en-US" dirty="0"/>
              <a:t>broad use and acceptance </a:t>
            </a:r>
            <a:r>
              <a:rPr lang="en-US" dirty="0" smtClean="0"/>
              <a:t>of the </a:t>
            </a:r>
            <a:r>
              <a:rPr lang="en-US" dirty="0"/>
              <a:t>term functional foods by media, scientists, and </a:t>
            </a:r>
            <a:r>
              <a:rPr lang="en-US" dirty="0" smtClean="0"/>
              <a:t>consumers makes convenient </a:t>
            </a:r>
            <a:r>
              <a:rPr lang="en-US" dirty="0"/>
              <a:t>to work within this framework rather </a:t>
            </a:r>
            <a:r>
              <a:rPr lang="en-US" dirty="0" smtClean="0"/>
              <a:t>than introduce </a:t>
            </a:r>
            <a:r>
              <a:rPr lang="en-US" dirty="0"/>
              <a:t>a new, more descriptive term, because of </a:t>
            </a:r>
            <a:r>
              <a:rPr lang="en-US" dirty="0" smtClean="0"/>
              <a:t>concern that </a:t>
            </a:r>
            <a:r>
              <a:rPr lang="en-US" dirty="0"/>
              <a:t>new terminology could lead to further confusion </a:t>
            </a:r>
            <a:r>
              <a:rPr lang="en-US" dirty="0" smtClean="0"/>
              <a:t>among consumers.</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Dairy products</a:t>
            </a:r>
          </a:p>
        </p:txBody>
      </p:sp>
      <p:sp>
        <p:nvSpPr>
          <p:cNvPr id="3" name="Content Placeholder 2"/>
          <p:cNvSpPr>
            <a:spLocks noGrp="1"/>
          </p:cNvSpPr>
          <p:nvPr>
            <p:ph idx="1"/>
          </p:nvPr>
        </p:nvSpPr>
        <p:spPr>
          <a:xfrm>
            <a:off x="457200" y="1371600"/>
            <a:ext cx="8229600" cy="5257800"/>
          </a:xfrm>
        </p:spPr>
        <p:txBody>
          <a:bodyPr>
            <a:noAutofit/>
          </a:bodyPr>
          <a:lstStyle/>
          <a:p>
            <a:pPr algn="just"/>
            <a:r>
              <a:rPr lang="en-US" sz="1700" dirty="0"/>
              <a:t>There is no doubt that dairy products are functional </a:t>
            </a:r>
            <a:r>
              <a:rPr lang="en-US" sz="1700" dirty="0" smtClean="0"/>
              <a:t>foods. </a:t>
            </a:r>
          </a:p>
          <a:p>
            <a:pPr algn="just"/>
            <a:r>
              <a:rPr lang="en-US" sz="1700" dirty="0" smtClean="0"/>
              <a:t>They </a:t>
            </a:r>
            <a:r>
              <a:rPr lang="en-US" sz="1700" dirty="0"/>
              <a:t>are one of the best sources of calcium, an </a:t>
            </a:r>
            <a:r>
              <a:rPr lang="en-US" sz="1700" dirty="0" smtClean="0"/>
              <a:t>essential nutrient </a:t>
            </a:r>
            <a:r>
              <a:rPr lang="en-US" sz="1700" dirty="0"/>
              <a:t>which can prevent osteoporosis and possibly </a:t>
            </a:r>
            <a:r>
              <a:rPr lang="en-US" sz="1700" dirty="0" smtClean="0"/>
              <a:t>colon cancer</a:t>
            </a:r>
            <a:r>
              <a:rPr lang="en-US" sz="1700" dirty="0"/>
              <a:t>. </a:t>
            </a:r>
            <a:endParaRPr lang="en-US" sz="1700" dirty="0" smtClean="0"/>
          </a:p>
          <a:p>
            <a:pPr algn="just"/>
            <a:r>
              <a:rPr lang="en-US" sz="1700" dirty="0" smtClean="0"/>
              <a:t>In </a:t>
            </a:r>
            <a:r>
              <a:rPr lang="en-US" sz="1700" dirty="0"/>
              <a:t>view of the former, the National Academy </a:t>
            </a:r>
            <a:r>
              <a:rPr lang="en-US" sz="1700" dirty="0" smtClean="0"/>
              <a:t>of Sciences </a:t>
            </a:r>
            <a:r>
              <a:rPr lang="en-US" sz="1700" dirty="0"/>
              <a:t>of USA recently increased recommendations </a:t>
            </a:r>
            <a:r>
              <a:rPr lang="en-US" sz="1700" dirty="0" smtClean="0"/>
              <a:t>for this </a:t>
            </a:r>
            <a:r>
              <a:rPr lang="en-US" sz="1700" dirty="0"/>
              <a:t>nutrient for most human age groups. In addition to </a:t>
            </a:r>
            <a:r>
              <a:rPr lang="en-US" sz="1700" dirty="0" smtClean="0"/>
              <a:t>calcium</a:t>
            </a:r>
            <a:r>
              <a:rPr lang="en-US" sz="1700" dirty="0"/>
              <a:t>, however, recent research has focused specifically </a:t>
            </a:r>
            <a:r>
              <a:rPr lang="en-US" sz="1700" dirty="0" smtClean="0"/>
              <a:t>on other </a:t>
            </a:r>
            <a:r>
              <a:rPr lang="en-US" sz="1700" dirty="0"/>
              <a:t>components in dairy products, particularly </a:t>
            </a:r>
            <a:r>
              <a:rPr lang="en-US" sz="1700" dirty="0" smtClean="0"/>
              <a:t>fermented dairy </a:t>
            </a:r>
            <a:r>
              <a:rPr lang="en-US" sz="1700" dirty="0"/>
              <a:t>products, known as </a:t>
            </a:r>
            <a:r>
              <a:rPr lang="en-US" sz="1700" dirty="0" err="1"/>
              <a:t>probiotics</a:t>
            </a:r>
            <a:r>
              <a:rPr lang="en-US" sz="1700" dirty="0"/>
              <a:t>. </a:t>
            </a:r>
            <a:endParaRPr lang="en-US" sz="1700" dirty="0" smtClean="0"/>
          </a:p>
          <a:p>
            <a:pPr algn="just"/>
            <a:r>
              <a:rPr lang="en-US" sz="1700" dirty="0" err="1" smtClean="0"/>
              <a:t>Probiotics</a:t>
            </a:r>
            <a:r>
              <a:rPr lang="en-US" sz="1700" dirty="0" smtClean="0"/>
              <a:t> </a:t>
            </a:r>
            <a:r>
              <a:rPr lang="en-US" sz="1700" dirty="0"/>
              <a:t>are defined </a:t>
            </a:r>
            <a:r>
              <a:rPr lang="en-US" sz="1700" dirty="0" smtClean="0"/>
              <a:t>as "live </a:t>
            </a:r>
            <a:r>
              <a:rPr lang="en-US" sz="1700" dirty="0"/>
              <a:t>microbial feed supplements which beneficially </a:t>
            </a:r>
            <a:r>
              <a:rPr lang="en-US" sz="1700" dirty="0" smtClean="0"/>
              <a:t>affect the </a:t>
            </a:r>
            <a:r>
              <a:rPr lang="en-US" sz="1700" dirty="0"/>
              <a:t>host animal </a:t>
            </a:r>
            <a:r>
              <a:rPr lang="en-US" sz="1700" dirty="0" smtClean="0"/>
              <a:t>by improving </a:t>
            </a:r>
            <a:r>
              <a:rPr lang="en-US" sz="1700" dirty="0"/>
              <a:t>its intestinal </a:t>
            </a:r>
            <a:r>
              <a:rPr lang="en-US" sz="1700" dirty="0" smtClean="0"/>
              <a:t>microbial balance“.</a:t>
            </a:r>
            <a:endParaRPr lang="en-US" sz="1700" dirty="0"/>
          </a:p>
          <a:p>
            <a:pPr algn="just"/>
            <a:r>
              <a:rPr lang="en-US" sz="1700" dirty="0"/>
              <a:t>It is estimated that over 400 species of bacteria, </a:t>
            </a:r>
            <a:r>
              <a:rPr lang="en-US" sz="1700" dirty="0" smtClean="0"/>
              <a:t>separated into </a:t>
            </a:r>
            <a:r>
              <a:rPr lang="en-US" sz="1700" dirty="0"/>
              <a:t>two broad categories, inhabit the human </a:t>
            </a:r>
            <a:r>
              <a:rPr lang="en-US" sz="1700" dirty="0" smtClean="0"/>
              <a:t>gastrointestinal tract</a:t>
            </a:r>
            <a:r>
              <a:rPr lang="en-US" sz="1700" dirty="0"/>
              <a:t>. </a:t>
            </a:r>
            <a:endParaRPr lang="en-US" sz="1700" dirty="0" smtClean="0"/>
          </a:p>
          <a:p>
            <a:pPr algn="just"/>
            <a:r>
              <a:rPr lang="en-US" sz="1700" dirty="0" smtClean="0"/>
              <a:t>The </a:t>
            </a:r>
            <a:r>
              <a:rPr lang="en-US" sz="1700" dirty="0"/>
              <a:t>categories are: those considered to be </a:t>
            </a:r>
            <a:r>
              <a:rPr lang="en-US" sz="1700" dirty="0" smtClean="0"/>
              <a:t>beneficial (e.g</a:t>
            </a:r>
            <a:r>
              <a:rPr lang="en-US" sz="1700" dirty="0"/>
              <a:t>. </a:t>
            </a:r>
            <a:r>
              <a:rPr lang="en-US" sz="1700" dirty="0" err="1"/>
              <a:t>Bifidobacterium</a:t>
            </a:r>
            <a:r>
              <a:rPr lang="en-US" sz="1700" dirty="0"/>
              <a:t> and Lactobacillus) and those </a:t>
            </a:r>
            <a:r>
              <a:rPr lang="en-US" sz="1700" dirty="0" smtClean="0"/>
              <a:t>considered </a:t>
            </a:r>
            <a:r>
              <a:rPr lang="en-US" sz="1700" dirty="0"/>
              <a:t>detrimental (e.g. </a:t>
            </a:r>
            <a:r>
              <a:rPr lang="en-US" sz="1700" dirty="0" err="1"/>
              <a:t>Enterobacteriaceae</a:t>
            </a:r>
            <a:r>
              <a:rPr lang="en-US" sz="1700" dirty="0"/>
              <a:t> and </a:t>
            </a:r>
            <a:r>
              <a:rPr lang="en-US" sz="1700" dirty="0" smtClean="0"/>
              <a:t>Clostridium spp</a:t>
            </a:r>
            <a:r>
              <a:rPr lang="en-US" sz="1700" dirty="0"/>
              <a:t>.). Of the beneficial micro-organisms traditionally used </a:t>
            </a:r>
            <a:r>
              <a:rPr lang="en-US" sz="1700" dirty="0" smtClean="0"/>
              <a:t>in food </a:t>
            </a:r>
            <a:r>
              <a:rPr lang="en-US" sz="1700" dirty="0"/>
              <a:t>fermentation, lactic acid bacteria have attracted </a:t>
            </a:r>
            <a:r>
              <a:rPr lang="en-US" sz="1700" dirty="0" smtClean="0"/>
              <a:t>the most attention. </a:t>
            </a:r>
          </a:p>
          <a:p>
            <a:pPr algn="just"/>
            <a:r>
              <a:rPr lang="en-US" sz="1700" dirty="0" smtClean="0"/>
              <a:t>Although </a:t>
            </a:r>
            <a:r>
              <a:rPr lang="en-US" sz="1700" dirty="0"/>
              <a:t>a variety of health </a:t>
            </a:r>
            <a:r>
              <a:rPr lang="en-US" sz="1700" dirty="0" smtClean="0"/>
              <a:t>benefits have </a:t>
            </a:r>
            <a:r>
              <a:rPr lang="en-US" sz="1700" dirty="0"/>
              <a:t>been attributed to </a:t>
            </a:r>
            <a:r>
              <a:rPr lang="en-US" sz="1700" dirty="0" err="1"/>
              <a:t>probiotics</a:t>
            </a:r>
            <a:r>
              <a:rPr lang="en-US" sz="1700" dirty="0"/>
              <a:t>, their </a:t>
            </a:r>
            <a:r>
              <a:rPr lang="en-US" sz="1700" dirty="0" err="1" smtClean="0"/>
              <a:t>anticarcinogenic</a:t>
            </a:r>
            <a:r>
              <a:rPr lang="en-US" sz="1700" dirty="0" smtClean="0"/>
              <a:t>, </a:t>
            </a:r>
            <a:r>
              <a:rPr lang="en-US" sz="1700" dirty="0" err="1" smtClean="0"/>
              <a:t>hypocholesterolemic</a:t>
            </a:r>
            <a:r>
              <a:rPr lang="en-US" sz="1700" dirty="0" smtClean="0"/>
              <a:t> </a:t>
            </a:r>
            <a:r>
              <a:rPr lang="en-US" sz="1700" dirty="0"/>
              <a:t>and antagonistic actions against </a:t>
            </a:r>
            <a:r>
              <a:rPr lang="en-US" sz="1700" dirty="0" smtClean="0"/>
              <a:t>enteric pathogens </a:t>
            </a:r>
            <a:r>
              <a:rPr lang="en-US" sz="1700" dirty="0"/>
              <a:t>and other intestinal organisms have received </a:t>
            </a:r>
            <a:r>
              <a:rPr lang="en-US" sz="1700" dirty="0" smtClean="0"/>
              <a:t>the most attention.</a:t>
            </a:r>
            <a:endParaRPr lang="en-US" sz="1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algn="just"/>
            <a:r>
              <a:rPr lang="en-US" dirty="0" smtClean="0"/>
              <a:t>The </a:t>
            </a:r>
            <a:r>
              <a:rPr lang="en-US" dirty="0" err="1" smtClean="0"/>
              <a:t>hypocholesterolemic</a:t>
            </a:r>
            <a:r>
              <a:rPr lang="en-US" dirty="0" smtClean="0"/>
              <a:t> effect of fermented milk was </a:t>
            </a:r>
            <a:r>
              <a:rPr lang="en-US" dirty="0" err="1" smtClean="0"/>
              <a:t>dis</a:t>
            </a:r>
            <a:r>
              <a:rPr lang="en-US" dirty="0" smtClean="0"/>
              <a:t>-covered more than 30 years ago during studies conducted in </a:t>
            </a:r>
            <a:r>
              <a:rPr lang="en-US" dirty="0" err="1" smtClean="0"/>
              <a:t>Maasai</a:t>
            </a:r>
            <a:r>
              <a:rPr lang="en-US" dirty="0" smtClean="0"/>
              <a:t> tribesmen in Africa. </a:t>
            </a:r>
          </a:p>
          <a:p>
            <a:pPr algn="just"/>
            <a:r>
              <a:rPr lang="en-US" dirty="0" smtClean="0"/>
              <a:t>The </a:t>
            </a:r>
            <a:r>
              <a:rPr lang="en-US" dirty="0" err="1" smtClean="0"/>
              <a:t>Maasai</a:t>
            </a:r>
            <a:r>
              <a:rPr lang="en-US" dirty="0" smtClean="0"/>
              <a:t> have low levels of serum cholesterol and clinical coronary heart disease des-</a:t>
            </a:r>
            <a:r>
              <a:rPr lang="en-US" dirty="0" err="1" smtClean="0"/>
              <a:t>pite</a:t>
            </a:r>
            <a:r>
              <a:rPr lang="en-US" dirty="0" smtClean="0"/>
              <a:t> a high meat diet. </a:t>
            </a:r>
          </a:p>
          <a:p>
            <a:pPr algn="just"/>
            <a:r>
              <a:rPr lang="en-US" dirty="0" smtClean="0"/>
              <a:t>However, they consume daily 4 to 5 L of fermented whole milk. </a:t>
            </a:r>
          </a:p>
          <a:p>
            <a:pPr algn="just"/>
            <a:r>
              <a:rPr lang="en-US" dirty="0" smtClean="0"/>
              <a:t>Although a number of human clinical studies have assessed the cholesterol-lowering effects of fermented milk products, results are equivocal. </a:t>
            </a:r>
          </a:p>
          <a:p>
            <a:pPr algn="just"/>
            <a:r>
              <a:rPr lang="en-US" dirty="0" smtClean="0"/>
              <a:t>Study outcomes have been complicated by inadequate sample sizes, failure to control nutrient intake and energy expenditure, and variations in baseline blood lipids.</a:t>
            </a:r>
          </a:p>
          <a:p>
            <a:pPr algn="just"/>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437"/>
            <a:ext cx="8229600" cy="5973763"/>
          </a:xfrm>
        </p:spPr>
        <p:txBody>
          <a:bodyPr>
            <a:normAutofit fontScale="92500"/>
          </a:bodyPr>
          <a:lstStyle/>
          <a:p>
            <a:pPr algn="just"/>
            <a:r>
              <a:rPr lang="en-US" dirty="0" smtClean="0"/>
              <a:t>More evidence supports the role of </a:t>
            </a:r>
            <a:r>
              <a:rPr lang="en-US" dirty="0" err="1" smtClean="0"/>
              <a:t>probiotics</a:t>
            </a:r>
            <a:r>
              <a:rPr lang="en-US" dirty="0" smtClean="0"/>
              <a:t> in cancer risk reduction, particularly colon cancer. </a:t>
            </a:r>
          </a:p>
          <a:p>
            <a:pPr algn="just"/>
            <a:r>
              <a:rPr lang="en-US" dirty="0" smtClean="0"/>
              <a:t>This observation may be due to the fact that lactic acid cultures can decrease the activity of </a:t>
            </a:r>
            <a:r>
              <a:rPr lang="en-US" dirty="0" err="1" smtClean="0"/>
              <a:t>faecal</a:t>
            </a:r>
            <a:r>
              <a:rPr lang="en-US" dirty="0" smtClean="0"/>
              <a:t> enzymes (e.g. β-</a:t>
            </a:r>
            <a:r>
              <a:rPr lang="en-US" dirty="0" err="1" smtClean="0"/>
              <a:t>glucuronidase</a:t>
            </a:r>
            <a:r>
              <a:rPr lang="en-US" dirty="0" smtClean="0"/>
              <a:t>, </a:t>
            </a:r>
            <a:r>
              <a:rPr lang="en-US" dirty="0" err="1" smtClean="0"/>
              <a:t>azore</a:t>
            </a:r>
            <a:r>
              <a:rPr lang="en-US" dirty="0" smtClean="0"/>
              <a:t> </a:t>
            </a:r>
            <a:r>
              <a:rPr lang="en-US" dirty="0" err="1" smtClean="0"/>
              <a:t>ductase</a:t>
            </a:r>
            <a:r>
              <a:rPr lang="en-US" dirty="0" smtClean="0"/>
              <a:t>, </a:t>
            </a:r>
            <a:r>
              <a:rPr lang="en-US" dirty="0" err="1" smtClean="0"/>
              <a:t>nitroreductase</a:t>
            </a:r>
            <a:r>
              <a:rPr lang="en-US" dirty="0" smtClean="0"/>
              <a:t>) that are thought to play a role in the development of colon cancer. </a:t>
            </a:r>
          </a:p>
          <a:p>
            <a:pPr algn="just"/>
            <a:r>
              <a:rPr lang="en-US" dirty="0" smtClean="0"/>
              <a:t>Relatively less attention has been focused on the consumption of fermented milk products and breast cancer risk, although an inverse relationship has been observed in some studies.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algn="just"/>
            <a:r>
              <a:rPr lang="en-US" dirty="0" smtClean="0"/>
              <a:t>In addition to </a:t>
            </a:r>
            <a:r>
              <a:rPr lang="en-US" dirty="0" err="1" smtClean="0"/>
              <a:t>probiotics</a:t>
            </a:r>
            <a:r>
              <a:rPr lang="en-US" dirty="0" smtClean="0"/>
              <a:t>, there is growing interest in fermentable carbohydrates that feed the good </a:t>
            </a:r>
            <a:r>
              <a:rPr lang="en-US" dirty="0" err="1" smtClean="0"/>
              <a:t>microflora</a:t>
            </a:r>
            <a:r>
              <a:rPr lang="en-US" dirty="0" smtClean="0"/>
              <a:t> of the gut. </a:t>
            </a:r>
          </a:p>
          <a:p>
            <a:pPr algn="just"/>
            <a:r>
              <a:rPr lang="en-US" dirty="0" smtClean="0"/>
              <a:t>These carbohydrates, called </a:t>
            </a:r>
            <a:r>
              <a:rPr lang="en-US" dirty="0" err="1" smtClean="0"/>
              <a:t>prebiotics</a:t>
            </a:r>
            <a:r>
              <a:rPr lang="en-US" dirty="0" smtClean="0"/>
              <a:t>, were defined by GIBSON and ROBERFROID  as "</a:t>
            </a:r>
            <a:r>
              <a:rPr lang="en-US" dirty="0" err="1" smtClean="0"/>
              <a:t>nondigestible</a:t>
            </a:r>
            <a:r>
              <a:rPr lang="en-US" dirty="0" smtClean="0"/>
              <a:t> food ingredients that beneficially affect the host by selectively stimulating the growth and/or activity of one or a limited number of bacteria in the colon and thus improves host health".</a:t>
            </a:r>
          </a:p>
          <a:p>
            <a:pPr algn="just"/>
            <a:r>
              <a:rPr lang="en-US" dirty="0" err="1" smtClean="0"/>
              <a:t>Prebiotics</a:t>
            </a:r>
            <a:r>
              <a:rPr lang="en-US" dirty="0" smtClean="0"/>
              <a:t> include starches, dietary </a:t>
            </a:r>
            <a:r>
              <a:rPr lang="en-US" dirty="0" err="1" smtClean="0"/>
              <a:t>fibres</a:t>
            </a:r>
            <a:r>
              <a:rPr lang="en-US" dirty="0" smtClean="0"/>
              <a:t>, other non-absorbable sugars, sugar alcohols and oligosaccharides. </a:t>
            </a:r>
          </a:p>
          <a:p>
            <a:pPr algn="just"/>
            <a:r>
              <a:rPr lang="en-US" dirty="0" smtClean="0"/>
              <a:t>Of these, oligosaccharides have received the most attention, and numerous health benefits have been attributed to them.</a:t>
            </a:r>
          </a:p>
          <a:p>
            <a:pPr algn="just"/>
            <a:r>
              <a:rPr lang="en-US" dirty="0" smtClean="0"/>
              <a:t>Oligosaccharides consist of short chain polysaccharides composed of three to ten simple sugars linked together. </a:t>
            </a:r>
          </a:p>
          <a:p>
            <a:pPr algn="just"/>
            <a:r>
              <a:rPr lang="en-US" dirty="0" smtClean="0"/>
              <a:t>They are found naturally in many fruits and vegetables (including banana, garlic, onions, milk, honey and artichokes). </a:t>
            </a:r>
          </a:p>
          <a:p>
            <a:pPr algn="just"/>
            <a:r>
              <a:rPr lang="en-US" dirty="0" smtClean="0"/>
              <a:t>The </a:t>
            </a:r>
            <a:r>
              <a:rPr lang="en-US" dirty="0" err="1" smtClean="0"/>
              <a:t>prebiotic</a:t>
            </a:r>
            <a:r>
              <a:rPr lang="en-US" dirty="0" smtClean="0"/>
              <a:t> concept has been further extended to encompass the concept of </a:t>
            </a:r>
            <a:r>
              <a:rPr lang="en-US" dirty="0" err="1" smtClean="0"/>
              <a:t>synbiotics</a:t>
            </a:r>
            <a:r>
              <a:rPr lang="en-US" dirty="0" smtClean="0"/>
              <a:t>, a mixture of pro- and </a:t>
            </a:r>
            <a:r>
              <a:rPr lang="en-US" dirty="0" err="1" smtClean="0"/>
              <a:t>prebiotics</a:t>
            </a:r>
            <a:r>
              <a:rPr lang="en-US" dirty="0" smtClean="0"/>
              <a:t>.</a:t>
            </a:r>
          </a:p>
          <a:p>
            <a:pPr algn="just"/>
            <a:r>
              <a:rPr lang="en-US" dirty="0" smtClean="0"/>
              <a:t>Many </a:t>
            </a:r>
            <a:r>
              <a:rPr lang="en-US" dirty="0" err="1" smtClean="0"/>
              <a:t>synbiotic</a:t>
            </a:r>
            <a:r>
              <a:rPr lang="en-US" dirty="0" smtClean="0"/>
              <a:t> products are currently on the market in Europe.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lnSpcReduction="10000"/>
          </a:bodyPr>
          <a:lstStyle/>
          <a:p>
            <a:pPr algn="just"/>
            <a:r>
              <a:rPr lang="en-US" dirty="0" smtClean="0"/>
              <a:t>Recently, it was found that whey proteins have a putative anti-cancer activity. </a:t>
            </a:r>
          </a:p>
          <a:p>
            <a:pPr algn="just"/>
            <a:r>
              <a:rPr lang="en-US" dirty="0" smtClean="0"/>
              <a:t>It was shown that these proteins are efficacious in retardation of colon cancer in young rats, compared with other dietary proteins (meat and soy), which can be a basis for their inclusion as ingredients in functional foods. </a:t>
            </a:r>
          </a:p>
          <a:p>
            <a:pPr algn="just"/>
            <a:r>
              <a:rPr lang="en-US" dirty="0" smtClean="0"/>
              <a:t>Additionally, the foods containing whey proteins are generally highly acceptable in taste trials. </a:t>
            </a:r>
          </a:p>
          <a:p>
            <a:pPr algn="just"/>
            <a:r>
              <a:rPr lang="en-US" dirty="0" smtClean="0"/>
              <a:t>A recent field of research are biological active peptide sequences of whey, which become effective during digestion and are of importance for secretion of </a:t>
            </a:r>
            <a:r>
              <a:rPr lang="en-US" dirty="0" err="1" smtClean="0"/>
              <a:t>entero</a:t>
            </a:r>
            <a:r>
              <a:rPr lang="en-US" dirty="0" smtClean="0"/>
              <a:t> hormones as well as for immune enhancing effects.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3. Fish</a:t>
            </a:r>
            <a:endParaRPr lang="en-US" b="1"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algn="just"/>
            <a:r>
              <a:rPr lang="en-US" dirty="0" smtClean="0"/>
              <a:t>Omega-3 (n-3) fatty acids are an essential class of poly-unsaturated fatty acids (PUFA) derived primarily from fish oil. </a:t>
            </a:r>
          </a:p>
          <a:p>
            <a:pPr algn="just"/>
            <a:r>
              <a:rPr lang="en-US" dirty="0" smtClean="0"/>
              <a:t>The major PUFA are </a:t>
            </a:r>
            <a:r>
              <a:rPr lang="en-US" dirty="0" err="1" smtClean="0"/>
              <a:t>eicosapentaenoic</a:t>
            </a:r>
            <a:r>
              <a:rPr lang="en-US" dirty="0" smtClean="0"/>
              <a:t> acid (EPA ; C20:5, n-3) and </a:t>
            </a:r>
            <a:r>
              <a:rPr lang="en-US" dirty="0" err="1" smtClean="0"/>
              <a:t>docosahexanoic</a:t>
            </a:r>
            <a:r>
              <a:rPr lang="en-US" dirty="0" smtClean="0"/>
              <a:t> acid (DHA; C22:6, n-3).</a:t>
            </a:r>
          </a:p>
          <a:p>
            <a:pPr algn="just"/>
            <a:r>
              <a:rPr lang="en-US" dirty="0" smtClean="0"/>
              <a:t>Canada has established the Canadian Recommended Nutrient Intake (CRNI) of n-3 PUFA at 0.5 % of energy (e.g. 1.1 g/2000 kcal). </a:t>
            </a:r>
          </a:p>
          <a:p>
            <a:pPr algn="just"/>
            <a:r>
              <a:rPr lang="en-US" dirty="0" smtClean="0"/>
              <a:t>It has been suggested that the Western-type diet is currently deficient in n-3 fatty acids, which is reflected in the current estimated n-6 to n-3 dietary ratio of 20:25-1, compared to the estimated 1:1 ratio on which humans evolved.</a:t>
            </a:r>
          </a:p>
          <a:p>
            <a:pPr algn="just"/>
            <a:r>
              <a:rPr lang="en-US" dirty="0" smtClean="0"/>
              <a:t> This has prompted researchers to examine the role of n-3 fatty acids in a number of diseases - particularly cancer and cardiovascular diseases (CVD) - and more recently, in early human development.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3306</Words>
  <Application>Microsoft Office PowerPoint</Application>
  <PresentationFormat>On-screen Show (4:3)</PresentationFormat>
  <Paragraphs>133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Functional foods from animal sources and their physiologically active components</vt:lpstr>
      <vt:lpstr>1. Definition of functional foods</vt:lpstr>
      <vt:lpstr>Slide 3</vt:lpstr>
      <vt:lpstr>2. Dairy products</vt:lpstr>
      <vt:lpstr>Slide 5</vt:lpstr>
      <vt:lpstr>Slide 6</vt:lpstr>
      <vt:lpstr>Slide 7</vt:lpstr>
      <vt:lpstr>Slide 8</vt:lpstr>
      <vt:lpstr>3. Fish</vt:lpstr>
      <vt:lpstr>Slide 10</vt:lpstr>
      <vt:lpstr>Slide 11</vt:lpstr>
      <vt:lpstr>4. Meat</vt:lpstr>
      <vt:lpstr>Slide 13</vt:lpstr>
      <vt:lpstr>Slide 14</vt:lpstr>
      <vt:lpstr>Slide 15</vt:lpstr>
      <vt:lpstr>5. Eggs</vt:lpstr>
      <vt:lpstr>Slide 17</vt:lpstr>
      <vt:lpstr>Slide 18</vt:lpstr>
      <vt:lpstr>6. Animal foods</vt:lpstr>
      <vt:lpstr>Slide 20</vt:lpstr>
      <vt:lpstr>Slide 21</vt:lpstr>
      <vt:lpstr>Slide 22</vt:lpstr>
      <vt:lpstr>7. Safety issues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 foods from animal sources and their physiologically active components</dc:title>
  <dc:creator>Afzal</dc:creator>
  <cp:lastModifiedBy>Afzal</cp:lastModifiedBy>
  <cp:revision>121</cp:revision>
  <dcterms:created xsi:type="dcterms:W3CDTF">2019-02-28T04:29:20Z</dcterms:created>
  <dcterms:modified xsi:type="dcterms:W3CDTF">2019-03-01T09:39:13Z</dcterms:modified>
</cp:coreProperties>
</file>