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DC9838-B747-4D91-BA2D-5FC0896D49C2}" type="datetimeFigureOut">
              <a:rPr lang="en-US" smtClean="0"/>
              <a:t>5/3/2020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FE7B1-AA82-47F4-AFB1-22A44DF25244}" type="slidenum">
              <a:rPr lang="en-US" smtClean="0"/>
              <a:t>‹#›</a:t>
            </a:fld>
            <a:endParaRPr lang="en-US"/>
          </a:p>
        </p:txBody>
      </p:sp>
    </p:spTree>
    <p:extLst>
      <p:ext uri="{BB962C8B-B14F-4D97-AF65-F5344CB8AC3E}">
        <p14:creationId xmlns:p14="http://schemas.microsoft.com/office/powerpoint/2010/main" val="1977470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p:sp>
      <p:sp>
        <p:nvSpPr>
          <p:cNvPr id="1464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Perception is the way people organize the massive amounts of information they receive into patterns that give it meaning.  People will use their perceptions of reality, not reality itself,  to decide how to behave.  </a:t>
            </a:r>
          </a:p>
        </p:txBody>
      </p:sp>
      <p:sp>
        <p:nvSpPr>
          <p:cNvPr id="14643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46437"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7C291D5-D95C-4CF0-8383-8962B790444B}" type="slidenum">
              <a:rPr lang="en-US" altLang="en-US" smtClean="0"/>
              <a:t>2</a:t>
            </a:fld>
            <a:endParaRPr lang="en-US" altLang="en-US"/>
          </a:p>
        </p:txBody>
      </p:sp>
    </p:spTree>
    <p:extLst>
      <p:ext uri="{BB962C8B-B14F-4D97-AF65-F5344CB8AC3E}">
        <p14:creationId xmlns:p14="http://schemas.microsoft.com/office/powerpoint/2010/main" val="2448490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p:sp>
      <p:sp>
        <p:nvSpPr>
          <p:cNvPr id="158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Stereotyping is a typical shortcut we utilize in the perception process.  It is making generalizations about an individual based on the group to which that person belongs.  This generalization can be useful in making decisions, however, it can also be inaccurate and cause us to mistakenly develop a perception about an individual that is not representative of who they are.  Profiling is an application of stereotyping where members of a group are singled out for scrutiny based on a single trait.</a:t>
            </a:r>
          </a:p>
        </p:txBody>
      </p:sp>
      <p:sp>
        <p:nvSpPr>
          <p:cNvPr id="158724"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58725"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BC6F0E-72CA-4836-A435-62A5882F26CF}" type="slidenum">
              <a:rPr lang="en-US" altLang="en-US" smtClean="0"/>
              <a:t>11</a:t>
            </a:fld>
            <a:endParaRPr lang="en-US" altLang="en-US"/>
          </a:p>
        </p:txBody>
      </p:sp>
    </p:spTree>
    <p:extLst>
      <p:ext uri="{BB962C8B-B14F-4D97-AF65-F5344CB8AC3E}">
        <p14:creationId xmlns:p14="http://schemas.microsoft.com/office/powerpoint/2010/main" val="3982843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p:sp>
      <p:sp>
        <p:nvSpPr>
          <p:cNvPr id="160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Organizations use these shortcuts often to make decisions.   The employment interview is a prime example of this.  Many perceptions formed by the interviewers impact their judgments of the applicants.  These perceptions are formed very rapidly, some researchers even say within one tenth of a second.</a:t>
            </a:r>
          </a:p>
          <a:p>
            <a:endParaRPr lang="en-US" altLang="en-US" dirty="0"/>
          </a:p>
          <a:p>
            <a:r>
              <a:rPr lang="en-US" altLang="en-US" dirty="0"/>
              <a:t>Performance expectations often incorporate perception shortcuts as well.  When expectations are set, there is a self-fulfilling prophecy that works itself out.  The higher the expectations, the better people tend to perform and vice versa</a:t>
            </a:r>
            <a:r>
              <a:rPr lang="en-US" altLang="en-US" dirty="0" smtClean="0"/>
              <a:t>.</a:t>
            </a:r>
            <a:endParaRPr lang="en-US" altLang="en-US" dirty="0"/>
          </a:p>
        </p:txBody>
      </p:sp>
      <p:sp>
        <p:nvSpPr>
          <p:cNvPr id="16077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6077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DFEC51E-F24F-4FAA-9969-A16F2BB42B37}" type="slidenum">
              <a:rPr lang="en-US" altLang="en-US" smtClean="0"/>
              <a:t>12</a:t>
            </a:fld>
            <a:endParaRPr lang="en-US" altLang="en-US"/>
          </a:p>
        </p:txBody>
      </p:sp>
    </p:spTree>
    <p:extLst>
      <p:ext uri="{BB962C8B-B14F-4D97-AF65-F5344CB8AC3E}">
        <p14:creationId xmlns:p14="http://schemas.microsoft.com/office/powerpoint/2010/main" val="2923907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p:sp>
      <p:sp>
        <p:nvSpPr>
          <p:cNvPr id="162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 organizational behavior we are concerned with how decisions are made and perceptions play a significant role in that process.  Often decision making occurs as a reaction to a problem or a perceived discrepancy between the way things are and the way we would like them to be.  A decision is then made based on various alternatives that have been developed from the data collected.  Perception influences this entire process from problem recognition to data selection to alternative chosen.</a:t>
            </a:r>
          </a:p>
        </p:txBody>
      </p:sp>
      <p:sp>
        <p:nvSpPr>
          <p:cNvPr id="16282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6282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B1CB2C-4F7A-47A7-8C02-B69C3A5E53A0}" type="slidenum">
              <a:rPr lang="en-US" altLang="en-US" smtClean="0"/>
              <a:t>13</a:t>
            </a:fld>
            <a:endParaRPr lang="en-US" altLang="en-US"/>
          </a:p>
        </p:txBody>
      </p:sp>
    </p:spTree>
    <p:extLst>
      <p:ext uri="{BB962C8B-B14F-4D97-AF65-F5344CB8AC3E}">
        <p14:creationId xmlns:p14="http://schemas.microsoft.com/office/powerpoint/2010/main" val="3243156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p:sp>
      <p:sp>
        <p:nvSpPr>
          <p:cNvPr id="171011"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70556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p:sp>
      <p:sp>
        <p:nvSpPr>
          <p:cNvPr id="173059"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91294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p:sp>
      <p:sp>
        <p:nvSpPr>
          <p:cNvPr id="1484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There are many factors that influence people’s perceptions.  The factors are either in the perceiver such as attitudes and experience; in the situation such as social setting and time; or in the target such as sounds, size, or background.</a:t>
            </a:r>
          </a:p>
        </p:txBody>
      </p:sp>
      <p:sp>
        <p:nvSpPr>
          <p:cNvPr id="148484"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48485"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651547B-09D5-4B45-8E74-9DE37052F998}" type="slidenum">
              <a:rPr lang="en-US" altLang="en-US" smtClean="0"/>
              <a:t>3</a:t>
            </a:fld>
            <a:endParaRPr lang="en-US" altLang="en-US"/>
          </a:p>
        </p:txBody>
      </p:sp>
    </p:spTree>
    <p:extLst>
      <p:ext uri="{BB962C8B-B14F-4D97-AF65-F5344CB8AC3E}">
        <p14:creationId xmlns:p14="http://schemas.microsoft.com/office/powerpoint/2010/main" val="1098139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p:sp>
      <p:sp>
        <p:nvSpPr>
          <p:cNvPr id="164867"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879159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p:sp>
      <p:sp>
        <p:nvSpPr>
          <p:cNvPr id="1669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076165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p:sp>
      <p:sp>
        <p:nvSpPr>
          <p:cNvPr id="1689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48321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p:sp>
      <p:sp>
        <p:nvSpPr>
          <p:cNvPr id="150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attribution theory helps us to understand our perceptions about others.  Research has shown that our perceptions about others are based upon the assumptions we make about them.  The attribution theory says that when we observe behavior we try to determine if it is internally or externally driven.  If it is internally driven it is under the person’s control whereas external causes are not under the individual’s control.   We can use three factors to help us decide if behavior is internally or externally controlled:  distinctiveness, consensus, consistency.    Distinctiveness shows different behaviors in different situations.  Consensus looks at the response and compares it to others in the same situation to see if it is consistent with the behaviors of others.  Consistency looks to see if the response is the same over time.</a:t>
            </a:r>
          </a:p>
        </p:txBody>
      </p:sp>
      <p:sp>
        <p:nvSpPr>
          <p:cNvPr id="15053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5053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D0D2E24-AB03-4DA6-ABF9-54435F0C642E}" type="slidenum">
              <a:rPr lang="en-US" altLang="en-US" smtClean="0"/>
              <a:t>7</a:t>
            </a:fld>
            <a:endParaRPr lang="en-US" altLang="en-US"/>
          </a:p>
        </p:txBody>
      </p:sp>
    </p:spTree>
    <p:extLst>
      <p:ext uri="{BB962C8B-B14F-4D97-AF65-F5344CB8AC3E}">
        <p14:creationId xmlns:p14="http://schemas.microsoft.com/office/powerpoint/2010/main" val="360209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p:sp>
      <p:sp>
        <p:nvSpPr>
          <p:cNvPr id="15257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chart looks at the elements of the attribution theory and helps us to make the connection between external or internal driven factors.  For example if consensus is high then it is most likely externally driven whereas if consensus is low it tends to be more internally driven.</a:t>
            </a:r>
          </a:p>
        </p:txBody>
      </p:sp>
      <p:sp>
        <p:nvSpPr>
          <p:cNvPr id="15258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5258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0C4406-5D8A-459F-834D-BF2496B1A462}" type="slidenum">
              <a:rPr lang="en-US" altLang="en-US" smtClean="0"/>
              <a:t>8</a:t>
            </a:fld>
            <a:endParaRPr lang="en-US" altLang="en-US"/>
          </a:p>
        </p:txBody>
      </p:sp>
    </p:spTree>
    <p:extLst>
      <p:ext uri="{BB962C8B-B14F-4D97-AF65-F5344CB8AC3E}">
        <p14:creationId xmlns:p14="http://schemas.microsoft.com/office/powerpoint/2010/main" val="3299533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p:sp>
      <p:sp>
        <p:nvSpPr>
          <p:cNvPr id="15462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There are errors and biases in the attributions we make.  First, we often tend to underestimate the influence of external factors and overestimate the influence of internal factors.  This is called the fundamental attribution error.  The next common error is the self-serving bias.  This bias exists when individuals attribute their own successes to internal factors and blame external factors when they don’t experience success.</a:t>
            </a:r>
          </a:p>
        </p:txBody>
      </p:sp>
      <p:sp>
        <p:nvSpPr>
          <p:cNvPr id="154628"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54629"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2B3BD1-831C-458D-93FC-BB3BB57C817E}" type="slidenum">
              <a:rPr lang="en-US" altLang="en-US" smtClean="0"/>
              <a:t>9</a:t>
            </a:fld>
            <a:endParaRPr lang="en-US" altLang="en-US"/>
          </a:p>
        </p:txBody>
      </p:sp>
    </p:spTree>
    <p:extLst>
      <p:ext uri="{BB962C8B-B14F-4D97-AF65-F5344CB8AC3E}">
        <p14:creationId xmlns:p14="http://schemas.microsoft.com/office/powerpoint/2010/main" val="1510841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p:sp>
      <p:sp>
        <p:nvSpPr>
          <p:cNvPr id="1566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There are some frequently used shortcuts we use when judging others.  People will often utilize past experience, their attitudes, and their interests to interpret information about others and reinforce their own biases.  Relying on these shortcuts can lead to misperceiving the situation.</a:t>
            </a:r>
          </a:p>
          <a:p>
            <a:endParaRPr lang="en-US" altLang="en-US"/>
          </a:p>
          <a:p>
            <a:r>
              <a:rPr lang="en-US" altLang="en-US"/>
              <a:t>The halo effect is another common shortcut where generally favorable impressions are drawn about an individual when a single characteristic is positive.  The opposite is true when unfavorable impressions are drawn about an individual based on a single negative characteristic; this is called the horn effect.</a:t>
            </a:r>
          </a:p>
          <a:p>
            <a:endParaRPr lang="en-US" altLang="en-US"/>
          </a:p>
          <a:p>
            <a:r>
              <a:rPr lang="en-US" altLang="en-US"/>
              <a:t>Contrast effects occur when we are making judgments about an individual and comparing them to other individuals we have recently encountered and using the comparison to draw conclusions.</a:t>
            </a:r>
          </a:p>
        </p:txBody>
      </p:sp>
      <p:sp>
        <p:nvSpPr>
          <p:cNvPr id="15667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56677"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9005">
              <a:spcBef>
                <a:spcPct val="30000"/>
              </a:spcBef>
              <a:defRPr sz="1200">
                <a:solidFill>
                  <a:schemeClr val="tx1"/>
                </a:solidFill>
                <a:latin typeface="Times New Roman" panose="02020603050405020304" pitchFamily="18" charset="0"/>
              </a:defRPr>
            </a:lvl1pPr>
            <a:lvl2pPr marL="742950" indent="-285750" defTabSz="929005">
              <a:spcBef>
                <a:spcPct val="30000"/>
              </a:spcBef>
              <a:defRPr sz="1200">
                <a:solidFill>
                  <a:schemeClr val="tx1"/>
                </a:solidFill>
                <a:latin typeface="Times New Roman" panose="02020603050405020304" pitchFamily="18" charset="0"/>
              </a:defRPr>
            </a:lvl2pPr>
            <a:lvl3pPr marL="1143000" indent="-228600" defTabSz="929005">
              <a:spcBef>
                <a:spcPct val="30000"/>
              </a:spcBef>
              <a:defRPr sz="1200">
                <a:solidFill>
                  <a:schemeClr val="tx1"/>
                </a:solidFill>
                <a:latin typeface="Times New Roman" panose="02020603050405020304" pitchFamily="18" charset="0"/>
              </a:defRPr>
            </a:lvl3pPr>
            <a:lvl4pPr marL="1600200" indent="-228600" defTabSz="929005">
              <a:spcBef>
                <a:spcPct val="30000"/>
              </a:spcBef>
              <a:defRPr sz="1200">
                <a:solidFill>
                  <a:schemeClr val="tx1"/>
                </a:solidFill>
                <a:latin typeface="Times New Roman" panose="02020603050405020304" pitchFamily="18" charset="0"/>
              </a:defRPr>
            </a:lvl4pPr>
            <a:lvl5pPr marL="2057400" indent="-228600" defTabSz="929005">
              <a:spcBef>
                <a:spcPct val="30000"/>
              </a:spcBef>
              <a:defRPr sz="1200">
                <a:solidFill>
                  <a:schemeClr val="tx1"/>
                </a:solidFill>
                <a:latin typeface="Times New Roman" panose="02020603050405020304" pitchFamily="18" charset="0"/>
              </a:defRPr>
            </a:lvl5pPr>
            <a:lvl6pPr marL="2514600" indent="-228600" defTabSz="92900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900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900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900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5E5F76E-98E3-4E9E-A06F-4AD64DF3149F}" type="slidenum">
              <a:rPr lang="en-US" altLang="en-US" smtClean="0"/>
              <a:t>10</a:t>
            </a:fld>
            <a:endParaRPr lang="en-US" altLang="en-US"/>
          </a:p>
        </p:txBody>
      </p:sp>
    </p:spTree>
    <p:extLst>
      <p:ext uri="{BB962C8B-B14F-4D97-AF65-F5344CB8AC3E}">
        <p14:creationId xmlns:p14="http://schemas.microsoft.com/office/powerpoint/2010/main" val="323338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664223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37691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6693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1598031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78654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753047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2328477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1945960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299810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FD4AD-7DA4-4483-8FD7-47D81CB20BD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227856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5FD4AD-7DA4-4483-8FD7-47D81CB20BD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3488926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5FD4AD-7DA4-4483-8FD7-47D81CB20BDA}"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60219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5FD4AD-7DA4-4483-8FD7-47D81CB20BDA}"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3959896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FD4AD-7DA4-4483-8FD7-47D81CB20BDA}"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1989598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5FD4AD-7DA4-4483-8FD7-47D81CB20BD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302148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5FD4AD-7DA4-4483-8FD7-47D81CB20BD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83C4B-4895-44C5-8DC2-6A69D6B1771B}" type="slidenum">
              <a:rPr lang="en-US" smtClean="0"/>
              <a:t>‹#›</a:t>
            </a:fld>
            <a:endParaRPr lang="en-US"/>
          </a:p>
        </p:txBody>
      </p:sp>
    </p:spTree>
    <p:extLst>
      <p:ext uri="{BB962C8B-B14F-4D97-AF65-F5344CB8AC3E}">
        <p14:creationId xmlns:p14="http://schemas.microsoft.com/office/powerpoint/2010/main" val="212989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5FD4AD-7DA4-4483-8FD7-47D81CB20BDA}" type="datetimeFigureOut">
              <a:rPr lang="en-US" smtClean="0"/>
              <a:t>5/3/2020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1583C4B-4895-44C5-8DC2-6A69D6B1771B}" type="slidenum">
              <a:rPr lang="en-US" smtClean="0"/>
              <a:t>‹#›</a:t>
            </a:fld>
            <a:endParaRPr lang="en-US"/>
          </a:p>
        </p:txBody>
      </p:sp>
    </p:spTree>
    <p:extLst>
      <p:ext uri="{BB962C8B-B14F-4D97-AF65-F5344CB8AC3E}">
        <p14:creationId xmlns:p14="http://schemas.microsoft.com/office/powerpoint/2010/main" val="2673051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LECTURE </a:t>
            </a:r>
            <a:r>
              <a:rPr lang="en-US" smtClean="0"/>
              <a:t>#5-6</a:t>
            </a:r>
            <a:r>
              <a:rPr lang="en-US" dirty="0" smtClean="0"/>
              <a:t/>
            </a:r>
            <a:br>
              <a:rPr lang="en-US" dirty="0" smtClean="0"/>
            </a:br>
            <a:r>
              <a:rPr lang="en-US" dirty="0" smtClean="0"/>
              <a:t>Perception, Attribution and workplace behavior </a:t>
            </a:r>
            <a:endParaRPr lang="en-US" dirty="0"/>
          </a:p>
        </p:txBody>
      </p:sp>
      <p:sp>
        <p:nvSpPr>
          <p:cNvPr id="3" name="Subtitle 2"/>
          <p:cNvSpPr>
            <a:spLocks noGrp="1"/>
          </p:cNvSpPr>
          <p:nvPr>
            <p:ph type="subTitle" idx="1"/>
          </p:nvPr>
        </p:nvSpPr>
        <p:spPr/>
        <p:txBody>
          <a:bodyPr>
            <a:normAutofit/>
          </a:bodyPr>
          <a:lstStyle/>
          <a:p>
            <a:r>
              <a:rPr lang="en-US" sz="3200" dirty="0">
                <a:solidFill>
                  <a:schemeClr val="accent1"/>
                </a:solidFill>
              </a:rPr>
              <a:t>(PSYC-6223)</a:t>
            </a:r>
          </a:p>
        </p:txBody>
      </p:sp>
    </p:spTree>
    <p:extLst>
      <p:ext uri="{BB962C8B-B14F-4D97-AF65-F5344CB8AC3E}">
        <p14:creationId xmlns:p14="http://schemas.microsoft.com/office/powerpoint/2010/main" val="3516687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a:xfrm>
            <a:off x="2057400" y="290514"/>
            <a:ext cx="8077200" cy="1095375"/>
          </a:xfrm>
        </p:spPr>
        <p:txBody>
          <a:bodyPr>
            <a:normAutofit fontScale="90000"/>
          </a:bodyPr>
          <a:lstStyle/>
          <a:p>
            <a:pPr eaLnBrk="1" hangingPunct="1"/>
            <a:r>
              <a:rPr lang="en-US" altLang="en-US">
                <a:solidFill>
                  <a:srgbClr val="FF0000"/>
                </a:solidFill>
              </a:rPr>
              <a:t>Frequently Used Shortcuts in Judging Others</a:t>
            </a:r>
          </a:p>
        </p:txBody>
      </p:sp>
      <p:sp>
        <p:nvSpPr>
          <p:cNvPr id="155651" name="Content Placeholder 2"/>
          <p:cNvSpPr>
            <a:spLocks noGrp="1"/>
          </p:cNvSpPr>
          <p:nvPr>
            <p:ph idx="1"/>
          </p:nvPr>
        </p:nvSpPr>
        <p:spPr>
          <a:xfrm>
            <a:off x="2224088" y="1416050"/>
            <a:ext cx="5562600" cy="5105400"/>
          </a:xfrm>
        </p:spPr>
        <p:txBody>
          <a:bodyPr>
            <a:normAutofit fontScale="92500"/>
          </a:bodyPr>
          <a:lstStyle/>
          <a:p>
            <a:pPr>
              <a:spcBef>
                <a:spcPts val="1800"/>
              </a:spcBef>
            </a:pPr>
            <a:r>
              <a:rPr lang="en-US" altLang="en-US" sz="2200"/>
              <a:t>Selective Perception</a:t>
            </a:r>
          </a:p>
          <a:p>
            <a:pPr lvl="1" eaLnBrk="1" hangingPunct="1"/>
            <a:r>
              <a:rPr lang="en-US" altLang="en-US" sz="2200"/>
              <a:t>People selectively interpret what they see on the basis of their interests, background, experience, and attitudes</a:t>
            </a:r>
          </a:p>
          <a:p>
            <a:pPr>
              <a:spcBef>
                <a:spcPts val="200"/>
              </a:spcBef>
            </a:pPr>
            <a:r>
              <a:rPr lang="en-US" altLang="en-US" sz="2200"/>
              <a:t>Halo Effect</a:t>
            </a:r>
          </a:p>
          <a:p>
            <a:pPr lvl="1" eaLnBrk="1" hangingPunct="1"/>
            <a:r>
              <a:rPr lang="en-US" altLang="en-US" sz="2200"/>
              <a:t>Drawing a general impression about an individual on the basis of a single characteristic</a:t>
            </a:r>
          </a:p>
          <a:p>
            <a:pPr>
              <a:spcBef>
                <a:spcPts val="200"/>
              </a:spcBef>
            </a:pPr>
            <a:r>
              <a:rPr lang="en-US" altLang="en-US" sz="2200"/>
              <a:t>Contrast Effects</a:t>
            </a:r>
          </a:p>
          <a:p>
            <a:pPr lvl="1" eaLnBrk="1" hangingPunct="1"/>
            <a:r>
              <a:rPr lang="en-US" altLang="en-US" sz="2200"/>
              <a:t>Evaluation of a person’s characteristics that are affected by comparisons with other people recently encountered who rank higher or lower on the same characteristics</a:t>
            </a:r>
          </a:p>
          <a:p>
            <a:pPr eaLnBrk="1" hangingPunct="1"/>
            <a:endParaRPr lang="en-US" altLang="en-US" sz="2200"/>
          </a:p>
        </p:txBody>
      </p:sp>
      <p:sp>
        <p:nvSpPr>
          <p:cNvPr id="155652" name="Slide Number Placeholder 4"/>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3063EA31-9CA0-400F-8410-3FF11CC4F334}" type="slidenum">
              <a:rPr lang="en-US" altLang="en-US" sz="1200" b="1">
                <a:solidFill>
                  <a:srgbClr val="7F7F7F"/>
                </a:solidFill>
                <a:latin typeface="Calibri" panose="020F0502020204030204" pitchFamily="34" charset="0"/>
              </a:rPr>
              <a:t>10</a:t>
            </a:fld>
            <a:endParaRPr lang="en-US" altLang="en-US" sz="1200" b="1">
              <a:solidFill>
                <a:srgbClr val="7F7F7F"/>
              </a:solidFill>
              <a:latin typeface="Calibri" panose="020F0502020204030204" pitchFamily="34" charset="0"/>
            </a:endParaRPr>
          </a:p>
        </p:txBody>
      </p:sp>
      <p:pic>
        <p:nvPicPr>
          <p:cNvPr id="155653" name="Picture 2" descr="C:\Users\Bob Stretch\AppData\Local\Microsoft\Windows\Temporary Internet Files\Content.IE5\118DJOWU\MCIN00673_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1363664"/>
            <a:ext cx="1143000" cy="130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654" name="Picture 4" descr="C:\Users\Bob Stretch\AppData\Local\Microsoft\Windows\Temporary Internet Files\Content.IE5\ZUGDL5A6\MCj0410833000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29600" y="2743200"/>
            <a:ext cx="143668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655" name="Picture 6" descr="C:\Users\Bob Stretch\AppData\Local\Microsoft\Windows\Temporary Internet Files\Content.IE5\118DJOWU\MCj0370378000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48600" y="4419601"/>
            <a:ext cx="1670050"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8051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a:xfrm>
            <a:off x="2057400" y="290513"/>
            <a:ext cx="8077200" cy="603250"/>
          </a:xfrm>
        </p:spPr>
        <p:txBody>
          <a:bodyPr>
            <a:normAutofit fontScale="90000"/>
          </a:bodyPr>
          <a:lstStyle/>
          <a:p>
            <a:pPr eaLnBrk="1" hangingPunct="1"/>
            <a:r>
              <a:rPr lang="en-US" altLang="en-US">
                <a:solidFill>
                  <a:srgbClr val="FF0000"/>
                </a:solidFill>
              </a:rPr>
              <a:t>Another Shortcut: Stereotyping</a:t>
            </a:r>
          </a:p>
        </p:txBody>
      </p:sp>
      <p:sp>
        <p:nvSpPr>
          <p:cNvPr id="157699" name="Content Placeholder 2"/>
          <p:cNvSpPr>
            <a:spLocks noGrp="1"/>
          </p:cNvSpPr>
          <p:nvPr>
            <p:ph idx="1"/>
          </p:nvPr>
        </p:nvSpPr>
        <p:spPr/>
        <p:txBody>
          <a:bodyPr/>
          <a:lstStyle/>
          <a:p>
            <a:pPr indent="-6350">
              <a:buNone/>
            </a:pPr>
            <a:r>
              <a:rPr lang="en-US" altLang="en-US" i="1"/>
              <a:t>Judging someone on the basis of one’s perception of the group to which that person belongs – a prevalent and often useful, if not always accurate, generalization</a:t>
            </a:r>
          </a:p>
          <a:p>
            <a:pPr indent="-6350"/>
            <a:endParaRPr lang="en-US" altLang="en-US"/>
          </a:p>
          <a:p>
            <a:pPr indent="-6350"/>
            <a:r>
              <a:rPr lang="en-US" altLang="en-US"/>
              <a:t>Profiling</a:t>
            </a:r>
          </a:p>
          <a:p>
            <a:pPr lvl="1" eaLnBrk="1" hangingPunct="1"/>
            <a:r>
              <a:rPr lang="en-US" altLang="en-US"/>
              <a:t>A form of stereotyping in which members of a group are singled out for intense scrutiny based on a single, often racial, trait.</a:t>
            </a:r>
          </a:p>
          <a:p>
            <a:pPr indent="-6350"/>
            <a:endParaRPr lang="en-US" altLang="en-US"/>
          </a:p>
          <a:p>
            <a:pPr indent="-6350"/>
            <a:endParaRPr lang="en-US" altLang="en-US"/>
          </a:p>
        </p:txBody>
      </p:sp>
      <p:sp>
        <p:nvSpPr>
          <p:cNvPr id="157700" name="Slide Number Placeholder 4"/>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5B5E0116-93D1-4648-B666-5458E67C4924}" type="slidenum">
              <a:rPr lang="en-US" altLang="en-US" sz="1200" b="1">
                <a:solidFill>
                  <a:srgbClr val="7F7F7F"/>
                </a:solidFill>
                <a:latin typeface="Calibri" panose="020F0502020204030204" pitchFamily="34" charset="0"/>
              </a:rPr>
              <a:t>11</a:t>
            </a:fld>
            <a:endParaRPr lang="en-US" altLang="en-US" sz="1200" b="1">
              <a:solidFill>
                <a:srgbClr val="7F7F7F"/>
              </a:solidFill>
              <a:latin typeface="Calibri" panose="020F0502020204030204" pitchFamily="34" charset="0"/>
            </a:endParaRPr>
          </a:p>
        </p:txBody>
      </p:sp>
      <p:pic>
        <p:nvPicPr>
          <p:cNvPr id="157701" name="Picture 2" descr="C:\Users\Bob Stretch\AppData\Local\Microsoft\Windows\Temporary Internet Files\Content.IE5\118DJOWU\MCPE05872_000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8451" y="4721225"/>
            <a:ext cx="1317625"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8326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solidFill>
                  <a:srgbClr val="FF0000"/>
                </a:solidFill>
              </a:rPr>
              <a:t>Specific Shortcut Applications in Organizations</a:t>
            </a:r>
          </a:p>
        </p:txBody>
      </p:sp>
      <p:sp>
        <p:nvSpPr>
          <p:cNvPr id="159747" name="Content Placeholder 2"/>
          <p:cNvSpPr>
            <a:spLocks noGrp="1"/>
          </p:cNvSpPr>
          <p:nvPr>
            <p:ph idx="1"/>
          </p:nvPr>
        </p:nvSpPr>
        <p:spPr/>
        <p:txBody>
          <a:bodyPr>
            <a:normAutofit/>
          </a:bodyPr>
          <a:lstStyle/>
          <a:p>
            <a:pPr eaLnBrk="1" hangingPunct="1"/>
            <a:r>
              <a:rPr lang="en-US" altLang="en-US" sz="2200" dirty="0"/>
              <a:t>Employment Interview</a:t>
            </a:r>
          </a:p>
          <a:p>
            <a:pPr lvl="1" eaLnBrk="1" hangingPunct="1"/>
            <a:r>
              <a:rPr lang="en-US" altLang="en-US" sz="2200" dirty="0"/>
              <a:t>Perceptual biases of raters affect the accuracy of interviewers’ judgments of applicants</a:t>
            </a:r>
          </a:p>
          <a:p>
            <a:pPr lvl="1" eaLnBrk="1" hangingPunct="1"/>
            <a:r>
              <a:rPr lang="en-US" altLang="en-US" sz="2200" dirty="0"/>
              <a:t>Formed in a single glance – 1/10 of a second!</a:t>
            </a:r>
          </a:p>
          <a:p>
            <a:pPr eaLnBrk="1" hangingPunct="1"/>
            <a:r>
              <a:rPr lang="en-US" altLang="en-US" sz="2200" dirty="0"/>
              <a:t>Performance Expectations</a:t>
            </a:r>
          </a:p>
          <a:p>
            <a:pPr lvl="1" eaLnBrk="1" hangingPunct="1"/>
            <a:r>
              <a:rPr lang="en-US" altLang="en-US" sz="2200" dirty="0"/>
              <a:t>Self-fulfilling prophecy (</a:t>
            </a:r>
            <a:r>
              <a:rPr lang="en-US" altLang="en-US" sz="2200" i="1" dirty="0"/>
              <a:t>Pygmalion effect</a:t>
            </a:r>
            <a:r>
              <a:rPr lang="en-US" altLang="en-US" sz="2200" dirty="0"/>
              <a:t>): The lower  or higher performance of employees reflects preconceived leader expectations about employee capabilities</a:t>
            </a:r>
          </a:p>
          <a:p>
            <a:pPr eaLnBrk="1" hangingPunct="1">
              <a:buFont typeface="Wingdings" panose="05000000000000000000" pitchFamily="2" charset="2"/>
              <a:buNone/>
            </a:pPr>
            <a:endParaRPr lang="en-US" altLang="en-US" sz="2200" dirty="0"/>
          </a:p>
        </p:txBody>
      </p:sp>
      <p:sp>
        <p:nvSpPr>
          <p:cNvPr id="159748" name="Slide Number Placeholder 4"/>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144A7ECD-EDE1-4157-B70E-1FABAF10DFB0}" type="slidenum">
              <a:rPr lang="en-US" altLang="en-US" sz="1200" b="1">
                <a:solidFill>
                  <a:srgbClr val="7F7F7F"/>
                </a:solidFill>
                <a:latin typeface="Calibri" panose="020F0502020204030204" pitchFamily="34" charset="0"/>
              </a:rPr>
              <a:t>12</a:t>
            </a:fld>
            <a:endParaRPr lang="en-US" altLang="en-US" sz="1200" b="1">
              <a:solidFill>
                <a:srgbClr val="7F7F7F"/>
              </a:solidFill>
              <a:latin typeface="Calibri" panose="020F0502020204030204" pitchFamily="34" charset="0"/>
            </a:endParaRPr>
          </a:p>
        </p:txBody>
      </p:sp>
    </p:spTree>
    <p:extLst>
      <p:ext uri="{BB962C8B-B14F-4D97-AF65-F5344CB8AC3E}">
        <p14:creationId xmlns:p14="http://schemas.microsoft.com/office/powerpoint/2010/main" val="4112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794" name="Picture 5" descr="C:\Users\Bob Stretch\AppData\Local\Microsoft\Windows\Temporary Internet Files\Content.IE5\7421JAUB\MCj0215479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75526" y="2133600"/>
            <a:ext cx="3216275"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1795" name="Title 1"/>
          <p:cNvSpPr>
            <a:spLocks noGrp="1"/>
          </p:cNvSpPr>
          <p:nvPr>
            <p:ph type="title"/>
          </p:nvPr>
        </p:nvSpPr>
        <p:spPr>
          <a:xfrm>
            <a:off x="2057400" y="290513"/>
            <a:ext cx="8077200" cy="603250"/>
          </a:xfrm>
        </p:spPr>
        <p:txBody>
          <a:bodyPr>
            <a:normAutofit fontScale="90000"/>
          </a:bodyPr>
          <a:lstStyle/>
          <a:p>
            <a:pPr eaLnBrk="1" hangingPunct="1"/>
            <a:r>
              <a:rPr lang="en-US" altLang="en-US">
                <a:solidFill>
                  <a:srgbClr val="FF0000"/>
                </a:solidFill>
              </a:rPr>
              <a:t>Perceptions and Individual Decision Making</a:t>
            </a:r>
          </a:p>
        </p:txBody>
      </p:sp>
      <p:sp>
        <p:nvSpPr>
          <p:cNvPr id="161796" name="Content Placeholder 2"/>
          <p:cNvSpPr>
            <a:spLocks noGrp="1"/>
          </p:cNvSpPr>
          <p:nvPr>
            <p:ph idx="1"/>
          </p:nvPr>
        </p:nvSpPr>
        <p:spPr>
          <a:xfrm>
            <a:off x="2209800" y="1219200"/>
            <a:ext cx="5867400" cy="5105400"/>
          </a:xfrm>
        </p:spPr>
        <p:txBody>
          <a:bodyPr>
            <a:normAutofit fontScale="92500"/>
          </a:bodyPr>
          <a:lstStyle/>
          <a:p>
            <a:pPr eaLnBrk="1" hangingPunct="1"/>
            <a:r>
              <a:rPr lang="en-US" altLang="en-US" sz="2200"/>
              <a:t>Problem</a:t>
            </a:r>
          </a:p>
          <a:p>
            <a:pPr lvl="1" eaLnBrk="1" hangingPunct="1"/>
            <a:r>
              <a:rPr lang="en-US" altLang="en-US" sz="2200"/>
              <a:t>A perceived discrepancy between the current state of affairs and a desired state</a:t>
            </a:r>
          </a:p>
          <a:p>
            <a:pPr eaLnBrk="1" hangingPunct="1"/>
            <a:r>
              <a:rPr lang="en-US" altLang="en-US" sz="2200"/>
              <a:t>Decisions</a:t>
            </a:r>
          </a:p>
          <a:p>
            <a:pPr lvl="1" eaLnBrk="1" hangingPunct="1"/>
            <a:r>
              <a:rPr lang="en-US" altLang="en-US" sz="2200"/>
              <a:t>Choices made from among alternatives developed from data</a:t>
            </a:r>
          </a:p>
          <a:p>
            <a:pPr eaLnBrk="1" hangingPunct="1"/>
            <a:r>
              <a:rPr lang="en-US" altLang="en-US" sz="2200"/>
              <a:t>Perception Linkage:</a:t>
            </a:r>
          </a:p>
          <a:p>
            <a:pPr lvl="1" eaLnBrk="1" hangingPunct="1"/>
            <a:r>
              <a:rPr lang="en-US" altLang="en-US" sz="2200"/>
              <a:t>All elements of problem identification and the decision-making process are influenced by perception.</a:t>
            </a:r>
          </a:p>
          <a:p>
            <a:pPr lvl="2" eaLnBrk="1" hangingPunct="1"/>
            <a:r>
              <a:rPr lang="en-US" altLang="en-US" sz="2200"/>
              <a:t>Problems must be recognized</a:t>
            </a:r>
          </a:p>
          <a:p>
            <a:pPr lvl="2">
              <a:spcAft>
                <a:spcPts val="1800"/>
              </a:spcAft>
            </a:pPr>
            <a:r>
              <a:rPr lang="en-US" altLang="en-US" sz="2200"/>
              <a:t>Data must be selected and evaluated</a:t>
            </a:r>
          </a:p>
        </p:txBody>
      </p:sp>
      <p:sp>
        <p:nvSpPr>
          <p:cNvPr id="161797" name="Slide Number Placeholder 4"/>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ABC5B665-9EE2-4500-94B0-9D88A1D7498C}" type="slidenum">
              <a:rPr lang="en-US" altLang="en-US" sz="1200" b="1">
                <a:solidFill>
                  <a:srgbClr val="7F7F7F"/>
                </a:solidFill>
                <a:latin typeface="Calibri" panose="020F0502020204030204" pitchFamily="34" charset="0"/>
              </a:rPr>
              <a:t>13</a:t>
            </a:fld>
            <a:endParaRPr lang="en-US" altLang="en-US" sz="1200" b="1">
              <a:solidFill>
                <a:srgbClr val="7F7F7F"/>
              </a:solidFill>
              <a:latin typeface="Calibri" panose="020F0502020204030204" pitchFamily="34" charset="0"/>
            </a:endParaRPr>
          </a:p>
        </p:txBody>
      </p:sp>
    </p:spTree>
    <p:extLst>
      <p:ext uri="{BB962C8B-B14F-4D97-AF65-F5344CB8AC3E}">
        <p14:creationId xmlns:p14="http://schemas.microsoft.com/office/powerpoint/2010/main" val="3763568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7" name="Rectangle 2"/>
          <p:cNvSpPr>
            <a:spLocks noGrp="1" noChangeArrowheads="1"/>
          </p:cNvSpPr>
          <p:nvPr>
            <p:ph type="title"/>
          </p:nvPr>
        </p:nvSpPr>
        <p:spPr/>
        <p:txBody>
          <a:bodyPr/>
          <a:lstStyle/>
          <a:p>
            <a:pPr eaLnBrk="1" hangingPunct="1"/>
            <a:r>
              <a:rPr lang="en-US" altLang="en-US"/>
              <a:t>Types of Workplace Behavior</a:t>
            </a:r>
          </a:p>
        </p:txBody>
      </p:sp>
      <p:sp>
        <p:nvSpPr>
          <p:cNvPr id="1101827" name="Rectangle 3"/>
          <p:cNvSpPr>
            <a:spLocks noGrp="1" noChangeArrowheads="1"/>
          </p:cNvSpPr>
          <p:nvPr>
            <p:ph idx="1"/>
          </p:nvPr>
        </p:nvSpPr>
        <p:spPr/>
        <p:txBody>
          <a:bodyPr>
            <a:normAutofit/>
          </a:bodyPr>
          <a:lstStyle/>
          <a:p>
            <a:pPr eaLnBrk="1" hangingPunct="1">
              <a:spcBef>
                <a:spcPct val="40000"/>
              </a:spcBef>
            </a:pPr>
            <a:r>
              <a:rPr lang="en-US" altLang="en-US" dirty="0"/>
              <a:t>Workplace Behavior</a:t>
            </a:r>
          </a:p>
          <a:p>
            <a:pPr lvl="1" eaLnBrk="1" hangingPunct="1">
              <a:spcBef>
                <a:spcPct val="40000"/>
              </a:spcBef>
            </a:pPr>
            <a:r>
              <a:rPr lang="en-US" altLang="en-US" dirty="0"/>
              <a:t>A pattern of action by the members of an organization that directly or indirectly influences organizational effectiveness</a:t>
            </a:r>
          </a:p>
          <a:p>
            <a:pPr eaLnBrk="1" hangingPunct="1">
              <a:spcBef>
                <a:spcPct val="40000"/>
              </a:spcBef>
            </a:pPr>
            <a:r>
              <a:rPr lang="en-US" altLang="en-US" dirty="0"/>
              <a:t>Performance Behaviors</a:t>
            </a:r>
          </a:p>
          <a:p>
            <a:pPr lvl="1" eaLnBrk="1" hangingPunct="1">
              <a:spcBef>
                <a:spcPct val="40000"/>
              </a:spcBef>
            </a:pPr>
            <a:r>
              <a:rPr lang="en-US" altLang="en-US" dirty="0"/>
              <a:t>All of the total set of work-related behaviors that the organization expects the individual to </a:t>
            </a:r>
            <a:r>
              <a:rPr lang="en-US" altLang="en-US" dirty="0" smtClean="0"/>
              <a:t>display</a:t>
            </a:r>
          </a:p>
          <a:p>
            <a:pPr lvl="1" eaLnBrk="1" hangingPunct="1">
              <a:spcBef>
                <a:spcPct val="40000"/>
              </a:spcBef>
            </a:pPr>
            <a:r>
              <a:rPr lang="en-US" altLang="en-US" dirty="0" smtClean="0"/>
              <a:t>Dysfunctional behavior---are those that detract from organizational performance.</a:t>
            </a:r>
          </a:p>
          <a:p>
            <a:pPr lvl="1" eaLnBrk="1" hangingPunct="1">
              <a:spcBef>
                <a:spcPct val="40000"/>
              </a:spcBef>
            </a:pPr>
            <a:r>
              <a:rPr lang="en-US" altLang="en-US" dirty="0" smtClean="0"/>
              <a:t>Turnover.. Quit for a job</a:t>
            </a:r>
          </a:p>
          <a:p>
            <a:pPr lvl="1" eaLnBrk="1" hangingPunct="1">
              <a:spcBef>
                <a:spcPct val="40000"/>
              </a:spcBef>
            </a:pPr>
            <a:r>
              <a:rPr lang="en-US" altLang="en-US" dirty="0" err="1" smtClean="0"/>
              <a:t>Absentesim</a:t>
            </a:r>
            <a:r>
              <a:rPr lang="en-US" altLang="en-US" dirty="0" smtClean="0"/>
              <a:t>.. Not show up for a job</a:t>
            </a:r>
            <a:endParaRPr lang="en-US" altLang="en-US" dirty="0"/>
          </a:p>
        </p:txBody>
      </p:sp>
      <p:sp>
        <p:nvSpPr>
          <p:cNvPr id="169986"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spcBef>
                <a:spcPct val="0"/>
              </a:spcBef>
              <a:buFontTx/>
              <a:buNone/>
            </a:pPr>
            <a:r>
              <a:rPr lang="en-US" altLang="en-US" sz="900"/>
              <a:t>3–</a:t>
            </a:r>
            <a:fld id="{9C74B951-C7CC-4354-8574-DF147467FB87}" type="slidenum">
              <a:rPr lang="en-US" altLang="en-US" sz="900"/>
              <a:t>14</a:t>
            </a:fld>
            <a:endParaRPr lang="en-US" altLang="en-US" sz="900"/>
          </a:p>
        </p:txBody>
      </p:sp>
    </p:spTree>
    <p:extLst>
      <p:ext uri="{BB962C8B-B14F-4D97-AF65-F5344CB8AC3E}">
        <p14:creationId xmlns:p14="http://schemas.microsoft.com/office/powerpoint/2010/main" val="677635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1827">
                                            <p:txEl>
                                              <p:pRg st="0" end="0"/>
                                            </p:txEl>
                                          </p:spTgt>
                                        </p:tgtEl>
                                        <p:attrNameLst>
                                          <p:attrName>style.visibility</p:attrName>
                                        </p:attrNameLst>
                                      </p:cBhvr>
                                      <p:to>
                                        <p:strVal val="visible"/>
                                      </p:to>
                                    </p:set>
                                    <p:animEffect transition="in" filter="wipe(left)">
                                      <p:cBhvr>
                                        <p:cTn id="7" dur="500"/>
                                        <p:tgtEl>
                                          <p:spTgt spid="110182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01827">
                                            <p:txEl>
                                              <p:pRg st="1" end="1"/>
                                            </p:txEl>
                                          </p:spTgt>
                                        </p:tgtEl>
                                        <p:attrNameLst>
                                          <p:attrName>style.visibility</p:attrName>
                                        </p:attrNameLst>
                                      </p:cBhvr>
                                      <p:to>
                                        <p:strVal val="visible"/>
                                      </p:to>
                                    </p:set>
                                    <p:animEffect transition="in" filter="wipe(left)">
                                      <p:cBhvr>
                                        <p:cTn id="11" dur="500"/>
                                        <p:tgtEl>
                                          <p:spTgt spid="110182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01827">
                                            <p:txEl>
                                              <p:pRg st="2" end="2"/>
                                            </p:txEl>
                                          </p:spTgt>
                                        </p:tgtEl>
                                        <p:attrNameLst>
                                          <p:attrName>style.visibility</p:attrName>
                                        </p:attrNameLst>
                                      </p:cBhvr>
                                      <p:to>
                                        <p:strVal val="visible"/>
                                      </p:to>
                                    </p:set>
                                    <p:animEffect transition="in" filter="wipe(left)">
                                      <p:cBhvr>
                                        <p:cTn id="16" dur="500"/>
                                        <p:tgtEl>
                                          <p:spTgt spid="1101827">
                                            <p:txEl>
                                              <p:pRg st="2" end="2"/>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101827">
                                            <p:txEl>
                                              <p:pRg st="3" end="3"/>
                                            </p:txEl>
                                          </p:spTgt>
                                        </p:tgtEl>
                                        <p:attrNameLst>
                                          <p:attrName>style.visibility</p:attrName>
                                        </p:attrNameLst>
                                      </p:cBhvr>
                                      <p:to>
                                        <p:strVal val="visible"/>
                                      </p:to>
                                    </p:set>
                                    <p:animEffect transition="in" filter="wipe(left)">
                                      <p:cBhvr>
                                        <p:cTn id="20" dur="500"/>
                                        <p:tgtEl>
                                          <p:spTgt spid="1101827">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101827">
                                            <p:txEl>
                                              <p:pRg st="4" end="4"/>
                                            </p:txEl>
                                          </p:spTgt>
                                        </p:tgtEl>
                                        <p:attrNameLst>
                                          <p:attrName>style.visibility</p:attrName>
                                        </p:attrNameLst>
                                      </p:cBhvr>
                                      <p:to>
                                        <p:strVal val="visible"/>
                                      </p:to>
                                    </p:set>
                                    <p:animEffect transition="in" filter="wipe(left)">
                                      <p:cBhvr>
                                        <p:cTn id="23" dur="500"/>
                                        <p:tgtEl>
                                          <p:spTgt spid="110182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101827">
                                            <p:txEl>
                                              <p:pRg st="5" end="5"/>
                                            </p:txEl>
                                          </p:spTgt>
                                        </p:tgtEl>
                                        <p:attrNameLst>
                                          <p:attrName>style.visibility</p:attrName>
                                        </p:attrNameLst>
                                      </p:cBhvr>
                                      <p:to>
                                        <p:strVal val="visible"/>
                                      </p:to>
                                    </p:set>
                                    <p:animEffect transition="in" filter="wipe(left)">
                                      <p:cBhvr>
                                        <p:cTn id="26" dur="500"/>
                                        <p:tgtEl>
                                          <p:spTgt spid="1101827">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101827">
                                            <p:txEl>
                                              <p:pRg st="6" end="6"/>
                                            </p:txEl>
                                          </p:spTgt>
                                        </p:tgtEl>
                                        <p:attrNameLst>
                                          <p:attrName>style.visibility</p:attrName>
                                        </p:attrNameLst>
                                      </p:cBhvr>
                                      <p:to>
                                        <p:strVal val="visible"/>
                                      </p:to>
                                    </p:set>
                                    <p:animEffect transition="in" filter="wipe(left)">
                                      <p:cBhvr>
                                        <p:cTn id="29" dur="500"/>
                                        <p:tgtEl>
                                          <p:spTgt spid="11018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182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5" name="Rectangle 2"/>
          <p:cNvSpPr>
            <a:spLocks noGrp="1" noChangeArrowheads="1"/>
          </p:cNvSpPr>
          <p:nvPr>
            <p:ph type="title"/>
          </p:nvPr>
        </p:nvSpPr>
        <p:spPr/>
        <p:txBody>
          <a:bodyPr/>
          <a:lstStyle/>
          <a:p>
            <a:pPr eaLnBrk="1" hangingPunct="1"/>
            <a:r>
              <a:rPr lang="en-US" altLang="en-US"/>
              <a:t>Types of Workplace Behavior (cont’d)</a:t>
            </a:r>
          </a:p>
        </p:txBody>
      </p:sp>
      <p:sp>
        <p:nvSpPr>
          <p:cNvPr id="1103875" name="Rectangle 3"/>
          <p:cNvSpPr>
            <a:spLocks noGrp="1" noChangeArrowheads="1"/>
          </p:cNvSpPr>
          <p:nvPr>
            <p:ph idx="1"/>
          </p:nvPr>
        </p:nvSpPr>
        <p:spPr>
          <a:xfrm>
            <a:off x="2057400" y="1691659"/>
            <a:ext cx="5684838" cy="4404341"/>
          </a:xfrm>
        </p:spPr>
        <p:txBody>
          <a:bodyPr/>
          <a:lstStyle/>
          <a:p>
            <a:pPr eaLnBrk="1" hangingPunct="1">
              <a:spcBef>
                <a:spcPct val="40000"/>
              </a:spcBef>
            </a:pPr>
            <a:r>
              <a:rPr lang="en-US" altLang="en-US" dirty="0"/>
              <a:t>Dysfunctional Behaviors</a:t>
            </a:r>
          </a:p>
          <a:p>
            <a:pPr lvl="1" eaLnBrk="1" hangingPunct="1">
              <a:spcBef>
                <a:spcPct val="40000"/>
              </a:spcBef>
            </a:pPr>
            <a:r>
              <a:rPr lang="en-US" altLang="en-US" dirty="0"/>
              <a:t>Behaviors that detract from organizational performance</a:t>
            </a:r>
          </a:p>
          <a:p>
            <a:pPr lvl="2" eaLnBrk="1" hangingPunct="1">
              <a:spcBef>
                <a:spcPct val="40000"/>
              </a:spcBef>
            </a:pPr>
            <a:r>
              <a:rPr lang="en-US" altLang="en-US" dirty="0"/>
              <a:t>Absenteeism: when an individual does not show up for work</a:t>
            </a:r>
          </a:p>
          <a:p>
            <a:pPr lvl="2" eaLnBrk="1" hangingPunct="1">
              <a:spcBef>
                <a:spcPct val="40000"/>
              </a:spcBef>
            </a:pPr>
            <a:r>
              <a:rPr lang="en-US" altLang="en-US" dirty="0"/>
              <a:t>Turnover: when people quit their jobs</a:t>
            </a:r>
          </a:p>
          <a:p>
            <a:pPr eaLnBrk="1" hangingPunct="1">
              <a:spcBef>
                <a:spcPct val="40000"/>
              </a:spcBef>
            </a:pPr>
            <a:r>
              <a:rPr lang="en-US" altLang="en-US" dirty="0"/>
              <a:t>Organizational Citizenship</a:t>
            </a:r>
          </a:p>
          <a:p>
            <a:pPr lvl="1" eaLnBrk="1" hangingPunct="1">
              <a:spcBef>
                <a:spcPct val="40000"/>
              </a:spcBef>
            </a:pPr>
            <a:r>
              <a:rPr lang="en-US" altLang="en-US" dirty="0"/>
              <a:t>The extent to which a person’s behavior makes a positive overall contribution to the organization</a:t>
            </a:r>
          </a:p>
        </p:txBody>
      </p:sp>
      <p:sp>
        <p:nvSpPr>
          <p:cNvPr id="172034"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spcBef>
                <a:spcPct val="0"/>
              </a:spcBef>
              <a:buFontTx/>
              <a:buNone/>
            </a:pPr>
            <a:r>
              <a:rPr lang="en-US" altLang="en-US" sz="900"/>
              <a:t>3–</a:t>
            </a:r>
            <a:fld id="{D18E5331-971F-471A-8DBA-ADDD27782C17}" type="slidenum">
              <a:rPr lang="en-US" altLang="en-US" sz="900"/>
              <a:t>15</a:t>
            </a:fld>
            <a:endParaRPr lang="en-US" altLang="en-US" sz="900"/>
          </a:p>
        </p:txBody>
      </p:sp>
    </p:spTree>
    <p:extLst>
      <p:ext uri="{BB962C8B-B14F-4D97-AF65-F5344CB8AC3E}">
        <p14:creationId xmlns:p14="http://schemas.microsoft.com/office/powerpoint/2010/main" val="16936556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3875">
                                            <p:txEl>
                                              <p:pRg st="0" end="0"/>
                                            </p:txEl>
                                          </p:spTgt>
                                        </p:tgtEl>
                                        <p:attrNameLst>
                                          <p:attrName>style.visibility</p:attrName>
                                        </p:attrNameLst>
                                      </p:cBhvr>
                                      <p:to>
                                        <p:strVal val="visible"/>
                                      </p:to>
                                    </p:set>
                                    <p:animEffect transition="in" filter="wipe(left)">
                                      <p:cBhvr>
                                        <p:cTn id="7" dur="500"/>
                                        <p:tgtEl>
                                          <p:spTgt spid="110387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03875">
                                            <p:txEl>
                                              <p:pRg st="1" end="1"/>
                                            </p:txEl>
                                          </p:spTgt>
                                        </p:tgtEl>
                                        <p:attrNameLst>
                                          <p:attrName>style.visibility</p:attrName>
                                        </p:attrNameLst>
                                      </p:cBhvr>
                                      <p:to>
                                        <p:strVal val="visible"/>
                                      </p:to>
                                    </p:set>
                                    <p:animEffect transition="in" filter="wipe(left)">
                                      <p:cBhvr>
                                        <p:cTn id="11" dur="500"/>
                                        <p:tgtEl>
                                          <p:spTgt spid="110387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03875">
                                            <p:txEl>
                                              <p:pRg st="2" end="2"/>
                                            </p:txEl>
                                          </p:spTgt>
                                        </p:tgtEl>
                                        <p:attrNameLst>
                                          <p:attrName>style.visibility</p:attrName>
                                        </p:attrNameLst>
                                      </p:cBhvr>
                                      <p:to>
                                        <p:strVal val="visible"/>
                                      </p:to>
                                    </p:set>
                                    <p:animEffect transition="in" filter="wipe(left)">
                                      <p:cBhvr>
                                        <p:cTn id="15" dur="500"/>
                                        <p:tgtEl>
                                          <p:spTgt spid="110387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03875">
                                            <p:txEl>
                                              <p:pRg st="3" end="3"/>
                                            </p:txEl>
                                          </p:spTgt>
                                        </p:tgtEl>
                                        <p:attrNameLst>
                                          <p:attrName>style.visibility</p:attrName>
                                        </p:attrNameLst>
                                      </p:cBhvr>
                                      <p:to>
                                        <p:strVal val="visible"/>
                                      </p:to>
                                    </p:set>
                                    <p:animEffect transition="in" filter="wipe(left)">
                                      <p:cBhvr>
                                        <p:cTn id="19" dur="500"/>
                                        <p:tgtEl>
                                          <p:spTgt spid="1103875">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103875">
                                            <p:txEl>
                                              <p:pRg st="4" end="4"/>
                                            </p:txEl>
                                          </p:spTgt>
                                        </p:tgtEl>
                                        <p:attrNameLst>
                                          <p:attrName>style.visibility</p:attrName>
                                        </p:attrNameLst>
                                      </p:cBhvr>
                                      <p:to>
                                        <p:strVal val="visible"/>
                                      </p:to>
                                    </p:set>
                                    <p:animEffect transition="in" filter="wipe(left)">
                                      <p:cBhvr>
                                        <p:cTn id="24" dur="500"/>
                                        <p:tgtEl>
                                          <p:spTgt spid="1103875">
                                            <p:txEl>
                                              <p:pRg st="4" end="4"/>
                                            </p:txEl>
                                          </p:spTgt>
                                        </p:tgtEl>
                                      </p:cBhvr>
                                    </p:animEffect>
                                  </p:childTnLst>
                                </p:cTn>
                              </p:par>
                            </p:childTnLst>
                          </p:cTn>
                        </p:par>
                        <p:par>
                          <p:cTn id="25" fill="hold">
                            <p:stCondLst>
                              <p:cond delay="500"/>
                            </p:stCondLst>
                            <p:childTnLst>
                              <p:par>
                                <p:cTn id="26" presetID="22" presetClass="entr" presetSubtype="8" fill="hold" grpId="0" nodeType="afterEffect">
                                  <p:stCondLst>
                                    <p:cond delay="0"/>
                                  </p:stCondLst>
                                  <p:childTnLst>
                                    <p:set>
                                      <p:cBhvr>
                                        <p:cTn id="27" dur="1" fill="hold">
                                          <p:stCondLst>
                                            <p:cond delay="0"/>
                                          </p:stCondLst>
                                        </p:cTn>
                                        <p:tgtEl>
                                          <p:spTgt spid="1103875">
                                            <p:txEl>
                                              <p:pRg st="5" end="5"/>
                                            </p:txEl>
                                          </p:spTgt>
                                        </p:tgtEl>
                                        <p:attrNameLst>
                                          <p:attrName>style.visibility</p:attrName>
                                        </p:attrNameLst>
                                      </p:cBhvr>
                                      <p:to>
                                        <p:strVal val="visible"/>
                                      </p:to>
                                    </p:set>
                                    <p:animEffect transition="in" filter="wipe(left)">
                                      <p:cBhvr>
                                        <p:cTn id="28" dur="500"/>
                                        <p:tgtEl>
                                          <p:spTgt spid="11038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3875"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marL="3657600" lvl="8" indent="0">
              <a:buNone/>
            </a:pPr>
            <a:endParaRPr lang="en-US" dirty="0" smtClean="0"/>
          </a:p>
          <a:p>
            <a:pPr marL="3657600" lvl="8" indent="0">
              <a:buNone/>
            </a:pPr>
            <a:endParaRPr lang="en-US" sz="4400" dirty="0">
              <a:latin typeface="Times New Roman" panose="02020603050405020304" pitchFamily="18" charset="0"/>
              <a:cs typeface="Times New Roman" panose="02020603050405020304" pitchFamily="18" charset="0"/>
            </a:endParaRPr>
          </a:p>
          <a:p>
            <a:pPr marL="3657600" lvl="8" indent="0">
              <a:buNone/>
            </a:pPr>
            <a:r>
              <a:rPr lang="en-US" sz="4400" smtClean="0">
                <a:latin typeface="Times New Roman" panose="02020603050405020304" pitchFamily="18" charset="0"/>
                <a:cs typeface="Times New Roman" panose="02020603050405020304" pitchFamily="18" charset="0"/>
              </a:rPr>
              <a:t>Thanks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5349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itle 1"/>
          <p:cNvSpPr>
            <a:spLocks noGrp="1"/>
          </p:cNvSpPr>
          <p:nvPr>
            <p:ph type="title"/>
          </p:nvPr>
        </p:nvSpPr>
        <p:spPr>
          <a:xfrm>
            <a:off x="2057400" y="290513"/>
            <a:ext cx="8077200" cy="603250"/>
          </a:xfrm>
        </p:spPr>
        <p:txBody>
          <a:bodyPr>
            <a:normAutofit fontScale="90000"/>
          </a:bodyPr>
          <a:lstStyle/>
          <a:p>
            <a:pPr eaLnBrk="1" hangingPunct="1"/>
            <a:r>
              <a:rPr lang="en-US" altLang="en-US">
                <a:solidFill>
                  <a:srgbClr val="FF0000"/>
                </a:solidFill>
              </a:rPr>
              <a:t>What is Perception?</a:t>
            </a:r>
          </a:p>
        </p:txBody>
      </p:sp>
      <p:sp>
        <p:nvSpPr>
          <p:cNvPr id="145411" name="Content Placeholder 2"/>
          <p:cNvSpPr>
            <a:spLocks noGrp="1"/>
          </p:cNvSpPr>
          <p:nvPr>
            <p:ph idx="1"/>
          </p:nvPr>
        </p:nvSpPr>
        <p:spPr/>
        <p:txBody>
          <a:bodyPr/>
          <a:lstStyle/>
          <a:p>
            <a:pPr eaLnBrk="1" hangingPunct="1">
              <a:spcBef>
                <a:spcPct val="50000"/>
              </a:spcBef>
            </a:pPr>
            <a:r>
              <a:rPr lang="en-US" altLang="en-US" dirty="0"/>
              <a:t>A process by which individuals organize and interpret their sensory impressions in order to give meaning to their environment.</a:t>
            </a:r>
          </a:p>
          <a:p>
            <a:pPr eaLnBrk="1" hangingPunct="1">
              <a:spcBef>
                <a:spcPct val="50000"/>
              </a:spcBef>
            </a:pPr>
            <a:r>
              <a:rPr lang="en-US" altLang="en-US" dirty="0"/>
              <a:t>People’s behavior is based on their perception of what reality is, not on reality itself.</a:t>
            </a:r>
          </a:p>
          <a:p>
            <a:pPr eaLnBrk="1" hangingPunct="1">
              <a:spcBef>
                <a:spcPct val="50000"/>
              </a:spcBef>
            </a:pPr>
            <a:r>
              <a:rPr lang="en-US" altLang="en-US" dirty="0"/>
              <a:t>The world as it is perceived is the world that is behaviorally important.</a:t>
            </a:r>
          </a:p>
          <a:p>
            <a:pPr eaLnBrk="1" hangingPunct="1">
              <a:spcBef>
                <a:spcPct val="50000"/>
              </a:spcBef>
              <a:buFont typeface="Wingdings" panose="05000000000000000000" pitchFamily="2" charset="2"/>
              <a:buNone/>
            </a:pPr>
            <a:endParaRPr lang="en-US" altLang="en-US" dirty="0"/>
          </a:p>
        </p:txBody>
      </p:sp>
      <p:sp>
        <p:nvSpPr>
          <p:cNvPr id="145412" name="Slide Number Placeholder 4"/>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FFECFF72-E009-4C33-BB07-5085D25A8EEA}" type="slidenum">
              <a:rPr lang="en-US" altLang="en-US" sz="1200" b="1">
                <a:solidFill>
                  <a:srgbClr val="7F7F7F"/>
                </a:solidFill>
                <a:latin typeface="Calibri" panose="020F0502020204030204" pitchFamily="34" charset="0"/>
              </a:rPr>
              <a:t>2</a:t>
            </a:fld>
            <a:endParaRPr lang="en-US" altLang="en-US" sz="1200" b="1">
              <a:solidFill>
                <a:srgbClr val="7F7F7F"/>
              </a:solidFill>
              <a:latin typeface="Calibri" panose="020F0502020204030204" pitchFamily="34" charset="0"/>
            </a:endParaRPr>
          </a:p>
        </p:txBody>
      </p:sp>
      <p:pic>
        <p:nvPicPr>
          <p:cNvPr id="145413" name="Picture 3" descr="C:\Users\Bob Stretch\AppData\Local\Microsoft\Windows\Temporary Internet Files\Content.IE5\7421JAUB\MCj0295579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7538" y="4791075"/>
            <a:ext cx="29718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3818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a:xfrm>
            <a:off x="2057400" y="290513"/>
            <a:ext cx="8077200" cy="603250"/>
          </a:xfrm>
        </p:spPr>
        <p:txBody>
          <a:bodyPr>
            <a:normAutofit fontScale="90000"/>
          </a:bodyPr>
          <a:lstStyle/>
          <a:p>
            <a:pPr eaLnBrk="1" hangingPunct="1"/>
            <a:r>
              <a:rPr lang="en-US" altLang="en-US">
                <a:solidFill>
                  <a:srgbClr val="FF0000"/>
                </a:solidFill>
              </a:rPr>
              <a:t>Factors that Influence Perception</a:t>
            </a:r>
          </a:p>
        </p:txBody>
      </p:sp>
      <p:sp>
        <p:nvSpPr>
          <p:cNvPr id="147459" name="Slide Number Placeholder 4"/>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F3D108DE-108C-440D-BDE8-1ADD91556CC2}" type="slidenum">
              <a:rPr lang="en-US" altLang="en-US" sz="1200" b="1">
                <a:solidFill>
                  <a:srgbClr val="7F7F7F"/>
                </a:solidFill>
                <a:latin typeface="Calibri" panose="020F0502020204030204" pitchFamily="34" charset="0"/>
              </a:rPr>
              <a:t>3</a:t>
            </a:fld>
            <a:endParaRPr lang="en-US" altLang="en-US" sz="1200" b="1">
              <a:solidFill>
                <a:srgbClr val="7F7F7F"/>
              </a:solidFill>
              <a:latin typeface="Calibri" panose="020F0502020204030204" pitchFamily="34" charset="0"/>
            </a:endParaRPr>
          </a:p>
        </p:txBody>
      </p:sp>
      <p:sp>
        <p:nvSpPr>
          <p:cNvPr id="6" name="Text Box 5"/>
          <p:cNvSpPr txBox="1">
            <a:spLocks noChangeArrowheads="1"/>
          </p:cNvSpPr>
          <p:nvPr/>
        </p:nvSpPr>
        <p:spPr bwMode="blackWhite">
          <a:xfrm>
            <a:off x="2286000" y="5881966"/>
            <a:ext cx="7772400" cy="369332"/>
          </a:xfrm>
          <a:prstGeom prst="rect">
            <a:avLst/>
          </a:prstGeom>
          <a:solidFill>
            <a:srgbClr val="CC6600"/>
          </a:solidFill>
          <a:ln w="3175" algn="ctr">
            <a:solidFill>
              <a:schemeClr val="tx1"/>
            </a:solidFill>
            <a:miter lim="800000"/>
          </a:ln>
          <a:effectLst>
            <a:outerShdw dist="107763" dir="2700000" algn="ctr" rotWithShape="0">
              <a:schemeClr val="bg2">
                <a:alpha val="50000"/>
              </a:schemeClr>
            </a:outerShdw>
          </a:effectLst>
        </p:spPr>
        <p:txBody>
          <a:bodyPr anchor="ctr">
            <a:spAutoFit/>
          </a:bodyPr>
          <a:lstStyle/>
          <a:p>
            <a:pPr algn="r" eaLnBrk="1" hangingPunct="1">
              <a:spcBef>
                <a:spcPct val="50000"/>
              </a:spcBef>
              <a:defRPr/>
            </a:pPr>
            <a:r>
              <a:rPr lang="en-US" dirty="0">
                <a:solidFill>
                  <a:schemeClr val="bg1"/>
                </a:solidFill>
                <a:latin typeface="+mj-lt"/>
              </a:rPr>
              <a:t>See E X H I B I T  6-1</a:t>
            </a:r>
          </a:p>
        </p:txBody>
      </p:sp>
      <p:pic>
        <p:nvPicPr>
          <p:cNvPr id="147461"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10000" y="1371600"/>
            <a:ext cx="3937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2827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3" name="Rectangle 2"/>
          <p:cNvSpPr>
            <a:spLocks noGrp="1" noChangeArrowheads="1"/>
          </p:cNvSpPr>
          <p:nvPr>
            <p:ph type="title"/>
          </p:nvPr>
        </p:nvSpPr>
        <p:spPr/>
        <p:txBody>
          <a:bodyPr/>
          <a:lstStyle/>
          <a:p>
            <a:pPr eaLnBrk="1" hangingPunct="1"/>
            <a:r>
              <a:rPr lang="en-US" altLang="en-US"/>
              <a:t>Perception in Organizations</a:t>
            </a:r>
          </a:p>
        </p:txBody>
      </p:sp>
      <p:sp>
        <p:nvSpPr>
          <p:cNvPr id="1095683" name="Rectangle 3"/>
          <p:cNvSpPr>
            <a:spLocks noGrp="1" noChangeArrowheads="1"/>
          </p:cNvSpPr>
          <p:nvPr>
            <p:ph idx="1"/>
          </p:nvPr>
        </p:nvSpPr>
        <p:spPr/>
        <p:txBody>
          <a:bodyPr>
            <a:normAutofit/>
          </a:bodyPr>
          <a:lstStyle/>
          <a:p>
            <a:pPr eaLnBrk="1" hangingPunct="1"/>
            <a:r>
              <a:rPr lang="en-US" altLang="en-US" dirty="0"/>
              <a:t>Perception</a:t>
            </a:r>
          </a:p>
          <a:p>
            <a:pPr lvl="1" eaLnBrk="1" hangingPunct="1"/>
            <a:r>
              <a:rPr lang="en-US" altLang="en-US" dirty="0"/>
              <a:t>The set of processes by which an individual becomes aware of and interprets information about the environment</a:t>
            </a:r>
          </a:p>
          <a:p>
            <a:pPr lvl="2" eaLnBrk="1" hangingPunct="1"/>
            <a:r>
              <a:rPr lang="en-US" altLang="en-US" dirty="0"/>
              <a:t>Selective perception</a:t>
            </a:r>
          </a:p>
          <a:p>
            <a:pPr lvl="2" eaLnBrk="1" hangingPunct="1"/>
            <a:r>
              <a:rPr lang="en-US" altLang="en-US" dirty="0"/>
              <a:t>Stereotyping</a:t>
            </a:r>
          </a:p>
          <a:p>
            <a:pPr eaLnBrk="1" hangingPunct="1"/>
            <a:r>
              <a:rPr lang="en-US" altLang="en-US" dirty="0"/>
              <a:t>Attribution Theory</a:t>
            </a:r>
          </a:p>
          <a:p>
            <a:pPr lvl="1" eaLnBrk="1" hangingPunct="1"/>
            <a:r>
              <a:rPr lang="en-US" altLang="en-US" dirty="0"/>
              <a:t>We attribute causes to behavior based on our observations of certain characteristics of that behavior</a:t>
            </a:r>
          </a:p>
          <a:p>
            <a:pPr lvl="2" eaLnBrk="1" hangingPunct="1"/>
            <a:r>
              <a:rPr lang="en-US" altLang="en-US" dirty="0"/>
              <a:t>Consensus</a:t>
            </a:r>
          </a:p>
          <a:p>
            <a:pPr lvl="2" eaLnBrk="1" hangingPunct="1"/>
            <a:r>
              <a:rPr lang="en-US" altLang="en-US" dirty="0"/>
              <a:t>Consistency</a:t>
            </a:r>
          </a:p>
          <a:p>
            <a:pPr lvl="2" eaLnBrk="1" hangingPunct="1"/>
            <a:r>
              <a:rPr lang="en-US" altLang="en-US" dirty="0"/>
              <a:t>Distinctiveness</a:t>
            </a:r>
          </a:p>
        </p:txBody>
      </p:sp>
      <p:sp>
        <p:nvSpPr>
          <p:cNvPr id="163842"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spcBef>
                <a:spcPct val="0"/>
              </a:spcBef>
              <a:buFontTx/>
              <a:buNone/>
            </a:pPr>
            <a:r>
              <a:rPr lang="en-US" altLang="en-US" sz="900"/>
              <a:t>3–</a:t>
            </a:r>
            <a:fld id="{689C3A06-D8E7-411D-9230-664343536164}" type="slidenum">
              <a:rPr lang="en-US" altLang="en-US" sz="900"/>
              <a:t>4</a:t>
            </a:fld>
            <a:endParaRPr lang="en-US" altLang="en-US" sz="900"/>
          </a:p>
        </p:txBody>
      </p:sp>
    </p:spTree>
    <p:extLst>
      <p:ext uri="{BB962C8B-B14F-4D97-AF65-F5344CB8AC3E}">
        <p14:creationId xmlns:p14="http://schemas.microsoft.com/office/powerpoint/2010/main" val="15693788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95683">
                                            <p:txEl>
                                              <p:pRg st="0" end="0"/>
                                            </p:txEl>
                                          </p:spTgt>
                                        </p:tgtEl>
                                        <p:attrNameLst>
                                          <p:attrName>style.visibility</p:attrName>
                                        </p:attrNameLst>
                                      </p:cBhvr>
                                      <p:to>
                                        <p:strVal val="visible"/>
                                      </p:to>
                                    </p:set>
                                    <p:animEffect transition="in" filter="wipe(left)">
                                      <p:cBhvr>
                                        <p:cTn id="7" dur="500"/>
                                        <p:tgtEl>
                                          <p:spTgt spid="10956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95683">
                                            <p:txEl>
                                              <p:pRg st="1" end="1"/>
                                            </p:txEl>
                                          </p:spTgt>
                                        </p:tgtEl>
                                        <p:attrNameLst>
                                          <p:attrName>style.visibility</p:attrName>
                                        </p:attrNameLst>
                                      </p:cBhvr>
                                      <p:to>
                                        <p:strVal val="visible"/>
                                      </p:to>
                                    </p:set>
                                    <p:animEffect transition="in" filter="wipe(left)">
                                      <p:cBhvr>
                                        <p:cTn id="12" dur="500"/>
                                        <p:tgtEl>
                                          <p:spTgt spid="1095683">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95683">
                                            <p:txEl>
                                              <p:pRg st="2" end="2"/>
                                            </p:txEl>
                                          </p:spTgt>
                                        </p:tgtEl>
                                        <p:attrNameLst>
                                          <p:attrName>style.visibility</p:attrName>
                                        </p:attrNameLst>
                                      </p:cBhvr>
                                      <p:to>
                                        <p:strVal val="visible"/>
                                      </p:to>
                                    </p:set>
                                    <p:animEffect transition="in" filter="wipe(left)">
                                      <p:cBhvr>
                                        <p:cTn id="16" dur="500"/>
                                        <p:tgtEl>
                                          <p:spTgt spid="1095683">
                                            <p:txEl>
                                              <p:pRg st="2" end="2"/>
                                            </p:txEl>
                                          </p:spTgt>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95683">
                                            <p:txEl>
                                              <p:pRg st="3" end="3"/>
                                            </p:txEl>
                                          </p:spTgt>
                                        </p:tgtEl>
                                        <p:attrNameLst>
                                          <p:attrName>style.visibility</p:attrName>
                                        </p:attrNameLst>
                                      </p:cBhvr>
                                      <p:to>
                                        <p:strVal val="visible"/>
                                      </p:to>
                                    </p:set>
                                    <p:animEffect transition="in" filter="wipe(left)">
                                      <p:cBhvr>
                                        <p:cTn id="20" dur="500"/>
                                        <p:tgtEl>
                                          <p:spTgt spid="109568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095683">
                                            <p:txEl>
                                              <p:pRg st="4" end="4"/>
                                            </p:txEl>
                                          </p:spTgt>
                                        </p:tgtEl>
                                        <p:attrNameLst>
                                          <p:attrName>style.visibility</p:attrName>
                                        </p:attrNameLst>
                                      </p:cBhvr>
                                      <p:to>
                                        <p:strVal val="visible"/>
                                      </p:to>
                                    </p:set>
                                    <p:animEffect transition="in" filter="wipe(left)">
                                      <p:cBhvr>
                                        <p:cTn id="25" dur="500"/>
                                        <p:tgtEl>
                                          <p:spTgt spid="109568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095683">
                                            <p:txEl>
                                              <p:pRg st="5" end="5"/>
                                            </p:txEl>
                                          </p:spTgt>
                                        </p:tgtEl>
                                        <p:attrNameLst>
                                          <p:attrName>style.visibility</p:attrName>
                                        </p:attrNameLst>
                                      </p:cBhvr>
                                      <p:to>
                                        <p:strVal val="visible"/>
                                      </p:to>
                                    </p:set>
                                    <p:animEffect transition="in" filter="wipe(left)">
                                      <p:cBhvr>
                                        <p:cTn id="30" dur="500"/>
                                        <p:tgtEl>
                                          <p:spTgt spid="1095683">
                                            <p:txEl>
                                              <p:pRg st="5" end="5"/>
                                            </p:txEl>
                                          </p:spTgt>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1095683">
                                            <p:txEl>
                                              <p:pRg st="6" end="6"/>
                                            </p:txEl>
                                          </p:spTgt>
                                        </p:tgtEl>
                                        <p:attrNameLst>
                                          <p:attrName>style.visibility</p:attrName>
                                        </p:attrNameLst>
                                      </p:cBhvr>
                                      <p:to>
                                        <p:strVal val="visible"/>
                                      </p:to>
                                    </p:set>
                                    <p:animEffect transition="in" filter="wipe(left)">
                                      <p:cBhvr>
                                        <p:cTn id="34" dur="500"/>
                                        <p:tgtEl>
                                          <p:spTgt spid="1095683">
                                            <p:txEl>
                                              <p:pRg st="6" end="6"/>
                                            </p:txEl>
                                          </p:spTgt>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1095683">
                                            <p:txEl>
                                              <p:pRg st="7" end="7"/>
                                            </p:txEl>
                                          </p:spTgt>
                                        </p:tgtEl>
                                        <p:attrNameLst>
                                          <p:attrName>style.visibility</p:attrName>
                                        </p:attrNameLst>
                                      </p:cBhvr>
                                      <p:to>
                                        <p:strVal val="visible"/>
                                      </p:to>
                                    </p:set>
                                    <p:animEffect transition="in" filter="wipe(left)">
                                      <p:cBhvr>
                                        <p:cTn id="38" dur="500"/>
                                        <p:tgtEl>
                                          <p:spTgt spid="1095683">
                                            <p:txEl>
                                              <p:pRg st="7" end="7"/>
                                            </p:txEl>
                                          </p:spTgt>
                                        </p:tgtEl>
                                      </p:cBhvr>
                                    </p:animEffect>
                                  </p:childTnLst>
                                </p:cTn>
                              </p:par>
                            </p:childTnLst>
                          </p:cTn>
                        </p:par>
                        <p:par>
                          <p:cTn id="39" fill="hold">
                            <p:stCondLst>
                              <p:cond delay="1500"/>
                            </p:stCondLst>
                            <p:childTnLst>
                              <p:par>
                                <p:cTn id="40" presetID="22" presetClass="entr" presetSubtype="8" fill="hold" grpId="0" nodeType="afterEffect">
                                  <p:stCondLst>
                                    <p:cond delay="0"/>
                                  </p:stCondLst>
                                  <p:childTnLst>
                                    <p:set>
                                      <p:cBhvr>
                                        <p:cTn id="41" dur="1" fill="hold">
                                          <p:stCondLst>
                                            <p:cond delay="0"/>
                                          </p:stCondLst>
                                        </p:cTn>
                                        <p:tgtEl>
                                          <p:spTgt spid="1095683">
                                            <p:txEl>
                                              <p:pRg st="8" end="8"/>
                                            </p:txEl>
                                          </p:spTgt>
                                        </p:tgtEl>
                                        <p:attrNameLst>
                                          <p:attrName>style.visibility</p:attrName>
                                        </p:attrNameLst>
                                      </p:cBhvr>
                                      <p:to>
                                        <p:strVal val="visible"/>
                                      </p:to>
                                    </p:set>
                                    <p:animEffect transition="in" filter="wipe(left)">
                                      <p:cBhvr>
                                        <p:cTn id="42" dur="500"/>
                                        <p:tgtEl>
                                          <p:spTgt spid="10956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683"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spcBef>
                <a:spcPct val="0"/>
              </a:spcBef>
              <a:buFontTx/>
              <a:buNone/>
            </a:pPr>
            <a:r>
              <a:rPr lang="en-US" altLang="en-US" sz="900"/>
              <a:t>3–</a:t>
            </a:r>
            <a:fld id="{7C21CCDF-2952-4728-B12D-0DFF8CA6479C}" type="slidenum">
              <a:rPr lang="en-US" altLang="en-US" sz="900"/>
              <a:t>5</a:t>
            </a:fld>
            <a:endParaRPr lang="en-US" altLang="en-US" sz="900"/>
          </a:p>
        </p:txBody>
      </p:sp>
      <p:sp>
        <p:nvSpPr>
          <p:cNvPr id="165891" name="Rectangle 2"/>
          <p:cNvSpPr>
            <a:spLocks noGrp="1" noChangeArrowheads="1"/>
          </p:cNvSpPr>
          <p:nvPr>
            <p:ph type="title" idx="4294967295"/>
          </p:nvPr>
        </p:nvSpPr>
        <p:spPr>
          <a:xfrm>
            <a:off x="4818063" y="390525"/>
            <a:ext cx="7373937" cy="474663"/>
          </a:xfrm>
        </p:spPr>
        <p:txBody>
          <a:bodyPr anchorCtr="0"/>
          <a:lstStyle/>
          <a:p>
            <a:pPr marL="914400" indent="-914400"/>
            <a:r>
              <a:rPr lang="en-US" altLang="en-US" sz="2400" i="1">
                <a:latin typeface="Trebuchet MS" panose="020B0603020202020204" pitchFamily="34" charset="0"/>
                <a:cs typeface="Tahoma" panose="020B0604030504040204" pitchFamily="34" charset="0"/>
              </a:rPr>
              <a:t>3.3</a:t>
            </a:r>
            <a:r>
              <a:rPr lang="en-US" altLang="en-US" sz="1800" b="1">
                <a:latin typeface="Trebuchet MS" panose="020B0603020202020204" pitchFamily="34" charset="0"/>
              </a:rPr>
              <a:t>	</a:t>
            </a:r>
            <a:r>
              <a:rPr lang="en-US" altLang="en-US" sz="2000">
                <a:solidFill>
                  <a:srgbClr val="008080"/>
                </a:solidFill>
              </a:rPr>
              <a:t>Basic Perceptual Processes</a:t>
            </a:r>
          </a:p>
        </p:txBody>
      </p:sp>
      <p:pic>
        <p:nvPicPr>
          <p:cNvPr id="165892" name="Picture 3" descr="Figureword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4675" y="320676"/>
            <a:ext cx="10541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5893" name="Line 4"/>
          <p:cNvSpPr>
            <a:spLocks noChangeShapeType="1"/>
          </p:cNvSpPr>
          <p:nvPr/>
        </p:nvSpPr>
        <p:spPr bwMode="auto">
          <a:xfrm>
            <a:off x="1889126" y="811213"/>
            <a:ext cx="8321675" cy="0"/>
          </a:xfrm>
          <a:prstGeom prst="line">
            <a:avLst/>
          </a:prstGeom>
          <a:noFill/>
          <a:ln w="6350">
            <a:solidFill>
              <a:schemeClr val="tx1"/>
            </a:solidFill>
            <a:round/>
          </a:ln>
          <a:extLst>
            <a:ext uri="{909E8E84-426E-40DD-AFC4-6F175D3DCCD1}">
              <a14:hiddenFill xmlns:a14="http://schemas.microsoft.com/office/drawing/2010/main">
                <a:noFill/>
              </a14:hiddenFill>
            </a:ext>
          </a:extLst>
        </p:spPr>
        <p:txBody>
          <a:bodyPr wrap="none" anchor="ctr"/>
          <a:lstStyle/>
          <a:p>
            <a:endParaRPr lang="en-US"/>
          </a:p>
        </p:txBody>
      </p:sp>
      <p:pic>
        <p:nvPicPr>
          <p:cNvPr id="1026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3764" y="1235075"/>
            <a:ext cx="7864475"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1259010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26054"/>
                                        </p:tgtEl>
                                        <p:attrNameLst>
                                          <p:attrName>style.visibility</p:attrName>
                                        </p:attrNameLst>
                                      </p:cBhvr>
                                      <p:to>
                                        <p:strVal val="visible"/>
                                      </p:to>
                                    </p:set>
                                    <p:animEffect transition="in" filter="wipe(left)">
                                      <p:cBhvr>
                                        <p:cTn id="7" dur="1000"/>
                                        <p:tgtEl>
                                          <p:spTgt spid="1026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idx="4294967295"/>
          </p:nvPr>
        </p:nvSpPr>
        <p:spPr>
          <a:xfrm>
            <a:off x="4818063" y="390525"/>
            <a:ext cx="7373937" cy="474663"/>
          </a:xfrm>
        </p:spPr>
        <p:txBody>
          <a:bodyPr anchorCtr="0"/>
          <a:lstStyle/>
          <a:p>
            <a:pPr marL="914400" indent="-914400"/>
            <a:r>
              <a:rPr lang="en-US" altLang="en-US" sz="2400" i="1">
                <a:latin typeface="Trebuchet MS" panose="020B0603020202020204" pitchFamily="34" charset="0"/>
                <a:cs typeface="Tahoma" panose="020B0604030504040204" pitchFamily="34" charset="0"/>
              </a:rPr>
              <a:t>3.4</a:t>
            </a:r>
            <a:r>
              <a:rPr lang="en-US" altLang="en-US" sz="1800" b="1">
                <a:latin typeface="Trebuchet MS" panose="020B0603020202020204" pitchFamily="34" charset="0"/>
              </a:rPr>
              <a:t>	</a:t>
            </a:r>
            <a:r>
              <a:rPr lang="en-US" altLang="en-US" sz="2000">
                <a:solidFill>
                  <a:srgbClr val="008080"/>
                </a:solidFill>
              </a:rPr>
              <a:t>The Attribution Process</a:t>
            </a:r>
          </a:p>
        </p:txBody>
      </p:sp>
      <p:pic>
        <p:nvPicPr>
          <p:cNvPr id="167939" name="Picture 3" descr="Figureword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4675" y="320676"/>
            <a:ext cx="10541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7940" name="Line 4"/>
          <p:cNvSpPr>
            <a:spLocks noChangeShapeType="1"/>
          </p:cNvSpPr>
          <p:nvPr/>
        </p:nvSpPr>
        <p:spPr bwMode="auto">
          <a:xfrm>
            <a:off x="1889126" y="811213"/>
            <a:ext cx="8321675" cy="0"/>
          </a:xfrm>
          <a:prstGeom prst="line">
            <a:avLst/>
          </a:prstGeom>
          <a:noFill/>
          <a:ln w="6350">
            <a:solidFill>
              <a:schemeClr val="tx1"/>
            </a:solidFill>
            <a:round/>
          </a:ln>
          <a:extLst>
            <a:ext uri="{909E8E84-426E-40DD-AFC4-6F175D3DCCD1}">
              <a14:hiddenFill xmlns:a14="http://schemas.microsoft.com/office/drawing/2010/main">
                <a:noFill/>
              </a14:hiddenFill>
            </a:ext>
          </a:extLst>
        </p:spPr>
        <p:txBody>
          <a:bodyPr wrap="none" anchor="ctr"/>
          <a:lstStyle/>
          <a:p>
            <a:endParaRPr lang="en-US"/>
          </a:p>
        </p:txBody>
      </p:sp>
      <p:pic>
        <p:nvPicPr>
          <p:cNvPr id="1028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766889"/>
            <a:ext cx="8199438" cy="321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3684874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28102"/>
                                        </p:tgtEl>
                                        <p:attrNameLst>
                                          <p:attrName>style.visibility</p:attrName>
                                        </p:attrNameLst>
                                      </p:cBhvr>
                                      <p:to>
                                        <p:strVal val="visible"/>
                                      </p:to>
                                    </p:set>
                                    <p:animEffect transition="in" filter="wipe(left)">
                                      <p:cBhvr>
                                        <p:cTn id="7" dur="1000"/>
                                        <p:tgtEl>
                                          <p:spTgt spid="1028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solidFill>
                  <a:srgbClr val="FF0000"/>
                </a:solidFill>
              </a:rPr>
              <a:t>Attribution Theory: Judging Others</a:t>
            </a:r>
          </a:p>
        </p:txBody>
      </p:sp>
      <p:sp>
        <p:nvSpPr>
          <p:cNvPr id="149507" name="Content Placeholder 4"/>
          <p:cNvSpPr>
            <a:spLocks noGrp="1"/>
          </p:cNvSpPr>
          <p:nvPr>
            <p:ph idx="1"/>
          </p:nvPr>
        </p:nvSpPr>
        <p:spPr/>
        <p:txBody>
          <a:bodyPr>
            <a:normAutofit fontScale="92500" lnSpcReduction="10000"/>
          </a:bodyPr>
          <a:lstStyle/>
          <a:p>
            <a:pPr eaLnBrk="1" hangingPunct="1">
              <a:lnSpc>
                <a:spcPct val="90000"/>
              </a:lnSpc>
            </a:pPr>
            <a:r>
              <a:rPr lang="en-US" altLang="en-US"/>
              <a:t>Our perception and judgment of others is significantly influenced by our assumptions of the other person’s internal state.</a:t>
            </a:r>
          </a:p>
          <a:p>
            <a:pPr lvl="1" eaLnBrk="1" hangingPunct="1">
              <a:lnSpc>
                <a:spcPct val="90000"/>
              </a:lnSpc>
            </a:pPr>
            <a:r>
              <a:rPr lang="en-US" altLang="en-US"/>
              <a:t>When individuals observe behavior, they attempt to determine whether it is internally or externally caused.</a:t>
            </a:r>
          </a:p>
          <a:p>
            <a:pPr lvl="2" eaLnBrk="1" hangingPunct="1">
              <a:lnSpc>
                <a:spcPct val="90000"/>
              </a:lnSpc>
            </a:pPr>
            <a:r>
              <a:rPr lang="en-US" altLang="en-US"/>
              <a:t>Internal causes are under that person’s control</a:t>
            </a:r>
          </a:p>
          <a:p>
            <a:pPr lvl="2">
              <a:spcAft>
                <a:spcPts val="600"/>
              </a:spcAft>
            </a:pPr>
            <a:r>
              <a:rPr lang="en-US" altLang="en-US"/>
              <a:t>External causes are not under the person’s control</a:t>
            </a:r>
          </a:p>
          <a:p>
            <a:pPr eaLnBrk="1" hangingPunct="1">
              <a:lnSpc>
                <a:spcPct val="90000"/>
              </a:lnSpc>
            </a:pPr>
            <a:r>
              <a:rPr lang="en-US" altLang="en-US"/>
              <a:t>Causation judged through:</a:t>
            </a:r>
          </a:p>
          <a:p>
            <a:pPr lvl="1" eaLnBrk="1" hangingPunct="1">
              <a:lnSpc>
                <a:spcPct val="90000"/>
              </a:lnSpc>
            </a:pPr>
            <a:r>
              <a:rPr lang="en-US" altLang="en-US"/>
              <a:t>Distinctiveness</a:t>
            </a:r>
          </a:p>
          <a:p>
            <a:pPr lvl="2" eaLnBrk="1" hangingPunct="1">
              <a:lnSpc>
                <a:spcPct val="90000"/>
              </a:lnSpc>
            </a:pPr>
            <a:r>
              <a:rPr lang="en-US" altLang="en-US"/>
              <a:t>Shows different behaviors in different situations</a:t>
            </a:r>
          </a:p>
          <a:p>
            <a:pPr lvl="1" eaLnBrk="1" hangingPunct="1">
              <a:lnSpc>
                <a:spcPct val="90000"/>
              </a:lnSpc>
            </a:pPr>
            <a:r>
              <a:rPr lang="en-US" altLang="en-US"/>
              <a:t>Consensus</a:t>
            </a:r>
          </a:p>
          <a:p>
            <a:pPr lvl="2" eaLnBrk="1" hangingPunct="1">
              <a:lnSpc>
                <a:spcPct val="90000"/>
              </a:lnSpc>
            </a:pPr>
            <a:r>
              <a:rPr lang="en-US" altLang="en-US"/>
              <a:t>Response is the same as others to same situation</a:t>
            </a:r>
          </a:p>
          <a:p>
            <a:pPr lvl="1" eaLnBrk="1" hangingPunct="1">
              <a:lnSpc>
                <a:spcPct val="90000"/>
              </a:lnSpc>
            </a:pPr>
            <a:r>
              <a:rPr lang="en-US" altLang="en-US"/>
              <a:t>Consistency</a:t>
            </a:r>
          </a:p>
          <a:p>
            <a:pPr lvl="2" eaLnBrk="1" hangingPunct="1">
              <a:lnSpc>
                <a:spcPct val="90000"/>
              </a:lnSpc>
            </a:pPr>
            <a:r>
              <a:rPr lang="en-US" altLang="en-US"/>
              <a:t>Responds in the same way over time</a:t>
            </a:r>
          </a:p>
          <a:p>
            <a:pPr eaLnBrk="1" hangingPunct="1">
              <a:lnSpc>
                <a:spcPct val="90000"/>
              </a:lnSpc>
            </a:pPr>
            <a:endParaRPr lang="en-US" altLang="en-US"/>
          </a:p>
        </p:txBody>
      </p:sp>
      <p:sp>
        <p:nvSpPr>
          <p:cNvPr id="149508" name="Slide Number Placeholder 3"/>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D1B8C0F8-107A-45D8-9963-806A2CE87C99}" type="slidenum">
              <a:rPr lang="en-US" altLang="en-US" sz="1200" b="1">
                <a:solidFill>
                  <a:srgbClr val="7F7F7F"/>
                </a:solidFill>
                <a:latin typeface="Calibri" panose="020F0502020204030204" pitchFamily="34" charset="0"/>
              </a:rPr>
              <a:t>7</a:t>
            </a:fld>
            <a:endParaRPr lang="en-US" altLang="en-US" sz="1200" b="1">
              <a:solidFill>
                <a:srgbClr val="7F7F7F"/>
              </a:solidFill>
              <a:latin typeface="Calibri" panose="020F0502020204030204" pitchFamily="34" charset="0"/>
            </a:endParaRPr>
          </a:p>
        </p:txBody>
      </p:sp>
    </p:spTree>
    <p:extLst>
      <p:ext uri="{BB962C8B-B14F-4D97-AF65-F5344CB8AC3E}">
        <p14:creationId xmlns:p14="http://schemas.microsoft.com/office/powerpoint/2010/main" val="1030003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5"/>
          <p:cNvSpPr>
            <a:spLocks noGrp="1"/>
          </p:cNvSpPr>
          <p:nvPr>
            <p:ph type="title"/>
          </p:nvPr>
        </p:nvSpPr>
        <p:spPr>
          <a:xfrm>
            <a:off x="2057400" y="290513"/>
            <a:ext cx="8077200" cy="603250"/>
          </a:xfrm>
        </p:spPr>
        <p:txBody>
          <a:bodyPr>
            <a:normAutofit fontScale="90000"/>
          </a:bodyPr>
          <a:lstStyle/>
          <a:p>
            <a:pPr eaLnBrk="1" hangingPunct="1"/>
            <a:r>
              <a:rPr lang="en-US" altLang="en-US">
                <a:solidFill>
                  <a:srgbClr val="FF0000"/>
                </a:solidFill>
              </a:rPr>
              <a:t>Elements of Attribution Theory</a:t>
            </a:r>
          </a:p>
        </p:txBody>
      </p:sp>
      <p:sp>
        <p:nvSpPr>
          <p:cNvPr id="151555" name="Slide Number Placeholder 4"/>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7EEE20BC-11F5-4857-B25B-5B5CC9FC9850}" type="slidenum">
              <a:rPr lang="en-US" altLang="en-US" sz="1200" b="1">
                <a:solidFill>
                  <a:srgbClr val="7F7F7F"/>
                </a:solidFill>
                <a:latin typeface="Calibri" panose="020F0502020204030204" pitchFamily="34" charset="0"/>
              </a:rPr>
              <a:t>8</a:t>
            </a:fld>
            <a:endParaRPr lang="en-US" altLang="en-US" sz="1200" b="1">
              <a:solidFill>
                <a:srgbClr val="7F7F7F"/>
              </a:solidFill>
              <a:latin typeface="Calibri" panose="020F050202020403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295401"/>
            <a:ext cx="6400800" cy="4271963"/>
          </a:xfrm>
          <a:prstGeom prst="rect">
            <a:avLst/>
          </a:prstGeom>
          <a:noFill/>
          <a:ln w="9525">
            <a:solidFill>
              <a:srgbClr val="336699"/>
            </a:solidFill>
            <a:miter lim="800000"/>
            <a:headEnd/>
            <a:tailEnd/>
          </a:ln>
          <a:extLst>
            <a:ext uri="{909E8E84-426E-40DD-AFC4-6F175D3DCCD1}">
              <a14:hiddenFill xmlns:a14="http://schemas.microsoft.com/office/drawing/2010/main">
                <a:solidFill>
                  <a:srgbClr val="FFFFFF"/>
                </a:solidFill>
              </a14:hiddenFill>
            </a:ext>
          </a:extLst>
        </p:spPr>
      </p:pic>
      <p:sp>
        <p:nvSpPr>
          <p:cNvPr id="9" name="Text Box 5"/>
          <p:cNvSpPr txBox="1">
            <a:spLocks noChangeArrowheads="1"/>
          </p:cNvSpPr>
          <p:nvPr/>
        </p:nvSpPr>
        <p:spPr bwMode="blackWhite">
          <a:xfrm>
            <a:off x="2286000" y="5881966"/>
            <a:ext cx="7772400" cy="369332"/>
          </a:xfrm>
          <a:prstGeom prst="rect">
            <a:avLst/>
          </a:prstGeom>
          <a:solidFill>
            <a:srgbClr val="CC6600"/>
          </a:solidFill>
          <a:ln w="3175" algn="ctr">
            <a:solidFill>
              <a:schemeClr val="tx1"/>
            </a:solidFill>
            <a:miter lim="800000"/>
          </a:ln>
          <a:effectLst>
            <a:outerShdw dist="107763" dir="2700000" algn="ctr" rotWithShape="0">
              <a:schemeClr val="bg2">
                <a:alpha val="50000"/>
              </a:schemeClr>
            </a:outerShdw>
          </a:effectLst>
        </p:spPr>
        <p:txBody>
          <a:bodyPr anchor="ctr">
            <a:spAutoFit/>
          </a:bodyPr>
          <a:lstStyle/>
          <a:p>
            <a:pPr algn="r" eaLnBrk="1" hangingPunct="1">
              <a:spcBef>
                <a:spcPct val="50000"/>
              </a:spcBef>
              <a:defRPr/>
            </a:pPr>
            <a:r>
              <a:rPr lang="en-US" dirty="0">
                <a:solidFill>
                  <a:schemeClr val="bg1"/>
                </a:solidFill>
                <a:latin typeface="+mj-lt"/>
              </a:rPr>
              <a:t>See E X H I B I T  6-2</a:t>
            </a:r>
          </a:p>
        </p:txBody>
      </p:sp>
    </p:spTree>
    <p:extLst>
      <p:ext uri="{BB962C8B-B14F-4D97-AF65-F5344CB8AC3E}">
        <p14:creationId xmlns:p14="http://schemas.microsoft.com/office/powerpoint/2010/main" val="3889252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4"/>
          <p:cNvSpPr>
            <a:spLocks noGrp="1"/>
          </p:cNvSpPr>
          <p:nvPr>
            <p:ph type="title"/>
          </p:nvPr>
        </p:nvSpPr>
        <p:spPr>
          <a:xfrm>
            <a:off x="2057400" y="290513"/>
            <a:ext cx="8077200" cy="603250"/>
          </a:xfrm>
        </p:spPr>
        <p:txBody>
          <a:bodyPr>
            <a:normAutofit fontScale="90000"/>
          </a:bodyPr>
          <a:lstStyle/>
          <a:p>
            <a:pPr eaLnBrk="1" hangingPunct="1"/>
            <a:r>
              <a:rPr lang="en-US" altLang="en-US">
                <a:solidFill>
                  <a:srgbClr val="FF0000"/>
                </a:solidFill>
              </a:rPr>
              <a:t>Errors and Biases in Attributions</a:t>
            </a:r>
          </a:p>
        </p:txBody>
      </p:sp>
      <p:sp>
        <p:nvSpPr>
          <p:cNvPr id="153603" name="Content Placeholder 5"/>
          <p:cNvSpPr>
            <a:spLocks noGrp="1"/>
          </p:cNvSpPr>
          <p:nvPr>
            <p:ph idx="1"/>
          </p:nvPr>
        </p:nvSpPr>
        <p:spPr/>
        <p:txBody>
          <a:bodyPr/>
          <a:lstStyle/>
          <a:p>
            <a:pPr eaLnBrk="1" hangingPunct="1"/>
            <a:r>
              <a:rPr lang="en-US" altLang="en-US"/>
              <a:t>Fundamental Attribution Error</a:t>
            </a:r>
          </a:p>
          <a:p>
            <a:pPr lvl="1" eaLnBrk="1" hangingPunct="1"/>
            <a:r>
              <a:rPr lang="en-US" altLang="en-US"/>
              <a:t>The tendency to underestimate the influence of external factors and overestimate the influence of internal factors when making judgments about the behavior of others</a:t>
            </a:r>
          </a:p>
          <a:p>
            <a:pPr lvl="1" eaLnBrk="1" hangingPunct="1"/>
            <a:r>
              <a:rPr lang="en-US" altLang="en-US" i="1"/>
              <a:t>We blame people first, not the situation</a:t>
            </a:r>
            <a:endParaRPr lang="en-US" altLang="en-US"/>
          </a:p>
          <a:p>
            <a:pPr lvl="1" eaLnBrk="1" hangingPunct="1"/>
            <a:endParaRPr lang="en-US" altLang="en-US"/>
          </a:p>
          <a:p>
            <a:pPr eaLnBrk="1" hangingPunct="1"/>
            <a:r>
              <a:rPr lang="en-US" altLang="en-US"/>
              <a:t>Self-Serving Bias</a:t>
            </a:r>
          </a:p>
          <a:p>
            <a:pPr lvl="1" eaLnBrk="1" hangingPunct="1"/>
            <a:r>
              <a:rPr lang="en-US" altLang="en-US"/>
              <a:t>The tendency for individuals to attribute their own successes to internal factors while putting the blame for failures on external factors</a:t>
            </a:r>
          </a:p>
          <a:p>
            <a:pPr lvl="1" eaLnBrk="1" hangingPunct="1"/>
            <a:r>
              <a:rPr lang="en-US" altLang="en-US" i="1"/>
              <a:t>It is “our” success but “their” failure</a:t>
            </a:r>
          </a:p>
          <a:p>
            <a:pPr eaLnBrk="1" hangingPunct="1">
              <a:buFont typeface="Wingdings" panose="05000000000000000000" pitchFamily="2" charset="2"/>
              <a:buNone/>
            </a:pPr>
            <a:endParaRPr lang="en-US" altLang="en-US"/>
          </a:p>
          <a:p>
            <a:pPr eaLnBrk="1" hangingPunct="1"/>
            <a:endParaRPr lang="en-US" altLang="en-US"/>
          </a:p>
          <a:p>
            <a:pPr eaLnBrk="1" hangingPunct="1"/>
            <a:endParaRPr lang="en-US" altLang="en-US"/>
          </a:p>
        </p:txBody>
      </p:sp>
      <p:sp>
        <p:nvSpPr>
          <p:cNvPr id="153605" name="Slide Number Placeholder 6"/>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7F7F7F"/>
                </a:solidFill>
                <a:latin typeface="Calibri" panose="020F0502020204030204" pitchFamily="34" charset="0"/>
              </a:rPr>
              <a:t>6-</a:t>
            </a:r>
            <a:fld id="{CBDA23B7-7DF7-45E4-B733-84B77A24CCA9}" type="slidenum">
              <a:rPr lang="en-US" altLang="en-US" sz="1200" b="1">
                <a:solidFill>
                  <a:srgbClr val="7F7F7F"/>
                </a:solidFill>
                <a:latin typeface="Calibri" panose="020F0502020204030204" pitchFamily="34" charset="0"/>
              </a:rPr>
              <a:t>9</a:t>
            </a:fld>
            <a:endParaRPr lang="en-US" altLang="en-US" sz="1200" b="1">
              <a:solidFill>
                <a:srgbClr val="7F7F7F"/>
              </a:solidFill>
              <a:latin typeface="Calibri" panose="020F0502020204030204" pitchFamily="34" charset="0"/>
            </a:endParaRPr>
          </a:p>
        </p:txBody>
      </p:sp>
      <p:pic>
        <p:nvPicPr>
          <p:cNvPr id="153604" name="Picture 3" descr="C:\Users\Bob Stretch\AppData\Local\Microsoft\Windows\Temporary Internet Files\Content.IE5\7421JAUB\MCj0363172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658100" y="3336926"/>
            <a:ext cx="26670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9791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TotalTime>
  <Words>1487</Words>
  <Application>Microsoft Office PowerPoint</Application>
  <PresentationFormat>Widescreen</PresentationFormat>
  <Paragraphs>135</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Tahoma</vt:lpstr>
      <vt:lpstr>Times New Roman</vt:lpstr>
      <vt:lpstr>Trebuchet MS</vt:lpstr>
      <vt:lpstr>Wingdings</vt:lpstr>
      <vt:lpstr>Wingdings 3</vt:lpstr>
      <vt:lpstr>Facet</vt:lpstr>
      <vt:lpstr>LECTURE #5-6 Perception, Attribution and workplace behavior </vt:lpstr>
      <vt:lpstr>What is Perception?</vt:lpstr>
      <vt:lpstr>Factors that Influence Perception</vt:lpstr>
      <vt:lpstr>Perception in Organizations</vt:lpstr>
      <vt:lpstr>3.3 Basic Perceptual Processes</vt:lpstr>
      <vt:lpstr>3.4 The Attribution Process</vt:lpstr>
      <vt:lpstr>Attribution Theory: Judging Others</vt:lpstr>
      <vt:lpstr>Elements of Attribution Theory</vt:lpstr>
      <vt:lpstr>Errors and Biases in Attributions</vt:lpstr>
      <vt:lpstr>Frequently Used Shortcuts in Judging Others</vt:lpstr>
      <vt:lpstr>Another Shortcut: Stereotyping</vt:lpstr>
      <vt:lpstr>Specific Shortcut Applications in Organizations</vt:lpstr>
      <vt:lpstr>Perceptions and Individual Decision Making</vt:lpstr>
      <vt:lpstr>Types of Workplace Behavior</vt:lpstr>
      <vt:lpstr>Types of Workplace Behavior (cont’d)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Perception, Attribution and workplace behavior </dc:title>
  <dc:creator>Nouman Awan</dc:creator>
  <cp:lastModifiedBy>Nouman Awan</cp:lastModifiedBy>
  <cp:revision>4</cp:revision>
  <dcterms:created xsi:type="dcterms:W3CDTF">2020-05-02T16:41:11Z</dcterms:created>
  <dcterms:modified xsi:type="dcterms:W3CDTF">2020-05-03T00:09:06Z</dcterms:modified>
</cp:coreProperties>
</file>