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3" r:id="rId3"/>
    <p:sldId id="257" r:id="rId4"/>
    <p:sldId id="258" r:id="rId5"/>
    <p:sldId id="259" r:id="rId6"/>
    <p:sldId id="260" r:id="rId7"/>
    <p:sldId id="261" r:id="rId8"/>
    <p:sldId id="262" r:id="rId9"/>
    <p:sldId id="263" r:id="rId10"/>
    <p:sldId id="264" r:id="rId11"/>
    <p:sldId id="265" r:id="rId12"/>
    <p:sldId id="266" r:id="rId13"/>
    <p:sldId id="267" r:id="rId14"/>
    <p:sldId id="268" r:id="rId15"/>
    <p:sldId id="274" r:id="rId16"/>
    <p:sldId id="275" r:id="rId17"/>
    <p:sldId id="276" r:id="rId18"/>
    <p:sldId id="269" r:id="rId19"/>
    <p:sldId id="270" r:id="rId20"/>
    <p:sldId id="271"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3E5B919A-12C4-4AFF-8EFC-A1A498CB5597}" type="datetimeFigureOut">
              <a:rPr lang="en-US" smtClean="0"/>
              <a:pPr/>
              <a:t>1/18/2021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9114C99B-2224-4914-9B07-1A8BF32D7A4A}"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E5B919A-12C4-4AFF-8EFC-A1A498CB5597}" type="datetimeFigureOut">
              <a:rPr lang="en-US" smtClean="0"/>
              <a:pPr/>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14C99B-2224-4914-9B07-1A8BF32D7A4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E5B919A-12C4-4AFF-8EFC-A1A498CB5597}" type="datetimeFigureOut">
              <a:rPr lang="en-US" smtClean="0"/>
              <a:pPr/>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14C99B-2224-4914-9B07-1A8BF32D7A4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E5B919A-12C4-4AFF-8EFC-A1A498CB5597}" type="datetimeFigureOut">
              <a:rPr lang="en-US" smtClean="0"/>
              <a:pPr/>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14C99B-2224-4914-9B07-1A8BF32D7A4A}"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E5B919A-12C4-4AFF-8EFC-A1A498CB5597}" type="datetimeFigureOut">
              <a:rPr lang="en-US" smtClean="0"/>
              <a:pPr/>
              <a:t>1/18/2021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9114C99B-2224-4914-9B07-1A8BF32D7A4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E5B919A-12C4-4AFF-8EFC-A1A498CB5597}" type="datetimeFigureOut">
              <a:rPr lang="en-US" smtClean="0"/>
              <a:pPr/>
              <a:t>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14C99B-2224-4914-9B07-1A8BF32D7A4A}"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3E5B919A-12C4-4AFF-8EFC-A1A498CB5597}" type="datetimeFigureOut">
              <a:rPr lang="en-US" smtClean="0"/>
              <a:pPr/>
              <a:t>1/18/2021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14C99B-2224-4914-9B07-1A8BF32D7A4A}"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E5B919A-12C4-4AFF-8EFC-A1A498CB5597}" type="datetimeFigureOut">
              <a:rPr lang="en-US" smtClean="0"/>
              <a:pPr/>
              <a:t>1/18/2021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14C99B-2224-4914-9B07-1A8BF32D7A4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5B919A-12C4-4AFF-8EFC-A1A498CB5597}" type="datetimeFigureOut">
              <a:rPr lang="en-US" smtClean="0"/>
              <a:pPr/>
              <a:t>1/18/2021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14C99B-2224-4914-9B07-1A8BF32D7A4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E5B919A-12C4-4AFF-8EFC-A1A498CB5597}" type="datetimeFigureOut">
              <a:rPr lang="en-US" smtClean="0"/>
              <a:pPr/>
              <a:t>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14C99B-2224-4914-9B07-1A8BF32D7A4A}"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E5B919A-12C4-4AFF-8EFC-A1A498CB5597}" type="datetimeFigureOut">
              <a:rPr lang="en-US" smtClean="0"/>
              <a:pPr/>
              <a:t>1/18/2021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9114C99B-2224-4914-9B07-1A8BF32D7A4A}"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3E5B919A-12C4-4AFF-8EFC-A1A498CB5597}" type="datetimeFigureOut">
              <a:rPr lang="en-US" smtClean="0"/>
              <a:pPr/>
              <a:t>1/18/2021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9114C99B-2224-4914-9B07-1A8BF32D7A4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State Transition Diagrams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Basic components of a state chart diagram</a:t>
            </a:r>
            <a:endParaRPr lang="en-US" dirty="0"/>
          </a:p>
        </p:txBody>
      </p:sp>
      <p:sp>
        <p:nvSpPr>
          <p:cNvPr id="3" name="Content Placeholder 2"/>
          <p:cNvSpPr>
            <a:spLocks noGrp="1"/>
          </p:cNvSpPr>
          <p:nvPr>
            <p:ph sz="quarter" idx="1"/>
          </p:nvPr>
        </p:nvSpPr>
        <p:spPr/>
        <p:txBody>
          <a:bodyPr/>
          <a:lstStyle/>
          <a:p>
            <a:r>
              <a:rPr lang="en-US" dirty="0" smtClean="0"/>
              <a:t>We use the fork notation to represent a state splitting into two or more concurrent states.</a:t>
            </a:r>
            <a:endParaRPr lang="en-US" dirty="0"/>
          </a:p>
        </p:txBody>
      </p:sp>
      <p:pic>
        <p:nvPicPr>
          <p:cNvPr id="4098" name="Picture 2"/>
          <p:cNvPicPr>
            <a:picLocks noChangeAspect="1" noChangeArrowheads="1"/>
          </p:cNvPicPr>
          <p:nvPr/>
        </p:nvPicPr>
        <p:blipFill>
          <a:blip r:embed="rId2"/>
          <a:srcRect/>
          <a:stretch>
            <a:fillRect/>
          </a:stretch>
        </p:blipFill>
        <p:spPr bwMode="auto">
          <a:xfrm>
            <a:off x="2057400" y="3200400"/>
            <a:ext cx="4495800" cy="3092565"/>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Basic components of a state chart diagram</a:t>
            </a:r>
            <a:endParaRPr lang="en-US" dirty="0"/>
          </a:p>
        </p:txBody>
      </p:sp>
      <p:sp>
        <p:nvSpPr>
          <p:cNvPr id="3" name="Content Placeholder 2"/>
          <p:cNvSpPr>
            <a:spLocks noGrp="1"/>
          </p:cNvSpPr>
          <p:nvPr>
            <p:ph sz="quarter" idx="1"/>
          </p:nvPr>
        </p:nvSpPr>
        <p:spPr/>
        <p:txBody>
          <a:bodyPr/>
          <a:lstStyle/>
          <a:p>
            <a:r>
              <a:rPr lang="en-US" b="1" dirty="0"/>
              <a:t>Join –</a:t>
            </a:r>
            <a:r>
              <a:rPr lang="en-US" dirty="0"/>
              <a:t> </a:t>
            </a:r>
            <a:r>
              <a:rPr lang="en-US" sz="2800" dirty="0"/>
              <a:t>We use a rounded solid rectangular bar to represent a Join notation with incoming arrows from the joining states and outgoing arrow towards the common goal state. We use the join notation when two or more states concurrently converge into one on the occurrence of an event or </a:t>
            </a:r>
            <a:r>
              <a:rPr lang="en-US" sz="2800" dirty="0" smtClean="0"/>
              <a:t>events.</a:t>
            </a:r>
            <a:endParaRPr lang="en-US" sz="2800" dirty="0"/>
          </a:p>
        </p:txBody>
      </p:sp>
      <p:pic>
        <p:nvPicPr>
          <p:cNvPr id="5122" name="Picture 2"/>
          <p:cNvPicPr>
            <a:picLocks noChangeAspect="1" noChangeArrowheads="1"/>
          </p:cNvPicPr>
          <p:nvPr/>
        </p:nvPicPr>
        <p:blipFill>
          <a:blip r:embed="rId2"/>
          <a:srcRect/>
          <a:stretch>
            <a:fillRect/>
          </a:stretch>
        </p:blipFill>
        <p:spPr bwMode="auto">
          <a:xfrm>
            <a:off x="3429000" y="4343400"/>
            <a:ext cx="2959554" cy="2209800"/>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Basic components of a state chart diagram</a:t>
            </a:r>
            <a:endParaRPr lang="en-US" dirty="0"/>
          </a:p>
        </p:txBody>
      </p:sp>
      <p:sp>
        <p:nvSpPr>
          <p:cNvPr id="3" name="Content Placeholder 2"/>
          <p:cNvSpPr>
            <a:spLocks noGrp="1"/>
          </p:cNvSpPr>
          <p:nvPr>
            <p:ph sz="quarter" idx="1"/>
          </p:nvPr>
        </p:nvSpPr>
        <p:spPr>
          <a:xfrm>
            <a:off x="0" y="1447800"/>
            <a:ext cx="9144000" cy="5410200"/>
          </a:xfrm>
        </p:spPr>
        <p:txBody>
          <a:bodyPr/>
          <a:lstStyle/>
          <a:p>
            <a:r>
              <a:rPr lang="en-US" b="1" dirty="0"/>
              <a:t>Self transition –</a:t>
            </a:r>
            <a:r>
              <a:rPr lang="en-US" dirty="0"/>
              <a:t> </a:t>
            </a:r>
            <a:r>
              <a:rPr lang="en-US" sz="2800" dirty="0"/>
              <a:t>We use a solid arrow pointing back to the state itself to represent a self transition. </a:t>
            </a:r>
            <a:endParaRPr lang="en-US" sz="2800" dirty="0" smtClean="0"/>
          </a:p>
          <a:p>
            <a:r>
              <a:rPr lang="en-US" sz="2800" dirty="0" smtClean="0"/>
              <a:t>There </a:t>
            </a:r>
            <a:r>
              <a:rPr lang="en-US" sz="2800" dirty="0"/>
              <a:t>might be scenarios when the state of the object does not change upon the occurrence of an event. We use self transitions to represent such cases</a:t>
            </a:r>
            <a:r>
              <a:rPr lang="en-US" sz="2800" dirty="0" smtClean="0"/>
              <a:t>.</a:t>
            </a:r>
          </a:p>
          <a:p>
            <a:endParaRPr lang="en-US" sz="2800" dirty="0"/>
          </a:p>
        </p:txBody>
      </p:sp>
      <p:pic>
        <p:nvPicPr>
          <p:cNvPr id="6146" name="Picture 2"/>
          <p:cNvPicPr>
            <a:picLocks noChangeAspect="1" noChangeArrowheads="1"/>
          </p:cNvPicPr>
          <p:nvPr/>
        </p:nvPicPr>
        <p:blipFill>
          <a:blip r:embed="rId2"/>
          <a:srcRect/>
          <a:stretch>
            <a:fillRect/>
          </a:stretch>
        </p:blipFill>
        <p:spPr bwMode="auto">
          <a:xfrm>
            <a:off x="2819400" y="4191000"/>
            <a:ext cx="3179704" cy="1981200"/>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Basic components of a state chart diagram</a:t>
            </a:r>
            <a:endParaRPr lang="en-US" dirty="0"/>
          </a:p>
        </p:txBody>
      </p:sp>
      <p:sp>
        <p:nvSpPr>
          <p:cNvPr id="3" name="Content Placeholder 2"/>
          <p:cNvSpPr>
            <a:spLocks noGrp="1"/>
          </p:cNvSpPr>
          <p:nvPr>
            <p:ph sz="quarter" idx="1"/>
          </p:nvPr>
        </p:nvSpPr>
        <p:spPr/>
        <p:txBody>
          <a:bodyPr/>
          <a:lstStyle/>
          <a:p>
            <a:r>
              <a:rPr lang="en-US" b="1" dirty="0"/>
              <a:t>Composite state –</a:t>
            </a:r>
            <a:r>
              <a:rPr lang="en-US" dirty="0"/>
              <a:t> We use a rounded rectangle to represent a composite state also</a:t>
            </a:r>
            <a:r>
              <a:rPr lang="en-US" dirty="0" smtClean="0"/>
              <a:t>. We </a:t>
            </a:r>
            <a:r>
              <a:rPr lang="en-US" dirty="0"/>
              <a:t>represent a state with internal activities using a composite state.</a:t>
            </a:r>
          </a:p>
        </p:txBody>
      </p:sp>
      <p:pic>
        <p:nvPicPr>
          <p:cNvPr id="7170" name="Picture 2"/>
          <p:cNvPicPr>
            <a:picLocks noChangeAspect="1" noChangeArrowheads="1"/>
          </p:cNvPicPr>
          <p:nvPr/>
        </p:nvPicPr>
        <p:blipFill>
          <a:blip r:embed="rId2"/>
          <a:srcRect/>
          <a:stretch>
            <a:fillRect/>
          </a:stretch>
        </p:blipFill>
        <p:spPr bwMode="auto">
          <a:xfrm>
            <a:off x="2743199" y="3886200"/>
            <a:ext cx="4105043" cy="2171700"/>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Basic components of a state chart diagram</a:t>
            </a:r>
            <a:endParaRPr lang="en-US" dirty="0"/>
          </a:p>
        </p:txBody>
      </p:sp>
      <p:sp>
        <p:nvSpPr>
          <p:cNvPr id="3" name="Content Placeholder 2"/>
          <p:cNvSpPr>
            <a:spLocks noGrp="1"/>
          </p:cNvSpPr>
          <p:nvPr>
            <p:ph sz="quarter" idx="1"/>
          </p:nvPr>
        </p:nvSpPr>
        <p:spPr/>
        <p:txBody>
          <a:bodyPr/>
          <a:lstStyle/>
          <a:p>
            <a:r>
              <a:rPr lang="en-US" b="1" dirty="0"/>
              <a:t>Final state –</a:t>
            </a:r>
            <a:r>
              <a:rPr lang="en-US" dirty="0"/>
              <a:t> We use a filled circle within a circle notation to represent the final state in a state machine diagram.</a:t>
            </a:r>
          </a:p>
        </p:txBody>
      </p:sp>
      <p:pic>
        <p:nvPicPr>
          <p:cNvPr id="8194" name="Picture 2"/>
          <p:cNvPicPr>
            <a:picLocks noChangeAspect="1" noChangeArrowheads="1"/>
          </p:cNvPicPr>
          <p:nvPr/>
        </p:nvPicPr>
        <p:blipFill>
          <a:blip r:embed="rId2"/>
          <a:srcRect/>
          <a:stretch>
            <a:fillRect/>
          </a:stretch>
        </p:blipFill>
        <p:spPr bwMode="auto">
          <a:xfrm>
            <a:off x="2971800" y="3733800"/>
            <a:ext cx="3754380" cy="2057400"/>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Concurrent State</a:t>
            </a:r>
            <a:endParaRPr lang="en-US" dirty="0"/>
          </a:p>
        </p:txBody>
      </p:sp>
      <p:sp>
        <p:nvSpPr>
          <p:cNvPr id="3" name="Content Placeholder 2"/>
          <p:cNvSpPr>
            <a:spLocks noGrp="1"/>
          </p:cNvSpPr>
          <p:nvPr>
            <p:ph sz="quarter" idx="1"/>
          </p:nvPr>
        </p:nvSpPr>
        <p:spPr/>
        <p:txBody>
          <a:bodyPr>
            <a:normAutofit/>
          </a:bodyPr>
          <a:lstStyle/>
          <a:p>
            <a:r>
              <a:rPr lang="en-US" dirty="0" smtClean="0"/>
              <a:t>As </a:t>
            </a:r>
            <a:r>
              <a:rPr lang="en-US" dirty="0"/>
              <a:t>mentioned above, states in state machine diagrams can be nested. Related states can be grouped together into a single composite state. Nesting states inside others is necessary when an activity involves concurrent sub-activities. The following state machine diagram models an auction with two concurrent </a:t>
            </a:r>
            <a:r>
              <a:rPr lang="en-US" dirty="0" smtClean="0"/>
              <a:t>sub states</a:t>
            </a:r>
            <a:r>
              <a:rPr lang="en-US" dirty="0"/>
              <a:t>: processing the bid and authorizing the payment limit.</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Concurrent State Machine Diagram Example - Auction Process</a:t>
            </a:r>
            <a:endParaRPr lang="en-US" dirty="0"/>
          </a:p>
        </p:txBody>
      </p:sp>
      <p:sp>
        <p:nvSpPr>
          <p:cNvPr id="3" name="Content Placeholder 2"/>
          <p:cNvSpPr>
            <a:spLocks noGrp="1"/>
          </p:cNvSpPr>
          <p:nvPr>
            <p:ph sz="quarter" idx="1"/>
          </p:nvPr>
        </p:nvSpPr>
        <p:spPr/>
        <p:txBody>
          <a:bodyPr>
            <a:normAutofit/>
          </a:bodyPr>
          <a:lstStyle/>
          <a:p>
            <a:r>
              <a:rPr lang="en-US" dirty="0" smtClean="0"/>
              <a:t>In </a:t>
            </a:r>
            <a:r>
              <a:rPr lang="en-US" dirty="0"/>
              <a:t>this example, the state machine first entering the Auction requires a fork at the start into two separate start threads. Each </a:t>
            </a:r>
            <a:r>
              <a:rPr lang="en-US" dirty="0" smtClean="0"/>
              <a:t>sub state </a:t>
            </a:r>
            <a:r>
              <a:rPr lang="en-US" dirty="0"/>
              <a:t>has an exit state to mark the end of the thread. Unless there is an abnormal exit (Canceled or Rejected), the exit from the composite state occurs when both </a:t>
            </a:r>
            <a:r>
              <a:rPr lang="en-US" dirty="0" smtClean="0"/>
              <a:t>sub states </a:t>
            </a:r>
            <a:r>
              <a:rPr lang="en-US" dirty="0"/>
              <a:t>have exited.</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Concurrent state</a:t>
            </a:r>
            <a:endParaRPr lang="en-US" dirty="0"/>
          </a:p>
        </p:txBody>
      </p:sp>
      <p:pic>
        <p:nvPicPr>
          <p:cNvPr id="11266" name="Picture 2"/>
          <p:cNvPicPr>
            <a:picLocks noChangeAspect="1" noChangeArrowheads="1"/>
          </p:cNvPicPr>
          <p:nvPr/>
        </p:nvPicPr>
        <p:blipFill>
          <a:blip r:embed="rId2"/>
          <a:srcRect/>
          <a:stretch>
            <a:fillRect/>
          </a:stretch>
        </p:blipFill>
        <p:spPr bwMode="auto">
          <a:xfrm>
            <a:off x="228600" y="2209800"/>
            <a:ext cx="8915400" cy="3778274"/>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Steps to draw a state diagram </a:t>
            </a:r>
            <a:endParaRPr lang="en-US" dirty="0"/>
          </a:p>
        </p:txBody>
      </p:sp>
      <p:sp>
        <p:nvSpPr>
          <p:cNvPr id="3" name="Content Placeholder 2"/>
          <p:cNvSpPr>
            <a:spLocks noGrp="1"/>
          </p:cNvSpPr>
          <p:nvPr>
            <p:ph sz="quarter" idx="1"/>
          </p:nvPr>
        </p:nvSpPr>
        <p:spPr/>
        <p:txBody>
          <a:bodyPr>
            <a:normAutofit/>
          </a:bodyPr>
          <a:lstStyle/>
          <a:p>
            <a:pPr fontAlgn="base"/>
            <a:r>
              <a:rPr lang="en-US" dirty="0" smtClean="0"/>
              <a:t>Identify </a:t>
            </a:r>
            <a:r>
              <a:rPr lang="en-US" dirty="0"/>
              <a:t>the initial state and the final terminating states.</a:t>
            </a:r>
          </a:p>
          <a:p>
            <a:pPr fontAlgn="base"/>
            <a:r>
              <a:rPr lang="en-US" dirty="0"/>
              <a:t>Identify the possible states in which the object can exist (boundary values corresponding to different attributes guide us in identifying different states).</a:t>
            </a:r>
          </a:p>
          <a:p>
            <a:pPr fontAlgn="base"/>
            <a:r>
              <a:rPr lang="en-US" dirty="0"/>
              <a:t>Label the events which trigger these transitions.</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Example –</a:t>
            </a:r>
            <a:r>
              <a:rPr lang="en-US" sz="3200" dirty="0"/>
              <a:t> state diagram for an online order </a:t>
            </a:r>
          </a:p>
        </p:txBody>
      </p:sp>
      <p:pic>
        <p:nvPicPr>
          <p:cNvPr id="6" name="Picture 5" descr="UML-State-Diagram-15.png"/>
          <p:cNvPicPr>
            <a:picLocks noChangeAspect="1"/>
          </p:cNvPicPr>
          <p:nvPr/>
        </p:nvPicPr>
        <p:blipFill>
          <a:blip r:embed="rId2"/>
          <a:stretch>
            <a:fillRect/>
          </a:stretch>
        </p:blipFill>
        <p:spPr>
          <a:xfrm>
            <a:off x="1090613" y="1090357"/>
            <a:ext cx="6148388" cy="539140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srcRect/>
          <a:stretch>
            <a:fillRect/>
          </a:stretch>
        </p:blipFill>
        <p:spPr bwMode="auto">
          <a:xfrm>
            <a:off x="304800" y="914400"/>
            <a:ext cx="7905270" cy="4559030"/>
          </a:xfrm>
          <a:prstGeom prst="rect">
            <a:avLst/>
          </a:prstGeom>
          <a:noFill/>
          <a:ln w="9525">
            <a:noFill/>
            <a:miter lim="800000"/>
            <a:headEnd/>
            <a:tailEnd/>
          </a:ln>
          <a:effec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online ordering system</a:t>
            </a:r>
            <a:endParaRPr lang="en-US" dirty="0"/>
          </a:p>
        </p:txBody>
      </p:sp>
      <p:sp>
        <p:nvSpPr>
          <p:cNvPr id="3" name="Content Placeholder 2"/>
          <p:cNvSpPr>
            <a:spLocks noGrp="1"/>
          </p:cNvSpPr>
          <p:nvPr>
            <p:ph sz="quarter" idx="1"/>
          </p:nvPr>
        </p:nvSpPr>
        <p:spPr>
          <a:xfrm>
            <a:off x="152400" y="1447800"/>
            <a:ext cx="8991600" cy="5410200"/>
          </a:xfrm>
        </p:spPr>
        <p:txBody>
          <a:bodyPr>
            <a:normAutofit fontScale="70000" lnSpcReduction="20000"/>
          </a:bodyPr>
          <a:lstStyle/>
          <a:p>
            <a:pPr fontAlgn="base"/>
            <a:r>
              <a:rPr lang="en-US" dirty="0"/>
              <a:t>The </a:t>
            </a:r>
            <a:r>
              <a:rPr lang="en-US" dirty="0" smtClean="0"/>
              <a:t>UML </a:t>
            </a:r>
            <a:r>
              <a:rPr lang="en-US" dirty="0"/>
              <a:t>diagrams we draw depend on the system we aim to represent. Here is just an example of how an online ordering system might look like :</a:t>
            </a:r>
          </a:p>
          <a:p>
            <a:pPr fontAlgn="base"/>
            <a:r>
              <a:rPr lang="en-US" dirty="0"/>
              <a:t>On the event of an order being received, we transit from our initial state to Unprocessed order state.</a:t>
            </a:r>
          </a:p>
          <a:p>
            <a:pPr fontAlgn="base"/>
            <a:r>
              <a:rPr lang="en-US" dirty="0"/>
              <a:t>The unprocessed order is then checked.</a:t>
            </a:r>
          </a:p>
          <a:p>
            <a:pPr fontAlgn="base"/>
            <a:r>
              <a:rPr lang="en-US" dirty="0"/>
              <a:t>If the order is rejected, we transit to the Rejected Order state.</a:t>
            </a:r>
          </a:p>
          <a:p>
            <a:pPr fontAlgn="base"/>
            <a:r>
              <a:rPr lang="en-US" dirty="0"/>
              <a:t>If the order is accepted and we have the items available we transit to the fulfilled order state.</a:t>
            </a:r>
          </a:p>
          <a:p>
            <a:pPr fontAlgn="base"/>
            <a:r>
              <a:rPr lang="en-US" dirty="0"/>
              <a:t>However if the items are not available we transit to the Pending Order state.</a:t>
            </a:r>
          </a:p>
          <a:p>
            <a:pPr fontAlgn="base"/>
            <a:r>
              <a:rPr lang="en-US" dirty="0"/>
              <a:t>After the order is fulfilled, we transit to the final state. In this example, we merge the two states i.e. Fulfilled order and Rejected order into one final state.</a:t>
            </a:r>
          </a:p>
          <a:p>
            <a:pPr fontAlgn="base"/>
            <a:r>
              <a:rPr lang="en-US" b="1" dirty="0"/>
              <a:t>Note –</a:t>
            </a:r>
            <a:r>
              <a:rPr lang="en-US" dirty="0"/>
              <a:t> Here we could have also treated fulfilled order and rejected order as final states separately</a:t>
            </a:r>
            <a:r>
              <a:rPr lang="en-US" dirty="0" smtClean="0"/>
              <a:t>.</a:t>
            </a:r>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state diagram</a:t>
            </a:r>
            <a:endParaRPr lang="en-US" dirty="0"/>
          </a:p>
        </p:txBody>
      </p:sp>
      <p:sp>
        <p:nvSpPr>
          <p:cNvPr id="3" name="Content Placeholder 2"/>
          <p:cNvSpPr>
            <a:spLocks noGrp="1"/>
          </p:cNvSpPr>
          <p:nvPr>
            <p:ph sz="quarter" idx="1"/>
          </p:nvPr>
        </p:nvSpPr>
        <p:spPr>
          <a:xfrm>
            <a:off x="0" y="1371600"/>
            <a:ext cx="9144000" cy="5486400"/>
          </a:xfrm>
        </p:spPr>
        <p:txBody>
          <a:bodyPr>
            <a:normAutofit/>
          </a:bodyPr>
          <a:lstStyle/>
          <a:p>
            <a:r>
              <a:rPr lang="en-US" dirty="0"/>
              <a:t>A </a:t>
            </a:r>
            <a:r>
              <a:rPr lang="en-US" b="1" dirty="0"/>
              <a:t>state diagram</a:t>
            </a:r>
            <a:r>
              <a:rPr lang="en-US" dirty="0"/>
              <a:t> is used to represent the condition of the system or part of the system at finite instances of time</a:t>
            </a:r>
            <a:r>
              <a:rPr lang="en-US" dirty="0" smtClean="0"/>
              <a:t>.</a:t>
            </a:r>
          </a:p>
          <a:p>
            <a:r>
              <a:rPr lang="en-US" dirty="0" smtClean="0"/>
              <a:t>It’s </a:t>
            </a:r>
            <a:r>
              <a:rPr lang="en-US" dirty="0"/>
              <a:t>a </a:t>
            </a:r>
            <a:r>
              <a:rPr lang="en-US" b="1" dirty="0"/>
              <a:t>behavioral</a:t>
            </a:r>
            <a:r>
              <a:rPr lang="en-US" dirty="0"/>
              <a:t> diagram and it represents the behavior using finite state transitions. </a:t>
            </a:r>
            <a:endParaRPr lang="en-US" dirty="0" smtClean="0"/>
          </a:p>
          <a:p>
            <a:r>
              <a:rPr lang="en-US" dirty="0" smtClean="0"/>
              <a:t>State </a:t>
            </a:r>
            <a:r>
              <a:rPr lang="en-US" dirty="0"/>
              <a:t>diagrams are also referred to as </a:t>
            </a:r>
            <a:r>
              <a:rPr lang="en-US" b="1" dirty="0"/>
              <a:t>State machines</a:t>
            </a:r>
            <a:r>
              <a:rPr lang="en-US" dirty="0"/>
              <a:t> and </a:t>
            </a:r>
            <a:r>
              <a:rPr lang="en-US" b="1" dirty="0"/>
              <a:t>State-chart Diagrams</a:t>
            </a:r>
            <a:r>
              <a:rPr lang="en-US" dirty="0"/>
              <a:t>. </a:t>
            </a:r>
            <a:endParaRPr lang="en-US" dirty="0" smtClean="0"/>
          </a:p>
          <a:p>
            <a:r>
              <a:rPr lang="en-US" dirty="0" smtClean="0"/>
              <a:t>These </a:t>
            </a:r>
            <a:r>
              <a:rPr lang="en-US" dirty="0"/>
              <a:t>terms are often used interchangeably. So simply, a state diagram is used to model the dynamic behavior of a class in response to time and changing external stimuli. </a:t>
            </a:r>
            <a:endParaRPr lang="en-US" dirty="0" smtClean="0"/>
          </a:p>
          <a:p>
            <a:r>
              <a:rPr lang="en-US" dirty="0" smtClean="0"/>
              <a:t>We </a:t>
            </a:r>
            <a:r>
              <a:rPr lang="en-US" dirty="0"/>
              <a:t>can say that each and every class has a state but we don’t model every class using State diagrams. We prefer to model the states with three or more states.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Uses of state chart diagram </a:t>
            </a:r>
            <a:endParaRPr lang="en-US" dirty="0"/>
          </a:p>
        </p:txBody>
      </p:sp>
      <p:sp>
        <p:nvSpPr>
          <p:cNvPr id="3" name="Content Placeholder 2"/>
          <p:cNvSpPr>
            <a:spLocks noGrp="1"/>
          </p:cNvSpPr>
          <p:nvPr>
            <p:ph sz="quarter" idx="1"/>
          </p:nvPr>
        </p:nvSpPr>
        <p:spPr>
          <a:xfrm>
            <a:off x="457200" y="1600200"/>
            <a:ext cx="8382000" cy="4876800"/>
          </a:xfrm>
        </p:spPr>
        <p:txBody>
          <a:bodyPr>
            <a:normAutofit/>
          </a:bodyPr>
          <a:lstStyle/>
          <a:p>
            <a:pPr fontAlgn="base"/>
            <a:r>
              <a:rPr lang="en-US" dirty="0" smtClean="0"/>
              <a:t>We </a:t>
            </a:r>
            <a:r>
              <a:rPr lang="en-US" dirty="0"/>
              <a:t>use it to state the events responsible for change in state (we do not show what processes cause those events).</a:t>
            </a:r>
          </a:p>
          <a:p>
            <a:pPr fontAlgn="base"/>
            <a:r>
              <a:rPr lang="en-US" dirty="0"/>
              <a:t>We use it to model the dynamic behavior of the system .</a:t>
            </a:r>
          </a:p>
          <a:p>
            <a:pPr fontAlgn="base"/>
            <a:r>
              <a:rPr lang="en-US" dirty="0"/>
              <a:t>To understand the reaction of objects/classes to internal or external stimuli</a:t>
            </a:r>
            <a:r>
              <a:rPr lang="en-US" dirty="0" smtClean="0"/>
              <a:t>.</a:t>
            </a:r>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Behavior Diagram</a:t>
            </a:r>
            <a:endParaRPr lang="en-US" dirty="0"/>
          </a:p>
        </p:txBody>
      </p:sp>
      <p:sp>
        <p:nvSpPr>
          <p:cNvPr id="3" name="Content Placeholder 2"/>
          <p:cNvSpPr>
            <a:spLocks noGrp="1"/>
          </p:cNvSpPr>
          <p:nvPr>
            <p:ph sz="quarter" idx="1"/>
          </p:nvPr>
        </p:nvSpPr>
        <p:spPr>
          <a:xfrm>
            <a:off x="0" y="1524000"/>
            <a:ext cx="9144000" cy="5334000"/>
          </a:xfrm>
        </p:spPr>
        <p:txBody>
          <a:bodyPr>
            <a:normAutofit/>
          </a:bodyPr>
          <a:lstStyle/>
          <a:p>
            <a:r>
              <a:rPr lang="en-US" dirty="0"/>
              <a:t>Firstly let us understand what are </a:t>
            </a:r>
            <a:r>
              <a:rPr lang="en-US" b="1" dirty="0"/>
              <a:t>Behavior diagrams</a:t>
            </a:r>
            <a:r>
              <a:rPr lang="en-US" dirty="0"/>
              <a:t>? There are two types of diagrams in UML </a:t>
            </a:r>
            <a:r>
              <a:rPr lang="en-US" dirty="0" smtClean="0"/>
              <a:t>:</a:t>
            </a:r>
          </a:p>
          <a:p>
            <a:pPr fontAlgn="base"/>
            <a:r>
              <a:rPr lang="en-US" b="1" dirty="0"/>
              <a:t>Structure Diagrams –</a:t>
            </a:r>
            <a:r>
              <a:rPr lang="en-US" dirty="0"/>
              <a:t> Used to model the static structure of a system, for example- class diagram, package diagram, object diagram, deployment diagram etc.</a:t>
            </a:r>
          </a:p>
          <a:p>
            <a:pPr fontAlgn="base"/>
            <a:r>
              <a:rPr lang="en-US" b="1" dirty="0"/>
              <a:t>Behavior diagram –</a:t>
            </a:r>
            <a:r>
              <a:rPr lang="en-US" dirty="0"/>
              <a:t> Used to model the dynamic change in the system over time. They are used to model and construct the functionality of a system. So, a behavior diagram simply guides us through the functionality of the system using Use case diagrams, Interaction diagrams, Activity diagrams and State diagrams.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Difference between state diagram and flowchart </a:t>
            </a:r>
            <a:endParaRPr lang="en-US" dirty="0"/>
          </a:p>
        </p:txBody>
      </p:sp>
      <p:sp>
        <p:nvSpPr>
          <p:cNvPr id="3" name="Content Placeholder 2"/>
          <p:cNvSpPr>
            <a:spLocks noGrp="1"/>
          </p:cNvSpPr>
          <p:nvPr>
            <p:ph sz="quarter" idx="1"/>
          </p:nvPr>
        </p:nvSpPr>
        <p:spPr/>
        <p:txBody>
          <a:bodyPr/>
          <a:lstStyle/>
          <a:p>
            <a:r>
              <a:rPr lang="en-US" dirty="0" smtClean="0"/>
              <a:t>The </a:t>
            </a:r>
            <a:r>
              <a:rPr lang="en-US" dirty="0"/>
              <a:t>basic purpose of a </a:t>
            </a:r>
            <a:r>
              <a:rPr lang="en-US" b="1" dirty="0"/>
              <a:t>state diagram</a:t>
            </a:r>
            <a:r>
              <a:rPr lang="en-US" dirty="0"/>
              <a:t> is to portray various changes in state of the class and not the processes or commands causing the changes. </a:t>
            </a:r>
            <a:endParaRPr lang="en-US" dirty="0" smtClean="0"/>
          </a:p>
          <a:p>
            <a:r>
              <a:rPr lang="en-US" dirty="0" smtClean="0"/>
              <a:t>However</a:t>
            </a:r>
            <a:r>
              <a:rPr lang="en-US" dirty="0"/>
              <a:t>, a </a:t>
            </a:r>
            <a:r>
              <a:rPr lang="en-US" b="1" dirty="0"/>
              <a:t>flowchart</a:t>
            </a:r>
            <a:r>
              <a:rPr lang="en-US" dirty="0"/>
              <a:t> on the other hand portrays the processes or commands that on execution change the state of class or an object of the class.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Figure –</a:t>
            </a:r>
            <a:r>
              <a:rPr lang="en-US" dirty="0"/>
              <a:t> a state diagram for user verification</a:t>
            </a:r>
          </a:p>
        </p:txBody>
      </p:sp>
      <p:pic>
        <p:nvPicPr>
          <p:cNvPr id="1026" name="Picture 2"/>
          <p:cNvPicPr>
            <a:picLocks noGrp="1" noChangeAspect="1" noChangeArrowheads="1"/>
          </p:cNvPicPr>
          <p:nvPr>
            <p:ph sz="quarter" idx="1"/>
          </p:nvPr>
        </p:nvPicPr>
        <p:blipFill>
          <a:blip r:embed="rId2"/>
          <a:srcRect/>
          <a:stretch>
            <a:fillRect/>
          </a:stretch>
        </p:blipFill>
        <p:spPr bwMode="auto">
          <a:xfrm>
            <a:off x="685800" y="2057400"/>
            <a:ext cx="7285665" cy="2737644"/>
          </a:xfrm>
          <a:prstGeom prst="rect">
            <a:avLst/>
          </a:prstGeom>
          <a:noFill/>
          <a:ln w="9525">
            <a:noFill/>
            <a:miter lim="800000"/>
            <a:headEnd/>
            <a:tailEnd/>
          </a:ln>
          <a:effectLst/>
        </p:spPr>
      </p:pic>
      <p:sp>
        <p:nvSpPr>
          <p:cNvPr id="5" name="Rectangle 4"/>
          <p:cNvSpPr/>
          <p:nvPr/>
        </p:nvSpPr>
        <p:spPr>
          <a:xfrm>
            <a:off x="533400" y="5486400"/>
            <a:ext cx="8153400" cy="646331"/>
          </a:xfrm>
          <a:prstGeom prst="rect">
            <a:avLst/>
          </a:prstGeom>
        </p:spPr>
        <p:txBody>
          <a:bodyPr wrap="square">
            <a:spAutoFit/>
          </a:bodyPr>
          <a:lstStyle/>
          <a:p>
            <a:r>
              <a:rPr lang="en-US" dirty="0" smtClean="0"/>
              <a:t>The state diagram above shows the different states in which the verification sub-system or class exist for a particular system.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Basic components of a state chart diagram</a:t>
            </a:r>
            <a:endParaRPr lang="en-US" dirty="0"/>
          </a:p>
        </p:txBody>
      </p:sp>
      <p:sp>
        <p:nvSpPr>
          <p:cNvPr id="3" name="Content Placeholder 2"/>
          <p:cNvSpPr>
            <a:spLocks noGrp="1"/>
          </p:cNvSpPr>
          <p:nvPr>
            <p:ph sz="quarter" idx="1"/>
          </p:nvPr>
        </p:nvSpPr>
        <p:spPr>
          <a:xfrm>
            <a:off x="0" y="1447800"/>
            <a:ext cx="9144000" cy="5410200"/>
          </a:xfrm>
        </p:spPr>
        <p:txBody>
          <a:bodyPr>
            <a:normAutofit/>
          </a:bodyPr>
          <a:lstStyle/>
          <a:p>
            <a:pPr fontAlgn="base"/>
            <a:r>
              <a:rPr lang="en-US" b="1" dirty="0" smtClean="0"/>
              <a:t>Initial </a:t>
            </a:r>
            <a:r>
              <a:rPr lang="en-US" b="1" dirty="0"/>
              <a:t>state –</a:t>
            </a:r>
            <a:r>
              <a:rPr lang="en-US" dirty="0"/>
              <a:t> We use a black filled circle represent the initial state of a System or a class</a:t>
            </a:r>
            <a:r>
              <a:rPr lang="en-US" dirty="0" smtClean="0"/>
              <a:t>.</a:t>
            </a:r>
          </a:p>
          <a:p>
            <a:pPr fontAlgn="base"/>
            <a:endParaRPr lang="en-US" dirty="0"/>
          </a:p>
          <a:p>
            <a:pPr fontAlgn="base"/>
            <a:endParaRPr lang="en-US" dirty="0" smtClean="0"/>
          </a:p>
          <a:p>
            <a:pPr fontAlgn="base"/>
            <a:r>
              <a:rPr lang="en-US" b="1" dirty="0"/>
              <a:t>Transition –</a:t>
            </a:r>
            <a:r>
              <a:rPr lang="en-US" dirty="0"/>
              <a:t> We use a solid arrow to represent the transition or change of control from one state to another. The arrow is </a:t>
            </a:r>
            <a:r>
              <a:rPr lang="en-US" dirty="0" smtClean="0"/>
              <a:t>labeled </a:t>
            </a:r>
            <a:r>
              <a:rPr lang="en-US" dirty="0"/>
              <a:t>with the event which causes the change in state</a:t>
            </a:r>
            <a:r>
              <a:rPr lang="en-US" dirty="0" smtClean="0"/>
              <a:t>.</a:t>
            </a:r>
          </a:p>
          <a:p>
            <a:pPr fontAlgn="base"/>
            <a:endParaRPr lang="en-US" dirty="0" smtClean="0"/>
          </a:p>
          <a:p>
            <a:pPr fontAlgn="base"/>
            <a:endParaRPr lang="en-US" dirty="0"/>
          </a:p>
          <a:p>
            <a:endParaRPr lang="en-US" dirty="0"/>
          </a:p>
        </p:txBody>
      </p:sp>
      <p:pic>
        <p:nvPicPr>
          <p:cNvPr id="2052" name="Picture 4"/>
          <p:cNvPicPr>
            <a:picLocks noChangeAspect="1" noChangeArrowheads="1"/>
          </p:cNvPicPr>
          <p:nvPr/>
        </p:nvPicPr>
        <p:blipFill>
          <a:blip r:embed="rId2"/>
          <a:srcRect/>
          <a:stretch>
            <a:fillRect/>
          </a:stretch>
        </p:blipFill>
        <p:spPr bwMode="auto">
          <a:xfrm>
            <a:off x="3352800" y="2438400"/>
            <a:ext cx="2505075" cy="1152525"/>
          </a:xfrm>
          <a:prstGeom prst="rect">
            <a:avLst/>
          </a:prstGeom>
          <a:noFill/>
          <a:ln w="9525">
            <a:noFill/>
            <a:miter lim="800000"/>
            <a:headEnd/>
            <a:tailEnd/>
          </a:ln>
          <a:effectLst/>
        </p:spPr>
      </p:pic>
      <p:pic>
        <p:nvPicPr>
          <p:cNvPr id="2053" name="Picture 5"/>
          <p:cNvPicPr>
            <a:picLocks noChangeAspect="1" noChangeArrowheads="1"/>
          </p:cNvPicPr>
          <p:nvPr/>
        </p:nvPicPr>
        <p:blipFill>
          <a:blip r:embed="rId3"/>
          <a:srcRect/>
          <a:stretch>
            <a:fillRect/>
          </a:stretch>
        </p:blipFill>
        <p:spPr bwMode="auto">
          <a:xfrm>
            <a:off x="4648200" y="5638800"/>
            <a:ext cx="3813313" cy="851517"/>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Basic components of a state chart diagram</a:t>
            </a:r>
            <a:endParaRPr lang="en-US" dirty="0"/>
          </a:p>
        </p:txBody>
      </p:sp>
      <p:sp>
        <p:nvSpPr>
          <p:cNvPr id="3" name="Content Placeholder 2"/>
          <p:cNvSpPr>
            <a:spLocks noGrp="1"/>
          </p:cNvSpPr>
          <p:nvPr>
            <p:ph sz="quarter" idx="1"/>
          </p:nvPr>
        </p:nvSpPr>
        <p:spPr>
          <a:xfrm>
            <a:off x="0" y="1447800"/>
            <a:ext cx="9144000" cy="5410200"/>
          </a:xfrm>
        </p:spPr>
        <p:txBody>
          <a:bodyPr>
            <a:normAutofit/>
          </a:bodyPr>
          <a:lstStyle/>
          <a:p>
            <a:r>
              <a:rPr lang="en-US" b="1" dirty="0"/>
              <a:t>State –</a:t>
            </a:r>
            <a:r>
              <a:rPr lang="en-US" sz="2800" dirty="0"/>
              <a:t> We use a rounded rectangle to represent a state. A state represents the conditions or circumstances of an object of a class at an instant of time</a:t>
            </a:r>
            <a:r>
              <a:rPr lang="en-US" sz="2800" dirty="0" smtClean="0"/>
              <a:t>.</a:t>
            </a:r>
          </a:p>
          <a:p>
            <a:endParaRPr lang="en-US" dirty="0"/>
          </a:p>
          <a:p>
            <a:r>
              <a:rPr lang="en-US" b="1" dirty="0"/>
              <a:t>Fork –</a:t>
            </a:r>
            <a:r>
              <a:rPr lang="en-US" dirty="0"/>
              <a:t> </a:t>
            </a:r>
            <a:r>
              <a:rPr lang="en-US" sz="2800" dirty="0"/>
              <a:t>We use a rounded solid rectangular bar to represent a Fork notation with incoming arrow from the parent state and outgoing arrows towards the newly created states. We use the fork notation to represent a state splitting into two or more concurrent </a:t>
            </a:r>
            <a:r>
              <a:rPr lang="en-US" sz="2800" dirty="0" smtClean="0"/>
              <a:t>states.</a:t>
            </a:r>
          </a:p>
          <a:p>
            <a:endParaRPr lang="en-US" dirty="0" smtClean="0"/>
          </a:p>
          <a:p>
            <a:endParaRPr lang="en-US" dirty="0"/>
          </a:p>
        </p:txBody>
      </p:sp>
      <p:pic>
        <p:nvPicPr>
          <p:cNvPr id="3075" name="Picture 3"/>
          <p:cNvPicPr>
            <a:picLocks noChangeAspect="1" noChangeArrowheads="1"/>
          </p:cNvPicPr>
          <p:nvPr/>
        </p:nvPicPr>
        <p:blipFill>
          <a:blip r:embed="rId2"/>
          <a:srcRect/>
          <a:stretch>
            <a:fillRect/>
          </a:stretch>
        </p:blipFill>
        <p:spPr bwMode="auto">
          <a:xfrm>
            <a:off x="3886200" y="2895600"/>
            <a:ext cx="1676400" cy="834189"/>
          </a:xfrm>
          <a:prstGeom prst="rect">
            <a:avLst/>
          </a:prstGeom>
          <a:noFill/>
          <a:ln w="9525">
            <a:noFill/>
            <a:miter lim="800000"/>
            <a:headEnd/>
            <a:tailEnd/>
          </a:ln>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143</TotalTime>
  <Words>511</Words>
  <Application>Microsoft Office PowerPoint</Application>
  <PresentationFormat>On-screen Show (4:3)</PresentationFormat>
  <Paragraphs>60</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Equity</vt:lpstr>
      <vt:lpstr>State Transition Diagrams</vt:lpstr>
      <vt:lpstr>Slide 2</vt:lpstr>
      <vt:lpstr>state diagram</vt:lpstr>
      <vt:lpstr>Uses of state chart diagram </vt:lpstr>
      <vt:lpstr>Behavior Diagram</vt:lpstr>
      <vt:lpstr>Difference between state diagram and flowchart </vt:lpstr>
      <vt:lpstr>Figure – a state diagram for user verification</vt:lpstr>
      <vt:lpstr>Basic components of a state chart diagram</vt:lpstr>
      <vt:lpstr>Basic components of a state chart diagram</vt:lpstr>
      <vt:lpstr>Basic components of a state chart diagram</vt:lpstr>
      <vt:lpstr>Basic components of a state chart diagram</vt:lpstr>
      <vt:lpstr>Basic components of a state chart diagram</vt:lpstr>
      <vt:lpstr>Basic components of a state chart diagram</vt:lpstr>
      <vt:lpstr>Basic components of a state chart diagram</vt:lpstr>
      <vt:lpstr>Concurrent State</vt:lpstr>
      <vt:lpstr>Concurrent State Machine Diagram Example - Auction Process</vt:lpstr>
      <vt:lpstr>Concurrent state</vt:lpstr>
      <vt:lpstr>Steps to draw a state diagram </vt:lpstr>
      <vt:lpstr>Example – state diagram for an online order </vt:lpstr>
      <vt:lpstr>online ordering system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Transition Diagrams</dc:title>
  <dc:creator>laptop care</dc:creator>
  <cp:lastModifiedBy>laptop care</cp:lastModifiedBy>
  <cp:revision>17</cp:revision>
  <dcterms:created xsi:type="dcterms:W3CDTF">2021-01-13T19:07:55Z</dcterms:created>
  <dcterms:modified xsi:type="dcterms:W3CDTF">2021-01-18T16:45:43Z</dcterms:modified>
</cp:coreProperties>
</file>