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7"/>
  </p:notesMasterIdLst>
  <p:sldIdLst>
    <p:sldId id="256" r:id="rId2"/>
    <p:sldId id="257" r:id="rId3"/>
    <p:sldId id="258" r:id="rId4"/>
    <p:sldId id="259" r:id="rId5"/>
    <p:sldId id="269" r:id="rId6"/>
    <p:sldId id="270" r:id="rId7"/>
    <p:sldId id="260" r:id="rId8"/>
    <p:sldId id="261" r:id="rId9"/>
    <p:sldId id="272" r:id="rId10"/>
    <p:sldId id="273" r:id="rId11"/>
    <p:sldId id="274" r:id="rId12"/>
    <p:sldId id="278" r:id="rId13"/>
    <p:sldId id="275" r:id="rId14"/>
    <p:sldId id="262" r:id="rId15"/>
    <p:sldId id="277"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1947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1579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0966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8205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92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0319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8486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Rural 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7</a:t>
            </a:r>
            <a:r>
              <a:rPr lang="en-US" sz="2500" b="1" baseline="30000" dirty="0"/>
              <a:t>th</a:t>
            </a:r>
            <a:br>
              <a:rPr lang="en-US" sz="2500" b="1" baseline="30000" dirty="0"/>
            </a:br>
            <a:r>
              <a:rPr lang="en-US" sz="2500" b="1" baseline="30000" dirty="0"/>
              <a:t>Lecture No. 02</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a:br>
            <a:r>
              <a:rPr lang="en-US" sz="4800" b="1" baseline="3000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36348"/>
            <a:ext cx="8534400" cy="5955323"/>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p>
          <a:p>
            <a:pPr indent="-457200" algn="just">
              <a:buSzPts val="1250"/>
            </a:pPr>
            <a:r>
              <a:rPr lang="en-US" b="0" i="0" dirty="0">
                <a:solidFill>
                  <a:schemeClr val="tx1"/>
                </a:solidFill>
                <a:effectLst/>
                <a:latin typeface="Times New Roman" panose="02020603050405020304" pitchFamily="18" charset="0"/>
              </a:rPr>
              <a:t>Besides the similarities between rural sociology discussed above, these are seeking difference between the two subject. To nation, whereas rural sociology studies political, social, religious and cultural institutions, the political science studies only the political institutions. “</a:t>
            </a:r>
            <a:r>
              <a:rPr lang="en-US" b="0" i="1" dirty="0">
                <a:solidFill>
                  <a:schemeClr val="tx1"/>
                </a:solidFill>
                <a:effectLst/>
                <a:latin typeface="Times New Roman" panose="02020603050405020304" pitchFamily="18" charset="0"/>
              </a:rPr>
              <a:t>in political science we should accept the facts of sociology”.</a:t>
            </a:r>
            <a:endParaRPr sz="3000" b="0" i="0" u="none" strike="noStrike" cap="none" dirty="0">
              <a:solidFill>
                <a:schemeClr val="tx1"/>
              </a:solidFill>
              <a:latin typeface="Arial"/>
              <a:ea typeface="Arial"/>
              <a:cs typeface="Arial"/>
              <a:sym typeface="Arial"/>
            </a:endParaRPr>
          </a:p>
        </p:txBody>
      </p:sp>
    </p:spTree>
    <p:extLst>
      <p:ext uri="{BB962C8B-B14F-4D97-AF65-F5344CB8AC3E}">
        <p14:creationId xmlns:p14="http://schemas.microsoft.com/office/powerpoint/2010/main" val="3765167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381000" y="304799"/>
            <a:ext cx="8534400" cy="5955323"/>
          </a:xfrm>
          <a:prstGeom prst="rect">
            <a:avLst/>
          </a:prstGeom>
          <a:noFill/>
          <a:ln>
            <a:noFill/>
          </a:ln>
        </p:spPr>
        <p:txBody>
          <a:bodyPr spcFirstLastPara="1" wrap="square" lIns="91425" tIns="45700" rIns="91425" bIns="45700" anchor="t" anchorCtr="0">
            <a:noAutofit/>
          </a:bodyPr>
          <a:lstStyle/>
          <a:p>
            <a:pPr marL="139700" indent="0" algn="l" fontAlgn="base">
              <a:buNone/>
            </a:pPr>
            <a:r>
              <a:rPr lang="en-US" sz="3000" b="1" i="0" u="none" strike="noStrike" cap="none" dirty="0">
                <a:solidFill>
                  <a:schemeClr val="dk1"/>
                </a:solidFill>
                <a:latin typeface="Arial"/>
                <a:ea typeface="Arial"/>
                <a:cs typeface="Arial"/>
                <a:sym typeface="Arial"/>
              </a:rPr>
              <a:t>Rural Sociology and Economics</a:t>
            </a:r>
          </a:p>
          <a:p>
            <a:pPr algn="just" fontAlgn="base"/>
            <a:r>
              <a:rPr lang="en-US" sz="2400" b="0" i="0" dirty="0">
                <a:solidFill>
                  <a:schemeClr val="tx1"/>
                </a:solidFill>
                <a:effectLst/>
                <a:latin typeface="Lato"/>
              </a:rPr>
              <a:t>Economics deals with the human activities the aim of which is to use natural resources produce goods and direct them towards the satisfaction of human needs and wants. Adam smith called it the science of wealth to meet and satisfy human demands goods are produced and distributed which are ultimately consumed and thus process of satisfaction of needs, wants and desires continues. There are circumstances in which the demand goes up where as in other set of circumstances it decreases. </a:t>
            </a:r>
          </a:p>
          <a:p>
            <a:pPr algn="just" fontAlgn="base"/>
            <a:r>
              <a:rPr lang="en-US" sz="2400" b="0" i="0" dirty="0">
                <a:solidFill>
                  <a:schemeClr val="tx1"/>
                </a:solidFill>
                <a:effectLst/>
                <a:latin typeface="Lato"/>
              </a:rPr>
              <a:t>Therefore, the achievements of any economic program presuppose a penetration into the psychological attitudes of the village life and in the regard rural sociology comes to the rescue of economics.</a:t>
            </a:r>
            <a:endParaRPr sz="2400" b="0" i="0" u="none" strike="noStrike" cap="none" dirty="0">
              <a:solidFill>
                <a:schemeClr val="tx1"/>
              </a:solidFill>
              <a:latin typeface="Lato"/>
              <a:sym typeface="Arial"/>
            </a:endParaRPr>
          </a:p>
        </p:txBody>
      </p:sp>
    </p:spTree>
    <p:extLst>
      <p:ext uri="{BB962C8B-B14F-4D97-AF65-F5344CB8AC3E}">
        <p14:creationId xmlns:p14="http://schemas.microsoft.com/office/powerpoint/2010/main" val="16415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36348"/>
            <a:ext cx="8534400" cy="5955323"/>
          </a:xfrm>
          <a:prstGeom prst="rect">
            <a:avLst/>
          </a:prstGeom>
          <a:noFill/>
          <a:ln>
            <a:noFill/>
          </a:ln>
        </p:spPr>
        <p:txBody>
          <a:bodyPr spcFirstLastPara="1" wrap="square" lIns="91425" tIns="45700" rIns="91425" bIns="45700" anchor="t" anchorCtr="0">
            <a:noAutofit/>
          </a:bodyPr>
          <a:lstStyle/>
          <a:p>
            <a:pPr marL="139700" indent="0" algn="l" fontAlgn="base">
              <a:buNone/>
            </a:pPr>
            <a:r>
              <a:rPr lang="en-US" b="1" dirty="0">
                <a:solidFill>
                  <a:srgbClr val="000000"/>
                </a:solidFill>
                <a:latin typeface="Georgia" panose="02040502050405020303" pitchFamily="18" charset="0"/>
              </a:rPr>
              <a:t>Continue..</a:t>
            </a:r>
          </a:p>
          <a:p>
            <a:pPr algn="just" fontAlgn="base"/>
            <a:r>
              <a:rPr lang="en-US" sz="2400" b="0" i="0" dirty="0">
                <a:solidFill>
                  <a:schemeClr val="tx1"/>
                </a:solidFill>
                <a:effectLst/>
                <a:latin typeface="Lato"/>
              </a:rPr>
              <a:t>In orthodoxy, traditionalism and opposition of the rural people to any social change without adequate study of these economic factors it is not easy to understand the rural society. It is difficult to devise ways and</a:t>
            </a:r>
            <a:r>
              <a:rPr lang="en-US" sz="2400" i="0" dirty="0">
                <a:solidFill>
                  <a:schemeClr val="tx1"/>
                </a:solidFill>
                <a:effectLst/>
                <a:latin typeface="Lato"/>
              </a:rPr>
              <a:t> </a:t>
            </a:r>
            <a:r>
              <a:rPr lang="en-US" sz="2400" b="0" i="0" dirty="0">
                <a:solidFill>
                  <a:schemeClr val="tx1"/>
                </a:solidFill>
                <a:effectLst/>
                <a:latin typeface="Lato"/>
              </a:rPr>
              <a:t>means to bring changes in its structure.</a:t>
            </a:r>
            <a:endParaRPr lang="en-US" sz="2400" i="0" dirty="0">
              <a:solidFill>
                <a:schemeClr val="tx1"/>
              </a:solidFill>
              <a:effectLst/>
              <a:latin typeface="Lato"/>
            </a:endParaRPr>
          </a:p>
          <a:p>
            <a:pPr algn="just" fontAlgn="base"/>
            <a:r>
              <a:rPr lang="en-US" sz="2400" b="0" i="0" dirty="0">
                <a:solidFill>
                  <a:schemeClr val="tx1"/>
                </a:solidFill>
                <a:effectLst/>
                <a:latin typeface="Lato"/>
              </a:rPr>
              <a:t>In the field of the nature and subject matter, rural sociology and economic are deeply interrelated and interwoven. Whereas rural sociology investigates and studies the economic life and structure of rural society from a social and human viewpoint; when economics investigates the rural society and its structure and functions from the economic viewpoint. </a:t>
            </a:r>
          </a:p>
          <a:p>
            <a:pPr algn="just" fontAlgn="base"/>
            <a:r>
              <a:rPr lang="en-US" sz="2400" b="0" i="0" dirty="0">
                <a:solidFill>
                  <a:schemeClr val="tx1"/>
                </a:solidFill>
                <a:effectLst/>
                <a:latin typeface="Lato"/>
              </a:rPr>
              <a:t>Thus there is difference between the approaches of the two subjects.</a:t>
            </a:r>
            <a:endParaRPr lang="en-US" sz="2400" dirty="0">
              <a:solidFill>
                <a:schemeClr val="tx1"/>
              </a:solidFill>
              <a:effectLst/>
              <a:latin typeface="Lato"/>
            </a:endParaRPr>
          </a:p>
        </p:txBody>
      </p:sp>
    </p:spTree>
    <p:extLst>
      <p:ext uri="{BB962C8B-B14F-4D97-AF65-F5344CB8AC3E}">
        <p14:creationId xmlns:p14="http://schemas.microsoft.com/office/powerpoint/2010/main" val="185502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126167" y="275492"/>
            <a:ext cx="8580120" cy="6307016"/>
          </a:xfrm>
          <a:prstGeom prst="rect">
            <a:avLst/>
          </a:prstGeom>
          <a:noFill/>
          <a:ln>
            <a:noFill/>
          </a:ln>
        </p:spPr>
        <p:txBody>
          <a:bodyPr spcFirstLastPara="1" wrap="square" lIns="91425" tIns="45700" rIns="91425" bIns="45700" anchor="t" anchorCtr="0">
            <a:noAutofit/>
          </a:bodyPr>
          <a:lstStyle/>
          <a:p>
            <a:pPr marL="0" indent="0">
              <a:buSzPts val="1250"/>
              <a:buNone/>
            </a:pPr>
            <a:r>
              <a:rPr lang="en-US" sz="2400" b="1" dirty="0">
                <a:solidFill>
                  <a:schemeClr val="tx1"/>
                </a:solidFill>
                <a:effectLst/>
                <a:latin typeface="Lato"/>
              </a:rPr>
              <a:t>Rural Sociology</a:t>
            </a:r>
            <a:r>
              <a:rPr lang="en-US" sz="2400" b="1" dirty="0">
                <a:solidFill>
                  <a:schemeClr val="tx1"/>
                </a:solidFill>
                <a:latin typeface="Lato"/>
              </a:rPr>
              <a:t> and social anthropology</a:t>
            </a:r>
          </a:p>
          <a:p>
            <a:pPr marL="342900" indent="-342900">
              <a:buSzPts val="1250"/>
            </a:pPr>
            <a:r>
              <a:rPr lang="en-US" sz="2400" dirty="0">
                <a:solidFill>
                  <a:schemeClr val="tx1"/>
                </a:solidFill>
                <a:effectLst/>
                <a:latin typeface="Lato"/>
              </a:rPr>
              <a:t>The rural sociology and social anthropology are so close to each other that it is indeed impossible to draw any dividing line between them, their subject-matters are inter linked.</a:t>
            </a:r>
          </a:p>
          <a:p>
            <a:pPr marL="342900" indent="-342900">
              <a:buSzPts val="1250"/>
            </a:pPr>
            <a:r>
              <a:rPr lang="en-US" sz="2400" dirty="0">
                <a:solidFill>
                  <a:schemeClr val="tx1"/>
                </a:solidFill>
                <a:latin typeface="Lato"/>
              </a:rPr>
              <a:t>The science of anthropology studies the primitive man and his activities. </a:t>
            </a:r>
          </a:p>
          <a:p>
            <a:pPr marL="342900" indent="-342900">
              <a:buSzPts val="1250"/>
            </a:pPr>
            <a:r>
              <a:rPr lang="en-US" sz="2400" dirty="0">
                <a:solidFill>
                  <a:schemeClr val="tx1"/>
                </a:solidFill>
                <a:effectLst/>
                <a:latin typeface="Lato"/>
              </a:rPr>
              <a:t>The social anthropology describes the structure of primitive societies and </a:t>
            </a:r>
            <a:r>
              <a:rPr lang="en-US" sz="2400" dirty="0" err="1">
                <a:solidFill>
                  <a:schemeClr val="tx1"/>
                </a:solidFill>
                <a:effectLst/>
                <a:latin typeface="Lato"/>
              </a:rPr>
              <a:t>behaviour</a:t>
            </a:r>
            <a:r>
              <a:rPr lang="en-US" sz="2400" dirty="0">
                <a:solidFill>
                  <a:schemeClr val="tx1"/>
                </a:solidFill>
                <a:effectLst/>
                <a:latin typeface="Lato"/>
              </a:rPr>
              <a:t> of man under these structural influence.</a:t>
            </a:r>
          </a:p>
          <a:p>
            <a:pPr marL="342900" indent="-342900">
              <a:buSzPts val="1250"/>
            </a:pPr>
            <a:r>
              <a:rPr lang="en-US" sz="2400" dirty="0">
                <a:solidFill>
                  <a:schemeClr val="tx1"/>
                </a:solidFill>
                <a:latin typeface="Lato"/>
              </a:rPr>
              <a:t>The rural sociology, on the other hand, discusses the behavior of man under village society and rural environments. </a:t>
            </a:r>
          </a:p>
          <a:p>
            <a:pPr marL="342900" indent="-342900">
              <a:buSzPts val="1250"/>
            </a:pPr>
            <a:r>
              <a:rPr lang="en-US" sz="2400" dirty="0">
                <a:solidFill>
                  <a:schemeClr val="tx1"/>
                </a:solidFill>
                <a:latin typeface="Lato"/>
              </a:rPr>
              <a:t>Thus the scope and limit of social anthropology is confined to primitive man’s behavior in primitive societies and that of rural sociology to man’s behavior in village organization.</a:t>
            </a:r>
          </a:p>
          <a:p>
            <a:pPr marL="342900" indent="-342900">
              <a:buSzPts val="1250"/>
            </a:pPr>
            <a:endParaRPr lang="en-US" sz="2400" dirty="0">
              <a:solidFill>
                <a:schemeClr val="tx1"/>
              </a:solidFill>
              <a:effectLst/>
              <a:latin typeface="Lato"/>
            </a:endParaRPr>
          </a:p>
        </p:txBody>
      </p:sp>
    </p:spTree>
    <p:extLst>
      <p:ext uri="{BB962C8B-B14F-4D97-AF65-F5344CB8AC3E}">
        <p14:creationId xmlns:p14="http://schemas.microsoft.com/office/powerpoint/2010/main" val="3538812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0"/>
          <p:cNvSpPr txBox="1">
            <a:spLocks noGrp="1"/>
          </p:cNvSpPr>
          <p:nvPr>
            <p:ph type="body" idx="1"/>
          </p:nvPr>
        </p:nvSpPr>
        <p:spPr>
          <a:xfrm>
            <a:off x="0" y="495300"/>
            <a:ext cx="8686800" cy="5867400"/>
          </a:xfrm>
          <a:prstGeom prst="rect">
            <a:avLst/>
          </a:prstGeom>
          <a:noFill/>
          <a:ln>
            <a:noFill/>
          </a:ln>
        </p:spPr>
        <p:txBody>
          <a:bodyPr spcFirstLastPara="1" wrap="square" lIns="91425" tIns="45700" rIns="91425" bIns="45700" anchor="t" anchorCtr="0">
            <a:noAutofit/>
          </a:bodyPr>
          <a:lstStyle/>
          <a:p>
            <a:pPr marL="0" marR="0" lvl="0" indent="0" rtl="0">
              <a:lnSpc>
                <a:spcPct val="90000"/>
              </a:lnSpc>
              <a:spcBef>
                <a:spcPts val="600"/>
              </a:spcBef>
              <a:spcAft>
                <a:spcPts val="0"/>
              </a:spcAft>
              <a:buClr>
                <a:schemeClr val="dk2"/>
              </a:buClr>
              <a:buFont typeface="Arial"/>
              <a:buNone/>
            </a:pPr>
            <a:r>
              <a:rPr lang="en-US" b="1" dirty="0">
                <a:solidFill>
                  <a:schemeClr val="tx1"/>
                </a:solidFill>
                <a:latin typeface="Lato"/>
              </a:rPr>
              <a:t>Continue…</a:t>
            </a:r>
          </a:p>
          <a:p>
            <a:pPr indent="-457200" algn="just">
              <a:lnSpc>
                <a:spcPct val="90000"/>
              </a:lnSpc>
            </a:pPr>
            <a:r>
              <a:rPr lang="en-US" dirty="0">
                <a:solidFill>
                  <a:schemeClr val="tx1"/>
                </a:solidFill>
                <a:latin typeface="Lato"/>
              </a:rPr>
              <a:t>As a matter of fact, the only difference between social anthropology and rural sociology is nominal, that is, in name only. </a:t>
            </a:r>
          </a:p>
          <a:p>
            <a:pPr indent="-457200" algn="just">
              <a:lnSpc>
                <a:spcPct val="90000"/>
              </a:lnSpc>
            </a:pPr>
            <a:r>
              <a:rPr lang="en-US" dirty="0">
                <a:solidFill>
                  <a:schemeClr val="tx1"/>
                </a:solidFill>
                <a:latin typeface="Lato"/>
              </a:rPr>
              <a:t>Thus it is clear that rural sociology and social anthropology have the same subject matter through the attitude of the former is present oriented and the latter future oriented.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0"/>
            <a:ext cx="8915400" cy="80089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342900" algn="l" rtl="0">
              <a:lnSpc>
                <a:spcPct val="100000"/>
              </a:lnSpc>
              <a:spcBef>
                <a:spcPts val="0"/>
              </a:spcBef>
              <a:spcAft>
                <a:spcPts val="0"/>
              </a:spcAft>
              <a:buClr>
                <a:schemeClr val="dk1"/>
              </a:buClr>
              <a:buFont typeface="Arial"/>
              <a:buNone/>
            </a:pPr>
            <a:r>
              <a:rPr lang="en-US" sz="2800" b="1" dirty="0">
                <a:solidFill>
                  <a:srgbClr val="000066"/>
                </a:solidFill>
                <a:latin typeface="Lato"/>
              </a:rPr>
              <a:t>Rural Sociology and other Social Sciences</a:t>
            </a:r>
            <a:r>
              <a:rPr lang="en-US" sz="2800" b="1" i="0" u="none" strike="noStrike" cap="none" dirty="0">
                <a:solidFill>
                  <a:srgbClr val="000066"/>
                </a:solidFill>
                <a:latin typeface="Lato"/>
                <a:sym typeface="Arial"/>
              </a:rPr>
              <a:t>?</a:t>
            </a:r>
            <a:endParaRPr lang="en-US" sz="2800" dirty="0">
              <a:solidFill>
                <a:schemeClr val="dk1"/>
              </a:solidFill>
              <a:latin typeface="Lato"/>
            </a:endParaRPr>
          </a:p>
          <a:p>
            <a:pPr marL="457200" marR="0" lvl="0" indent="-457200" algn="l" rtl="0">
              <a:lnSpc>
                <a:spcPct val="100000"/>
              </a:lnSpc>
              <a:spcBef>
                <a:spcPts val="0"/>
              </a:spcBef>
              <a:spcAft>
                <a:spcPts val="0"/>
              </a:spcAft>
              <a:buClr>
                <a:schemeClr val="dk1"/>
              </a:buClr>
              <a:buFont typeface="Arial" panose="020B0604020202020204" pitchFamily="34" charset="0"/>
              <a:buChar char="•"/>
            </a:pPr>
            <a:r>
              <a:rPr lang="en-US" sz="2800" b="0" i="0" dirty="0">
                <a:solidFill>
                  <a:schemeClr val="tx1"/>
                </a:solidFill>
                <a:effectLst/>
                <a:latin typeface="Lato"/>
              </a:rPr>
              <a:t>Sociology of Dictionary defines social science as a term applied to the study of society and human relationship. Social sciences include sociology, political science, anthropology, </a:t>
            </a:r>
            <a:r>
              <a:rPr lang="en-US" sz="2800" dirty="0">
                <a:solidFill>
                  <a:schemeClr val="tx1"/>
                </a:solidFill>
                <a:latin typeface="Lato"/>
              </a:rPr>
              <a:t>economic</a:t>
            </a:r>
            <a:r>
              <a:rPr lang="en-US" sz="2800" b="0" i="0" dirty="0">
                <a:solidFill>
                  <a:schemeClr val="tx1"/>
                </a:solidFill>
                <a:effectLst/>
                <a:latin typeface="Lato"/>
              </a:rPr>
              <a:t>, rural and urban sociology etc. </a:t>
            </a:r>
          </a:p>
          <a:p>
            <a:pPr marL="457200" marR="0" lvl="0" indent="-457200" algn="l" rtl="0">
              <a:lnSpc>
                <a:spcPct val="100000"/>
              </a:lnSpc>
              <a:spcBef>
                <a:spcPts val="0"/>
              </a:spcBef>
              <a:spcAft>
                <a:spcPts val="0"/>
              </a:spcAft>
              <a:buClr>
                <a:schemeClr val="dk1"/>
              </a:buClr>
              <a:buFont typeface="Arial" panose="020B0604020202020204" pitchFamily="34" charset="0"/>
              <a:buChar char="•"/>
            </a:pPr>
            <a:r>
              <a:rPr lang="en-US" sz="2800" b="1" u="none" strike="noStrike" cap="none" dirty="0">
                <a:solidFill>
                  <a:schemeClr val="bg2">
                    <a:lumMod val="60000"/>
                    <a:lumOff val="40000"/>
                  </a:schemeClr>
                </a:solidFill>
                <a:latin typeface="Lato"/>
                <a:sym typeface="Arial"/>
              </a:rPr>
              <a:t>Rural Sociology and Sociology</a:t>
            </a:r>
          </a:p>
          <a:p>
            <a:pPr marL="457200" marR="0" lvl="0" indent="-457200" algn="just" rtl="0">
              <a:lnSpc>
                <a:spcPct val="100000"/>
              </a:lnSpc>
              <a:spcBef>
                <a:spcPts val="0"/>
              </a:spcBef>
              <a:spcAft>
                <a:spcPts val="0"/>
              </a:spcAft>
              <a:buClr>
                <a:schemeClr val="dk1"/>
              </a:buClr>
              <a:buFont typeface="Arial" panose="020B0604020202020204" pitchFamily="34" charset="0"/>
              <a:buChar char="•"/>
            </a:pPr>
            <a:r>
              <a:rPr lang="en-US" sz="2400" b="0" i="0" dirty="0">
                <a:solidFill>
                  <a:schemeClr val="tx1"/>
                </a:solidFill>
                <a:effectLst/>
                <a:latin typeface="Lato"/>
              </a:rPr>
              <a:t>Rural sociology is a specialized branch of Sociology with scope of making extensive and intensive survey and investigation of the rural society. It is also an object of rural sociology to study the peculiar characteristics of rural society problems or rural people in the most micro-way’. </a:t>
            </a:r>
          </a:p>
          <a:p>
            <a:pPr marL="457200" marR="0" lvl="0" indent="-457200" algn="just" rtl="0">
              <a:lnSpc>
                <a:spcPct val="100000"/>
              </a:lnSpc>
              <a:spcBef>
                <a:spcPts val="0"/>
              </a:spcBef>
              <a:spcAft>
                <a:spcPts val="0"/>
              </a:spcAft>
              <a:buClr>
                <a:schemeClr val="dk1"/>
              </a:buClr>
              <a:buFont typeface="Arial" panose="020B0604020202020204" pitchFamily="34" charset="0"/>
              <a:buChar char="•"/>
            </a:pPr>
            <a:r>
              <a:rPr lang="en-US" sz="2400" b="0" i="0" dirty="0">
                <a:solidFill>
                  <a:schemeClr val="tx1"/>
                </a:solidFill>
                <a:effectLst/>
                <a:latin typeface="Lato"/>
              </a:rPr>
              <a:t>Such a study cannot be expected in general sociology wherein the urban societies are also given equal weight age and coverage.</a:t>
            </a:r>
            <a:endParaRPr lang="en-US" sz="2400" b="0" i="0" u="none" strike="noStrike" cap="none" dirty="0">
              <a:solidFill>
                <a:schemeClr val="tx1"/>
              </a:solidFill>
              <a:latin typeface="Lato"/>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0" y="0"/>
            <a:ext cx="9144000" cy="63246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endParaRPr sz="3000" b="1" i="0" u="none" strike="noStrike" cap="none" dirty="0">
              <a:solidFill>
                <a:schemeClr val="dk1"/>
              </a:solidFill>
              <a:latin typeface="Arial"/>
              <a:ea typeface="Arial"/>
              <a:cs typeface="Arial"/>
              <a:sym typeface="Arial"/>
            </a:endParaRPr>
          </a:p>
          <a:p>
            <a:pPr algn="just"/>
            <a:r>
              <a:rPr lang="en-US" sz="2400" b="0" i="0" dirty="0">
                <a:solidFill>
                  <a:schemeClr val="tx1"/>
                </a:solidFill>
                <a:effectLst/>
                <a:latin typeface="Lato"/>
              </a:rPr>
              <a:t>Rural sociology attempts an extensive as well as intensive investigation of the rural problems. In comparison to the urban societies, the rural society is much more complicated and vast. Though, it shares some common features with the urban society.</a:t>
            </a:r>
          </a:p>
          <a:p>
            <a:pPr algn="just"/>
            <a:r>
              <a:rPr lang="en-US" sz="2400" b="0" i="0" dirty="0">
                <a:solidFill>
                  <a:schemeClr val="tx1"/>
                </a:solidFill>
                <a:effectLst/>
                <a:latin typeface="Lato"/>
              </a:rPr>
              <a:t>So vast is the scope of rural society its peculiarities and problems that it is not possible for the general sociology to do justice to all these aspects of rural society. It is rather impossible for the general sociology to fully investigate and explore the rural problems and the rural way of life.</a:t>
            </a:r>
          </a:p>
          <a:p>
            <a:r>
              <a:rPr lang="en-US" sz="2400" b="0" i="0" dirty="0">
                <a:solidFill>
                  <a:schemeClr val="tx1"/>
                </a:solidFill>
                <a:effectLst/>
                <a:latin typeface="Lato"/>
              </a:rPr>
              <a:t>Furthermore, while the scope of rural sociology assimilate both rural and urban life and also extends far beyond. Thus, rural sociology is a specialized discipline of sociology; on the other hand, sociology is a general science.</a:t>
            </a:r>
          </a:p>
          <a:p>
            <a:br>
              <a:rPr lang="en-US" dirty="0"/>
            </a:br>
            <a:endParaRPr sz="3000" b="0" i="0" u="none" strike="noStrike" cap="none"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endParaRPr sz="3000" b="1" i="0" u="none" strike="noStrike" cap="none" dirty="0">
              <a:solidFill>
                <a:schemeClr val="dk1"/>
              </a:solidFill>
              <a:latin typeface="Arial"/>
              <a:ea typeface="Arial"/>
              <a:cs typeface="Arial"/>
              <a:sym typeface="Arial"/>
            </a:endParaRPr>
          </a:p>
          <a:p>
            <a:pPr algn="just"/>
            <a:r>
              <a:rPr lang="en-US" sz="2400" b="0" i="0" dirty="0">
                <a:solidFill>
                  <a:schemeClr val="tx1"/>
                </a:solidFill>
                <a:effectLst/>
                <a:latin typeface="Lato"/>
              </a:rPr>
              <a:t>Rural Sociology and Sociology: The relation between rural sociology and sociology is like the one between a father and a son. There is a relation between a father and a son because the existence of a son would have been impossible without the existence of a father. Likewise, rural sociology would not have come into existence if there had not been a social science called “sociology</a:t>
            </a:r>
          </a:p>
          <a:p>
            <a:pPr algn="just"/>
            <a:r>
              <a:rPr lang="en-US" sz="2400" b="0" i="0" dirty="0">
                <a:solidFill>
                  <a:schemeClr val="tx1"/>
                </a:solidFill>
                <a:effectLst/>
                <a:latin typeface="Lato"/>
              </a:rPr>
              <a:t>In short, whereas there is a common approach of both the subjects of study when each pursues the subject matter; there is vast difference between their scopes.</a:t>
            </a:r>
          </a:p>
          <a:p>
            <a:pPr algn="just"/>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834988" cy="81153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r>
              <a:rPr lang="en-US" sz="3000" b="1" i="0" u="sng" strike="noStrike" cap="none" dirty="0">
                <a:solidFill>
                  <a:schemeClr val="dk1"/>
                </a:solidFill>
                <a:latin typeface="Arial"/>
                <a:ea typeface="Arial"/>
                <a:cs typeface="Arial"/>
                <a:sym typeface="Arial"/>
              </a:rPr>
              <a:t>Rural Sociology and Urban Sociology</a:t>
            </a:r>
          </a:p>
          <a:p>
            <a:pPr marL="342900" indent="-342900" algn="just">
              <a:buSzPts val="1250"/>
            </a:pPr>
            <a:r>
              <a:rPr lang="en-US" sz="2400" b="0" i="0" dirty="0">
                <a:solidFill>
                  <a:srgbClr val="222222"/>
                </a:solidFill>
                <a:effectLst/>
                <a:latin typeface="Lato"/>
              </a:rPr>
              <a:t>The economic and topographic view of the society divides it into two groups or communities employed either in agriculture sector or industrial sector. There exists relative difference in the density of population. These two groups are rural and urban and that the former going is less dense and engaged primarily in agriculture as profession where the latter group is more dense and engaged basically in the industry. </a:t>
            </a:r>
          </a:p>
          <a:p>
            <a:pPr marL="342900" indent="-342900" algn="just">
              <a:buSzPts val="1250"/>
            </a:pPr>
            <a:r>
              <a:rPr lang="en-US" sz="2400" b="0" i="0" dirty="0">
                <a:solidFill>
                  <a:schemeClr val="tx1"/>
                </a:solidFill>
                <a:effectLst/>
                <a:latin typeface="Lato"/>
              </a:rPr>
              <a:t>Thus the relation of rural and urban sociology is factual. It is not possible to have one without the other. To put it more precisely fields of study are complementary to each other. It is rather impossible to study either of these, in complete isolation.</a:t>
            </a:r>
          </a:p>
          <a:p>
            <a:pPr marL="342900" indent="-342900">
              <a:buSzPts val="1250"/>
            </a:pPr>
            <a:endParaRPr lang="en-US" sz="2400" i="0" u="sng" strike="noStrike" cap="none" dirty="0">
              <a:solidFill>
                <a:schemeClr val="dk1"/>
              </a:solidFill>
              <a:latin typeface="Lato"/>
              <a:sym typeface="Arial"/>
            </a:endParaRPr>
          </a:p>
        </p:txBody>
      </p:sp>
    </p:spTree>
    <p:extLst>
      <p:ext uri="{BB962C8B-B14F-4D97-AF65-F5344CB8AC3E}">
        <p14:creationId xmlns:p14="http://schemas.microsoft.com/office/powerpoint/2010/main" val="74543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r>
              <a:rPr lang="en-US" sz="3000" b="1" i="0" u="sng" strike="noStrike" cap="none" dirty="0">
                <a:solidFill>
                  <a:schemeClr val="dk1"/>
                </a:solidFill>
                <a:latin typeface="Arial"/>
                <a:ea typeface="Arial"/>
                <a:cs typeface="Arial"/>
                <a:sym typeface="Arial"/>
              </a:rPr>
              <a:t>Continue…</a:t>
            </a:r>
          </a:p>
          <a:p>
            <a:pPr algn="just" fontAlgn="base"/>
            <a:r>
              <a:rPr lang="en-US" b="0" i="0" dirty="0">
                <a:solidFill>
                  <a:srgbClr val="222222"/>
                </a:solidFill>
                <a:effectLst/>
                <a:latin typeface="Times New Roman" panose="02020603050405020304" pitchFamily="18" charset="0"/>
              </a:rPr>
              <a:t>So, we can study rural sociology effectively only by drawing upon urban sociology and working in close cooperation with it. Their subject matter is interlinked and interdependent. In order to have a complete knowledge of the village life, one has to study urban life and vice versa.</a:t>
            </a:r>
          </a:p>
          <a:p>
            <a:pPr algn="just" fontAlgn="base"/>
            <a:r>
              <a:rPr lang="en-US" b="0" i="0" dirty="0">
                <a:solidFill>
                  <a:srgbClr val="222222"/>
                </a:solidFill>
                <a:effectLst/>
                <a:latin typeface="Times New Roman" panose="02020603050405020304" pitchFamily="18" charset="0"/>
              </a:rPr>
              <a:t> Since the distinguishing characteristics of rural society can only be brought into light by comparing and contrasting these peculiarities with the chief characteristics of the urban society. </a:t>
            </a: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2939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400"/>
            <a:ext cx="9144000" cy="67056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2600" b="1" dirty="0">
                <a:solidFill>
                  <a:schemeClr val="tx1"/>
                </a:solidFill>
              </a:rPr>
              <a:t>Continue..</a:t>
            </a:r>
          </a:p>
          <a:p>
            <a:pPr indent="-457200" algn="just">
              <a:buSzPts val="1250"/>
            </a:pPr>
            <a:r>
              <a:rPr lang="en-US" sz="2400" b="0" i="0" dirty="0">
                <a:solidFill>
                  <a:schemeClr val="tx1"/>
                </a:solidFill>
                <a:effectLst/>
                <a:latin typeface="Lato"/>
              </a:rPr>
              <a:t>The village life is affected by the economic and social factors of urban society. It is not possible to understand either of these exclusively and in isolation. Therefore it is apt to say that “the studies of rural as well as urban sociology are possible only if both are there.” </a:t>
            </a:r>
          </a:p>
          <a:p>
            <a:pPr marR="0" lvl="0" indent="-457200" algn="just" rtl="0">
              <a:lnSpc>
                <a:spcPct val="100000"/>
              </a:lnSpc>
              <a:spcBef>
                <a:spcPts val="600"/>
              </a:spcBef>
              <a:spcAft>
                <a:spcPts val="0"/>
              </a:spcAft>
              <a:buClr>
                <a:schemeClr val="dk2"/>
              </a:buClr>
              <a:buSzPts val="1250"/>
              <a:buFont typeface="Wingdings" panose="05000000000000000000" pitchFamily="2" charset="2"/>
              <a:buChar char="§"/>
            </a:pPr>
            <a:r>
              <a:rPr lang="en-US" sz="2400" b="0" i="0" dirty="0">
                <a:solidFill>
                  <a:schemeClr val="tx1"/>
                </a:solidFill>
                <a:effectLst/>
                <a:latin typeface="Lato"/>
              </a:rPr>
              <a:t>It is commonly agreed that no study of a society can be complete unless it takes into account the life of its people in the villages as well as those living in cities and towns. It is here two sociology. i.e. Rural and Urban become complementary to each other.</a:t>
            </a:r>
            <a:endParaRPr sz="2400" b="0" i="0" u="none" strike="noStrike" cap="none" dirty="0">
              <a:solidFill>
                <a:schemeClr val="tx1"/>
              </a:solidFill>
              <a:latin typeface="Lato"/>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451338"/>
            <a:ext cx="8534400" cy="5955323"/>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b="1" dirty="0"/>
              <a:t>Rural sociology and Political Science</a:t>
            </a:r>
          </a:p>
          <a:p>
            <a:pPr marL="342900" indent="-342900" algn="just">
              <a:buSzPts val="1250"/>
            </a:pPr>
            <a:r>
              <a:rPr lang="en-US" sz="2400" b="0" i="0" dirty="0">
                <a:solidFill>
                  <a:schemeClr val="tx1"/>
                </a:solidFill>
                <a:effectLst/>
                <a:latin typeface="Lato"/>
              </a:rPr>
              <a:t>Rural Sociology and political science are closely related subject.</a:t>
            </a:r>
          </a:p>
          <a:p>
            <a:pPr marL="342900" indent="-342900" algn="just">
              <a:buSzPts val="1250"/>
            </a:pPr>
            <a:r>
              <a:rPr lang="en-US" sz="2400" b="0" i="0" dirty="0">
                <a:solidFill>
                  <a:schemeClr val="tx1"/>
                </a:solidFill>
                <a:effectLst/>
                <a:latin typeface="Lato"/>
              </a:rPr>
              <a:t> Weinberg and </a:t>
            </a:r>
            <a:r>
              <a:rPr lang="en-US" sz="2400" b="0" i="0" dirty="0" err="1">
                <a:solidFill>
                  <a:schemeClr val="tx1"/>
                </a:solidFill>
                <a:effectLst/>
                <a:latin typeface="Lato"/>
              </a:rPr>
              <a:t>Shabat</a:t>
            </a:r>
            <a:r>
              <a:rPr lang="en-US" sz="2400" b="0" i="0" dirty="0">
                <a:solidFill>
                  <a:schemeClr val="tx1"/>
                </a:solidFill>
                <a:effectLst/>
                <a:latin typeface="Lato"/>
              </a:rPr>
              <a:t> says: </a:t>
            </a:r>
            <a:r>
              <a:rPr lang="en-US" sz="2400" b="0" i="1" dirty="0">
                <a:solidFill>
                  <a:schemeClr val="tx1"/>
                </a:solidFill>
                <a:effectLst/>
                <a:latin typeface="Lato"/>
              </a:rPr>
              <a:t>“Political science is the study of the ways in which a society organizes and operates a state.”</a:t>
            </a:r>
            <a:r>
              <a:rPr lang="en-US" sz="2400" b="0" i="0" dirty="0">
                <a:solidFill>
                  <a:schemeClr val="tx1"/>
                </a:solidFill>
                <a:effectLst/>
                <a:latin typeface="Lato"/>
              </a:rPr>
              <a:t> </a:t>
            </a:r>
          </a:p>
          <a:p>
            <a:pPr marL="342900" indent="-342900" algn="just">
              <a:buSzPts val="1250"/>
            </a:pPr>
            <a:r>
              <a:rPr lang="en-US" sz="2400" b="0" i="0" dirty="0">
                <a:solidFill>
                  <a:schemeClr val="tx1"/>
                </a:solidFill>
                <a:effectLst/>
                <a:latin typeface="Lato"/>
              </a:rPr>
              <a:t>From this inter point political science appears to be of sociology. The elements of rural health, education, religion, economic structure and organization, family system etc. are constitutional rural sociology. </a:t>
            </a:r>
          </a:p>
          <a:p>
            <a:pPr marL="342900" indent="-342900" algn="just">
              <a:buSzPts val="1250"/>
            </a:pPr>
            <a:r>
              <a:rPr lang="en-US" sz="2400" b="0" i="0" dirty="0">
                <a:solidFill>
                  <a:schemeClr val="tx1"/>
                </a:solidFill>
                <a:effectLst/>
                <a:latin typeface="Lato"/>
              </a:rPr>
              <a:t>In like manner political institutions, associations and organizations are the elements that constitute the subject matter of the science of state and government i.e. political science.</a:t>
            </a:r>
            <a:endParaRPr sz="2400" i="0" u="none" strike="noStrike" cap="none" dirty="0">
              <a:solidFill>
                <a:schemeClr val="tx1"/>
              </a:solidFill>
              <a:latin typeface="Lato"/>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5862"/>
            <a:ext cx="8724275" cy="6863862"/>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endParaRPr sz="3000" b="1" i="0" u="none" strike="noStrike" cap="none" dirty="0">
              <a:solidFill>
                <a:schemeClr val="dk1"/>
              </a:solidFill>
              <a:latin typeface="Arial"/>
              <a:ea typeface="Arial"/>
              <a:cs typeface="Arial"/>
              <a:sym typeface="Arial"/>
            </a:endParaRPr>
          </a:p>
          <a:p>
            <a:pPr marL="342900" indent="-342900" algn="just">
              <a:buSzPts val="1250"/>
            </a:pPr>
            <a:r>
              <a:rPr lang="en-US" sz="2400" b="0" i="0" dirty="0">
                <a:solidFill>
                  <a:schemeClr val="tx1"/>
                </a:solidFill>
                <a:effectLst/>
                <a:latin typeface="Lato"/>
              </a:rPr>
              <a:t>In political science studies the institution of Panchayat, various subsidiary Panchayat associations, District Board, Area Committee etc. from the political view point. The institutions constitute elements of rural society and rural sociology studies them from the social inter point.</a:t>
            </a:r>
          </a:p>
          <a:p>
            <a:pPr marL="342900" indent="-342900" algn="just">
              <a:buSzPts val="1250"/>
            </a:pPr>
            <a:r>
              <a:rPr lang="en-US" sz="2400" b="0" i="0" dirty="0">
                <a:solidFill>
                  <a:schemeClr val="tx1"/>
                </a:solidFill>
                <a:effectLst/>
                <a:latin typeface="Lato"/>
              </a:rPr>
              <a:t>Rural sociology attempts a board’s approach towards these institutions. And it is matter of fact that it is impossible to study and understand the rural political institution in isolation from social institutions preventing. Therefore, knowledge of rural sociology is essential for a student of political science to understand fully the system of rural government and its administration. So, political science and sociology are closely interlinked branches of social science.</a:t>
            </a: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813748426"/>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1413</Words>
  <Application>Microsoft Office PowerPoint</Application>
  <PresentationFormat>On-screen Show (4:3)</PresentationFormat>
  <Paragraphs>61</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Georgia</vt:lpstr>
      <vt:lpstr>Lato</vt:lpstr>
      <vt:lpstr>Times New Roman</vt:lpstr>
      <vt:lpstr>Wingdings</vt:lpstr>
      <vt:lpstr>Custom</vt:lpstr>
      <vt:lpstr>Rural Sociology   BS Sociology Semester: 7th Lecture No. 02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83</cp:revision>
  <dcterms:modified xsi:type="dcterms:W3CDTF">2020-10-14T02:34:30Z</dcterms:modified>
</cp:coreProperties>
</file>