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4"/>
  </p:sldMasterIdLst>
  <p:notesMasterIdLst>
    <p:notesMasterId r:id="rId19"/>
  </p:notesMasterIdLst>
  <p:sldIdLst>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DB1B9D-5FD8-46B1-A173-F00497598741}" type="datetimeFigureOut">
              <a:rPr lang="en-US" smtClean="0"/>
              <a:t>5/6/2020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7142BC-A7BD-4276-975D-6351998F7C85}" type="slidenum">
              <a:rPr lang="en-US" smtClean="0"/>
              <a:t>‹#›</a:t>
            </a:fld>
            <a:endParaRPr lang="en-US" dirty="0"/>
          </a:p>
        </p:txBody>
      </p:sp>
    </p:spTree>
    <p:extLst>
      <p:ext uri="{BB962C8B-B14F-4D97-AF65-F5344CB8AC3E}">
        <p14:creationId xmlns:p14="http://schemas.microsoft.com/office/powerpoint/2010/main" val="2344489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63442AB9-C8CA-420F-B42A-18C2D699071B}" type="datetime1">
              <a:rPr lang="en-US" smtClean="0"/>
              <a:t>5/6/2020</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1DFFBC-BDEB-417F-BF84-663A45C20646}" type="datetime1">
              <a:rPr lang="en-US" smtClean="0"/>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D8071AC1-DFE2-4CEB-A839-7F430962ACC4}" type="datetime1">
              <a:rPr lang="en-US" smtClean="0"/>
              <a:t>5/6/2020</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a:p>
        </p:txBody>
      </p:sp>
      <p:sp>
        <p:nvSpPr>
          <p:cNvPr id="3" name="Content Placeholder 2"/>
          <p:cNvSpPr>
            <a:spLocks noGrp="1"/>
          </p:cNvSpPr>
          <p:nvPr>
            <p:ph idx="1"/>
          </p:nvPr>
        </p:nvSpPr>
        <p:spPr>
          <a:xfrm>
            <a:off x="581192" y="2180496"/>
            <a:ext cx="11029615" cy="36783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2F9C0F-A549-4116-ADE7-EA08C05540C8}" type="datetime1">
              <a:rPr lang="en-US" smtClean="0"/>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7C9EEE4F-EA2D-4584-9DE7-EC300D9E7B04}" type="datetime1">
              <a:rPr lang="en-US" smtClean="0"/>
              <a:t>5/6/2020</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EBE59C-38C6-435B-909F-6BC5D2F90092}" type="datetime1">
              <a:rPr lang="en-US" smtClean="0"/>
              <a:t>5/6/2020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4B3F88-5DA5-47A3-A95A-FEF6AF43E84E}" type="datetime1">
              <a:rPr lang="en-US" smtClean="0"/>
              <a:t>5/6/2020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BB3716-29F6-49DE-A213-3937CA580F20}" type="datetime1">
              <a:rPr lang="en-US" smtClean="0"/>
              <a:t>5/6/2020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1B02A8-9935-43BE-936D-943169608636}" type="datetime1">
              <a:rPr lang="en-US" smtClean="0"/>
              <a:t>5/6/2020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3518B405-B3F7-4586-BE59-DF6DE834F5F3}" type="datetime1">
              <a:rPr lang="en-US" smtClean="0"/>
              <a:t>5/6/2020</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9376EAD-3739-455C-929C-D58B69B73424}" type="datetime1">
              <a:rPr lang="en-US" smtClean="0"/>
              <a:t>5/6/2020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EDBAC8D9-C124-4B74-9CB9-474FDD0AD4C5}" type="datetime1">
              <a:rPr lang="en-US" smtClean="0"/>
              <a:t>5/6/2020</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683F1FFD-1AA8-4EC2-97B9-FEC7564F48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8FF0F8A7-C9E3-49D9-A67E-09FF582C78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D2DBA70-3C88-4960-B0D4-84FCD42B19DB}"/>
              </a:ext>
            </a:extLst>
          </p:cNvPr>
          <p:cNvSpPr>
            <a:spLocks noGrp="1"/>
          </p:cNvSpPr>
          <p:nvPr>
            <p:ph type="ctrTitle"/>
          </p:nvPr>
        </p:nvSpPr>
        <p:spPr>
          <a:xfrm>
            <a:off x="8296275" y="1419225"/>
            <a:ext cx="3081576" cy="2085869"/>
          </a:xfrm>
        </p:spPr>
        <p:txBody>
          <a:bodyPr>
            <a:normAutofit fontScale="90000"/>
          </a:bodyPr>
          <a:lstStyle/>
          <a:p>
            <a:r>
              <a:rPr lang="en-US" dirty="0" smtClean="0">
                <a:solidFill>
                  <a:srgbClr val="FFFFFF"/>
                </a:solidFill>
              </a:rPr>
              <a:t>Procurement Management Plan</a:t>
            </a:r>
            <a:endParaRPr lang="en-US" dirty="0">
              <a:solidFill>
                <a:srgbClr val="FFFFFF"/>
              </a:solidFill>
            </a:endParaRPr>
          </a:p>
        </p:txBody>
      </p:sp>
      <p:sp>
        <p:nvSpPr>
          <p:cNvPr id="3" name="Subtitle 2">
            <a:extLst>
              <a:ext uri="{FF2B5EF4-FFF2-40B4-BE49-F238E27FC236}">
                <a16:creationId xmlns:a16="http://schemas.microsoft.com/office/drawing/2014/main" id="{1B3254AA-54D7-42C3-86C1-E80F6DF9CA03}"/>
              </a:ext>
            </a:extLst>
          </p:cNvPr>
          <p:cNvSpPr>
            <a:spLocks noGrp="1"/>
          </p:cNvSpPr>
          <p:nvPr>
            <p:ph type="subTitle" idx="1"/>
          </p:nvPr>
        </p:nvSpPr>
        <p:spPr>
          <a:xfrm>
            <a:off x="8296275" y="4898571"/>
            <a:ext cx="3081576" cy="849631"/>
          </a:xfrm>
        </p:spPr>
        <p:txBody>
          <a:bodyPr>
            <a:normAutofit fontScale="92500" lnSpcReduction="10000"/>
          </a:bodyPr>
          <a:lstStyle/>
          <a:p>
            <a:r>
              <a:rPr lang="en-US" dirty="0" smtClean="0">
                <a:solidFill>
                  <a:srgbClr val="EBEBEB"/>
                </a:solidFill>
              </a:rPr>
              <a:t>By: saba ashraf</a:t>
            </a:r>
          </a:p>
          <a:p>
            <a:r>
              <a:rPr lang="en-US" dirty="0" smtClean="0">
                <a:solidFill>
                  <a:srgbClr val="EBEBEB"/>
                </a:solidFill>
              </a:rPr>
              <a:t>Noon business school, university of sargodha</a:t>
            </a:r>
            <a:endParaRPr lang="en-US" dirty="0">
              <a:solidFill>
                <a:srgbClr val="EBEBEB"/>
              </a:solidFill>
            </a:endParaRPr>
          </a:p>
        </p:txBody>
      </p:sp>
      <p:grpSp>
        <p:nvGrpSpPr>
          <p:cNvPr id="58" name="Group 57">
            <a:extLst>
              <a:ext uri="{FF2B5EF4-FFF2-40B4-BE49-F238E27FC236}">
                <a16:creationId xmlns:a16="http://schemas.microsoft.com/office/drawing/2014/main" id="{A4274C20-A98B-4AC3-B16A-B7F41CB582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59" name="Rectangle 58">
              <a:extLst>
                <a:ext uri="{FF2B5EF4-FFF2-40B4-BE49-F238E27FC236}">
                  <a16:creationId xmlns:a16="http://schemas.microsoft.com/office/drawing/2014/main" id="{43ECC69B-2243-424A-8237-CF490F8B06C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0" name="Rectangle 59">
              <a:extLst>
                <a:ext uri="{FF2B5EF4-FFF2-40B4-BE49-F238E27FC236}">
                  <a16:creationId xmlns:a16="http://schemas.microsoft.com/office/drawing/2014/main" id="{6D2EA3B9-3D17-4510-8464-E74F67267C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61" name="Rectangle 60">
              <a:extLst>
                <a:ext uri="{FF2B5EF4-FFF2-40B4-BE49-F238E27FC236}">
                  <a16:creationId xmlns:a16="http://schemas.microsoft.com/office/drawing/2014/main" id="{AA5DFA43-F31D-4C31-8826-6B40A21CF9A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4" name="Picture 3"/>
          <p:cNvPicPr>
            <a:picLocks noChangeAspect="1"/>
          </p:cNvPicPr>
          <p:nvPr/>
        </p:nvPicPr>
        <p:blipFill rotWithShape="1">
          <a:blip r:embed="rId2"/>
          <a:srcRect l="183" b="6653"/>
          <a:stretch/>
        </p:blipFill>
        <p:spPr>
          <a:xfrm>
            <a:off x="768062" y="1419225"/>
            <a:ext cx="6947535" cy="4664665"/>
          </a:xfrm>
          <a:prstGeom prst="rect">
            <a:avLst/>
          </a:prstGeom>
        </p:spPr>
      </p:pic>
    </p:spTree>
    <p:extLst>
      <p:ext uri="{BB962C8B-B14F-4D97-AF65-F5344CB8AC3E}">
        <p14:creationId xmlns:p14="http://schemas.microsoft.com/office/powerpoint/2010/main" val="3098341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Rfq &amp; Rfp</a:t>
            </a:r>
            <a:endParaRPr lang="en-GB" dirty="0"/>
          </a:p>
        </p:txBody>
      </p:sp>
      <p:sp>
        <p:nvSpPr>
          <p:cNvPr id="3" name="Content Placeholder 2"/>
          <p:cNvSpPr>
            <a:spLocks noGrp="1"/>
          </p:cNvSpPr>
          <p:nvPr>
            <p:ph idx="1"/>
          </p:nvPr>
        </p:nvSpPr>
        <p:spPr>
          <a:xfrm>
            <a:off x="581192" y="2180496"/>
            <a:ext cx="7230397" cy="3678303"/>
          </a:xfrm>
        </p:spPr>
        <p:txBody>
          <a:bodyPr>
            <a:normAutofit lnSpcReduction="10000"/>
          </a:bodyPr>
          <a:lstStyle/>
          <a:p>
            <a:r>
              <a:rPr lang="en-US" b="1" dirty="0"/>
              <a:t>Request for Quote</a:t>
            </a:r>
          </a:p>
          <a:p>
            <a:r>
              <a:rPr lang="en-US" dirty="0"/>
              <a:t>An RFQ focuses on price. The type of materials or service is well defined and can be obtained from several sources. The bidder that can meet the project quality and schedule requirements usually wins the contract by quoting the lowest price.</a:t>
            </a:r>
          </a:p>
          <a:p>
            <a:endParaRPr lang="en-US" dirty="0"/>
          </a:p>
          <a:p>
            <a:r>
              <a:rPr lang="en-US" b="1" dirty="0"/>
              <a:t>Request for Proposal</a:t>
            </a:r>
          </a:p>
          <a:p>
            <a:r>
              <a:rPr lang="en-US" dirty="0"/>
              <a:t>An RFP accounts for price but focuses on meeting the project quality or schedule requirements. The process of developing a proposal in response to an RFP can be very expensive for the bidder, and the project team should not issue an RFP to a company that is not eligible to win the bid.</a:t>
            </a:r>
            <a:endParaRPr lang="en-GB" dirty="0"/>
          </a:p>
        </p:txBody>
      </p:sp>
      <p:pic>
        <p:nvPicPr>
          <p:cNvPr id="4" name="Picture 3"/>
          <p:cNvPicPr>
            <a:picLocks noChangeAspect="1"/>
          </p:cNvPicPr>
          <p:nvPr/>
        </p:nvPicPr>
        <p:blipFill rotWithShape="1">
          <a:blip r:embed="rId2"/>
          <a:srcRect l="32025" b="1733"/>
          <a:stretch/>
        </p:blipFill>
        <p:spPr>
          <a:xfrm>
            <a:off x="8171060" y="3055581"/>
            <a:ext cx="3243806" cy="1928132"/>
          </a:xfrm>
          <a:prstGeom prst="rect">
            <a:avLst/>
          </a:prstGeom>
        </p:spPr>
      </p:pic>
    </p:spTree>
    <p:extLst>
      <p:ext uri="{BB962C8B-B14F-4D97-AF65-F5344CB8AC3E}">
        <p14:creationId xmlns:p14="http://schemas.microsoft.com/office/powerpoint/2010/main" val="918551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Evaluating bids</a:t>
            </a:r>
            <a:endParaRPr lang="en-GB" dirty="0"/>
          </a:p>
        </p:txBody>
      </p:sp>
      <p:sp>
        <p:nvSpPr>
          <p:cNvPr id="3" name="Content Placeholder 2"/>
          <p:cNvSpPr>
            <a:spLocks noGrp="1"/>
          </p:cNvSpPr>
          <p:nvPr>
            <p:ph idx="1"/>
          </p:nvPr>
        </p:nvSpPr>
        <p:spPr>
          <a:xfrm>
            <a:off x="581192" y="2180496"/>
            <a:ext cx="8092545" cy="4350933"/>
          </a:xfrm>
        </p:spPr>
        <p:txBody>
          <a:bodyPr>
            <a:normAutofit fontScale="92500" lnSpcReduction="10000"/>
          </a:bodyPr>
          <a:lstStyle/>
          <a:p>
            <a:r>
              <a:rPr lang="en-US" dirty="0"/>
              <a:t>Evaluation of bids in response to RFQs for commodity items and services is heavily graded for price. In most cases, the lowest total price will win the contract. </a:t>
            </a:r>
            <a:endParaRPr lang="en-US" dirty="0" smtClean="0"/>
          </a:p>
          <a:p>
            <a:r>
              <a:rPr lang="en-US" dirty="0" smtClean="0"/>
              <a:t>The </a:t>
            </a:r>
            <a:r>
              <a:rPr lang="en-US" dirty="0"/>
              <a:t>total price will include the costs of the goods or services, any shipping or delivery costs, the value of any warranties, and any additional service that adds value to the project</a:t>
            </a:r>
            <a:r>
              <a:rPr lang="en-US" dirty="0" smtClean="0"/>
              <a:t>.</a:t>
            </a:r>
          </a:p>
          <a:p>
            <a:r>
              <a:rPr lang="en-US" dirty="0"/>
              <a:t>The evaluation of bids based on RFPs is more complex. The evaluation of proposals includes the price and also an evaluation of the technical approach chosen by the bidder. </a:t>
            </a:r>
            <a:endParaRPr lang="en-US" dirty="0" smtClean="0"/>
          </a:p>
          <a:p>
            <a:r>
              <a:rPr lang="en-US" dirty="0" smtClean="0"/>
              <a:t>The </a:t>
            </a:r>
            <a:r>
              <a:rPr lang="en-US" dirty="0"/>
              <a:t>project team evaluating the proposal must include people with the expertise to understand the technical aspects of the various proposal options and the value of each proposal to the project</a:t>
            </a:r>
            <a:r>
              <a:rPr lang="en-US" dirty="0" smtClean="0"/>
              <a:t>.</a:t>
            </a:r>
          </a:p>
          <a:p>
            <a:r>
              <a:rPr lang="en-US" dirty="0"/>
              <a:t>On more complex projects, the administrative part of the proposal is evaluated and scored by one team, and the technical aspect of the proposal is evaluated by another team. The project team combines the two scores to determine the best proposal for the project.</a:t>
            </a:r>
            <a:endParaRPr lang="en-GB"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9804" b="97199" l="3902" r="96423"/>
                    </a14:imgEffect>
                  </a14:imgLayer>
                </a14:imgProps>
              </a:ext>
            </a:extLst>
          </a:blip>
          <a:stretch>
            <a:fillRect/>
          </a:stretch>
        </p:blipFill>
        <p:spPr>
          <a:xfrm rot="617042">
            <a:off x="8516983" y="2740332"/>
            <a:ext cx="4119154" cy="2827526"/>
          </a:xfrm>
          <a:prstGeom prst="rect">
            <a:avLst/>
          </a:prstGeom>
        </p:spPr>
      </p:pic>
    </p:spTree>
    <p:extLst>
      <p:ext uri="{BB962C8B-B14F-4D97-AF65-F5344CB8AC3E}">
        <p14:creationId xmlns:p14="http://schemas.microsoft.com/office/powerpoint/2010/main" val="3421104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Awarding the contract</a:t>
            </a:r>
            <a:endParaRPr lang="en-GB" dirty="0"/>
          </a:p>
        </p:txBody>
      </p:sp>
      <p:sp>
        <p:nvSpPr>
          <p:cNvPr id="3" name="Content Placeholder 2"/>
          <p:cNvSpPr>
            <a:spLocks noGrp="1"/>
          </p:cNvSpPr>
          <p:nvPr>
            <p:ph idx="1"/>
          </p:nvPr>
        </p:nvSpPr>
        <p:spPr/>
        <p:txBody>
          <a:bodyPr/>
          <a:lstStyle/>
          <a:p>
            <a:r>
              <a:rPr lang="en-US" dirty="0"/>
              <a:t>After the project team has selected the bidder that provides the best value for the project, a project representative validates all conditions of the bid and the contract with the potential contractor. </a:t>
            </a:r>
            <a:endParaRPr lang="en-US" dirty="0" smtClean="0"/>
          </a:p>
          <a:p>
            <a:r>
              <a:rPr lang="en-US" dirty="0" smtClean="0"/>
              <a:t>Less </a:t>
            </a:r>
            <a:r>
              <a:rPr lang="en-US" dirty="0"/>
              <a:t>complex awards, like contracts for printed materials, require a reading and signing of the contract to ensure that the supplier understands the contract terms and requirements of the project schedule. </a:t>
            </a:r>
            <a:endParaRPr lang="en-US" dirty="0" smtClean="0"/>
          </a:p>
          <a:p>
            <a:r>
              <a:rPr lang="en-US" dirty="0" smtClean="0"/>
              <a:t>More </a:t>
            </a:r>
            <a:r>
              <a:rPr lang="en-US" dirty="0"/>
              <a:t>complex projects require a detailed discussion of the goals, the potential barriers to accomplishing those goals, the project schedule and critical dates, and the processes for resolving conflicts and improving work processes</a:t>
            </a:r>
            <a:endParaRPr lang="en-GB" dirty="0"/>
          </a:p>
        </p:txBody>
      </p:sp>
    </p:spTree>
    <p:extLst>
      <p:ext uri="{BB962C8B-B14F-4D97-AF65-F5344CB8AC3E}">
        <p14:creationId xmlns:p14="http://schemas.microsoft.com/office/powerpoint/2010/main" val="2134103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Managing the contract</a:t>
            </a:r>
            <a:endParaRPr lang="en-GB" dirty="0"/>
          </a:p>
        </p:txBody>
      </p:sp>
      <p:sp>
        <p:nvSpPr>
          <p:cNvPr id="3" name="Content Placeholder 2"/>
          <p:cNvSpPr>
            <a:spLocks noGrp="1"/>
          </p:cNvSpPr>
          <p:nvPr>
            <p:ph idx="1"/>
          </p:nvPr>
        </p:nvSpPr>
        <p:spPr>
          <a:xfrm>
            <a:off x="581193" y="2180496"/>
            <a:ext cx="8288488" cy="3678303"/>
          </a:xfrm>
        </p:spPr>
        <p:txBody>
          <a:bodyPr>
            <a:normAutofit fontScale="92500" lnSpcReduction="10000"/>
          </a:bodyPr>
          <a:lstStyle/>
          <a:p>
            <a:r>
              <a:rPr lang="en-US" dirty="0"/>
              <a:t>After the contract is awarded, the project team tracks the performance of the contractor against performance criteria in the contract and his or her contribution to the performance of the project</a:t>
            </a:r>
            <a:r>
              <a:rPr lang="en-US" dirty="0" smtClean="0"/>
              <a:t>.</a:t>
            </a:r>
          </a:p>
          <a:p>
            <a:r>
              <a:rPr lang="en-US" dirty="0" smtClean="0"/>
              <a:t> </a:t>
            </a:r>
            <a:r>
              <a:rPr lang="en-US" dirty="0"/>
              <a:t>Usually,  contractors deliver the product or service that meets the quality expectations and supports the project schedule. </a:t>
            </a:r>
            <a:endParaRPr lang="en-US" dirty="0" smtClean="0"/>
          </a:p>
          <a:p>
            <a:r>
              <a:rPr lang="en-US" dirty="0" smtClean="0"/>
              <a:t>Typically</a:t>
            </a:r>
            <a:r>
              <a:rPr lang="en-US" dirty="0"/>
              <a:t>, there are also one or two contractors that do not perform to project expectations. Some project managers will refer to the contract and use it to attempt to persuade the contractor to improve performance or be penalized. </a:t>
            </a:r>
            <a:endParaRPr lang="en-US" dirty="0" smtClean="0"/>
          </a:p>
          <a:p>
            <a:r>
              <a:rPr lang="en-US" dirty="0" smtClean="0"/>
              <a:t>Other </a:t>
            </a:r>
            <a:r>
              <a:rPr lang="en-US" dirty="0"/>
              <a:t>project managers will explore with the contractor creative ways to improve performance and meet project requirements. </a:t>
            </a:r>
            <a:endParaRPr lang="en-US" dirty="0" smtClean="0"/>
          </a:p>
          <a:p>
            <a:r>
              <a:rPr lang="en-US" dirty="0" smtClean="0"/>
              <a:t>The </a:t>
            </a:r>
            <a:r>
              <a:rPr lang="en-US" dirty="0"/>
              <a:t>contract management allows for both approaches to deal with non`-performing contractors, and the project team must assess what method is most likely to work in each situation.</a:t>
            </a:r>
            <a:endParaRPr lang="en-GB" dirty="0"/>
          </a:p>
        </p:txBody>
      </p:sp>
      <p:sp>
        <p:nvSpPr>
          <p:cNvPr id="4" name="TextBox 3"/>
          <p:cNvSpPr txBox="1"/>
          <p:nvPr/>
        </p:nvSpPr>
        <p:spPr>
          <a:xfrm>
            <a:off x="8895808" y="2357653"/>
            <a:ext cx="2505997" cy="332398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600" b="1" dirty="0" smtClean="0">
                <a:ln>
                  <a:solidFill>
                    <a:schemeClr val="accent2">
                      <a:lumMod val="75000"/>
                    </a:schemeClr>
                  </a:solidFill>
                </a:ln>
              </a:rPr>
              <a:t>Long-Lead-Items</a:t>
            </a:r>
          </a:p>
          <a:p>
            <a:r>
              <a:rPr lang="en-US" sz="1600" dirty="0"/>
              <a:t>Examples of long-lead items are equipment that is designed and built specifically for the project, curriculum that is created for training a new workforce, and a customized bioreactor for a biotech project. These items might require weeks, months, or years to develop and complete</a:t>
            </a:r>
            <a:r>
              <a:rPr lang="en-US" dirty="0"/>
              <a:t>.</a:t>
            </a:r>
            <a:endParaRPr lang="en-GB" dirty="0"/>
          </a:p>
        </p:txBody>
      </p:sp>
    </p:spTree>
    <p:extLst>
      <p:ext uri="{BB962C8B-B14F-4D97-AF65-F5344CB8AC3E}">
        <p14:creationId xmlns:p14="http://schemas.microsoft.com/office/powerpoint/2010/main" val="3406300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Logistic and expediting</a:t>
            </a:r>
            <a:endParaRPr lang="en-GB" dirty="0"/>
          </a:p>
        </p:txBody>
      </p:sp>
      <p:sp>
        <p:nvSpPr>
          <p:cNvPr id="3" name="Content Placeholder 2"/>
          <p:cNvSpPr>
            <a:spLocks noGrp="1"/>
          </p:cNvSpPr>
          <p:nvPr>
            <p:ph idx="1"/>
          </p:nvPr>
        </p:nvSpPr>
        <p:spPr>
          <a:xfrm>
            <a:off x="581193" y="2180496"/>
            <a:ext cx="6146178" cy="3678303"/>
          </a:xfrm>
        </p:spPr>
        <p:txBody>
          <a:bodyPr>
            <a:normAutofit fontScale="92500" lnSpcReduction="20000"/>
          </a:bodyPr>
          <a:lstStyle/>
          <a:p>
            <a:r>
              <a:rPr lang="en-US" dirty="0"/>
              <a:t>Equipment and materials that are purchased for use on the project must be transported, inventoried, warehoused, and often secured. This area of expertise is called logistics. </a:t>
            </a:r>
            <a:endParaRPr lang="en-US" dirty="0" smtClean="0"/>
          </a:p>
          <a:p>
            <a:r>
              <a:rPr lang="en-US" dirty="0" smtClean="0"/>
              <a:t>The </a:t>
            </a:r>
            <a:r>
              <a:rPr lang="en-US" dirty="0"/>
              <a:t>logistics for the project can be managed by the project team or can be included in the RFP or RFQ</a:t>
            </a:r>
            <a:r>
              <a:rPr lang="en-US" dirty="0" smtClean="0"/>
              <a:t>.</a:t>
            </a:r>
          </a:p>
          <a:p>
            <a:r>
              <a:rPr lang="en-US" dirty="0" smtClean="0"/>
              <a:t> </a:t>
            </a:r>
            <a:r>
              <a:rPr lang="en-US" dirty="0"/>
              <a:t>On international projects, materials may be imported, and the procurement team manages the customs process. </a:t>
            </a:r>
            <a:endParaRPr lang="en-US" dirty="0" smtClean="0"/>
          </a:p>
          <a:p>
            <a:r>
              <a:rPr lang="en-US" dirty="0" smtClean="0"/>
              <a:t>On </a:t>
            </a:r>
            <a:r>
              <a:rPr lang="en-US" dirty="0"/>
              <a:t>smaller projects, the logistical function is often provided by the parent company. </a:t>
            </a:r>
            <a:endParaRPr lang="en-US" dirty="0" smtClean="0"/>
          </a:p>
          <a:p>
            <a:r>
              <a:rPr lang="en-US" dirty="0" smtClean="0"/>
              <a:t>On </a:t>
            </a:r>
            <a:r>
              <a:rPr lang="en-US" dirty="0"/>
              <a:t>larger projects, these activities are typically contracted to companies that specialize in logistical services. </a:t>
            </a:r>
            <a:endParaRPr lang="en-US" dirty="0" smtClean="0"/>
          </a:p>
          <a:p>
            <a:r>
              <a:rPr lang="en-US" dirty="0" smtClean="0"/>
              <a:t>On </a:t>
            </a:r>
            <a:r>
              <a:rPr lang="en-US" dirty="0"/>
              <a:t>larger, more complex projects, the procurement team will include logistical expertise</a:t>
            </a:r>
            <a:endParaRPr lang="en-GB" dirty="0"/>
          </a:p>
        </p:txBody>
      </p:sp>
      <p:pic>
        <p:nvPicPr>
          <p:cNvPr id="5" name="Picture 4"/>
          <p:cNvPicPr>
            <a:picLocks noChangeAspect="1"/>
          </p:cNvPicPr>
          <p:nvPr/>
        </p:nvPicPr>
        <p:blipFill>
          <a:blip r:embed="rId2"/>
          <a:stretch>
            <a:fillRect/>
          </a:stretch>
        </p:blipFill>
        <p:spPr>
          <a:xfrm>
            <a:off x="6727371" y="2180496"/>
            <a:ext cx="4894353" cy="3571875"/>
          </a:xfrm>
          <a:prstGeom prst="rect">
            <a:avLst/>
          </a:prstGeom>
        </p:spPr>
      </p:pic>
    </p:spTree>
    <p:extLst>
      <p:ext uri="{BB962C8B-B14F-4D97-AF65-F5344CB8AC3E}">
        <p14:creationId xmlns:p14="http://schemas.microsoft.com/office/powerpoint/2010/main" val="3111384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procurement?</a:t>
            </a:r>
            <a:endParaRPr lang="en-GB" dirty="0"/>
          </a:p>
        </p:txBody>
      </p:sp>
      <p:sp>
        <p:nvSpPr>
          <p:cNvPr id="3" name="Content Placeholder 2"/>
          <p:cNvSpPr>
            <a:spLocks noGrp="1"/>
          </p:cNvSpPr>
          <p:nvPr>
            <p:ph idx="1"/>
          </p:nvPr>
        </p:nvSpPr>
        <p:spPr/>
        <p:txBody>
          <a:bodyPr/>
          <a:lstStyle/>
          <a:p>
            <a:r>
              <a:rPr lang="en-US" dirty="0"/>
              <a:t>Procurement is when the project is working with outside suppliers to buy or rent goods and services for the project</a:t>
            </a:r>
            <a:r>
              <a:rPr lang="en-US" dirty="0" smtClean="0"/>
              <a:t>.</a:t>
            </a:r>
          </a:p>
          <a:p>
            <a:r>
              <a:rPr lang="en-US" dirty="0"/>
              <a:t>These relationships are usually contractual to make sure that the goods and services work within the timetable of the project.</a:t>
            </a:r>
            <a:endParaRPr lang="en-GB" dirty="0"/>
          </a:p>
        </p:txBody>
      </p:sp>
    </p:spTree>
    <p:extLst>
      <p:ext uri="{BB962C8B-B14F-4D97-AF65-F5344CB8AC3E}">
        <p14:creationId xmlns:p14="http://schemas.microsoft.com/office/powerpoint/2010/main" val="342794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Steps in procurement management plan</a:t>
            </a:r>
            <a:endParaRPr lang="en-GB" dirty="0"/>
          </a:p>
        </p:txBody>
      </p:sp>
      <p:pic>
        <p:nvPicPr>
          <p:cNvPr id="4" name="Content Placeholder 3"/>
          <p:cNvPicPr>
            <a:picLocks noGrp="1" noChangeAspect="1"/>
          </p:cNvPicPr>
          <p:nvPr>
            <p:ph idx="1"/>
          </p:nvPr>
        </p:nvPicPr>
        <p:blipFill>
          <a:blip r:embed="rId2"/>
          <a:stretch>
            <a:fillRect/>
          </a:stretch>
        </p:blipFill>
        <p:spPr>
          <a:xfrm>
            <a:off x="7876903" y="2208247"/>
            <a:ext cx="3733905" cy="3567316"/>
          </a:xfrm>
          <a:prstGeom prst="rect">
            <a:avLst/>
          </a:prstGeom>
        </p:spPr>
      </p:pic>
      <p:sp>
        <p:nvSpPr>
          <p:cNvPr id="5" name="Rectangle 4"/>
          <p:cNvSpPr/>
          <p:nvPr/>
        </p:nvSpPr>
        <p:spPr>
          <a:xfrm>
            <a:off x="1153886" y="2636242"/>
            <a:ext cx="6096000" cy="3139321"/>
          </a:xfrm>
          <a:prstGeom prst="rect">
            <a:avLst/>
          </a:prstGeom>
        </p:spPr>
        <p:txBody>
          <a:bodyPr>
            <a:spAutoFit/>
          </a:bodyPr>
          <a:lstStyle/>
          <a:p>
            <a:r>
              <a:rPr lang="en-US" dirty="0"/>
              <a:t>Procurement management follows a logical order</a:t>
            </a:r>
            <a:r>
              <a:rPr lang="en-US" dirty="0" smtClean="0"/>
              <a:t>.</a:t>
            </a:r>
          </a:p>
          <a:p>
            <a:pPr marL="285750" indent="-285750">
              <a:buFont typeface="Arial" panose="020B0604020202020204" pitchFamily="34" charset="0"/>
              <a:buChar char="•"/>
            </a:pPr>
            <a:r>
              <a:rPr lang="en-US" dirty="0" smtClean="0"/>
              <a:t>First</a:t>
            </a:r>
            <a:r>
              <a:rPr lang="en-US" dirty="0"/>
              <a:t>, you plan what you need to contract; then you plan how you’ll do it. </a:t>
            </a:r>
            <a:endParaRPr lang="en-US" dirty="0" smtClean="0"/>
          </a:p>
          <a:p>
            <a:pPr marL="285750" indent="-285750">
              <a:buFont typeface="Arial" panose="020B0604020202020204" pitchFamily="34" charset="0"/>
              <a:buChar char="•"/>
            </a:pPr>
            <a:r>
              <a:rPr lang="en-US" dirty="0" smtClean="0"/>
              <a:t>Next</a:t>
            </a:r>
            <a:r>
              <a:rPr lang="en-US" dirty="0"/>
              <a:t>, you send out your contract requirements to sellers. They bid for the chance to work with you. </a:t>
            </a:r>
            <a:endParaRPr lang="en-US" dirty="0" smtClean="0"/>
          </a:p>
          <a:p>
            <a:pPr marL="285750" indent="-285750">
              <a:buFont typeface="Arial" panose="020B0604020202020204" pitchFamily="34" charset="0"/>
              <a:buChar char="•"/>
            </a:pPr>
            <a:r>
              <a:rPr lang="en-US" dirty="0" smtClean="0"/>
              <a:t>You </a:t>
            </a:r>
            <a:r>
              <a:rPr lang="en-US" dirty="0"/>
              <a:t>pick the best one, and then you sign the contract with them. </a:t>
            </a:r>
            <a:endParaRPr lang="en-US" dirty="0" smtClean="0"/>
          </a:p>
          <a:p>
            <a:pPr marL="285750" indent="-285750">
              <a:buFont typeface="Arial" panose="020B0604020202020204" pitchFamily="34" charset="0"/>
              <a:buChar char="•"/>
            </a:pPr>
            <a:r>
              <a:rPr lang="en-US" dirty="0" smtClean="0"/>
              <a:t>Once </a:t>
            </a:r>
            <a:r>
              <a:rPr lang="en-US" dirty="0"/>
              <a:t>the work begins, you monitor it to make sure that the contract is being followed. </a:t>
            </a:r>
            <a:endParaRPr lang="en-US" dirty="0" smtClean="0"/>
          </a:p>
          <a:p>
            <a:pPr marL="285750" indent="-285750">
              <a:buFont typeface="Arial" panose="020B0604020202020204" pitchFamily="34" charset="0"/>
              <a:buChar char="•"/>
            </a:pPr>
            <a:r>
              <a:rPr lang="en-US" dirty="0" smtClean="0"/>
              <a:t>When </a:t>
            </a:r>
            <a:r>
              <a:rPr lang="en-US" dirty="0"/>
              <a:t>the work is done, you close out the contract and fill out all the paperwork.</a:t>
            </a:r>
            <a:endParaRPr lang="en-GB" dirty="0"/>
          </a:p>
        </p:txBody>
      </p:sp>
    </p:spTree>
    <p:extLst>
      <p:ext uri="{BB962C8B-B14F-4D97-AF65-F5344CB8AC3E}">
        <p14:creationId xmlns:p14="http://schemas.microsoft.com/office/powerpoint/2010/main" val="3700592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procurement management plan details</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The procurement management plan details how the procurement process will be managed. It includes the following information:</a:t>
            </a:r>
          </a:p>
          <a:p>
            <a:endParaRPr lang="en-US" dirty="0"/>
          </a:p>
          <a:p>
            <a:r>
              <a:rPr lang="en-US" dirty="0"/>
              <a:t>The types of contracts you plan to use and any metrics that will be used to measure the contractors’ performance</a:t>
            </a:r>
          </a:p>
          <a:p>
            <a:r>
              <a:rPr lang="en-US" dirty="0"/>
              <a:t>The planned delivery dates for the work or products you are contracting</a:t>
            </a:r>
          </a:p>
          <a:p>
            <a:r>
              <a:rPr lang="en-US" dirty="0"/>
              <a:t>The company’s standard documents you will use</a:t>
            </a:r>
          </a:p>
          <a:p>
            <a:r>
              <a:rPr lang="en-US" dirty="0"/>
              <a:t>The number of vendors or contractors involved and how they will be managed</a:t>
            </a:r>
          </a:p>
          <a:p>
            <a:r>
              <a:rPr lang="en-US" dirty="0"/>
              <a:t>How purchasing may impact the constraints and assumptions of the project plan</a:t>
            </a:r>
          </a:p>
          <a:p>
            <a:r>
              <a:rPr lang="en-US" dirty="0"/>
              <a:t>The coordination of purchasing lead times with the development of the project schedule</a:t>
            </a:r>
          </a:p>
          <a:p>
            <a:r>
              <a:rPr lang="en-US" dirty="0"/>
              <a:t>The identification of prequalified sellers (if known)</a:t>
            </a:r>
            <a:endParaRPr lang="en-GB" dirty="0"/>
          </a:p>
        </p:txBody>
      </p:sp>
    </p:spTree>
    <p:extLst>
      <p:ext uri="{BB962C8B-B14F-4D97-AF65-F5344CB8AC3E}">
        <p14:creationId xmlns:p14="http://schemas.microsoft.com/office/powerpoint/2010/main" val="348779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Make-or-buy analysis</a:t>
            </a:r>
            <a:endParaRPr lang="en-GB" dirty="0"/>
          </a:p>
        </p:txBody>
      </p:sp>
      <p:sp>
        <p:nvSpPr>
          <p:cNvPr id="3" name="Content Placeholder 2"/>
          <p:cNvSpPr>
            <a:spLocks noGrp="1"/>
          </p:cNvSpPr>
          <p:nvPr>
            <p:ph idx="1"/>
          </p:nvPr>
        </p:nvSpPr>
        <p:spPr>
          <a:xfrm>
            <a:off x="581192" y="2180496"/>
            <a:ext cx="7700659" cy="3678303"/>
          </a:xfrm>
        </p:spPr>
        <p:txBody>
          <a:bodyPr>
            <a:normAutofit fontScale="92500" lnSpcReduction="10000"/>
          </a:bodyPr>
          <a:lstStyle/>
          <a:p>
            <a:r>
              <a:rPr lang="en-US" dirty="0"/>
              <a:t>This means figuring out whether or not you should be contracting the work or doing it </a:t>
            </a:r>
            <a:r>
              <a:rPr lang="en-US" dirty="0" smtClean="0"/>
              <a:t>yourself</a:t>
            </a:r>
          </a:p>
          <a:p>
            <a:r>
              <a:rPr lang="en-US" dirty="0"/>
              <a:t>It could also mean deciding whether to build a solution to your problem or buy one that is already </a:t>
            </a:r>
            <a:r>
              <a:rPr lang="en-US" dirty="0" smtClean="0"/>
              <a:t>available</a:t>
            </a:r>
          </a:p>
          <a:p>
            <a:r>
              <a:rPr lang="en-US" dirty="0"/>
              <a:t> Most of the same factors that help you make every other major project decision will help you with this </a:t>
            </a:r>
            <a:r>
              <a:rPr lang="en-US" dirty="0" smtClean="0"/>
              <a:t>one</a:t>
            </a:r>
          </a:p>
          <a:p>
            <a:pPr lvl="1"/>
            <a:r>
              <a:rPr lang="en-US" dirty="0"/>
              <a:t>How much does it cost to build it as opposed to buying it? </a:t>
            </a:r>
            <a:endParaRPr lang="en-US" dirty="0" smtClean="0"/>
          </a:p>
          <a:p>
            <a:pPr lvl="1"/>
            <a:r>
              <a:rPr lang="en-US" dirty="0" smtClean="0"/>
              <a:t>How </a:t>
            </a:r>
            <a:r>
              <a:rPr lang="en-US" dirty="0"/>
              <a:t>will this decision affect the scope of your project? </a:t>
            </a:r>
            <a:endParaRPr lang="en-US" dirty="0" smtClean="0"/>
          </a:p>
          <a:p>
            <a:pPr lvl="1"/>
            <a:r>
              <a:rPr lang="en-US" dirty="0" smtClean="0"/>
              <a:t>How </a:t>
            </a:r>
            <a:r>
              <a:rPr lang="en-US" dirty="0"/>
              <a:t>will it affect the project schedule? </a:t>
            </a:r>
            <a:endParaRPr lang="en-US" dirty="0" smtClean="0"/>
          </a:p>
          <a:p>
            <a:pPr lvl="1"/>
            <a:r>
              <a:rPr lang="en-US" dirty="0" smtClean="0"/>
              <a:t>Do </a:t>
            </a:r>
            <a:r>
              <a:rPr lang="en-US" dirty="0"/>
              <a:t>you have time to do the work and still meet your commitments</a:t>
            </a:r>
            <a:r>
              <a:rPr lang="en-US" dirty="0" smtClean="0"/>
              <a:t>?</a:t>
            </a:r>
          </a:p>
          <a:p>
            <a:r>
              <a:rPr lang="en-US" dirty="0" smtClean="0"/>
              <a:t> </a:t>
            </a:r>
            <a:r>
              <a:rPr lang="en-US" dirty="0"/>
              <a:t>As you plan out what you will and won’t contract, you need to think through your reasoning very carefully.</a:t>
            </a:r>
            <a:endParaRPr lang="en-GB"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9910" b="96096" l="10000" r="90000"/>
                    </a14:imgEffect>
                  </a14:imgLayer>
                </a14:imgProps>
              </a:ext>
            </a:extLst>
          </a:blip>
          <a:stretch>
            <a:fillRect/>
          </a:stretch>
        </p:blipFill>
        <p:spPr>
          <a:xfrm>
            <a:off x="7262949" y="1947531"/>
            <a:ext cx="4702628" cy="3624640"/>
          </a:xfrm>
          <a:prstGeom prst="rect">
            <a:avLst/>
          </a:prstGeom>
        </p:spPr>
      </p:pic>
    </p:spTree>
    <p:extLst>
      <p:ext uri="{BB962C8B-B14F-4D97-AF65-F5344CB8AC3E}">
        <p14:creationId xmlns:p14="http://schemas.microsoft.com/office/powerpoint/2010/main" val="3917687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Procurement process</a:t>
            </a:r>
            <a:endParaRPr lang="en-GB" dirty="0"/>
          </a:p>
        </p:txBody>
      </p:sp>
      <p:sp>
        <p:nvSpPr>
          <p:cNvPr id="3" name="Content Placeholder 2"/>
          <p:cNvSpPr>
            <a:spLocks noGrp="1"/>
          </p:cNvSpPr>
          <p:nvPr>
            <p:ph idx="1"/>
          </p:nvPr>
        </p:nvSpPr>
        <p:spPr/>
        <p:txBody>
          <a:bodyPr>
            <a:normAutofit/>
          </a:bodyPr>
          <a:lstStyle/>
          <a:p>
            <a:r>
              <a:rPr lang="en-US" dirty="0"/>
              <a:t>After the decision has been made to purchase goods or outsource services, the procurement team develops a plan that includes the following</a:t>
            </a:r>
            <a:r>
              <a:rPr lang="en-US" dirty="0" smtClean="0"/>
              <a:t>:</a:t>
            </a:r>
          </a:p>
          <a:p>
            <a:pPr lvl="1"/>
            <a:r>
              <a:rPr lang="en-US" dirty="0"/>
              <a:t>Selecting the appropriate relationships and contract approaches for each type of purchased goods or outsourced service</a:t>
            </a:r>
          </a:p>
          <a:p>
            <a:pPr lvl="1"/>
            <a:r>
              <a:rPr lang="en-US" dirty="0"/>
              <a:t>Preparing requests for quotes (RFQs) and requests for proposals (RFPs) and evaluating partnership opportunities</a:t>
            </a:r>
          </a:p>
          <a:p>
            <a:pPr lvl="1"/>
            <a:r>
              <a:rPr lang="en-US" dirty="0"/>
              <a:t>Evaluating RFQs, RFPs, and partnerships</a:t>
            </a:r>
          </a:p>
          <a:p>
            <a:pPr lvl="1"/>
            <a:r>
              <a:rPr lang="en-US" dirty="0"/>
              <a:t>Awarding and signing contracts</a:t>
            </a:r>
          </a:p>
          <a:p>
            <a:pPr lvl="1"/>
            <a:r>
              <a:rPr lang="en-US" dirty="0"/>
              <a:t>Managing quality and timely performance</a:t>
            </a:r>
          </a:p>
          <a:p>
            <a:pPr lvl="1"/>
            <a:r>
              <a:rPr lang="en-US" dirty="0"/>
              <a:t>Managing contract changes</a:t>
            </a:r>
          </a:p>
          <a:p>
            <a:pPr lvl="1"/>
            <a:r>
              <a:rPr lang="en-US" dirty="0"/>
              <a:t>Closing contracts</a:t>
            </a:r>
            <a:endParaRPr lang="en-GB" dirty="0"/>
          </a:p>
        </p:txBody>
      </p:sp>
    </p:spTree>
    <p:extLst>
      <p:ext uri="{BB962C8B-B14F-4D97-AF65-F5344CB8AC3E}">
        <p14:creationId xmlns:p14="http://schemas.microsoft.com/office/powerpoint/2010/main" val="368462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Selecting the contract approach</a:t>
            </a:r>
            <a:endParaRPr lang="en-GB" dirty="0"/>
          </a:p>
        </p:txBody>
      </p:sp>
      <p:sp>
        <p:nvSpPr>
          <p:cNvPr id="3" name="Content Placeholder 2"/>
          <p:cNvSpPr>
            <a:spLocks noGrp="1"/>
          </p:cNvSpPr>
          <p:nvPr>
            <p:ph idx="1"/>
          </p:nvPr>
        </p:nvSpPr>
        <p:spPr>
          <a:xfrm>
            <a:off x="581193" y="2180496"/>
            <a:ext cx="7948854" cy="3678303"/>
          </a:xfrm>
        </p:spPr>
        <p:txBody>
          <a:bodyPr>
            <a:normAutofit fontScale="85000" lnSpcReduction="10000"/>
          </a:bodyPr>
          <a:lstStyle/>
          <a:p>
            <a:r>
              <a:rPr lang="en-US" dirty="0"/>
              <a:t>The technical teams typically develop a description of the work that will be outsourced. From this information, the project management team answers the following questions:</a:t>
            </a:r>
          </a:p>
          <a:p>
            <a:endParaRPr lang="en-US" dirty="0"/>
          </a:p>
          <a:p>
            <a:pPr lvl="1"/>
            <a:r>
              <a:rPr lang="en-US" dirty="0"/>
              <a:t>Is the required work or materials a commodity, customized product or service, or unique skill or relationship?</a:t>
            </a:r>
          </a:p>
          <a:p>
            <a:pPr lvl="1"/>
            <a:r>
              <a:rPr lang="en-US" dirty="0"/>
              <a:t>What type of relationship is needed: supplier, vendor, or partnership?</a:t>
            </a:r>
          </a:p>
          <a:p>
            <a:pPr lvl="1"/>
            <a:r>
              <a:rPr lang="en-US" dirty="0"/>
              <a:t>How should the supplier, vendor, or potential partner be approached: RFQ, RFP, or personal contact?</a:t>
            </a:r>
          </a:p>
          <a:p>
            <a:pPr lvl="1"/>
            <a:r>
              <a:rPr lang="en-US" dirty="0"/>
              <a:t>How well known is the scope of work?</a:t>
            </a:r>
          </a:p>
          <a:p>
            <a:pPr lvl="1"/>
            <a:r>
              <a:rPr lang="en-US" dirty="0"/>
              <a:t>What are the risks and which party should assume which types of risk?</a:t>
            </a:r>
          </a:p>
          <a:p>
            <a:pPr lvl="1"/>
            <a:r>
              <a:rPr lang="en-US" dirty="0"/>
              <a:t>Does the procurement of the service or goods affect activities on the project schedule’s critical path and how much float is there on those activities?</a:t>
            </a:r>
          </a:p>
          <a:p>
            <a:pPr lvl="1"/>
            <a:r>
              <a:rPr lang="en-US" dirty="0"/>
              <a:t>How important is it to be sure of the cost in advance?</a:t>
            </a:r>
            <a:endParaRPr lang="en-GB" dirty="0"/>
          </a:p>
        </p:txBody>
      </p:sp>
      <p:pic>
        <p:nvPicPr>
          <p:cNvPr id="4" name="Picture 3"/>
          <p:cNvPicPr>
            <a:picLocks noChangeAspect="1"/>
          </p:cNvPicPr>
          <p:nvPr/>
        </p:nvPicPr>
        <p:blipFill>
          <a:blip r:embed="rId2"/>
          <a:stretch>
            <a:fillRect/>
          </a:stretch>
        </p:blipFill>
        <p:spPr>
          <a:xfrm>
            <a:off x="8530047" y="2652537"/>
            <a:ext cx="3080761" cy="2734220"/>
          </a:xfrm>
          <a:prstGeom prst="rect">
            <a:avLst/>
          </a:prstGeom>
        </p:spPr>
      </p:pic>
    </p:spTree>
    <p:extLst>
      <p:ext uri="{BB962C8B-B14F-4D97-AF65-F5344CB8AC3E}">
        <p14:creationId xmlns:p14="http://schemas.microsoft.com/office/powerpoint/2010/main" val="4241622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Soliciting bids</a:t>
            </a:r>
            <a:endParaRPr lang="en-GB" dirty="0"/>
          </a:p>
        </p:txBody>
      </p:sp>
      <p:sp>
        <p:nvSpPr>
          <p:cNvPr id="3" name="Content Placeholder 2"/>
          <p:cNvSpPr>
            <a:spLocks noGrp="1"/>
          </p:cNvSpPr>
          <p:nvPr>
            <p:ph idx="1"/>
          </p:nvPr>
        </p:nvSpPr>
        <p:spPr>
          <a:xfrm>
            <a:off x="581192" y="2180496"/>
            <a:ext cx="6681757" cy="3678303"/>
          </a:xfrm>
        </p:spPr>
        <p:txBody>
          <a:bodyPr/>
          <a:lstStyle/>
          <a:p>
            <a:r>
              <a:rPr lang="en-US" dirty="0"/>
              <a:t>A solicitation is the process of requesting a price and supporting information from bidders. The solicitation usually takes the form of either an RFQ or an RFP. Partnerships are pursued and established differently on a case-by-case basis by senior management.</a:t>
            </a:r>
            <a:endParaRPr lang="en-GB" dirty="0"/>
          </a:p>
        </p:txBody>
      </p:sp>
      <p:pic>
        <p:nvPicPr>
          <p:cNvPr id="5" name="Picture 4"/>
          <p:cNvPicPr>
            <a:picLocks noChangeAspect="1"/>
          </p:cNvPicPr>
          <p:nvPr/>
        </p:nvPicPr>
        <p:blipFill>
          <a:blip r:embed="rId2"/>
          <a:stretch>
            <a:fillRect/>
          </a:stretch>
        </p:blipFill>
        <p:spPr>
          <a:xfrm>
            <a:off x="7368799" y="2821578"/>
            <a:ext cx="4242009" cy="2829420"/>
          </a:xfrm>
          <a:prstGeom prst="rect">
            <a:avLst/>
          </a:prstGeom>
        </p:spPr>
      </p:pic>
    </p:spTree>
    <p:extLst>
      <p:ext uri="{BB962C8B-B14F-4D97-AF65-F5344CB8AC3E}">
        <p14:creationId xmlns:p14="http://schemas.microsoft.com/office/powerpoint/2010/main" val="839495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Qualifying bidders</a:t>
            </a:r>
            <a:endParaRPr lang="en-GB" dirty="0"/>
          </a:p>
        </p:txBody>
      </p:sp>
      <p:sp>
        <p:nvSpPr>
          <p:cNvPr id="3" name="Content Placeholder 2"/>
          <p:cNvSpPr>
            <a:spLocks noGrp="1"/>
          </p:cNvSpPr>
          <p:nvPr>
            <p:ph idx="1"/>
          </p:nvPr>
        </p:nvSpPr>
        <p:spPr/>
        <p:txBody>
          <a:bodyPr/>
          <a:lstStyle/>
          <a:p>
            <a:r>
              <a:rPr lang="en-US" dirty="0"/>
              <a:t>Potential bidders are people or organizations capable of providing the materials or performing the work required for the project</a:t>
            </a:r>
            <a:r>
              <a:rPr lang="en-US" dirty="0" smtClean="0"/>
              <a:t>.</a:t>
            </a:r>
          </a:p>
          <a:p>
            <a:r>
              <a:rPr lang="en-US" dirty="0"/>
              <a:t>The eligibility of a supplier is determined by the ability to perform the work in a way that meets project requirements and demonstrates financial stability</a:t>
            </a:r>
            <a:r>
              <a:rPr lang="en-US" dirty="0" smtClean="0"/>
              <a:t>.</a:t>
            </a:r>
          </a:p>
          <a:p>
            <a:r>
              <a:rPr lang="en-US" dirty="0"/>
              <a:t>The project team investigates the potential suppliers, before they are included on the bidder’s list, to ensure that they have the capacity and track record to meet deadlines</a:t>
            </a:r>
            <a:r>
              <a:rPr lang="en-US" dirty="0" smtClean="0"/>
              <a:t>.</a:t>
            </a:r>
          </a:p>
          <a:p>
            <a:r>
              <a:rPr lang="en-US" dirty="0"/>
              <a:t>The potential supplier must also be financially stable to be included on the bidders list. A credit check or a financial report from Dun and Bradstreet (D&amp;B)—a well-known provider of financial information about individual companies—will provide the project with information about the potential bidder’s financial status. </a:t>
            </a:r>
            <a:endParaRPr lang="en-GB" dirty="0"/>
          </a:p>
        </p:txBody>
      </p:sp>
    </p:spTree>
    <p:extLst>
      <p:ext uri="{BB962C8B-B14F-4D97-AF65-F5344CB8AC3E}">
        <p14:creationId xmlns:p14="http://schemas.microsoft.com/office/powerpoint/2010/main" val="785001101"/>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7F0652-397B-4F71-B75E-207A80EB2786}">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D1CAB62D-49E5-4271-85C6-1466970BAB69}">
  <ds:schemaRefs>
    <ds:schemaRef ds:uri="http://schemas.microsoft.com/sharepoint/v3/contenttype/forms"/>
  </ds:schemaRefs>
</ds:datastoreItem>
</file>

<file path=customXml/itemProps3.xml><?xml version="1.0" encoding="utf-8"?>
<ds:datastoreItem xmlns:ds="http://schemas.openxmlformats.org/officeDocument/2006/customXml" ds:itemID="{D5A32ED2-6DBA-4E14-851E-DE5772C902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Dividend design</Template>
  <TotalTime>0</TotalTime>
  <Words>1522</Words>
  <Application>Microsoft Office PowerPoint</Application>
  <PresentationFormat>Widescreen</PresentationFormat>
  <Paragraphs>89</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Gill Sans MT</vt:lpstr>
      <vt:lpstr>Wingdings 2</vt:lpstr>
      <vt:lpstr>Dividend</vt:lpstr>
      <vt:lpstr>Procurement Management Plan</vt:lpstr>
      <vt:lpstr>What is procurement?</vt:lpstr>
      <vt:lpstr>Steps in procurement management plan</vt:lpstr>
      <vt:lpstr>The procurement management plan details</vt:lpstr>
      <vt:lpstr>Make-or-buy analysis</vt:lpstr>
      <vt:lpstr>Procurement process</vt:lpstr>
      <vt:lpstr>Selecting the contract approach</vt:lpstr>
      <vt:lpstr>Soliciting bids</vt:lpstr>
      <vt:lpstr>Qualifying bidders</vt:lpstr>
      <vt:lpstr>Rfq &amp; Rfp</vt:lpstr>
      <vt:lpstr>Evaluating bids</vt:lpstr>
      <vt:lpstr>Awarding the contract</vt:lpstr>
      <vt:lpstr>Managing the contract</vt:lpstr>
      <vt:lpstr>Logistic and expediting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2020-05-06T08:56:50Z</dcterms:created>
  <dcterms:modified xsi:type="dcterms:W3CDTF">2020-05-06T10:20:18Z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