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4" r:id="rId4"/>
    <p:sldId id="258" r:id="rId5"/>
    <p:sldId id="259" r:id="rId6"/>
    <p:sldId id="260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5" r:id="rId19"/>
    <p:sldId id="271" r:id="rId20"/>
    <p:sldId id="272" r:id="rId21"/>
    <p:sldId id="273" r:id="rId22"/>
    <p:sldId id="288" r:id="rId23"/>
    <p:sldId id="274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8F34-893A-4BA9-ABD1-F9494193E9A5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44EE-EF9F-4788-A5DC-FD106737D0C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1EF80-B80F-4D5A-820F-9CDCA6559CAB}" type="slidenum">
              <a:rPr lang="en-US"/>
              <a:pPr/>
              <a:t>7</a:t>
            </a:fld>
            <a:endParaRPr lang="en-US"/>
          </a:p>
        </p:txBody>
      </p:sp>
      <p:sp>
        <p:nvSpPr>
          <p:cNvPr id="943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F74E-6B70-4769-ABBA-24D95E899E81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5102-2216-4D0D-B92E-EFD3F311E6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Giant chromosomes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The paired chromosomes of </a:t>
            </a:r>
            <a:r>
              <a:rPr lang="en-GB" dirty="0" err="1"/>
              <a:t>oocytes</a:t>
            </a:r>
            <a:r>
              <a:rPr lang="en-GB" dirty="0"/>
              <a:t> in </a:t>
            </a:r>
            <a:r>
              <a:rPr lang="en-GB" dirty="0" smtClean="0"/>
              <a:t>meiosis consist </a:t>
            </a:r>
            <a:r>
              <a:rPr lang="en-GB" dirty="0"/>
              <a:t>of numerous chromatin loops </a:t>
            </a:r>
            <a:r>
              <a:rPr lang="en-GB" dirty="0" smtClean="0"/>
              <a:t>arranged along </a:t>
            </a:r>
            <a:r>
              <a:rPr lang="en-GB" dirty="0"/>
              <a:t>an </a:t>
            </a:r>
            <a:r>
              <a:rPr lang="en-GB" dirty="0" smtClean="0"/>
              <a:t>axis. </a:t>
            </a:r>
            <a:r>
              <a:rPr lang="en-GB" dirty="0" err="1" smtClean="0"/>
              <a:t>Chiasma</a:t>
            </a:r>
            <a:r>
              <a:rPr lang="en-GB" dirty="0" smtClean="0"/>
              <a:t> </a:t>
            </a:r>
            <a:r>
              <a:rPr lang="en-GB" dirty="0"/>
              <a:t>formation is visible </a:t>
            </a:r>
            <a:r>
              <a:rPr lang="en-GB" dirty="0" smtClean="0"/>
              <a:t>at various </a:t>
            </a:r>
            <a:r>
              <a:rPr lang="en-GB" dirty="0"/>
              <a:t>locations.</a:t>
            </a:r>
          </a:p>
          <a:p>
            <a:pPr algn="just"/>
            <a:r>
              <a:rPr lang="en-GB" dirty="0" smtClean="0"/>
              <a:t>Each </a:t>
            </a:r>
            <a:r>
              <a:rPr lang="en-GB" dirty="0"/>
              <a:t>segment of a </a:t>
            </a:r>
            <a:r>
              <a:rPr lang="en-GB" dirty="0" err="1"/>
              <a:t>lampbrush</a:t>
            </a:r>
            <a:r>
              <a:rPr lang="en-GB" dirty="0"/>
              <a:t> </a:t>
            </a:r>
            <a:r>
              <a:rPr lang="en-GB" dirty="0" smtClean="0"/>
              <a:t>chromosome consists </a:t>
            </a:r>
            <a:r>
              <a:rPr lang="en-GB" dirty="0"/>
              <a:t>of a series of chromatin loops, </a:t>
            </a:r>
            <a:r>
              <a:rPr lang="en-GB" dirty="0" smtClean="0"/>
              <a:t>originating from </a:t>
            </a:r>
            <a:r>
              <a:rPr lang="en-GB" dirty="0"/>
              <a:t>an </a:t>
            </a:r>
            <a:r>
              <a:rPr lang="en-GB" dirty="0" smtClean="0"/>
              <a:t>axis. There</a:t>
            </a:r>
            <a:r>
              <a:rPr lang="en-GB" dirty="0"/>
              <a:t>, a condensed structure, </a:t>
            </a:r>
            <a:r>
              <a:rPr lang="en-GB" dirty="0" smtClean="0"/>
              <a:t>the </a:t>
            </a:r>
            <a:r>
              <a:rPr lang="en-GB" b="1" dirty="0" err="1" smtClean="0"/>
              <a:t>chromomere</a:t>
            </a:r>
            <a:r>
              <a:rPr lang="en-GB" dirty="0"/>
              <a:t>, is visible</a:t>
            </a:r>
          </a:p>
          <a:p>
            <a:pPr algn="just"/>
            <a:r>
              <a:rPr lang="en-GB" dirty="0" smtClean="0"/>
              <a:t>Each </a:t>
            </a:r>
            <a:r>
              <a:rPr lang="en-GB" dirty="0"/>
              <a:t>loop corresponds to a particular unit </a:t>
            </a:r>
            <a:r>
              <a:rPr lang="en-GB" dirty="0" smtClean="0"/>
              <a:t>of unfolded </a:t>
            </a:r>
            <a:r>
              <a:rPr lang="en-GB" dirty="0"/>
              <a:t>chromatin, which has </a:t>
            </a:r>
            <a:r>
              <a:rPr lang="en-GB" dirty="0" err="1"/>
              <a:t>unraveled</a:t>
            </a:r>
            <a:r>
              <a:rPr lang="en-GB" dirty="0"/>
              <a:t> and </a:t>
            </a:r>
            <a:r>
              <a:rPr lang="en-GB" dirty="0" smtClean="0"/>
              <a:t>is </a:t>
            </a:r>
            <a:r>
              <a:rPr lang="en-GB" dirty="0" err="1" smtClean="0"/>
              <a:t>transcriptionally</a:t>
            </a:r>
            <a:r>
              <a:rPr lang="en-GB" dirty="0" smtClean="0"/>
              <a:t> </a:t>
            </a:r>
            <a:r>
              <a:rPr lang="en-GB" dirty="0"/>
              <a:t>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Transcription occurs either along the whole loop or at parts of a loop.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chromatin loops of a chromosome are paired, mirror-image structures </a:t>
            </a:r>
            <a:r>
              <a:rPr lang="en-GB" dirty="0" smtClean="0"/>
              <a:t>each </a:t>
            </a:r>
            <a:r>
              <a:rPr lang="en-GB" dirty="0"/>
              <a:t>corresponds to the loop of a sister </a:t>
            </a:r>
            <a:r>
              <a:rPr lang="en-GB" dirty="0" err="1"/>
              <a:t>chromatid</a:t>
            </a:r>
            <a:r>
              <a:rPr lang="en-GB" dirty="0"/>
              <a:t>.</a:t>
            </a:r>
          </a:p>
          <a:p>
            <a:pPr algn="just"/>
            <a:r>
              <a:rPr lang="en-GB" dirty="0" smtClean="0"/>
              <a:t>The </a:t>
            </a:r>
            <a:r>
              <a:rPr lang="en-GB" dirty="0" err="1"/>
              <a:t>chromomere</a:t>
            </a:r>
            <a:r>
              <a:rPr lang="en-GB" dirty="0"/>
              <a:t> at the base of the loops consists of dense chromatin of </a:t>
            </a:r>
            <a:r>
              <a:rPr lang="en-GB" dirty="0" smtClean="0"/>
              <a:t>the two </a:t>
            </a:r>
            <a:r>
              <a:rPr lang="en-GB" dirty="0"/>
              <a:t>sister </a:t>
            </a:r>
            <a:r>
              <a:rPr lang="en-GB" dirty="0" err="1"/>
              <a:t>chromatids</a:t>
            </a:r>
            <a:endParaRPr lang="en-GB" dirty="0"/>
          </a:p>
          <a:p>
            <a:pPr algn="just"/>
            <a:r>
              <a:rPr lang="en-GB" dirty="0" smtClean="0"/>
              <a:t>At </a:t>
            </a:r>
            <a:r>
              <a:rPr lang="en-GB" dirty="0"/>
              <a:t>the beginning of meiosis, when DNA replication is complete, </a:t>
            </a:r>
            <a:r>
              <a:rPr lang="en-GB" dirty="0" smtClean="0"/>
              <a:t>the homologous </a:t>
            </a:r>
            <a:r>
              <a:rPr lang="en-GB" dirty="0"/>
              <a:t>pairs lie immediately next to each other and form </a:t>
            </a:r>
            <a:r>
              <a:rPr lang="en-GB" dirty="0" smtClean="0"/>
              <a:t>characteristic structures </a:t>
            </a:r>
            <a:r>
              <a:rPr lang="en-GB" dirty="0"/>
              <a:t>composed of four </a:t>
            </a:r>
            <a:r>
              <a:rPr lang="en-GB" dirty="0" err="1"/>
              <a:t>chromatids</a:t>
            </a:r>
            <a:endParaRPr lang="en-GB" dirty="0"/>
          </a:p>
          <a:p>
            <a:pPr algn="just"/>
            <a:r>
              <a:rPr lang="en-GB" dirty="0" err="1" smtClean="0"/>
              <a:t>Lampbrush</a:t>
            </a:r>
            <a:r>
              <a:rPr lang="en-GB" dirty="0" smtClean="0"/>
              <a:t> </a:t>
            </a:r>
            <a:r>
              <a:rPr lang="en-GB" dirty="0"/>
              <a:t>chromosomes are distinguished by an especially high rate of </a:t>
            </a:r>
            <a:r>
              <a:rPr lang="en-GB" dirty="0" smtClean="0"/>
              <a:t>RNA transcription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err="1"/>
              <a:t>Polytene</a:t>
            </a:r>
            <a:r>
              <a:rPr lang="en-GB" b="1" dirty="0"/>
              <a:t>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Many </a:t>
            </a:r>
            <a:r>
              <a:rPr lang="en-GB" dirty="0"/>
              <a:t>of the cells of certain fly larvae grow </a:t>
            </a:r>
            <a:r>
              <a:rPr lang="en-GB" dirty="0" smtClean="0"/>
              <a:t>to an </a:t>
            </a:r>
            <a:r>
              <a:rPr lang="en-GB" dirty="0"/>
              <a:t>enormous size through multiple cycles </a:t>
            </a:r>
            <a:r>
              <a:rPr lang="en-GB" dirty="0" smtClean="0"/>
              <a:t>of DNA </a:t>
            </a:r>
            <a:r>
              <a:rPr lang="en-GB" dirty="0"/>
              <a:t>synthesis </a:t>
            </a:r>
            <a:r>
              <a:rPr lang="en-GB" b="1" dirty="0"/>
              <a:t>without cell division</a:t>
            </a:r>
            <a:r>
              <a:rPr lang="en-GB" dirty="0"/>
              <a:t>.</a:t>
            </a:r>
          </a:p>
          <a:p>
            <a:pPr algn="just"/>
            <a:r>
              <a:rPr lang="en-GB" dirty="0" smtClean="0"/>
              <a:t>In </a:t>
            </a:r>
            <a:r>
              <a:rPr lang="en-GB" dirty="0"/>
              <a:t>several types of </a:t>
            </a:r>
            <a:r>
              <a:rPr lang="en-GB" dirty="0" err="1"/>
              <a:t>secretory</a:t>
            </a:r>
            <a:r>
              <a:rPr lang="en-GB" dirty="0"/>
              <a:t> cells of fly larvae, all </a:t>
            </a:r>
            <a:r>
              <a:rPr lang="en-GB" dirty="0" smtClean="0"/>
              <a:t>the homologous </a:t>
            </a:r>
            <a:r>
              <a:rPr lang="en-GB" dirty="0"/>
              <a:t>chromosome copies are held </a:t>
            </a:r>
            <a:r>
              <a:rPr lang="en-GB" b="1" dirty="0"/>
              <a:t>side by </a:t>
            </a:r>
            <a:r>
              <a:rPr lang="en-GB" b="1" dirty="0" smtClean="0"/>
              <a:t>side</a:t>
            </a:r>
            <a:r>
              <a:rPr lang="en-GB" dirty="0" smtClean="0"/>
              <a:t>, creating </a:t>
            </a:r>
            <a:r>
              <a:rPr lang="en-GB" dirty="0"/>
              <a:t>a single giant </a:t>
            </a:r>
            <a:r>
              <a:rPr lang="en-GB" dirty="0" err="1"/>
              <a:t>polytene</a:t>
            </a:r>
            <a:r>
              <a:rPr lang="en-GB" dirty="0"/>
              <a:t> chromosome.</a:t>
            </a:r>
          </a:p>
          <a:p>
            <a:pPr algn="just"/>
            <a:r>
              <a:rPr lang="en-GB" dirty="0" err="1" smtClean="0"/>
              <a:t>Polytene</a:t>
            </a:r>
            <a:r>
              <a:rPr lang="en-GB" dirty="0" smtClean="0"/>
              <a:t> </a:t>
            </a:r>
            <a:r>
              <a:rPr lang="en-GB" dirty="0"/>
              <a:t>chromosome have a distinct pattern </a:t>
            </a:r>
            <a:r>
              <a:rPr lang="en-GB" dirty="0" smtClean="0"/>
              <a:t>of chromosome </a:t>
            </a:r>
            <a:r>
              <a:rPr lang="en-GB" dirty="0"/>
              <a:t>banding readily visible under the </a:t>
            </a:r>
            <a:r>
              <a:rPr lang="en-GB" dirty="0" smtClean="0"/>
              <a:t>light microscope.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chromosomes, first observed in cells of insect salivary glands of Drosophila .</a:t>
            </a:r>
            <a:endParaRPr lang="en-GB" dirty="0" smtClean="0"/>
          </a:p>
          <a:p>
            <a:r>
              <a:rPr lang="en-GB" dirty="0" smtClean="0"/>
              <a:t>Found </a:t>
            </a:r>
            <a:r>
              <a:rPr lang="en-GB" dirty="0"/>
              <a:t>in salivary glands </a:t>
            </a:r>
            <a:r>
              <a:rPr lang="en-GB" dirty="0" smtClean="0"/>
              <a:t>and other </a:t>
            </a:r>
            <a:r>
              <a:rPr lang="en-GB" dirty="0"/>
              <a:t>tissues of flies</a:t>
            </a:r>
          </a:p>
          <a:p>
            <a:r>
              <a:rPr lang="en-GB" dirty="0" smtClean="0"/>
              <a:t>Seen </a:t>
            </a:r>
            <a:r>
              <a:rPr lang="en-GB" dirty="0"/>
              <a:t>in the nucleus </a:t>
            </a:r>
            <a:r>
              <a:rPr lang="en-GB" dirty="0" smtClean="0"/>
              <a:t>during </a:t>
            </a:r>
            <a:r>
              <a:rPr lang="en-GB" dirty="0" err="1" smtClean="0"/>
              <a:t>interphase</a:t>
            </a:r>
            <a:endParaRPr lang="en-GB" dirty="0" smtClean="0"/>
          </a:p>
          <a:p>
            <a:r>
              <a:rPr lang="en-GB" dirty="0" smtClean="0"/>
              <a:t>Show </a:t>
            </a:r>
            <a:r>
              <a:rPr lang="en-GB" dirty="0"/>
              <a:t>linear series </a:t>
            </a:r>
            <a:r>
              <a:rPr lang="en-GB" dirty="0" smtClean="0"/>
              <a:t>of alternating </a:t>
            </a:r>
            <a:r>
              <a:rPr lang="en-GB" dirty="0"/>
              <a:t>bands </a:t>
            </a:r>
            <a:r>
              <a:rPr lang="en-GB" dirty="0" smtClean="0"/>
              <a:t>and </a:t>
            </a:r>
            <a:r>
              <a:rPr lang="en-GB" dirty="0" err="1" smtClean="0"/>
              <a:t>interbands</a:t>
            </a:r>
            <a:r>
              <a:rPr lang="en-GB" dirty="0"/>
              <a:t>, </a:t>
            </a:r>
            <a:r>
              <a:rPr lang="en-GB" dirty="0" smtClean="0"/>
              <a:t>distinctive banding </a:t>
            </a:r>
            <a:r>
              <a:rPr lang="en-GB" dirty="0"/>
              <a:t>for </a:t>
            </a:r>
            <a:r>
              <a:rPr lang="en-GB" dirty="0" smtClean="0"/>
              <a:t>each chromosome </a:t>
            </a:r>
            <a:r>
              <a:rPr lang="en-GB" dirty="0"/>
              <a:t>in a </a:t>
            </a:r>
            <a:r>
              <a:rPr lang="en-GB" dirty="0" smtClean="0"/>
              <a:t>given species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/>
              <a:t>A </a:t>
            </a:r>
            <a:r>
              <a:rPr lang="en-GB" dirty="0" err="1"/>
              <a:t>polytene</a:t>
            </a:r>
            <a:r>
              <a:rPr lang="en-GB" dirty="0"/>
              <a:t> chromosome results from ten cycles of replication without division </a:t>
            </a:r>
            <a:r>
              <a:rPr lang="en-GB" dirty="0" smtClean="0"/>
              <a:t>into daughter </a:t>
            </a:r>
            <a:r>
              <a:rPr lang="en-GB" dirty="0"/>
              <a:t>chromosomes.</a:t>
            </a:r>
          </a:p>
          <a:p>
            <a:pPr algn="just"/>
            <a:r>
              <a:rPr lang="en-GB" dirty="0" err="1" smtClean="0"/>
              <a:t>Thus,there</a:t>
            </a:r>
            <a:r>
              <a:rPr lang="en-GB" dirty="0" smtClean="0"/>
              <a:t> </a:t>
            </a:r>
            <a:r>
              <a:rPr lang="en-GB" dirty="0"/>
              <a:t>are about 1024 identical </a:t>
            </a:r>
            <a:r>
              <a:rPr lang="en-GB" dirty="0" err="1"/>
              <a:t>chromatid</a:t>
            </a:r>
            <a:r>
              <a:rPr lang="en-GB" dirty="0"/>
              <a:t> strands, which lie strictly side </a:t>
            </a:r>
            <a:r>
              <a:rPr lang="en-GB" dirty="0" smtClean="0"/>
              <a:t>by side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C</a:t>
            </a:r>
            <a:r>
              <a:rPr lang="en-GB" dirty="0" smtClean="0"/>
              <a:t>ontain </a:t>
            </a:r>
            <a:r>
              <a:rPr lang="en-GB" dirty="0"/>
              <a:t>five long and one short arm radiating from a central point </a:t>
            </a:r>
            <a:r>
              <a:rPr lang="en-GB" dirty="0" smtClean="0"/>
              <a:t>called </a:t>
            </a:r>
            <a:r>
              <a:rPr lang="en-GB" b="1" dirty="0" err="1" smtClean="0"/>
              <a:t>chromocentre</a:t>
            </a:r>
            <a:r>
              <a:rPr lang="en-GB" dirty="0"/>
              <a:t>. formed by the fusion of </a:t>
            </a:r>
            <a:r>
              <a:rPr lang="en-GB" b="1" dirty="0" err="1"/>
              <a:t>centromeres</a:t>
            </a:r>
            <a:r>
              <a:rPr lang="en-GB" dirty="0"/>
              <a:t> of all the eight </a:t>
            </a:r>
            <a:r>
              <a:rPr lang="en-GB" dirty="0" smtClean="0"/>
              <a:t>chromosomes found </a:t>
            </a:r>
            <a:r>
              <a:rPr lang="en-GB" dirty="0"/>
              <a:t>in the cell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the 6 arms, the short arm represents the fused IV chromosome and the longest represents the fused sex chromosomes.</a:t>
            </a:r>
          </a:p>
          <a:p>
            <a:r>
              <a:rPr lang="en-GB" dirty="0"/>
              <a:t>About 80% of the DNA in </a:t>
            </a:r>
            <a:r>
              <a:rPr lang="en-GB" dirty="0" err="1"/>
              <a:t>polytene</a:t>
            </a:r>
            <a:r>
              <a:rPr lang="en-GB" dirty="0"/>
              <a:t> chromosomes is located in bands, and </a:t>
            </a:r>
            <a:r>
              <a:rPr lang="en-GB" dirty="0" smtClean="0"/>
              <a:t>about 15</a:t>
            </a:r>
            <a:r>
              <a:rPr lang="en-GB" dirty="0"/>
              <a:t>% in </a:t>
            </a:r>
            <a:r>
              <a:rPr lang="en-GB" dirty="0" err="1"/>
              <a:t>interbands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chromatin in the darkly stained band is condensed to a much greater degree than the chromatin in the </a:t>
            </a:r>
            <a:r>
              <a:rPr lang="en-GB" dirty="0" err="1" smtClean="0"/>
              <a:t>interbands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Intensely stained chromosomal segments correspond to a high degree of packing and are genetically inactive (heterochromatin)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Less </a:t>
            </a:r>
            <a:r>
              <a:rPr lang="en-GB" dirty="0"/>
              <a:t>tightly packed segments stain less distinctly and correspond </a:t>
            </a:r>
            <a:r>
              <a:rPr lang="en-GB" dirty="0" smtClean="0"/>
              <a:t>to segments </a:t>
            </a:r>
            <a:r>
              <a:rPr lang="en-GB" dirty="0"/>
              <a:t>with genetic </a:t>
            </a:r>
            <a:r>
              <a:rPr lang="en-GB" dirty="0" smtClean="0"/>
              <a:t>activity </a:t>
            </a:r>
            <a:r>
              <a:rPr lang="en-GB" dirty="0"/>
              <a:t>(</a:t>
            </a:r>
            <a:r>
              <a:rPr lang="en-GB" dirty="0" err="1"/>
              <a:t>euchromatin</a:t>
            </a:r>
            <a:r>
              <a:rPr lang="en-GB" dirty="0" smtClean="0"/>
              <a:t>).</a:t>
            </a:r>
          </a:p>
          <a:p>
            <a:pPr algn="just"/>
            <a:r>
              <a:rPr lang="en-GB" dirty="0" err="1"/>
              <a:t>Polytene</a:t>
            </a:r>
            <a:r>
              <a:rPr lang="en-GB" dirty="0"/>
              <a:t> chromosomes form structures that correlate </a:t>
            </a:r>
            <a:r>
              <a:rPr lang="en-GB" dirty="0" smtClean="0"/>
              <a:t>with the </a:t>
            </a:r>
            <a:r>
              <a:rPr lang="en-GB" dirty="0"/>
              <a:t>functional state</a:t>
            </a:r>
          </a:p>
          <a:p>
            <a:pPr algn="just"/>
            <a:r>
              <a:rPr lang="en-GB" dirty="0" smtClean="0"/>
              <a:t>During </a:t>
            </a:r>
            <a:r>
              <a:rPr lang="en-GB" dirty="0"/>
              <a:t>the larval development of drosophila, a series </a:t>
            </a:r>
            <a:r>
              <a:rPr lang="en-GB" dirty="0" smtClean="0"/>
              <a:t>of expansions </a:t>
            </a:r>
            <a:r>
              <a:rPr lang="en-GB" dirty="0"/>
              <a:t>(puffs) appear in temporal stages in the </a:t>
            </a:r>
            <a:r>
              <a:rPr lang="en-GB" dirty="0" err="1" smtClean="0"/>
              <a:t>polytene</a:t>
            </a:r>
            <a:r>
              <a:rPr lang="en-GB" dirty="0" smtClean="0"/>
              <a:t> chromosomes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Giant chromosomes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/>
              <a:t>Chromosomes are generally </a:t>
            </a:r>
            <a:r>
              <a:rPr lang="en-GB" dirty="0" err="1"/>
              <a:t>decondensed</a:t>
            </a:r>
            <a:r>
              <a:rPr lang="en-GB" dirty="0"/>
              <a:t> during </a:t>
            </a:r>
            <a:r>
              <a:rPr lang="en-GB" dirty="0" err="1"/>
              <a:t>interphase</a:t>
            </a:r>
            <a:r>
              <a:rPr lang="en-GB" dirty="0"/>
              <a:t>, so that </a:t>
            </a:r>
            <a:r>
              <a:rPr lang="en-GB" dirty="0" smtClean="0"/>
              <a:t>their structure </a:t>
            </a:r>
            <a:r>
              <a:rPr lang="en-GB" dirty="0"/>
              <a:t>is difficult to discern.</a:t>
            </a:r>
          </a:p>
          <a:p>
            <a:r>
              <a:rPr lang="en-GB" dirty="0" smtClean="0"/>
              <a:t>Notable </a:t>
            </a:r>
            <a:r>
              <a:rPr lang="en-GB" dirty="0"/>
              <a:t>exceptions are the specialized </a:t>
            </a:r>
            <a:endParaRPr lang="en-GB" dirty="0" smtClean="0"/>
          </a:p>
          <a:p>
            <a:endParaRPr lang="en-GB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err="1" smtClean="0"/>
              <a:t>lampbrush</a:t>
            </a:r>
            <a:r>
              <a:rPr lang="en-GB" b="1" dirty="0" smtClean="0"/>
              <a:t> </a:t>
            </a:r>
            <a:r>
              <a:rPr lang="en-GB" b="1" dirty="0"/>
              <a:t>chromosomes</a:t>
            </a:r>
            <a:r>
              <a:rPr lang="en-GB" dirty="0"/>
              <a:t> of </a:t>
            </a:r>
            <a:r>
              <a:rPr lang="en-GB" dirty="0" smtClean="0"/>
              <a:t>vertebrate </a:t>
            </a:r>
            <a:r>
              <a:rPr lang="en-GB" dirty="0" err="1" smtClean="0"/>
              <a:t>oocytes</a:t>
            </a:r>
            <a:r>
              <a:rPr lang="en-GB" dirty="0" smtClean="0"/>
              <a:t> and</a:t>
            </a:r>
          </a:p>
          <a:p>
            <a:endParaRPr lang="en-GB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err="1" smtClean="0"/>
              <a:t>polytene</a:t>
            </a:r>
            <a:r>
              <a:rPr lang="en-GB" b="1" dirty="0" smtClean="0"/>
              <a:t> </a:t>
            </a:r>
            <a:r>
              <a:rPr lang="en-GB" b="1" dirty="0"/>
              <a:t>chromosomes</a:t>
            </a:r>
            <a:r>
              <a:rPr lang="en-GB" dirty="0"/>
              <a:t> of insect giant </a:t>
            </a:r>
            <a:r>
              <a:rPr lang="en-GB" dirty="0" err="1"/>
              <a:t>secretory</a:t>
            </a:r>
            <a:r>
              <a:rPr lang="en-GB" dirty="0"/>
              <a:t> cells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b="1" dirty="0"/>
              <a:t>Chromosome puffs </a:t>
            </a:r>
            <a:r>
              <a:rPr lang="en-GB" dirty="0"/>
              <a:t>are </a:t>
            </a:r>
            <a:r>
              <a:rPr lang="en-GB" dirty="0" err="1"/>
              <a:t>decondensed</a:t>
            </a:r>
            <a:r>
              <a:rPr lang="en-GB" dirty="0"/>
              <a:t>, expanded </a:t>
            </a:r>
            <a:r>
              <a:rPr lang="en-GB" dirty="0" smtClean="0"/>
              <a:t>segments that </a:t>
            </a:r>
            <a:r>
              <a:rPr lang="en-GB" dirty="0"/>
              <a:t>represent active chromosomal regions, i.e., regions </a:t>
            </a:r>
            <a:r>
              <a:rPr lang="en-GB" dirty="0" smtClean="0"/>
              <a:t>that are </a:t>
            </a:r>
            <a:r>
              <a:rPr lang="en-GB" dirty="0"/>
              <a:t>being transcribed.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location and duration of the puffs reflect different </a:t>
            </a:r>
            <a:r>
              <a:rPr lang="en-GB" dirty="0" smtClean="0"/>
              <a:t>stages of </a:t>
            </a:r>
            <a:r>
              <a:rPr lang="en-GB" dirty="0"/>
              <a:t>larval development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incorporation of radioactively </a:t>
            </a:r>
            <a:r>
              <a:rPr lang="en-GB" dirty="0" err="1"/>
              <a:t>labeled</a:t>
            </a:r>
            <a:r>
              <a:rPr lang="en-GB" dirty="0"/>
              <a:t> RNA has been </a:t>
            </a:r>
            <a:r>
              <a:rPr lang="en-GB" dirty="0" smtClean="0"/>
              <a:t>used to </a:t>
            </a:r>
            <a:r>
              <a:rPr lang="en-GB" dirty="0"/>
              <a:t>demonstrate that RNA synthesis, a sign of gene </a:t>
            </a:r>
            <a:r>
              <a:rPr lang="en-GB" dirty="0" smtClean="0"/>
              <a:t>activity (transcription</a:t>
            </a:r>
            <a:r>
              <a:rPr lang="en-GB" dirty="0"/>
              <a:t>), occurs in these regions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9" descr="http://csep10.phys.utk.edu/klug_instructorCD/biology/ImageBankFiles/Thumbnails/CH17/tFG17_09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rosch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Studies of these two types of </a:t>
            </a:r>
            <a:r>
              <a:rPr lang="en-GB" dirty="0" err="1" smtClean="0"/>
              <a:t>interphase</a:t>
            </a:r>
            <a:r>
              <a:rPr lang="en-GB" dirty="0" smtClean="0"/>
              <a:t> chromosomes suggest that each long DNA molecule in a chromosome is divided into a large number of discrete domains that are folded differently ( </a:t>
            </a:r>
            <a:r>
              <a:rPr lang="en-GB" dirty="0" err="1" smtClean="0"/>
              <a:t>euchromatin</a:t>
            </a:r>
            <a:r>
              <a:rPr lang="en-GB" dirty="0" smtClean="0"/>
              <a:t> and heterochromatin ) 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In both </a:t>
            </a:r>
            <a:r>
              <a:rPr lang="en-GB" dirty="0" err="1" smtClean="0"/>
              <a:t>lampbrush</a:t>
            </a:r>
            <a:r>
              <a:rPr lang="en-GB" dirty="0" smtClean="0"/>
              <a:t> and </a:t>
            </a:r>
            <a:r>
              <a:rPr lang="en-GB" dirty="0" err="1" smtClean="0"/>
              <a:t>polytene</a:t>
            </a:r>
            <a:r>
              <a:rPr lang="en-GB" dirty="0" smtClean="0"/>
              <a:t> chromosomes the regions that are actively synthesizing RNA are least condensed.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About </a:t>
            </a:r>
            <a:r>
              <a:rPr lang="en-GB" b="1" dirty="0" smtClean="0"/>
              <a:t>10%</a:t>
            </a:r>
            <a:r>
              <a:rPr lang="en-GB" dirty="0" smtClean="0"/>
              <a:t> of the DNA in </a:t>
            </a:r>
            <a:r>
              <a:rPr lang="en-GB" dirty="0" err="1" smtClean="0"/>
              <a:t>interphase</a:t>
            </a:r>
            <a:r>
              <a:rPr lang="en-GB" dirty="0" smtClean="0"/>
              <a:t> vertebrate cells is in a relatively uncondensed conformation that correlates with DNA transcription in these regions.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chromosomes are very </a:t>
            </a:r>
            <a:r>
              <a:rPr lang="en-GB" b="1" dirty="0" smtClean="0"/>
              <a:t>long </a:t>
            </a:r>
            <a:r>
              <a:rPr lang="en-GB" dirty="0" smtClean="0"/>
              <a:t>and </a:t>
            </a:r>
            <a:r>
              <a:rPr lang="en-GB" b="1" dirty="0" smtClean="0"/>
              <a:t>thick </a:t>
            </a:r>
            <a:r>
              <a:rPr lang="en-GB" dirty="0" smtClean="0"/>
              <a:t>(</a:t>
            </a:r>
            <a:r>
              <a:rPr lang="en-GB" dirty="0" err="1" smtClean="0"/>
              <a:t>upto</a:t>
            </a:r>
            <a:r>
              <a:rPr lang="en-GB" dirty="0" smtClean="0"/>
              <a:t> 200 times their size during mitotic metaphase in the case of Drosophila)</a:t>
            </a:r>
          </a:p>
          <a:p>
            <a:r>
              <a:rPr lang="en-GB" dirty="0" smtClean="0"/>
              <a:t>Hence they are known as </a:t>
            </a:r>
            <a:r>
              <a:rPr lang="en-GB" b="1" dirty="0" smtClean="0"/>
              <a:t>Giant chromosomes</a:t>
            </a:r>
          </a:p>
          <a:p>
            <a:r>
              <a:rPr lang="en-GB" dirty="0" smtClean="0"/>
              <a:t>Such "active chromatin" is biochemically distinct from the more condensed inactive regions of chromatin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Lamp brush chromosomes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/>
              <a:t>The amphibian </a:t>
            </a:r>
            <a:r>
              <a:rPr lang="en-GB" b="1" dirty="0" err="1"/>
              <a:t>oocyte</a:t>
            </a:r>
            <a:r>
              <a:rPr lang="en-GB" dirty="0"/>
              <a:t> (germ cells in the ovary) has certain periods of very </a:t>
            </a:r>
            <a:r>
              <a:rPr lang="en-GB" dirty="0" smtClean="0"/>
              <a:t>active RNA </a:t>
            </a:r>
            <a:r>
              <a:rPr lang="en-GB" dirty="0"/>
              <a:t>synthesis.</a:t>
            </a:r>
          </a:p>
          <a:p>
            <a:pPr algn="just"/>
            <a:r>
              <a:rPr lang="en-GB" dirty="0" smtClean="0"/>
              <a:t>During </a:t>
            </a:r>
            <a:r>
              <a:rPr lang="en-GB" dirty="0"/>
              <a:t>the </a:t>
            </a:r>
            <a:r>
              <a:rPr lang="en-GB" b="1" dirty="0" err="1"/>
              <a:t>diplotene</a:t>
            </a:r>
            <a:r>
              <a:rPr lang="en-GB" dirty="0"/>
              <a:t> stage, certain chromosomes stretch out large loops of </a:t>
            </a:r>
            <a:r>
              <a:rPr lang="en-GB" dirty="0" smtClean="0"/>
              <a:t>DNA, causing </a:t>
            </a:r>
            <a:r>
              <a:rPr lang="en-GB" dirty="0"/>
              <a:t>the chromosome to resemble a </a:t>
            </a:r>
            <a:r>
              <a:rPr lang="en-GB" b="1" dirty="0"/>
              <a:t>lamp brush</a:t>
            </a:r>
          </a:p>
          <a:p>
            <a:pPr algn="just"/>
            <a:r>
              <a:rPr lang="en-GB" dirty="0" smtClean="0"/>
              <a:t>These </a:t>
            </a:r>
            <a:r>
              <a:rPr lang="en-GB" dirty="0"/>
              <a:t>chromosomes show RNA synthesis and form unusual chromatin loops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2" descr="043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89248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0" y="228600"/>
            <a:ext cx="880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Lampbrush chromosomes (amphibian oocyte)</a:t>
            </a:r>
          </a:p>
        </p:txBody>
      </p:sp>
      <p:pic>
        <p:nvPicPr>
          <p:cNvPr id="942084" name="Picture 4" descr="0436_2"/>
          <p:cNvPicPr>
            <a:picLocks noChangeAspect="1" noChangeArrowheads="1"/>
          </p:cNvPicPr>
          <p:nvPr/>
        </p:nvPicPr>
        <p:blipFill>
          <a:blip r:embed="rId4" cstate="print"/>
          <a:srcRect b="9042"/>
          <a:stretch>
            <a:fillRect/>
          </a:stretch>
        </p:blipFill>
        <p:spPr bwMode="auto">
          <a:xfrm>
            <a:off x="0" y="3861048"/>
            <a:ext cx="8964488" cy="28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dirty="0" smtClean="0"/>
              <a:t>Loops </a:t>
            </a:r>
            <a:r>
              <a:rPr lang="en-GB" dirty="0"/>
              <a:t>consist of </a:t>
            </a:r>
            <a:r>
              <a:rPr lang="en-GB" dirty="0" err="1"/>
              <a:t>transcriptionally</a:t>
            </a:r>
            <a:r>
              <a:rPr lang="en-GB" dirty="0"/>
              <a:t> active DNA which can synthesize </a:t>
            </a:r>
            <a:r>
              <a:rPr lang="en-GB" dirty="0" smtClean="0"/>
              <a:t>large amount </a:t>
            </a:r>
            <a:r>
              <a:rPr lang="en-GB" dirty="0"/>
              <a:t>of mRNA, necessary for the synthesis of </a:t>
            </a:r>
            <a:r>
              <a:rPr lang="en-GB" dirty="0" smtClean="0"/>
              <a:t>yolk</a:t>
            </a:r>
          </a:p>
          <a:p>
            <a:pPr algn="just"/>
            <a:r>
              <a:rPr lang="en-GB" dirty="0" err="1"/>
              <a:t>Lampbrush</a:t>
            </a:r>
            <a:r>
              <a:rPr lang="en-GB" dirty="0"/>
              <a:t> chromosomes in are unusually large compared with their </a:t>
            </a:r>
            <a:r>
              <a:rPr lang="en-GB" dirty="0" smtClean="0"/>
              <a:t>mitotic chromosomes</a:t>
            </a:r>
            <a:r>
              <a:rPr lang="en-GB" dirty="0"/>
              <a:t>, about 400–800 </a:t>
            </a:r>
            <a:r>
              <a:rPr lang="en-GB" dirty="0" err="1"/>
              <a:t>μm</a:t>
            </a:r>
            <a:r>
              <a:rPr lang="en-GB" dirty="0"/>
              <a:t> long as opposed to at the most 15–20 </a:t>
            </a:r>
            <a:r>
              <a:rPr lang="en-GB" dirty="0" err="1" smtClean="0"/>
              <a:t>μm</a:t>
            </a:r>
            <a:r>
              <a:rPr lang="en-GB" dirty="0" smtClean="0"/>
              <a:t> during </a:t>
            </a:r>
            <a:r>
              <a:rPr lang="en-GB" dirty="0"/>
              <a:t>later stages of meiosis</a:t>
            </a:r>
          </a:p>
          <a:p>
            <a:pPr algn="just"/>
            <a:r>
              <a:rPr lang="en-GB" dirty="0" smtClean="0"/>
              <a:t>These </a:t>
            </a:r>
            <a:r>
              <a:rPr lang="en-GB" dirty="0"/>
              <a:t>are visible under the light microscope as the so-called </a:t>
            </a:r>
            <a:r>
              <a:rPr lang="en-GB" dirty="0" err="1" smtClean="0"/>
              <a:t>lampbrush</a:t>
            </a:r>
            <a:r>
              <a:rPr lang="en-GB" dirty="0" smtClean="0"/>
              <a:t> chromosomes</a:t>
            </a:r>
            <a:r>
              <a:rPr lang="en-GB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Contd..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Lampbrush</a:t>
            </a:r>
            <a:r>
              <a:rPr lang="en-GB" dirty="0"/>
              <a:t> chromosomes </a:t>
            </a:r>
            <a:r>
              <a:rPr lang="en-GB" dirty="0" smtClean="0"/>
              <a:t>are greatly extended chromosome bivalents </a:t>
            </a:r>
            <a:r>
              <a:rPr lang="en-GB" dirty="0"/>
              <a:t>during the </a:t>
            </a:r>
            <a:r>
              <a:rPr lang="en-GB" dirty="0" err="1" smtClean="0"/>
              <a:t>diplotene</a:t>
            </a:r>
            <a:r>
              <a:rPr lang="en-GB" dirty="0" smtClean="0"/>
              <a:t> phase </a:t>
            </a:r>
            <a:r>
              <a:rPr lang="en-GB" dirty="0"/>
              <a:t>of meiosis in </a:t>
            </a:r>
            <a:r>
              <a:rPr lang="en-GB" dirty="0" err="1"/>
              <a:t>oocytes</a:t>
            </a:r>
            <a:r>
              <a:rPr lang="en-GB" dirty="0"/>
              <a:t> </a:t>
            </a:r>
            <a:r>
              <a:rPr lang="en-GB" dirty="0" smtClean="0"/>
              <a:t>of certain </a:t>
            </a:r>
            <a:r>
              <a:rPr lang="en-GB" dirty="0"/>
              <a:t>amphibians.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This </a:t>
            </a:r>
            <a:r>
              <a:rPr lang="en-GB" dirty="0"/>
              <a:t>stage can last several </a:t>
            </a:r>
            <a:r>
              <a:rPr lang="en-GB" dirty="0" smtClean="0"/>
              <a:t>months.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</a:t>
            </a:r>
            <a:r>
              <a:rPr lang="en-GB" dirty="0"/>
              <a:t>meiotic bivalent of two pairs of sister </a:t>
            </a:r>
            <a:r>
              <a:rPr lang="en-GB" dirty="0" err="1"/>
              <a:t>chromatids</a:t>
            </a:r>
            <a:r>
              <a:rPr lang="en-GB" dirty="0"/>
              <a:t> </a:t>
            </a:r>
            <a:r>
              <a:rPr lang="en-GB" dirty="0" smtClean="0"/>
              <a:t>can be </a:t>
            </a:r>
            <a:r>
              <a:rPr lang="en-GB" dirty="0"/>
              <a:t>seen under the light </a:t>
            </a:r>
            <a:r>
              <a:rPr lang="en-GB" dirty="0" err="1"/>
              <a:t>miscrocope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smtClean="0"/>
              <a:t>They </a:t>
            </a:r>
            <a:r>
              <a:rPr lang="en-GB" dirty="0"/>
              <a:t>are held together at points of </a:t>
            </a:r>
            <a:r>
              <a:rPr lang="en-GB" dirty="0" err="1"/>
              <a:t>chiasma</a:t>
            </a:r>
            <a:r>
              <a:rPr lang="en-GB" dirty="0"/>
              <a:t> formation.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The </a:t>
            </a:r>
            <a:r>
              <a:rPr lang="en-GB" dirty="0"/>
              <a:t>loops of a paired chromosome form </a:t>
            </a:r>
            <a:r>
              <a:rPr lang="en-GB" dirty="0" smtClean="0"/>
              <a:t>mirror-image structures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911</Words>
  <Application>Microsoft Office PowerPoint</Application>
  <PresentationFormat>On-screen Show (4:3)</PresentationFormat>
  <Paragraphs>71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Giant chromosomes</vt:lpstr>
      <vt:lpstr>Giant chromosomes</vt:lpstr>
      <vt:lpstr>Contd..</vt:lpstr>
      <vt:lpstr>Contd..</vt:lpstr>
      <vt:lpstr>Contd..</vt:lpstr>
      <vt:lpstr>Lamp brush chromosomes</vt:lpstr>
      <vt:lpstr>Slide 7</vt:lpstr>
      <vt:lpstr>Contd...</vt:lpstr>
      <vt:lpstr>Contd..</vt:lpstr>
      <vt:lpstr>Slide 10</vt:lpstr>
      <vt:lpstr>Contd..</vt:lpstr>
      <vt:lpstr>Contd..</vt:lpstr>
      <vt:lpstr>Slide 13</vt:lpstr>
      <vt:lpstr>Polytene Chromosomes</vt:lpstr>
      <vt:lpstr>Contd..</vt:lpstr>
      <vt:lpstr>Contd..</vt:lpstr>
      <vt:lpstr>Contd...</vt:lpstr>
      <vt:lpstr>Contd..</vt:lpstr>
      <vt:lpstr>Contd..</vt:lpstr>
      <vt:lpstr>Contd..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SABA</dc:creator>
  <cp:lastModifiedBy>SABA</cp:lastModifiedBy>
  <cp:revision>7</cp:revision>
  <dcterms:created xsi:type="dcterms:W3CDTF">2015-01-18T15:34:07Z</dcterms:created>
  <dcterms:modified xsi:type="dcterms:W3CDTF">2015-01-18T16:14:33Z</dcterms:modified>
</cp:coreProperties>
</file>