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sorterViewPr>
    <p:cViewPr>
      <p:scale>
        <a:sx n="100" d="100"/>
        <a:sy n="100" d="100"/>
      </p:scale>
      <p:origin x="0" y="-1864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pPr/>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pPr/>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pPr/>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pPr/>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pPr/>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pPr/>
              <a:t>4/27/2021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pPr/>
              <a:t>4/27/2021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pPr/>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pPr/>
              <a:t>4/27/2021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pPr/>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pPr/>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pPr/>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pPr/>
              <a:t>4/27/2021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pPr/>
              <a:t>4/27/2021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pPr/>
              <a:t>4/27/2021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pPr/>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pPr/>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pPr/>
              <a:t>4/27/2021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D95A08-0693-EF49-A2DA-F453430CFEA4}"/>
              </a:ext>
            </a:extLst>
          </p:cNvPr>
          <p:cNvSpPr>
            <a:spLocks noGrp="1"/>
          </p:cNvSpPr>
          <p:nvPr>
            <p:ph type="ctrTitle"/>
          </p:nvPr>
        </p:nvSpPr>
        <p:spPr>
          <a:xfrm>
            <a:off x="527922" y="2525891"/>
            <a:ext cx="8144134" cy="1373070"/>
          </a:xfrm>
        </p:spPr>
        <p:txBody>
          <a:bodyPr/>
          <a:lstStyle/>
          <a:p>
            <a:r>
              <a:rPr lang="en-US" dirty="0"/>
              <a:t>Conservation ecology  </a:t>
            </a:r>
          </a:p>
        </p:txBody>
      </p:sp>
      <p:sp>
        <p:nvSpPr>
          <p:cNvPr id="3" name="Subtitle 2">
            <a:extLst>
              <a:ext uri="{FF2B5EF4-FFF2-40B4-BE49-F238E27FC236}">
                <a16:creationId xmlns:a16="http://schemas.microsoft.com/office/drawing/2014/main" xmlns="" id="{9613B741-D930-1441-9BC1-0CFDDF2A4D21}"/>
              </a:ext>
            </a:extLst>
          </p:cNvPr>
          <p:cNvSpPr>
            <a:spLocks noGrp="1"/>
          </p:cNvSpPr>
          <p:nvPr>
            <p:ph type="subTitle" idx="1"/>
          </p:nvPr>
        </p:nvSpPr>
        <p:spPr>
          <a:xfrm>
            <a:off x="-2297516" y="4844188"/>
            <a:ext cx="8144134" cy="1117687"/>
          </a:xfrm>
        </p:spPr>
        <p:txBody>
          <a:bodyPr/>
          <a:lstStyle/>
          <a:p>
            <a:endParaRPr lang="en-US" dirty="0"/>
          </a:p>
        </p:txBody>
      </p:sp>
    </p:spTree>
    <p:extLst>
      <p:ext uri="{BB962C8B-B14F-4D97-AF65-F5344CB8AC3E}">
        <p14:creationId xmlns:p14="http://schemas.microsoft.com/office/powerpoint/2010/main" xmlns="" val="4110908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55084F-4C7B-E54C-8A29-AF6E5868846C}"/>
              </a:ext>
            </a:extLst>
          </p:cNvPr>
          <p:cNvSpPr>
            <a:spLocks noGrp="1"/>
          </p:cNvSpPr>
          <p:nvPr>
            <p:ph type="title"/>
          </p:nvPr>
        </p:nvSpPr>
        <p:spPr/>
        <p:txBody>
          <a:bodyPr/>
          <a:lstStyle/>
          <a:p>
            <a:r>
              <a:rPr lang="en-US" altLang="en-US" i="1" dirty="0"/>
              <a:t>Three Levels of Biodiversity</a:t>
            </a:r>
            <a:endParaRPr lang="en-US" i="1" dirty="0"/>
          </a:p>
        </p:txBody>
      </p:sp>
      <p:sp>
        <p:nvSpPr>
          <p:cNvPr id="3" name="Content Placeholder 2">
            <a:extLst>
              <a:ext uri="{FF2B5EF4-FFF2-40B4-BE49-F238E27FC236}">
                <a16:creationId xmlns:a16="http://schemas.microsoft.com/office/drawing/2014/main" xmlns="" id="{8CC25384-CC7C-8940-9B91-BD08C84E7BA3}"/>
              </a:ext>
            </a:extLst>
          </p:cNvPr>
          <p:cNvSpPr>
            <a:spLocks noGrp="1"/>
          </p:cNvSpPr>
          <p:nvPr>
            <p:ph idx="1"/>
          </p:nvPr>
        </p:nvSpPr>
        <p:spPr/>
        <p:txBody>
          <a:bodyPr/>
          <a:lstStyle/>
          <a:p>
            <a:pPr eaLnBrk="1" hangingPunct="1"/>
            <a:r>
              <a:rPr lang="en-US" altLang="en-US" sz="2800" dirty="0"/>
              <a:t>Biodiversity has three main components</a:t>
            </a:r>
          </a:p>
          <a:p>
            <a:pPr marL="971550" lvl="1" eaLnBrk="1" hangingPunct="1"/>
            <a:r>
              <a:rPr lang="en-US" altLang="en-US" sz="2600" dirty="0"/>
              <a:t>Genetic diversity</a:t>
            </a:r>
          </a:p>
          <a:p>
            <a:pPr marL="971550" lvl="1" eaLnBrk="1" hangingPunct="1"/>
            <a:endParaRPr lang="en-US" altLang="en-US" sz="2600" dirty="0"/>
          </a:p>
          <a:p>
            <a:pPr marL="971550" lvl="1" eaLnBrk="1" hangingPunct="1"/>
            <a:r>
              <a:rPr lang="en-US" altLang="en-US" sz="2600" dirty="0"/>
              <a:t>Species diversity</a:t>
            </a:r>
          </a:p>
          <a:p>
            <a:pPr marL="971550" lvl="1" eaLnBrk="1" hangingPunct="1"/>
            <a:endParaRPr lang="en-US" altLang="en-US" sz="2600" dirty="0"/>
          </a:p>
          <a:p>
            <a:pPr marL="971550" lvl="1" eaLnBrk="1" hangingPunct="1"/>
            <a:r>
              <a:rPr lang="en-US" altLang="en-US" sz="2600" dirty="0"/>
              <a:t>Ecosystem diversity</a:t>
            </a:r>
          </a:p>
          <a:p>
            <a:endParaRPr lang="en-US" dirty="0"/>
          </a:p>
        </p:txBody>
      </p:sp>
    </p:spTree>
    <p:extLst>
      <p:ext uri="{BB962C8B-B14F-4D97-AF65-F5344CB8AC3E}">
        <p14:creationId xmlns:p14="http://schemas.microsoft.com/office/powerpoint/2010/main" xmlns="" val="4147467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AA993E-1F04-A949-85B0-DBCD73A9138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E618F8F8-2E6B-4810-AE9B-C185CFFE5672}"/>
              </a:ext>
            </a:extLst>
          </p:cNvPr>
          <p:cNvPicPr>
            <a:picLocks noGrp="1" noChangeAspect="1"/>
          </p:cNvPicPr>
          <p:nvPr>
            <p:ph idx="1"/>
          </p:nvPr>
        </p:nvPicPr>
        <p:blipFill>
          <a:blip r:embed="rId2"/>
          <a:stretch>
            <a:fillRect/>
          </a:stretch>
        </p:blipFill>
        <p:spPr>
          <a:xfrm>
            <a:off x="4932218" y="2133600"/>
            <a:ext cx="4156364" cy="3837709"/>
          </a:xfrm>
          <a:prstGeom prst="rect">
            <a:avLst/>
          </a:prstGeom>
        </p:spPr>
      </p:pic>
      <p:sp>
        <p:nvSpPr>
          <p:cNvPr id="6" name="TextBox 5">
            <a:extLst>
              <a:ext uri="{FF2B5EF4-FFF2-40B4-BE49-F238E27FC236}">
                <a16:creationId xmlns:a16="http://schemas.microsoft.com/office/drawing/2014/main" xmlns="" id="{D4E92737-4F89-4AF5-8C6F-5E7D0E4C8F82}"/>
              </a:ext>
            </a:extLst>
          </p:cNvPr>
          <p:cNvSpPr txBox="1"/>
          <p:nvPr/>
        </p:nvSpPr>
        <p:spPr>
          <a:xfrm>
            <a:off x="1805270" y="2523930"/>
            <a:ext cx="6096000" cy="563231"/>
          </a:xfrm>
          <a:prstGeom prst="rect">
            <a:avLst/>
          </a:prstGeom>
          <a:noFill/>
        </p:spPr>
        <p:txBody>
          <a:bodyPr wrap="square">
            <a:spAutoFit/>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cs typeface="+mn-cs"/>
              </a:rPr>
              <a:t>Genetic diversity</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cs typeface="+mn-cs"/>
              </a:rPr>
              <a:t>in a vole population</a:t>
            </a:r>
          </a:p>
        </p:txBody>
      </p:sp>
      <p:sp>
        <p:nvSpPr>
          <p:cNvPr id="8" name="TextBox 7">
            <a:extLst>
              <a:ext uri="{FF2B5EF4-FFF2-40B4-BE49-F238E27FC236}">
                <a16:creationId xmlns:a16="http://schemas.microsoft.com/office/drawing/2014/main" xmlns="" id="{96799DD8-B0AB-4F07-B80B-03AC1048F769}"/>
              </a:ext>
            </a:extLst>
          </p:cNvPr>
          <p:cNvSpPr txBox="1"/>
          <p:nvPr/>
        </p:nvSpPr>
        <p:spPr>
          <a:xfrm>
            <a:off x="1805270" y="3492813"/>
            <a:ext cx="6096000" cy="798680"/>
          </a:xfrm>
          <a:prstGeom prst="rect">
            <a:avLst/>
          </a:prstGeom>
          <a:noFill/>
        </p:spPr>
        <p:txBody>
          <a:bodyPr wrap="square">
            <a:spAutoFit/>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cs typeface="+mn-cs"/>
              </a:rPr>
              <a:t>Species diversity</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cs typeface="+mn-cs"/>
              </a:rPr>
              <a:t>in a coastal</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cs typeface="+mn-cs"/>
              </a:rPr>
              <a:t>redwood ecosystem</a:t>
            </a:r>
          </a:p>
        </p:txBody>
      </p:sp>
    </p:spTree>
    <p:extLst>
      <p:ext uri="{BB962C8B-B14F-4D97-AF65-F5344CB8AC3E}">
        <p14:creationId xmlns:p14="http://schemas.microsoft.com/office/powerpoint/2010/main" xmlns="" val="2704744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C2FD76-1059-6744-A377-00CAC284F70C}"/>
              </a:ext>
            </a:extLst>
          </p:cNvPr>
          <p:cNvSpPr>
            <a:spLocks noGrp="1"/>
          </p:cNvSpPr>
          <p:nvPr>
            <p:ph type="title"/>
          </p:nvPr>
        </p:nvSpPr>
        <p:spPr/>
        <p:txBody>
          <a:bodyPr/>
          <a:lstStyle/>
          <a:p>
            <a:r>
              <a:rPr lang="en-US" altLang="en-US" i="1" dirty="0"/>
              <a:t>Genetic Diversity</a:t>
            </a:r>
            <a:endParaRPr lang="en-US" dirty="0"/>
          </a:p>
        </p:txBody>
      </p:sp>
      <p:sp>
        <p:nvSpPr>
          <p:cNvPr id="3" name="Content Placeholder 2">
            <a:extLst>
              <a:ext uri="{FF2B5EF4-FFF2-40B4-BE49-F238E27FC236}">
                <a16:creationId xmlns:a16="http://schemas.microsoft.com/office/drawing/2014/main" xmlns="" id="{402B4E44-1936-9741-B399-079A9652D852}"/>
              </a:ext>
            </a:extLst>
          </p:cNvPr>
          <p:cNvSpPr>
            <a:spLocks noGrp="1"/>
          </p:cNvSpPr>
          <p:nvPr>
            <p:ph idx="1"/>
          </p:nvPr>
        </p:nvSpPr>
        <p:spPr/>
        <p:txBody>
          <a:bodyPr>
            <a:normAutofit lnSpcReduction="10000"/>
          </a:bodyPr>
          <a:lstStyle/>
          <a:p>
            <a:r>
              <a:rPr lang="en-US" altLang="en-US" sz="2400" dirty="0"/>
              <a:t>Genetic diversity comprises genetic variation within a population and between populations.</a:t>
            </a:r>
          </a:p>
          <a:p>
            <a:r>
              <a:rPr lang="en-US" altLang="en-US" sz="2400" dirty="0"/>
              <a:t>Genetic diversity is the total number of genetic characteristics in the genetic makeup of a species, it ranges widely from the number of species to differences within species and can be attributed to the span of survival for a species</a:t>
            </a:r>
          </a:p>
          <a:p>
            <a:r>
              <a:rPr lang="en-US" altLang="en-US" sz="2400" dirty="0"/>
              <a:t>It is distinguished from genetic variability, which describes the tendency of genetic characteristics to vary</a:t>
            </a:r>
          </a:p>
          <a:p>
            <a:r>
              <a:rPr lang="en-US" altLang="en-US" sz="2400" dirty="0"/>
              <a:t>Genetic diversity serves as a way for populations to adapt to changing environments</a:t>
            </a:r>
          </a:p>
          <a:p>
            <a:endParaRPr lang="en-US" dirty="0"/>
          </a:p>
        </p:txBody>
      </p:sp>
    </p:spTree>
    <p:extLst>
      <p:ext uri="{BB962C8B-B14F-4D97-AF65-F5344CB8AC3E}">
        <p14:creationId xmlns:p14="http://schemas.microsoft.com/office/powerpoint/2010/main" xmlns="" val="2933700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045D32-CAA1-F24E-A3C1-57F5D54A603A}"/>
              </a:ext>
            </a:extLst>
          </p:cNvPr>
          <p:cNvSpPr>
            <a:spLocks noGrp="1"/>
          </p:cNvSpPr>
          <p:nvPr>
            <p:ph type="title"/>
          </p:nvPr>
        </p:nvSpPr>
        <p:spPr/>
        <p:txBody>
          <a:bodyPr/>
          <a:lstStyle/>
          <a:p>
            <a:r>
              <a:rPr lang="en-US" altLang="en-US" i="1" dirty="0"/>
              <a:t>Species Diversity</a:t>
            </a:r>
            <a:endParaRPr lang="en-US" dirty="0"/>
          </a:p>
        </p:txBody>
      </p:sp>
      <p:sp>
        <p:nvSpPr>
          <p:cNvPr id="3" name="Content Placeholder 2">
            <a:extLst>
              <a:ext uri="{FF2B5EF4-FFF2-40B4-BE49-F238E27FC236}">
                <a16:creationId xmlns:a16="http://schemas.microsoft.com/office/drawing/2014/main" xmlns="" id="{A0C00E72-6C7E-EB46-9128-000177CBD248}"/>
              </a:ext>
            </a:extLst>
          </p:cNvPr>
          <p:cNvSpPr>
            <a:spLocks noGrp="1"/>
          </p:cNvSpPr>
          <p:nvPr>
            <p:ph idx="1"/>
          </p:nvPr>
        </p:nvSpPr>
        <p:spPr/>
        <p:txBody>
          <a:bodyPr/>
          <a:lstStyle/>
          <a:p>
            <a:pPr eaLnBrk="1" hangingPunct="1"/>
            <a:r>
              <a:rPr lang="en-US" altLang="en-US" sz="2800" dirty="0"/>
              <a:t>Species diversity is the variety of species in an ecosystem or throughout the biosphere</a:t>
            </a:r>
          </a:p>
          <a:p>
            <a:pPr eaLnBrk="1" hangingPunct="1"/>
            <a:r>
              <a:rPr lang="en-US" altLang="en-US" sz="2800" dirty="0"/>
              <a:t>According to the U.S. Endangered Species Act</a:t>
            </a:r>
          </a:p>
          <a:p>
            <a:pPr marL="971550" lvl="1" eaLnBrk="1" hangingPunct="1"/>
            <a:r>
              <a:rPr lang="en-US" altLang="en-US" sz="2600" dirty="0"/>
              <a:t>An </a:t>
            </a:r>
            <a:r>
              <a:rPr lang="en-US" altLang="en-US" sz="2600" b="1" dirty="0">
                <a:solidFill>
                  <a:schemeClr val="bg1">
                    <a:lumMod val="95000"/>
                    <a:lumOff val="5000"/>
                  </a:schemeClr>
                </a:solidFill>
              </a:rPr>
              <a:t>endangered species </a:t>
            </a:r>
            <a:r>
              <a:rPr lang="en-US" altLang="en-US" sz="2600" dirty="0"/>
              <a:t>is “in danger of becoming extinct throughout all or a significant portion of its range”</a:t>
            </a:r>
          </a:p>
          <a:p>
            <a:pPr marL="971550" lvl="1" eaLnBrk="1" hangingPunct="1"/>
            <a:r>
              <a:rPr lang="en-US" altLang="en-US" sz="2600" dirty="0"/>
              <a:t>A </a:t>
            </a:r>
            <a:r>
              <a:rPr lang="en-US" altLang="en-US" sz="2600" b="1" dirty="0">
                <a:solidFill>
                  <a:schemeClr val="bg1">
                    <a:lumMod val="95000"/>
                    <a:lumOff val="5000"/>
                  </a:schemeClr>
                </a:solidFill>
              </a:rPr>
              <a:t>threatened species </a:t>
            </a:r>
            <a:r>
              <a:rPr lang="en-US" altLang="en-US" sz="2600" dirty="0"/>
              <a:t>is likely to become endangered in the foreseeable future</a:t>
            </a:r>
          </a:p>
          <a:p>
            <a:endParaRPr lang="en-US" dirty="0"/>
          </a:p>
        </p:txBody>
      </p:sp>
    </p:spTree>
    <p:extLst>
      <p:ext uri="{BB962C8B-B14F-4D97-AF65-F5344CB8AC3E}">
        <p14:creationId xmlns:p14="http://schemas.microsoft.com/office/powerpoint/2010/main" xmlns="" val="3262199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3500C-A2B8-6642-B1DF-959AF6EE8B85}"/>
              </a:ext>
            </a:extLst>
          </p:cNvPr>
          <p:cNvSpPr>
            <a:spLocks noGrp="1"/>
          </p:cNvSpPr>
          <p:nvPr>
            <p:ph type="title"/>
          </p:nvPr>
        </p:nvSpPr>
        <p:spPr/>
        <p:txBody>
          <a:bodyPr/>
          <a:lstStyle/>
          <a:p>
            <a:r>
              <a:rPr lang="en-US" altLang="en-US" i="1" dirty="0"/>
              <a:t>Species Diversity</a:t>
            </a:r>
            <a:endParaRPr lang="en-US" dirty="0"/>
          </a:p>
        </p:txBody>
      </p:sp>
      <p:sp>
        <p:nvSpPr>
          <p:cNvPr id="3" name="Content Placeholder 2">
            <a:extLst>
              <a:ext uri="{FF2B5EF4-FFF2-40B4-BE49-F238E27FC236}">
                <a16:creationId xmlns:a16="http://schemas.microsoft.com/office/drawing/2014/main" xmlns="" id="{17729F60-C243-CD4E-A5C1-947F12502057}"/>
              </a:ext>
            </a:extLst>
          </p:cNvPr>
          <p:cNvSpPr>
            <a:spLocks noGrp="1"/>
          </p:cNvSpPr>
          <p:nvPr>
            <p:ph idx="1"/>
          </p:nvPr>
        </p:nvSpPr>
        <p:spPr/>
        <p:txBody>
          <a:bodyPr/>
          <a:lstStyle/>
          <a:p>
            <a:pPr eaLnBrk="1" hangingPunct="1"/>
            <a:r>
              <a:rPr lang="en-US" altLang="en-US" sz="2400" dirty="0"/>
              <a:t>Conservation biologists are concerned about species loss because of alarming statistics regarding extinction and biodiversity</a:t>
            </a:r>
          </a:p>
          <a:p>
            <a:pPr marL="0" indent="0" eaLnBrk="1" hangingPunct="1">
              <a:buNone/>
            </a:pPr>
            <a:endParaRPr lang="en-US" altLang="en-US" sz="2400" dirty="0"/>
          </a:p>
          <a:p>
            <a:pPr eaLnBrk="1" hangingPunct="1"/>
            <a:r>
              <a:rPr lang="en-US" altLang="en-US" sz="2400" dirty="0"/>
              <a:t>Globally, 12% of birds, 21% of mammals, and 32% of amphibians are threatened with extinction</a:t>
            </a:r>
          </a:p>
          <a:p>
            <a:pPr eaLnBrk="1" hangingPunct="1"/>
            <a:endParaRPr lang="en-US" altLang="en-US" sz="2400" dirty="0"/>
          </a:p>
          <a:p>
            <a:pPr eaLnBrk="1" hangingPunct="1"/>
            <a:r>
              <a:rPr lang="en-US" altLang="en-US" sz="2400" dirty="0"/>
              <a:t>Extinction may be local or global</a:t>
            </a:r>
          </a:p>
          <a:p>
            <a:endParaRPr lang="en-US" dirty="0"/>
          </a:p>
        </p:txBody>
      </p:sp>
    </p:spTree>
    <p:extLst>
      <p:ext uri="{BB962C8B-B14F-4D97-AF65-F5344CB8AC3E}">
        <p14:creationId xmlns:p14="http://schemas.microsoft.com/office/powerpoint/2010/main" xmlns="" val="953832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5791CA-7733-8249-8FA9-B9C7278B79D7}"/>
              </a:ext>
            </a:extLst>
          </p:cNvPr>
          <p:cNvSpPr>
            <a:spLocks noGrp="1"/>
          </p:cNvSpPr>
          <p:nvPr>
            <p:ph type="title"/>
          </p:nvPr>
        </p:nvSpPr>
        <p:spPr/>
        <p:txBody>
          <a:bodyPr/>
          <a:lstStyle/>
          <a:p>
            <a:r>
              <a:rPr lang="en-US" altLang="en-US" i="1" dirty="0"/>
              <a:t>Ecosystem Diversity</a:t>
            </a:r>
            <a:endParaRPr lang="en-US" dirty="0"/>
          </a:p>
        </p:txBody>
      </p:sp>
      <p:sp>
        <p:nvSpPr>
          <p:cNvPr id="3" name="Content Placeholder 2">
            <a:extLst>
              <a:ext uri="{FF2B5EF4-FFF2-40B4-BE49-F238E27FC236}">
                <a16:creationId xmlns:a16="http://schemas.microsoft.com/office/drawing/2014/main" xmlns="" id="{1AD94F71-BF22-3B44-9B70-F21B5B0F2B0F}"/>
              </a:ext>
            </a:extLst>
          </p:cNvPr>
          <p:cNvSpPr>
            <a:spLocks noGrp="1"/>
          </p:cNvSpPr>
          <p:nvPr>
            <p:ph idx="1"/>
          </p:nvPr>
        </p:nvSpPr>
        <p:spPr/>
        <p:txBody>
          <a:bodyPr>
            <a:normAutofit/>
          </a:bodyPr>
          <a:lstStyle/>
          <a:p>
            <a:pPr eaLnBrk="1" hangingPunct="1"/>
            <a:r>
              <a:rPr lang="en-US" altLang="en-US" sz="2400" dirty="0"/>
              <a:t>Human activity is reducing ecosystem diversity, the variety of ecosystems in the biosphere</a:t>
            </a:r>
          </a:p>
          <a:p>
            <a:pPr eaLnBrk="1" hangingPunct="1"/>
            <a:r>
              <a:rPr lang="en-US" altLang="en-US" sz="2400" dirty="0"/>
              <a:t>More than 50% of wetlands in the contiguous United States have been drained and converted to other ecosystems</a:t>
            </a:r>
          </a:p>
          <a:p>
            <a:pPr eaLnBrk="1" hangingPunct="1"/>
            <a:r>
              <a:rPr lang="en-US" altLang="en-US" sz="2800" dirty="0"/>
              <a:t>The local extinction of one species can have a negative impact on other species in an ecosystem</a:t>
            </a:r>
          </a:p>
          <a:p>
            <a:pPr marL="923925" lvl="1" eaLnBrk="1" hangingPunct="1"/>
            <a:r>
              <a:rPr lang="en-US" altLang="en-US" sz="2600" dirty="0"/>
              <a:t>For example, flying foxes (bats) are important pollinators and seed dispersers in the Pacific Islands</a:t>
            </a:r>
          </a:p>
          <a:p>
            <a:endParaRPr lang="en-US" dirty="0"/>
          </a:p>
        </p:txBody>
      </p:sp>
    </p:spTree>
    <p:extLst>
      <p:ext uri="{BB962C8B-B14F-4D97-AF65-F5344CB8AC3E}">
        <p14:creationId xmlns:p14="http://schemas.microsoft.com/office/powerpoint/2010/main" xmlns="" val="4038496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686388-700C-B74A-967B-46B0FBE8A7F8}"/>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xmlns="" id="{DD27D468-9327-48C4-BB59-CF253735A414}"/>
              </a:ext>
            </a:extLst>
          </p:cNvPr>
          <p:cNvPicPr>
            <a:picLocks noGrp="1" noChangeAspect="1"/>
          </p:cNvPicPr>
          <p:nvPr>
            <p:ph idx="1"/>
          </p:nvPr>
        </p:nvPicPr>
        <p:blipFill>
          <a:blip r:embed="rId2"/>
          <a:stretch>
            <a:fillRect/>
          </a:stretch>
        </p:blipFill>
        <p:spPr>
          <a:xfrm>
            <a:off x="2355273" y="2258291"/>
            <a:ext cx="6137563" cy="4253345"/>
          </a:xfrm>
          <a:prstGeom prst="rect">
            <a:avLst/>
          </a:prstGeom>
        </p:spPr>
      </p:pic>
    </p:spTree>
    <p:extLst>
      <p:ext uri="{BB962C8B-B14F-4D97-AF65-F5344CB8AC3E}">
        <p14:creationId xmlns:p14="http://schemas.microsoft.com/office/powerpoint/2010/main" xmlns="" val="9062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67C00F-5627-B940-A525-8995A0D015DF}"/>
              </a:ext>
            </a:extLst>
          </p:cNvPr>
          <p:cNvSpPr>
            <a:spLocks noGrp="1"/>
          </p:cNvSpPr>
          <p:nvPr>
            <p:ph type="title"/>
          </p:nvPr>
        </p:nvSpPr>
        <p:spPr/>
        <p:txBody>
          <a:bodyPr/>
          <a:lstStyle/>
          <a:p>
            <a:r>
              <a:rPr lang="en-US" altLang="en-US" i="1" dirty="0"/>
              <a:t>Benefits of Species and Genetic Diversity</a:t>
            </a:r>
            <a:endParaRPr lang="en-US" dirty="0"/>
          </a:p>
        </p:txBody>
      </p:sp>
      <p:sp>
        <p:nvSpPr>
          <p:cNvPr id="3" name="Content Placeholder 2">
            <a:extLst>
              <a:ext uri="{FF2B5EF4-FFF2-40B4-BE49-F238E27FC236}">
                <a16:creationId xmlns:a16="http://schemas.microsoft.com/office/drawing/2014/main" xmlns="" id="{DD362975-8392-374F-808B-5349C89907D2}"/>
              </a:ext>
            </a:extLst>
          </p:cNvPr>
          <p:cNvSpPr>
            <a:spLocks noGrp="1"/>
          </p:cNvSpPr>
          <p:nvPr>
            <p:ph idx="1"/>
          </p:nvPr>
        </p:nvSpPr>
        <p:spPr/>
        <p:txBody>
          <a:bodyPr/>
          <a:lstStyle/>
          <a:p>
            <a:pPr eaLnBrk="1" hangingPunct="1">
              <a:lnSpc>
                <a:spcPct val="90000"/>
              </a:lnSpc>
            </a:pPr>
            <a:r>
              <a:rPr lang="en-US" altLang="en-US" sz="2800" dirty="0"/>
              <a:t>Species related to agricultural crops can have important genetic qualities</a:t>
            </a:r>
          </a:p>
          <a:p>
            <a:pPr marL="979488" lvl="1" eaLnBrk="1" hangingPunct="1">
              <a:lnSpc>
                <a:spcPct val="90000"/>
              </a:lnSpc>
            </a:pPr>
            <a:r>
              <a:rPr lang="en-US" altLang="en-US" sz="2600" dirty="0"/>
              <a:t>For example, plant breeders bred virus-resistant commercial rice by crossing it with a wild population</a:t>
            </a:r>
          </a:p>
          <a:p>
            <a:pPr eaLnBrk="1" hangingPunct="1">
              <a:lnSpc>
                <a:spcPct val="90000"/>
              </a:lnSpc>
            </a:pPr>
            <a:r>
              <a:rPr lang="en-US" altLang="en-US" sz="2800" dirty="0"/>
              <a:t>In the United States, 25% of prescriptions contain substances originally derived from plants</a:t>
            </a:r>
          </a:p>
          <a:p>
            <a:pPr marL="979488" lvl="1" eaLnBrk="1" hangingPunct="1">
              <a:lnSpc>
                <a:spcPct val="90000"/>
              </a:lnSpc>
            </a:pPr>
            <a:r>
              <a:rPr lang="en-US" altLang="en-US" sz="2600" dirty="0"/>
              <a:t>For example, the rosy periwinkle contains alkaloids that inhibit cancer growth</a:t>
            </a:r>
            <a:endParaRPr lang="en-US" altLang="en-US" sz="2400" dirty="0"/>
          </a:p>
          <a:p>
            <a:endParaRPr lang="en-US" dirty="0"/>
          </a:p>
        </p:txBody>
      </p:sp>
    </p:spTree>
    <p:extLst>
      <p:ext uri="{BB962C8B-B14F-4D97-AF65-F5344CB8AC3E}">
        <p14:creationId xmlns:p14="http://schemas.microsoft.com/office/powerpoint/2010/main" xmlns="" val="242109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DAEC8A-660C-7F41-AD31-1680121D06A9}"/>
              </a:ext>
            </a:extLst>
          </p:cNvPr>
          <p:cNvSpPr>
            <a:spLocks noGrp="1"/>
          </p:cNvSpPr>
          <p:nvPr>
            <p:ph type="title"/>
          </p:nvPr>
        </p:nvSpPr>
        <p:spPr/>
        <p:txBody>
          <a:bodyPr/>
          <a:lstStyle/>
          <a:p>
            <a:r>
              <a:rPr lang="en-US" altLang="en-US" sz="3600" i="1" dirty="0"/>
              <a:t>Rosy periwinkle</a:t>
            </a:r>
            <a:endParaRPr lang="en-US" i="1" dirty="0"/>
          </a:p>
        </p:txBody>
      </p:sp>
      <p:pic>
        <p:nvPicPr>
          <p:cNvPr id="5" name="Content Placeholder 4" descr="56_06RosyPeriwinkle-U">
            <a:extLst>
              <a:ext uri="{FF2B5EF4-FFF2-40B4-BE49-F238E27FC236}">
                <a16:creationId xmlns:a16="http://schemas.microsoft.com/office/drawing/2014/main" xmlns="" id="{19DD6177-2867-4C75-8708-1DF4CEEE0EFC}"/>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369126" y="2161310"/>
            <a:ext cx="5403273" cy="3774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26941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B60CDA-5657-9742-8509-444AB53109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A6362B87-8C70-A24E-9B9F-42F58386D61E}"/>
              </a:ext>
            </a:extLst>
          </p:cNvPr>
          <p:cNvSpPr>
            <a:spLocks noGrp="1"/>
          </p:cNvSpPr>
          <p:nvPr>
            <p:ph idx="1"/>
          </p:nvPr>
        </p:nvSpPr>
        <p:spPr/>
        <p:txBody>
          <a:bodyPr/>
          <a:lstStyle/>
          <a:p>
            <a:pPr eaLnBrk="1" hangingPunct="1"/>
            <a:r>
              <a:rPr lang="en-US" altLang="en-US" sz="2400" dirty="0"/>
              <a:t>The loss of species also means loss of genes and genetic diversity</a:t>
            </a:r>
          </a:p>
          <a:p>
            <a:pPr eaLnBrk="1" hangingPunct="1"/>
            <a:r>
              <a:rPr lang="en-US" altLang="en-US" sz="2400" dirty="0"/>
              <a:t>The enormous genetic diversity of organisms has potential for great human benefit</a:t>
            </a:r>
          </a:p>
          <a:p>
            <a:endParaRPr lang="en-US" dirty="0"/>
          </a:p>
        </p:txBody>
      </p:sp>
    </p:spTree>
    <p:extLst>
      <p:ext uri="{BB962C8B-B14F-4D97-AF65-F5344CB8AC3E}">
        <p14:creationId xmlns:p14="http://schemas.microsoft.com/office/powerpoint/2010/main" xmlns="" val="948407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B3508C-7661-2540-816B-BF5C3BF66FF0}"/>
              </a:ext>
            </a:extLst>
          </p:cNvPr>
          <p:cNvSpPr>
            <a:spLocks noGrp="1"/>
          </p:cNvSpPr>
          <p:nvPr>
            <p:ph type="title"/>
          </p:nvPr>
        </p:nvSpPr>
        <p:spPr/>
        <p:txBody>
          <a:bodyPr/>
          <a:lstStyle/>
          <a:p>
            <a:r>
              <a:rPr lang="en-US" dirty="0"/>
              <a:t>Ecological conservation </a:t>
            </a:r>
          </a:p>
        </p:txBody>
      </p:sp>
      <p:sp>
        <p:nvSpPr>
          <p:cNvPr id="3" name="Content Placeholder 2">
            <a:extLst>
              <a:ext uri="{FF2B5EF4-FFF2-40B4-BE49-F238E27FC236}">
                <a16:creationId xmlns:a16="http://schemas.microsoft.com/office/drawing/2014/main" xmlns="" id="{759A6E53-7E07-144C-B95A-2F3F200D9EFB}"/>
              </a:ext>
            </a:extLst>
          </p:cNvPr>
          <p:cNvSpPr>
            <a:spLocks noGrp="1"/>
          </p:cNvSpPr>
          <p:nvPr>
            <p:ph idx="1"/>
          </p:nvPr>
        </p:nvSpPr>
        <p:spPr/>
        <p:txBody>
          <a:bodyPr vert="horz" lIns="91440" tIns="45720" rIns="91440" bIns="45720" rtlCol="0">
            <a:normAutofit/>
          </a:bodyPr>
          <a:lstStyle/>
          <a:p>
            <a:r>
              <a:rPr lang="en-US" dirty="0"/>
              <a:t>It is the branch of ecology and evolutionary biology that deals with the preservation and management of biodiversity and natural resources. Its goal is to find ways to conserve species, habitats, landscapes, and ecosystems as quickly, as efficiently, and as economically as possible.</a:t>
            </a:r>
          </a:p>
          <a:p>
            <a:r>
              <a:rPr lang="en-US" dirty="0"/>
              <a:t>Biodiversity is a term used to describe the enormous variety of life on Earth. It can be used more specifically to refer to all of the species in one region or ecosystem. Biodiversity refers to every living thing, including plants, bacteria, animals, and humans</a:t>
            </a:r>
          </a:p>
        </p:txBody>
      </p:sp>
    </p:spTree>
    <p:extLst>
      <p:ext uri="{BB962C8B-B14F-4D97-AF65-F5344CB8AC3E}">
        <p14:creationId xmlns:p14="http://schemas.microsoft.com/office/powerpoint/2010/main" xmlns="" val="1353215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244C74-ACAD-D941-B707-4F3809A40EE4}"/>
              </a:ext>
            </a:extLst>
          </p:cNvPr>
          <p:cNvSpPr>
            <a:spLocks noGrp="1"/>
          </p:cNvSpPr>
          <p:nvPr>
            <p:ph type="title"/>
          </p:nvPr>
        </p:nvSpPr>
        <p:spPr/>
        <p:txBody>
          <a:bodyPr/>
          <a:lstStyle/>
          <a:p>
            <a:r>
              <a:rPr lang="en-US" altLang="en-US" i="1" dirty="0"/>
              <a:t>Ecosystem Services</a:t>
            </a:r>
            <a:endParaRPr lang="en-US" dirty="0"/>
          </a:p>
        </p:txBody>
      </p:sp>
      <p:sp>
        <p:nvSpPr>
          <p:cNvPr id="3" name="Content Placeholder 2">
            <a:extLst>
              <a:ext uri="{FF2B5EF4-FFF2-40B4-BE49-F238E27FC236}">
                <a16:creationId xmlns:a16="http://schemas.microsoft.com/office/drawing/2014/main" xmlns="" id="{53A2B85D-6638-FC48-BF3D-ECAEBF877E4F}"/>
              </a:ext>
            </a:extLst>
          </p:cNvPr>
          <p:cNvSpPr>
            <a:spLocks noGrp="1"/>
          </p:cNvSpPr>
          <p:nvPr>
            <p:ph idx="1"/>
          </p:nvPr>
        </p:nvSpPr>
        <p:spPr/>
        <p:txBody>
          <a:bodyPr/>
          <a:lstStyle/>
          <a:p>
            <a:pPr eaLnBrk="1" hangingPunct="1"/>
            <a:r>
              <a:rPr lang="en-US" altLang="en-US" sz="2800" b="1" dirty="0"/>
              <a:t>Ecosystem services </a:t>
            </a:r>
            <a:r>
              <a:rPr lang="en-US" altLang="en-US" sz="2800" dirty="0"/>
              <a:t>encompass all the processes through which natural ecosystems and their species help sustain human life</a:t>
            </a:r>
          </a:p>
          <a:p>
            <a:pPr eaLnBrk="1" hangingPunct="1"/>
            <a:r>
              <a:rPr lang="en-US" altLang="en-US" sz="2800" dirty="0"/>
              <a:t>Some examples of ecosystem services</a:t>
            </a:r>
          </a:p>
          <a:p>
            <a:pPr marL="971550" lvl="1" eaLnBrk="1" hangingPunct="1"/>
            <a:r>
              <a:rPr lang="en-US" altLang="en-US" sz="2600" dirty="0"/>
              <a:t>Purification of air and water</a:t>
            </a:r>
          </a:p>
          <a:p>
            <a:pPr marL="971550" lvl="1" eaLnBrk="1" hangingPunct="1"/>
            <a:r>
              <a:rPr lang="en-US" altLang="en-US" sz="2600" dirty="0"/>
              <a:t>Detoxification and decomposition of wastes</a:t>
            </a:r>
          </a:p>
          <a:p>
            <a:pPr marL="971550" lvl="1" eaLnBrk="1" hangingPunct="1"/>
            <a:r>
              <a:rPr lang="en-US" altLang="en-US" sz="2600" dirty="0"/>
              <a:t>Cycling of nutrients</a:t>
            </a:r>
          </a:p>
          <a:p>
            <a:pPr marL="971550" lvl="1" eaLnBrk="1" hangingPunct="1"/>
            <a:r>
              <a:rPr lang="en-US" altLang="en-US" sz="2600" dirty="0"/>
              <a:t>Moderation of weather extremes</a:t>
            </a:r>
          </a:p>
          <a:p>
            <a:endParaRPr lang="en-US" dirty="0"/>
          </a:p>
        </p:txBody>
      </p:sp>
    </p:spTree>
    <p:extLst>
      <p:ext uri="{BB962C8B-B14F-4D97-AF65-F5344CB8AC3E}">
        <p14:creationId xmlns:p14="http://schemas.microsoft.com/office/powerpoint/2010/main" xmlns="" val="488341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849790-EC2C-AB48-A942-EFE9DB63BDCC}"/>
              </a:ext>
            </a:extLst>
          </p:cNvPr>
          <p:cNvSpPr>
            <a:spLocks noGrp="1"/>
          </p:cNvSpPr>
          <p:nvPr>
            <p:ph type="title"/>
          </p:nvPr>
        </p:nvSpPr>
        <p:spPr/>
        <p:txBody>
          <a:bodyPr/>
          <a:lstStyle/>
          <a:p>
            <a:r>
              <a:rPr lang="en-US" altLang="en-US" i="1" dirty="0"/>
              <a:t>Threats to Biodiversity</a:t>
            </a:r>
            <a:endParaRPr lang="en-US" i="1" dirty="0"/>
          </a:p>
        </p:txBody>
      </p:sp>
      <p:sp>
        <p:nvSpPr>
          <p:cNvPr id="3" name="Content Placeholder 2">
            <a:extLst>
              <a:ext uri="{FF2B5EF4-FFF2-40B4-BE49-F238E27FC236}">
                <a16:creationId xmlns:a16="http://schemas.microsoft.com/office/drawing/2014/main" xmlns="" id="{689B02A6-8C67-1D4B-87D4-707A2E5BF83E}"/>
              </a:ext>
            </a:extLst>
          </p:cNvPr>
          <p:cNvSpPr>
            <a:spLocks noGrp="1"/>
          </p:cNvSpPr>
          <p:nvPr>
            <p:ph idx="1"/>
          </p:nvPr>
        </p:nvSpPr>
        <p:spPr/>
        <p:txBody>
          <a:bodyPr/>
          <a:lstStyle/>
          <a:p>
            <a:pPr eaLnBrk="1" hangingPunct="1"/>
            <a:r>
              <a:rPr lang="en-US" altLang="en-US" sz="2800" dirty="0"/>
              <a:t>Most species loss can be traced to four major threats</a:t>
            </a:r>
          </a:p>
          <a:p>
            <a:pPr marL="971550" lvl="1" eaLnBrk="1" hangingPunct="1"/>
            <a:r>
              <a:rPr lang="en-US" altLang="en-US" sz="2600" dirty="0"/>
              <a:t>Habitat destruction</a:t>
            </a:r>
          </a:p>
          <a:p>
            <a:pPr marL="971550" lvl="1" eaLnBrk="1" hangingPunct="1"/>
            <a:endParaRPr lang="en-US" altLang="en-US" sz="2600" dirty="0"/>
          </a:p>
          <a:p>
            <a:pPr marL="971550" lvl="1" eaLnBrk="1" hangingPunct="1"/>
            <a:r>
              <a:rPr lang="en-US" altLang="en-US" sz="2600" dirty="0"/>
              <a:t>Introduced species</a:t>
            </a:r>
          </a:p>
          <a:p>
            <a:pPr marL="971550" lvl="1" eaLnBrk="1" hangingPunct="1"/>
            <a:endParaRPr lang="en-US" altLang="en-US" sz="2600" dirty="0"/>
          </a:p>
          <a:p>
            <a:pPr marL="971550" lvl="1" eaLnBrk="1" hangingPunct="1"/>
            <a:r>
              <a:rPr lang="en-US" altLang="en-US" sz="2600" dirty="0"/>
              <a:t>Overharvesting</a:t>
            </a:r>
          </a:p>
          <a:p>
            <a:pPr marL="971550" lvl="1" eaLnBrk="1" hangingPunct="1"/>
            <a:endParaRPr lang="en-US" altLang="en-US" sz="2600" dirty="0"/>
          </a:p>
          <a:p>
            <a:pPr marL="971550" lvl="1" eaLnBrk="1" hangingPunct="1"/>
            <a:r>
              <a:rPr lang="en-US" altLang="en-US" sz="2600" dirty="0"/>
              <a:t>Global change</a:t>
            </a:r>
            <a:endParaRPr lang="en-US" dirty="0"/>
          </a:p>
        </p:txBody>
      </p:sp>
    </p:spTree>
    <p:extLst>
      <p:ext uri="{BB962C8B-B14F-4D97-AF65-F5344CB8AC3E}">
        <p14:creationId xmlns:p14="http://schemas.microsoft.com/office/powerpoint/2010/main" xmlns="" val="3408916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602896-A55E-2449-B3FA-220FF229B880}"/>
              </a:ext>
            </a:extLst>
          </p:cNvPr>
          <p:cNvSpPr>
            <a:spLocks noGrp="1"/>
          </p:cNvSpPr>
          <p:nvPr>
            <p:ph type="title"/>
          </p:nvPr>
        </p:nvSpPr>
        <p:spPr/>
        <p:txBody>
          <a:bodyPr/>
          <a:lstStyle/>
          <a:p>
            <a:r>
              <a:rPr lang="en-US" altLang="en-US" i="1" dirty="0"/>
              <a:t>Habitat Loss</a:t>
            </a:r>
            <a:endParaRPr lang="en-US" dirty="0"/>
          </a:p>
        </p:txBody>
      </p:sp>
      <p:sp>
        <p:nvSpPr>
          <p:cNvPr id="3" name="Content Placeholder 2">
            <a:extLst>
              <a:ext uri="{FF2B5EF4-FFF2-40B4-BE49-F238E27FC236}">
                <a16:creationId xmlns:a16="http://schemas.microsoft.com/office/drawing/2014/main" xmlns="" id="{B4F701F1-E4B2-AC48-BD44-1969871711B1}"/>
              </a:ext>
            </a:extLst>
          </p:cNvPr>
          <p:cNvSpPr>
            <a:spLocks noGrp="1"/>
          </p:cNvSpPr>
          <p:nvPr>
            <p:ph idx="1"/>
          </p:nvPr>
        </p:nvSpPr>
        <p:spPr/>
        <p:txBody>
          <a:bodyPr/>
          <a:lstStyle/>
          <a:p>
            <a:pPr eaLnBrk="1" hangingPunct="1"/>
            <a:r>
              <a:rPr lang="en-US" altLang="en-US" sz="2800" dirty="0"/>
              <a:t>Human alteration of habitat is the greatest threat to biodiversity throughout the biosphere</a:t>
            </a:r>
          </a:p>
          <a:p>
            <a:pPr eaLnBrk="1" hangingPunct="1"/>
            <a:r>
              <a:rPr lang="en-US" altLang="en-US" sz="2800" dirty="0"/>
              <a:t>In almost all cases, habitat fragmentation and destruction lead to loss of biodiversity</a:t>
            </a:r>
          </a:p>
          <a:p>
            <a:pPr eaLnBrk="1" hangingPunct="1"/>
            <a:r>
              <a:rPr lang="en-US" altLang="en-US" sz="2800" dirty="0"/>
              <a:t>For example </a:t>
            </a:r>
          </a:p>
          <a:p>
            <a:pPr marL="971550" lvl="1" eaLnBrk="1" hangingPunct="1"/>
            <a:r>
              <a:rPr lang="en-US" altLang="en-US" sz="2600" dirty="0"/>
              <a:t>In Wisconsin, prairie occupies &lt;0.1% of its original area</a:t>
            </a:r>
          </a:p>
          <a:p>
            <a:pPr marL="971550" lvl="1" eaLnBrk="1" hangingPunct="1"/>
            <a:r>
              <a:rPr lang="en-US" altLang="en-US" sz="2600" dirty="0"/>
              <a:t>About 93% of coral reefs have been damaged by human activities</a:t>
            </a:r>
          </a:p>
          <a:p>
            <a:endParaRPr lang="en-US" dirty="0"/>
          </a:p>
        </p:txBody>
      </p:sp>
    </p:spTree>
    <p:extLst>
      <p:ext uri="{BB962C8B-B14F-4D97-AF65-F5344CB8AC3E}">
        <p14:creationId xmlns:p14="http://schemas.microsoft.com/office/powerpoint/2010/main" xmlns="" val="2309604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E26B03-A5B7-5948-82A8-9BE5678FB479}"/>
              </a:ext>
            </a:extLst>
          </p:cNvPr>
          <p:cNvSpPr>
            <a:spLocks noGrp="1"/>
          </p:cNvSpPr>
          <p:nvPr>
            <p:ph type="title"/>
          </p:nvPr>
        </p:nvSpPr>
        <p:spPr/>
        <p:txBody>
          <a:bodyPr/>
          <a:lstStyle/>
          <a:p>
            <a:r>
              <a:rPr lang="en-US" i="1" dirty="0"/>
              <a:t>Habitat loss</a:t>
            </a:r>
          </a:p>
        </p:txBody>
      </p:sp>
      <p:pic>
        <p:nvPicPr>
          <p:cNvPr id="4" name="Picture 4" descr="56_07HabitatFragment-U">
            <a:extLst>
              <a:ext uri="{FF2B5EF4-FFF2-40B4-BE49-F238E27FC236}">
                <a16:creationId xmlns:a16="http://schemas.microsoft.com/office/drawing/2014/main" xmlns="" id="{86244C72-0F9C-4354-A5F0-DF351E3202F5}"/>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314560" y="2396837"/>
            <a:ext cx="6345382" cy="3968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45513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CB5528-C41A-4745-A928-98DFC0BB7A4F}"/>
              </a:ext>
            </a:extLst>
          </p:cNvPr>
          <p:cNvSpPr>
            <a:spLocks noGrp="1"/>
          </p:cNvSpPr>
          <p:nvPr>
            <p:ph type="title"/>
          </p:nvPr>
        </p:nvSpPr>
        <p:spPr/>
        <p:txBody>
          <a:bodyPr/>
          <a:lstStyle/>
          <a:p>
            <a:r>
              <a:rPr lang="en-US" altLang="en-US" i="1" dirty="0"/>
              <a:t>Introduced Species</a:t>
            </a:r>
            <a:endParaRPr lang="en-US" dirty="0"/>
          </a:p>
        </p:txBody>
      </p:sp>
      <p:sp>
        <p:nvSpPr>
          <p:cNvPr id="3" name="Content Placeholder 2">
            <a:extLst>
              <a:ext uri="{FF2B5EF4-FFF2-40B4-BE49-F238E27FC236}">
                <a16:creationId xmlns:a16="http://schemas.microsoft.com/office/drawing/2014/main" xmlns="" id="{EE7BCE7E-C21B-A742-97AC-D3F0BD4D29EC}"/>
              </a:ext>
            </a:extLst>
          </p:cNvPr>
          <p:cNvSpPr>
            <a:spLocks noGrp="1"/>
          </p:cNvSpPr>
          <p:nvPr>
            <p:ph idx="1"/>
          </p:nvPr>
        </p:nvSpPr>
        <p:spPr/>
        <p:txBody>
          <a:bodyPr/>
          <a:lstStyle/>
          <a:p>
            <a:pPr eaLnBrk="1" hangingPunct="1"/>
            <a:r>
              <a:rPr lang="en-US" altLang="en-US" sz="2400" b="1" dirty="0"/>
              <a:t>Introduced species </a:t>
            </a:r>
            <a:r>
              <a:rPr lang="en-US" altLang="en-US" sz="2400" dirty="0"/>
              <a:t>are those that humans move from native locations to new geographic regions</a:t>
            </a:r>
          </a:p>
          <a:p>
            <a:pPr eaLnBrk="1" hangingPunct="1"/>
            <a:endParaRPr lang="en-US" altLang="en-US" sz="2400" dirty="0"/>
          </a:p>
          <a:p>
            <a:pPr eaLnBrk="1" hangingPunct="1"/>
            <a:r>
              <a:rPr lang="en-US" altLang="en-US" sz="2400" dirty="0"/>
              <a:t>Without their native predators, parasites, and pathogens, introduced species may spread rapidly</a:t>
            </a:r>
          </a:p>
          <a:p>
            <a:pPr eaLnBrk="1" hangingPunct="1"/>
            <a:endParaRPr lang="en-US" altLang="en-US" sz="2400" dirty="0"/>
          </a:p>
          <a:p>
            <a:pPr eaLnBrk="1" hangingPunct="1"/>
            <a:r>
              <a:rPr lang="en-US" altLang="en-US" sz="2400" dirty="0"/>
              <a:t>Introduced species that gain a foothold in a new habitat usually disrupt their adopted community</a:t>
            </a:r>
          </a:p>
          <a:p>
            <a:endParaRPr lang="en-US" dirty="0"/>
          </a:p>
        </p:txBody>
      </p:sp>
    </p:spTree>
    <p:extLst>
      <p:ext uri="{BB962C8B-B14F-4D97-AF65-F5344CB8AC3E}">
        <p14:creationId xmlns:p14="http://schemas.microsoft.com/office/powerpoint/2010/main" xmlns="" val="1838211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413789-8A04-3B43-BBE3-C2180610A116}"/>
              </a:ext>
            </a:extLst>
          </p:cNvPr>
          <p:cNvSpPr>
            <a:spLocks noGrp="1"/>
          </p:cNvSpPr>
          <p:nvPr>
            <p:ph type="title"/>
          </p:nvPr>
        </p:nvSpPr>
        <p:spPr/>
        <p:txBody>
          <a:bodyPr/>
          <a:lstStyle/>
          <a:p>
            <a:r>
              <a:rPr lang="en-US" altLang="en-US" i="1" dirty="0"/>
              <a:t>Overharvesting</a:t>
            </a:r>
            <a:endParaRPr lang="en-US" dirty="0"/>
          </a:p>
        </p:txBody>
      </p:sp>
      <p:sp>
        <p:nvSpPr>
          <p:cNvPr id="3" name="Content Placeholder 2">
            <a:extLst>
              <a:ext uri="{FF2B5EF4-FFF2-40B4-BE49-F238E27FC236}">
                <a16:creationId xmlns:a16="http://schemas.microsoft.com/office/drawing/2014/main" xmlns="" id="{D9DA7293-923C-914D-B6C3-1EF80161891A}"/>
              </a:ext>
            </a:extLst>
          </p:cNvPr>
          <p:cNvSpPr>
            <a:spLocks noGrp="1"/>
          </p:cNvSpPr>
          <p:nvPr>
            <p:ph idx="1"/>
          </p:nvPr>
        </p:nvSpPr>
        <p:spPr/>
        <p:txBody>
          <a:bodyPr/>
          <a:lstStyle/>
          <a:p>
            <a:pPr eaLnBrk="1" hangingPunct="1"/>
            <a:r>
              <a:rPr lang="en-US" altLang="en-US" sz="2800" dirty="0"/>
              <a:t>Overharvesting is human harvesting of wild plants or animals at rates exceeding the ability of populations of those species to rebound</a:t>
            </a:r>
          </a:p>
          <a:p>
            <a:pPr eaLnBrk="1" hangingPunct="1"/>
            <a:endParaRPr lang="en-US" altLang="en-US" sz="2800" dirty="0"/>
          </a:p>
          <a:p>
            <a:pPr eaLnBrk="1" hangingPunct="1"/>
            <a:r>
              <a:rPr lang="en-US" altLang="en-US" sz="2800" dirty="0"/>
              <a:t>Large organisms with low reproductive rates are especially vulnerable to overharvesting</a:t>
            </a:r>
          </a:p>
          <a:p>
            <a:pPr lvl="1" eaLnBrk="1" hangingPunct="1"/>
            <a:r>
              <a:rPr lang="en-US" altLang="en-US" sz="2600" dirty="0"/>
              <a:t>For example, elephant populations declined because of harvesting for ivory</a:t>
            </a:r>
            <a:endParaRPr lang="en-US" altLang="en-US" sz="2400" dirty="0"/>
          </a:p>
          <a:p>
            <a:endParaRPr lang="en-US" dirty="0"/>
          </a:p>
        </p:txBody>
      </p:sp>
    </p:spTree>
    <p:extLst>
      <p:ext uri="{BB962C8B-B14F-4D97-AF65-F5344CB8AC3E}">
        <p14:creationId xmlns:p14="http://schemas.microsoft.com/office/powerpoint/2010/main" xmlns="" val="4123325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FD0B82-4B41-884C-BDE5-9CAD5D2EC4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ABC4A37E-BFA0-AF4F-83B5-879AA2CED374}"/>
              </a:ext>
            </a:extLst>
          </p:cNvPr>
          <p:cNvSpPr>
            <a:spLocks noGrp="1"/>
          </p:cNvSpPr>
          <p:nvPr>
            <p:ph idx="1"/>
          </p:nvPr>
        </p:nvSpPr>
        <p:spPr/>
        <p:txBody>
          <a:bodyPr/>
          <a:lstStyle/>
          <a:p>
            <a:pPr eaLnBrk="1" hangingPunct="1"/>
            <a:r>
              <a:rPr lang="en-US" altLang="en-US" sz="2800" dirty="0"/>
              <a:t>DNA analysis can help conservation biologists identify the source of illegally obtained animal products</a:t>
            </a:r>
          </a:p>
          <a:p>
            <a:pPr marL="923925" lvl="1" eaLnBrk="1" hangingPunct="1"/>
            <a:r>
              <a:rPr lang="en-US" altLang="en-US" sz="2600" dirty="0"/>
              <a:t>For example, DNA from illegally harvested ivory can be used to trace the original population of elephants to within a few hundred kilometers</a:t>
            </a:r>
            <a:endParaRPr lang="en-US" altLang="en-US" sz="2400" dirty="0"/>
          </a:p>
          <a:p>
            <a:endParaRPr lang="en-US" dirty="0"/>
          </a:p>
        </p:txBody>
      </p:sp>
    </p:spTree>
    <p:extLst>
      <p:ext uri="{BB962C8B-B14F-4D97-AF65-F5344CB8AC3E}">
        <p14:creationId xmlns:p14="http://schemas.microsoft.com/office/powerpoint/2010/main" xmlns="" val="2747450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090355-D557-2C47-B587-8BF1C4AF3D40}"/>
              </a:ext>
            </a:extLst>
          </p:cNvPr>
          <p:cNvSpPr>
            <a:spLocks noGrp="1"/>
          </p:cNvSpPr>
          <p:nvPr>
            <p:ph type="title"/>
          </p:nvPr>
        </p:nvSpPr>
        <p:spPr/>
        <p:txBody>
          <a:bodyPr/>
          <a:lstStyle/>
          <a:p>
            <a:r>
              <a:rPr lang="en-US" altLang="en-US" i="1" dirty="0"/>
              <a:t>Overharvesting</a:t>
            </a:r>
            <a:endParaRPr lang="en-US" dirty="0"/>
          </a:p>
        </p:txBody>
      </p:sp>
      <p:pic>
        <p:nvPicPr>
          <p:cNvPr id="4" name="Picture 5" descr="56_09ElephantPoaching-U">
            <a:extLst>
              <a:ext uri="{FF2B5EF4-FFF2-40B4-BE49-F238E27FC236}">
                <a16:creationId xmlns:a16="http://schemas.microsoft.com/office/drawing/2014/main" xmlns="" id="{FBB9E74D-8C85-48A2-8BA6-4C35EC87B8C1}"/>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297329" y="2336800"/>
            <a:ext cx="6381317" cy="3598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25229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24D412-6F8F-AA4F-BE8C-6C6A5B90E1E3}"/>
              </a:ext>
            </a:extLst>
          </p:cNvPr>
          <p:cNvSpPr>
            <a:spLocks noGrp="1"/>
          </p:cNvSpPr>
          <p:nvPr>
            <p:ph type="title"/>
          </p:nvPr>
        </p:nvSpPr>
        <p:spPr/>
        <p:txBody>
          <a:bodyPr/>
          <a:lstStyle/>
          <a:p>
            <a:r>
              <a:rPr lang="en-US" altLang="en-US" sz="3600" i="1" dirty="0"/>
              <a:t>Overfishing</a:t>
            </a:r>
            <a:endParaRPr lang="en-US" i="1" dirty="0"/>
          </a:p>
        </p:txBody>
      </p:sp>
      <p:sp>
        <p:nvSpPr>
          <p:cNvPr id="6" name="Content Placeholder 5">
            <a:extLst>
              <a:ext uri="{FF2B5EF4-FFF2-40B4-BE49-F238E27FC236}">
                <a16:creationId xmlns:a16="http://schemas.microsoft.com/office/drawing/2014/main" xmlns="" id="{C0953BEE-F3D6-4F83-A8D8-E1D77B8318BB}"/>
              </a:ext>
            </a:extLst>
          </p:cNvPr>
          <p:cNvSpPr>
            <a:spLocks noGrp="1"/>
          </p:cNvSpPr>
          <p:nvPr>
            <p:ph idx="1"/>
          </p:nvPr>
        </p:nvSpPr>
        <p:spPr/>
        <p:txBody>
          <a:bodyPr/>
          <a:lstStyle/>
          <a:p>
            <a:pPr eaLnBrk="1" hangingPunct="1"/>
            <a:r>
              <a:rPr lang="en-US" altLang="en-US" sz="2800" dirty="0"/>
              <a:t>Overfishing has decimated wild fish populations</a:t>
            </a:r>
          </a:p>
          <a:p>
            <a:pPr marL="979488" lvl="1" eaLnBrk="1" hangingPunct="1"/>
            <a:r>
              <a:rPr lang="en-US" altLang="en-US" sz="2600" dirty="0"/>
              <a:t>For example, the North Atlantic bluefin tuna population decreased by 80% in ten years</a:t>
            </a:r>
            <a:endParaRPr lang="en-US" altLang="en-US" sz="2400" dirty="0"/>
          </a:p>
          <a:p>
            <a:endParaRPr lang="en-US" dirty="0"/>
          </a:p>
        </p:txBody>
      </p:sp>
    </p:spTree>
    <p:extLst>
      <p:ext uri="{BB962C8B-B14F-4D97-AF65-F5344CB8AC3E}">
        <p14:creationId xmlns:p14="http://schemas.microsoft.com/office/powerpoint/2010/main" xmlns="" val="2282755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A11EC6-4961-1745-848A-A5C0EF70D0F2}"/>
              </a:ext>
            </a:extLst>
          </p:cNvPr>
          <p:cNvSpPr>
            <a:spLocks noGrp="1"/>
          </p:cNvSpPr>
          <p:nvPr>
            <p:ph type="title"/>
          </p:nvPr>
        </p:nvSpPr>
        <p:spPr/>
        <p:txBody>
          <a:bodyPr/>
          <a:lstStyle/>
          <a:p>
            <a:r>
              <a:rPr lang="en-US" altLang="en-US" sz="3600" i="1" dirty="0"/>
              <a:t>Overfishing</a:t>
            </a:r>
            <a:endParaRPr lang="en-US" i="1" dirty="0"/>
          </a:p>
        </p:txBody>
      </p:sp>
      <p:pic>
        <p:nvPicPr>
          <p:cNvPr id="4" name="Content Placeholder 3">
            <a:extLst>
              <a:ext uri="{FF2B5EF4-FFF2-40B4-BE49-F238E27FC236}">
                <a16:creationId xmlns:a16="http://schemas.microsoft.com/office/drawing/2014/main" xmlns="" id="{AF5C200F-AB56-4491-90FC-36DA26E04A8A}"/>
              </a:ext>
            </a:extLst>
          </p:cNvPr>
          <p:cNvPicPr>
            <a:picLocks noGrp="1" noChangeAspect="1"/>
          </p:cNvPicPr>
          <p:nvPr>
            <p:ph idx="1"/>
          </p:nvPr>
        </p:nvPicPr>
        <p:blipFill>
          <a:blip r:embed="rId2"/>
          <a:stretch>
            <a:fillRect/>
          </a:stretch>
        </p:blipFill>
        <p:spPr>
          <a:xfrm>
            <a:off x="2660072" y="2336800"/>
            <a:ext cx="5763491" cy="4050145"/>
          </a:xfrm>
          <a:prstGeom prst="rect">
            <a:avLst/>
          </a:prstGeom>
        </p:spPr>
      </p:pic>
    </p:spTree>
    <p:extLst>
      <p:ext uri="{BB962C8B-B14F-4D97-AF65-F5344CB8AC3E}">
        <p14:creationId xmlns:p14="http://schemas.microsoft.com/office/powerpoint/2010/main" xmlns="" val="2644340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10E22D-5BFE-AA4E-BA87-5614F611C764}"/>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xmlns="" id="{E9ADB74E-71E0-FF48-8A7A-6AD5FE45A0A8}"/>
              </a:ext>
            </a:extLst>
          </p:cNvPr>
          <p:cNvSpPr>
            <a:spLocks noGrp="1"/>
          </p:cNvSpPr>
          <p:nvPr>
            <p:ph idx="1"/>
          </p:nvPr>
        </p:nvSpPr>
        <p:spPr/>
        <p:txBody>
          <a:bodyPr>
            <a:normAutofit fontScale="92500" lnSpcReduction="10000"/>
          </a:bodyPr>
          <a:lstStyle/>
          <a:p>
            <a:r>
              <a:rPr lang="en-US" dirty="0"/>
              <a:t>The Mauryan emperor Ashoka around 250 B.C. issued edicts restricting the slaughter of animals and certain kinds of birds, as well as opened veterinary clinics.</a:t>
            </a:r>
          </a:p>
          <a:p>
            <a:endParaRPr lang="en-US" dirty="0"/>
          </a:p>
          <a:p>
            <a:r>
              <a:rPr lang="en-US" dirty="0"/>
              <a:t>Conservation ethics are also found in early religious and philosophical writings. There are examples in the Tao, Shinto, Hindu, Islamic and Buddhist traditions. In Greek philosophy, Plato lamented about pasture land degradation: "What is left now is, so to say, the skeleton of a body wasted by disease; the rich, soft soil has been carried off and only the bare framework of the district left. In the bible, through Moses, God commanded to let the land rest from cultivation every seventh year.</a:t>
            </a:r>
          </a:p>
        </p:txBody>
      </p:sp>
    </p:spTree>
    <p:extLst>
      <p:ext uri="{BB962C8B-B14F-4D97-AF65-F5344CB8AC3E}">
        <p14:creationId xmlns:p14="http://schemas.microsoft.com/office/powerpoint/2010/main" xmlns="" val="2228034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71EF77-692F-FB47-A8E6-C6005CF7F0BB}"/>
              </a:ext>
            </a:extLst>
          </p:cNvPr>
          <p:cNvSpPr>
            <a:spLocks noGrp="1"/>
          </p:cNvSpPr>
          <p:nvPr>
            <p:ph type="title"/>
          </p:nvPr>
        </p:nvSpPr>
        <p:spPr/>
        <p:txBody>
          <a:bodyPr/>
          <a:lstStyle/>
          <a:p>
            <a:r>
              <a:rPr lang="en-US" altLang="en-US" i="1" dirty="0"/>
              <a:t>Global Change</a:t>
            </a:r>
            <a:endParaRPr lang="en-US" dirty="0"/>
          </a:p>
        </p:txBody>
      </p:sp>
      <p:sp>
        <p:nvSpPr>
          <p:cNvPr id="3" name="Content Placeholder 2">
            <a:extLst>
              <a:ext uri="{FF2B5EF4-FFF2-40B4-BE49-F238E27FC236}">
                <a16:creationId xmlns:a16="http://schemas.microsoft.com/office/drawing/2014/main" xmlns="" id="{EFCFE0F6-6578-A046-B720-F8C1E3180C3E}"/>
              </a:ext>
            </a:extLst>
          </p:cNvPr>
          <p:cNvSpPr>
            <a:spLocks noGrp="1"/>
          </p:cNvSpPr>
          <p:nvPr>
            <p:ph idx="1"/>
          </p:nvPr>
        </p:nvSpPr>
        <p:spPr/>
        <p:txBody>
          <a:bodyPr>
            <a:normAutofit fontScale="55000" lnSpcReduction="20000"/>
          </a:bodyPr>
          <a:lstStyle/>
          <a:p>
            <a:pPr eaLnBrk="1" hangingPunct="1"/>
            <a:r>
              <a:rPr lang="en-US" sz="6000" b="1" dirty="0"/>
              <a:t> </a:t>
            </a:r>
            <a:r>
              <a:rPr lang="en-US" altLang="en-US" sz="6000" dirty="0"/>
              <a:t>Global change includes alterations in climate, atmospheric chemistry, and broad ecological systems</a:t>
            </a:r>
          </a:p>
          <a:p>
            <a:pPr eaLnBrk="1" hangingPunct="1"/>
            <a:r>
              <a:rPr lang="en-US" altLang="en-US" sz="6000" dirty="0"/>
              <a:t>Acid precipitation contains sulfuric acid and nitric acid from the burning of wood and fossil fuels</a:t>
            </a:r>
          </a:p>
          <a:p>
            <a:pPr marL="0" indent="0">
              <a:buNone/>
            </a:pPr>
            <a:r>
              <a:rPr lang="en-US" sz="6000" b="1" dirty="0"/>
              <a:t>         </a:t>
            </a:r>
          </a:p>
          <a:p>
            <a:pPr marL="0" indent="0">
              <a:buNone/>
            </a:pPr>
            <a:r>
              <a:rPr lang="en-US" sz="6000" b="1" dirty="0"/>
              <a:t>          </a:t>
            </a:r>
          </a:p>
        </p:txBody>
      </p:sp>
    </p:spTree>
    <p:extLst>
      <p:ext uri="{BB962C8B-B14F-4D97-AF65-F5344CB8AC3E}">
        <p14:creationId xmlns:p14="http://schemas.microsoft.com/office/powerpoint/2010/main" xmlns="" val="1669168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A08F8F-DC30-4B7D-AAF8-0A5286F08CB9}"/>
              </a:ext>
            </a:extLst>
          </p:cNvPr>
          <p:cNvSpPr>
            <a:spLocks noGrp="1"/>
          </p:cNvSpPr>
          <p:nvPr>
            <p:ph type="title"/>
          </p:nvPr>
        </p:nvSpPr>
        <p:spPr/>
        <p:txBody>
          <a:bodyPr/>
          <a:lstStyle/>
          <a:p>
            <a:r>
              <a:rPr lang="en-US" altLang="en-US" i="1" dirty="0"/>
              <a:t>Global Change</a:t>
            </a:r>
            <a:endParaRPr lang="en-US" dirty="0"/>
          </a:p>
        </p:txBody>
      </p:sp>
      <p:sp>
        <p:nvSpPr>
          <p:cNvPr id="3" name="Content Placeholder 2">
            <a:extLst>
              <a:ext uri="{FF2B5EF4-FFF2-40B4-BE49-F238E27FC236}">
                <a16:creationId xmlns:a16="http://schemas.microsoft.com/office/drawing/2014/main" xmlns="" id="{D108FCAD-9E36-454E-9736-8DDE079C1746}"/>
              </a:ext>
            </a:extLst>
          </p:cNvPr>
          <p:cNvSpPr>
            <a:spLocks noGrp="1"/>
          </p:cNvSpPr>
          <p:nvPr>
            <p:ph idx="1"/>
          </p:nvPr>
        </p:nvSpPr>
        <p:spPr/>
        <p:txBody>
          <a:bodyPr>
            <a:normAutofit fontScale="92500"/>
          </a:bodyPr>
          <a:lstStyle/>
          <a:p>
            <a:pPr eaLnBrk="1" hangingPunct="1">
              <a:lnSpc>
                <a:spcPct val="90000"/>
              </a:lnSpc>
            </a:pPr>
            <a:r>
              <a:rPr lang="en-US" altLang="en-US" sz="2800" dirty="0"/>
              <a:t>Air pollution from one region can result in acid precipitation downwind</a:t>
            </a:r>
          </a:p>
          <a:p>
            <a:pPr marL="979488" lvl="1" eaLnBrk="1" hangingPunct="1">
              <a:lnSpc>
                <a:spcPct val="90000"/>
              </a:lnSpc>
            </a:pPr>
            <a:r>
              <a:rPr lang="en-US" altLang="en-US" sz="2600" dirty="0"/>
              <a:t>For example, industrial pollution in the midwestern United States caused acid rain in eastern Canada in the 1960s</a:t>
            </a:r>
          </a:p>
          <a:p>
            <a:pPr eaLnBrk="1" hangingPunct="1">
              <a:lnSpc>
                <a:spcPct val="90000"/>
              </a:lnSpc>
            </a:pPr>
            <a:r>
              <a:rPr lang="en-US" altLang="en-US" sz="2800" dirty="0"/>
              <a:t>Acid precipitation kills fish and other lake-dwelling organisms</a:t>
            </a:r>
            <a:endParaRPr lang="en-US" altLang="en-US" sz="3000" dirty="0"/>
          </a:p>
          <a:p>
            <a:pPr eaLnBrk="1" hangingPunct="1">
              <a:lnSpc>
                <a:spcPct val="90000"/>
              </a:lnSpc>
            </a:pPr>
            <a:r>
              <a:rPr lang="en-US" altLang="en-US" sz="2800" dirty="0"/>
              <a:t>Environmental regulations have helped to decrease acid precipitation</a:t>
            </a:r>
          </a:p>
          <a:p>
            <a:pPr marL="979488" lvl="1" eaLnBrk="1" hangingPunct="1">
              <a:lnSpc>
                <a:spcPct val="90000"/>
              </a:lnSpc>
            </a:pPr>
            <a:r>
              <a:rPr lang="en-US" altLang="en-US" sz="2600" dirty="0"/>
              <a:t>For example, sulfur dioxide emissions in the United States decreased 31% between 1993 and 2002</a:t>
            </a:r>
            <a:endParaRPr lang="en-US" altLang="en-US" sz="2400" dirty="0"/>
          </a:p>
          <a:p>
            <a:endParaRPr lang="en-US" dirty="0"/>
          </a:p>
        </p:txBody>
      </p:sp>
    </p:spTree>
    <p:extLst>
      <p:ext uri="{BB962C8B-B14F-4D97-AF65-F5344CB8AC3E}">
        <p14:creationId xmlns:p14="http://schemas.microsoft.com/office/powerpoint/2010/main" xmlns="" val="3844282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EDD852-1ED4-4BF8-BA93-B20529FB0A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42B545F5-1CE5-4520-B5A2-7EEBE8540A7A}"/>
              </a:ext>
            </a:extLst>
          </p:cNvPr>
          <p:cNvSpPr>
            <a:spLocks noGrp="1"/>
          </p:cNvSpPr>
          <p:nvPr>
            <p:ph idx="1"/>
          </p:nvPr>
        </p:nvSpPr>
        <p:spPr/>
        <p:txBody>
          <a:bodyPr>
            <a:normAutofit/>
          </a:bodyPr>
          <a:lstStyle/>
          <a:p>
            <a:pPr marL="0" indent="0">
              <a:buNone/>
            </a:pPr>
            <a:r>
              <a:rPr lang="en-US" sz="6000" dirty="0"/>
              <a:t>           </a:t>
            </a:r>
          </a:p>
          <a:p>
            <a:pPr marL="0" indent="0">
              <a:buNone/>
            </a:pPr>
            <a:r>
              <a:rPr lang="en-US" sz="6000" dirty="0"/>
              <a:t>           </a:t>
            </a:r>
            <a:r>
              <a:rPr lang="en-US" sz="6000" i="1" dirty="0"/>
              <a:t>Thank you</a:t>
            </a:r>
          </a:p>
        </p:txBody>
      </p:sp>
    </p:spTree>
    <p:extLst>
      <p:ext uri="{BB962C8B-B14F-4D97-AF65-F5344CB8AC3E}">
        <p14:creationId xmlns:p14="http://schemas.microsoft.com/office/powerpoint/2010/main" xmlns="" val="3117343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1D323A-F4DB-2C49-9467-54B7030838F5}"/>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xmlns="" id="{B75E63E9-6897-4C45-ACC2-E10F9C6ECDCB}"/>
              </a:ext>
            </a:extLst>
          </p:cNvPr>
          <p:cNvSpPr>
            <a:spLocks noGrp="1"/>
          </p:cNvSpPr>
          <p:nvPr>
            <p:ph idx="1"/>
          </p:nvPr>
        </p:nvSpPr>
        <p:spPr>
          <a:xfrm>
            <a:off x="513324" y="2448204"/>
            <a:ext cx="9613861" cy="3599316"/>
          </a:xfrm>
        </p:spPr>
        <p:txBody>
          <a:bodyPr/>
          <a:lstStyle/>
          <a:p>
            <a:r>
              <a:rPr lang="en-US" dirty="0"/>
              <a:t>Before the 18th century, however, much of European culture considered it a pagan view to admire nature. Wilderness was denigrated while agricultural development was praised. However, as early as AD 680 a wildlife sanctuary was founded on the </a:t>
            </a:r>
            <a:r>
              <a:rPr lang="en-US" dirty="0" err="1"/>
              <a:t>Farne</a:t>
            </a:r>
            <a:r>
              <a:rPr lang="en-US" dirty="0"/>
              <a:t> Islands by St Cuthbert in response to his religious beliefs</a:t>
            </a:r>
          </a:p>
          <a:p>
            <a:r>
              <a:rPr lang="en-US" dirty="0"/>
              <a:t>The modern roots of conservation ecology can be found in the late 18th-century Enlightenment period particularly in England and Scotland. A number of thinkers, among them notably Lord </a:t>
            </a:r>
            <a:r>
              <a:rPr lang="en-US" dirty="0" err="1"/>
              <a:t>Monboddo</a:t>
            </a:r>
            <a:r>
              <a:rPr lang="en-US" dirty="0"/>
              <a:t>, described the importance of "preserving nature"; much of this early emphasis had its origins in Christian theology.</a:t>
            </a:r>
          </a:p>
        </p:txBody>
      </p:sp>
    </p:spTree>
    <p:extLst>
      <p:ext uri="{BB962C8B-B14F-4D97-AF65-F5344CB8AC3E}">
        <p14:creationId xmlns:p14="http://schemas.microsoft.com/office/powerpoint/2010/main" xmlns="" val="1480782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6D3DBE-69D6-B743-9345-71B15BAB1E89}"/>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xmlns="" id="{6394BC46-FA97-3C43-93E1-06D5B93B9AC8}"/>
              </a:ext>
            </a:extLst>
          </p:cNvPr>
          <p:cNvSpPr>
            <a:spLocks noGrp="1"/>
          </p:cNvSpPr>
          <p:nvPr>
            <p:ph idx="1"/>
          </p:nvPr>
        </p:nvSpPr>
        <p:spPr/>
        <p:txBody>
          <a:bodyPr>
            <a:normAutofit fontScale="92500"/>
          </a:bodyPr>
          <a:lstStyle/>
          <a:p>
            <a:r>
              <a:rPr lang="en-US" dirty="0"/>
              <a:t>Scientific conservation principles were first practically applied to the forests of British India. The conservation ethic that began to evolve included three core principles: that human activity damaged the environment, that there was a civic duty to maintain the environment for future generations, and that scientific, empirically based methods should be applied to ensure this duty was carried out. Sir James Ranald Martin was prominent in promoting this ideology, publishing many medico-topographical reports that demonstrated the scale of damage wrought through large-scale deforestation and desiccation, and lobbying extensively for the institutionalization of forest conservation activities in British India through the establishment of Forest Departments.</a:t>
            </a:r>
          </a:p>
        </p:txBody>
      </p:sp>
    </p:spTree>
    <p:extLst>
      <p:ext uri="{BB962C8B-B14F-4D97-AF65-F5344CB8AC3E}">
        <p14:creationId xmlns:p14="http://schemas.microsoft.com/office/powerpoint/2010/main" xmlns="" val="1407717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A34378-D92C-1547-AEE3-4F76122FB7D9}"/>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xmlns="" id="{A00BEEDB-5EB2-7A43-A284-3C91DF44A8A0}"/>
              </a:ext>
            </a:extLst>
          </p:cNvPr>
          <p:cNvSpPr>
            <a:spLocks noGrp="1"/>
          </p:cNvSpPr>
          <p:nvPr>
            <p:ph idx="1"/>
          </p:nvPr>
        </p:nvSpPr>
        <p:spPr/>
        <p:txBody>
          <a:bodyPr/>
          <a:lstStyle/>
          <a:p>
            <a:r>
              <a:rPr lang="en-US" dirty="0"/>
              <a:t>The Madras Board of Revenue started local conservation efforts in 1842, headed by Alexander Gibson, a professional botanist who systematically adopted a forest conservation program based on scientific principles. This was the first case of state conservation management of forests in the world. Governor-General Lord Dalhousie introduced the first permanent and large-scale forest conservation program in the world in 1855, a model that soon spread to other colonies, as well the United States, where Yellowstone National Park was opened in 1872 as the world's first national park.</a:t>
            </a:r>
          </a:p>
        </p:txBody>
      </p:sp>
    </p:spTree>
    <p:extLst>
      <p:ext uri="{BB962C8B-B14F-4D97-AF65-F5344CB8AC3E}">
        <p14:creationId xmlns:p14="http://schemas.microsoft.com/office/powerpoint/2010/main" xmlns="" val="3811465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5AD29C-7DFE-354D-A4F9-5E6FE6BA4F12}"/>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xmlns="" id="{9504A465-A0E3-EE47-B96D-31D1EFD2444A}"/>
              </a:ext>
            </a:extLst>
          </p:cNvPr>
          <p:cNvSpPr>
            <a:spLocks noGrp="1"/>
          </p:cNvSpPr>
          <p:nvPr>
            <p:ph idx="1"/>
          </p:nvPr>
        </p:nvSpPr>
        <p:spPr/>
        <p:txBody>
          <a:bodyPr>
            <a:normAutofit fontScale="92500" lnSpcReduction="10000"/>
          </a:bodyPr>
          <a:lstStyle/>
          <a:p>
            <a:r>
              <a:rPr lang="en-US" dirty="0"/>
              <a:t>The term conservation came into widespread use in the late 19th century and referred to the management, mainly for economic reasons, of such natural resources as timber, fish, game, topsoil, pastureland, and minerals. In addition it referred to the preservation of forests (forestry), wildlife (wildlife refuge), parkland, wilderness, and watersheds. This period also saw the passage of the first conservation legislation and the establishment of the first nature conservation societies. The Sea Birds Preservation Act of 1869 was passed in Britain as the first nature protection law in the world after extensive lobbying from the Association for the Protection of Seabirds and the respected ornithologist Alfred Newton. Newton was also instrumental in the passage of the first Game laws from 1872, which protected animals during their breeding season so as to prevent the stock from being brought close to extinction</a:t>
            </a:r>
          </a:p>
        </p:txBody>
      </p:sp>
    </p:spTree>
    <p:extLst>
      <p:ext uri="{BB962C8B-B14F-4D97-AF65-F5344CB8AC3E}">
        <p14:creationId xmlns:p14="http://schemas.microsoft.com/office/powerpoint/2010/main" xmlns="" val="1906751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07D379-E0E0-564B-B810-9EF04032219C}"/>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xmlns="" id="{7FBC974F-083E-774B-B4FD-301F4E2F8139}"/>
              </a:ext>
            </a:extLst>
          </p:cNvPr>
          <p:cNvSpPr>
            <a:spLocks noGrp="1"/>
          </p:cNvSpPr>
          <p:nvPr>
            <p:ph idx="1"/>
          </p:nvPr>
        </p:nvSpPr>
        <p:spPr/>
        <p:txBody>
          <a:bodyPr>
            <a:normAutofit fontScale="92500" lnSpcReduction="20000"/>
          </a:bodyPr>
          <a:lstStyle/>
          <a:p>
            <a:r>
              <a:rPr lang="en-US" dirty="0"/>
              <a:t>One of the first conservation societies was the Royal Society for the Protection of Birds, founded in 1889 in Manchester as a protest group campaigning against the use of great crested grebe and kittiwake skins and feathers in fur clothing. Originally known as "the Plumage League", the group gained popularity and eventually amalgamated with the Fur and Feather League in Croydon, and formed the RSPB. The National Trust formed in 1895 with the manifesto to "...promote the permanent preservation, for the benefit of the nation, of lands, ...to preserve (so far practicable) their natural aspect." In May 1912, a month after the Titanic sank, banker and expert naturalist Charles Rothschild held a meeting at the Natural History Museum in London to discuss his idea for a new </a:t>
            </a:r>
            <a:r>
              <a:rPr lang="en-US" dirty="0" err="1"/>
              <a:t>organisation</a:t>
            </a:r>
            <a:r>
              <a:rPr lang="en-US" dirty="0"/>
              <a:t> to save the best places for wildlife in the British Isles. This meeting led to the formation of the Society for the Promotion of Nature Reserves, which later became the Wildlife Trusts</a:t>
            </a:r>
          </a:p>
        </p:txBody>
      </p:sp>
    </p:spTree>
    <p:extLst>
      <p:ext uri="{BB962C8B-B14F-4D97-AF65-F5344CB8AC3E}">
        <p14:creationId xmlns:p14="http://schemas.microsoft.com/office/powerpoint/2010/main" xmlns="" val="1946789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374056-7CB5-7842-9E18-311D013C45CF}"/>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xmlns="" id="{97E76F9C-9775-0842-83FD-C4DA607A8E4E}"/>
              </a:ext>
            </a:extLst>
          </p:cNvPr>
          <p:cNvSpPr>
            <a:spLocks noGrp="1"/>
          </p:cNvSpPr>
          <p:nvPr>
            <p:ph idx="1"/>
          </p:nvPr>
        </p:nvSpPr>
        <p:spPr/>
        <p:txBody>
          <a:bodyPr>
            <a:normAutofit fontScale="85000" lnSpcReduction="20000"/>
          </a:bodyPr>
          <a:lstStyle/>
          <a:p>
            <a:r>
              <a:rPr lang="en-US" dirty="0"/>
              <a:t>In the United States, the Forest Reserve Act of 1891 gave the President power to set aside forest reserves from the land in the public domain. John Muir founded the Sierra Club in 1892, and the New York Zoological Society was set up in 1895. A series of national forests and preserves were established by Theodore Roosevelt from 1901 to 1909. The 1916 National Parks Act, included a 'use without impairment' clause, sought by John Muir, which eventually resulted in the removal of a proposal to build a dam in Dinosaur National Monument in 1959.</a:t>
            </a:r>
          </a:p>
          <a:p>
            <a:r>
              <a:rPr lang="en-US" dirty="0"/>
              <a:t>Roosevelt and Muir on Glacier Point in Yosemite National Park</a:t>
            </a:r>
          </a:p>
          <a:p>
            <a:r>
              <a:rPr lang="en-US" dirty="0"/>
              <a:t>In the 20th century, Canadian civil servants, including Charles Gordon Hewitt and James Harkin spearheaded the movement toward wildlife conservation.</a:t>
            </a:r>
          </a:p>
          <a:p>
            <a:r>
              <a:rPr lang="en-US" dirty="0"/>
              <a:t>In the 21st century professional conservation </a:t>
            </a:r>
            <a:r>
              <a:rPr lang="en-US" dirty="0" err="1"/>
              <a:t>officiers</a:t>
            </a:r>
            <a:r>
              <a:rPr lang="en-US" dirty="0"/>
              <a:t> begun to collaborate with indigenous communities for protecting wildlife in Canada</a:t>
            </a:r>
          </a:p>
        </p:txBody>
      </p:sp>
    </p:spTree>
    <p:extLst>
      <p:ext uri="{BB962C8B-B14F-4D97-AF65-F5344CB8AC3E}">
        <p14:creationId xmlns:p14="http://schemas.microsoft.com/office/powerpoint/2010/main" xmlns="" val="114943527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TM04033917[[fn=Berlin]]_novariants" id="{309C13C0-3BE0-4E8F-8916-1D5516B3B5DD}" vid="{18E1BE87-7240-45DF-8788-3CAEB7F17AB1}"/>
    </a:ext>
  </a:extLst>
</a:theme>
</file>

<file path=docProps/app.xml><?xml version="1.0" encoding="utf-8"?>
<Properties xmlns="http://schemas.openxmlformats.org/officeDocument/2006/extended-properties" xmlns:vt="http://schemas.openxmlformats.org/officeDocument/2006/docPropsVTypes">
  <TotalTime>128</TotalTime>
  <Words>1785</Words>
  <Application>Microsoft Office PowerPoint</Application>
  <PresentationFormat>Custom</PresentationFormat>
  <Paragraphs>119</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Berlin</vt:lpstr>
      <vt:lpstr>Conservation ecology  </vt:lpstr>
      <vt:lpstr>Ecological conservation </vt:lpstr>
      <vt:lpstr>History</vt:lpstr>
      <vt:lpstr>History</vt:lpstr>
      <vt:lpstr>History</vt:lpstr>
      <vt:lpstr>History</vt:lpstr>
      <vt:lpstr>History</vt:lpstr>
      <vt:lpstr>History</vt:lpstr>
      <vt:lpstr>History</vt:lpstr>
      <vt:lpstr>Three Levels of Biodiversity</vt:lpstr>
      <vt:lpstr>Slide 11</vt:lpstr>
      <vt:lpstr>Genetic Diversity</vt:lpstr>
      <vt:lpstr>Species Diversity</vt:lpstr>
      <vt:lpstr>Species Diversity</vt:lpstr>
      <vt:lpstr>Ecosystem Diversity</vt:lpstr>
      <vt:lpstr>Slide 16</vt:lpstr>
      <vt:lpstr>Benefits of Species and Genetic Diversity</vt:lpstr>
      <vt:lpstr>Rosy periwinkle</vt:lpstr>
      <vt:lpstr>Slide 19</vt:lpstr>
      <vt:lpstr>Ecosystem Services</vt:lpstr>
      <vt:lpstr>Threats to Biodiversity</vt:lpstr>
      <vt:lpstr>Habitat Loss</vt:lpstr>
      <vt:lpstr>Habitat loss</vt:lpstr>
      <vt:lpstr>Introduced Species</vt:lpstr>
      <vt:lpstr>Overharvesting</vt:lpstr>
      <vt:lpstr>Slide 26</vt:lpstr>
      <vt:lpstr>Overharvesting</vt:lpstr>
      <vt:lpstr>Overfishing</vt:lpstr>
      <vt:lpstr>Overfishing</vt:lpstr>
      <vt:lpstr>Global Change</vt:lpstr>
      <vt:lpstr>Global Change</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Sdddsdf</dc:title>
  <dc:creator>Unknown User</dc:creator>
  <cp:lastModifiedBy>KAWISH COMPUTERS</cp:lastModifiedBy>
  <cp:revision>50</cp:revision>
  <dcterms:created xsi:type="dcterms:W3CDTF">2021-03-30T06:42:47Z</dcterms:created>
  <dcterms:modified xsi:type="dcterms:W3CDTF">2021-04-27T07:24:52Z</dcterms:modified>
</cp:coreProperties>
</file>