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2" d="100"/>
          <a:sy n="62" d="100"/>
        </p:scale>
        <p:origin x="996"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C82BE40-7AE6-4E4D-AB38-E3AFE0E04566}" type="datetimeFigureOut">
              <a:rPr lang="en-US" smtClean="0"/>
              <a:t>18-Nov-20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F50852-107D-408A-8672-B580A46B715E}" type="slidenum">
              <a:rPr lang="en-US" smtClean="0"/>
              <a:t>‹#›</a:t>
            </a:fld>
            <a:endParaRPr lang="en-US"/>
          </a:p>
        </p:txBody>
      </p:sp>
    </p:spTree>
    <p:extLst>
      <p:ext uri="{BB962C8B-B14F-4D97-AF65-F5344CB8AC3E}">
        <p14:creationId xmlns:p14="http://schemas.microsoft.com/office/powerpoint/2010/main" val="2986927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C82BE40-7AE6-4E4D-AB38-E3AFE0E04566}" type="datetimeFigureOut">
              <a:rPr lang="en-US" smtClean="0"/>
              <a:t>18-Nov-20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F50852-107D-408A-8672-B580A46B715E}" type="slidenum">
              <a:rPr lang="en-US" smtClean="0"/>
              <a:t>‹#›</a:t>
            </a:fld>
            <a:endParaRPr lang="en-US"/>
          </a:p>
        </p:txBody>
      </p:sp>
    </p:spTree>
    <p:extLst>
      <p:ext uri="{BB962C8B-B14F-4D97-AF65-F5344CB8AC3E}">
        <p14:creationId xmlns:p14="http://schemas.microsoft.com/office/powerpoint/2010/main" val="37387779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C82BE40-7AE6-4E4D-AB38-E3AFE0E04566}" type="datetimeFigureOut">
              <a:rPr lang="en-US" smtClean="0"/>
              <a:t>18-Nov-20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F50852-107D-408A-8672-B580A46B715E}" type="slidenum">
              <a:rPr lang="en-US" smtClean="0"/>
              <a:t>‹#›</a:t>
            </a:fld>
            <a:endParaRPr lang="en-US"/>
          </a:p>
        </p:txBody>
      </p:sp>
    </p:spTree>
    <p:extLst>
      <p:ext uri="{BB962C8B-B14F-4D97-AF65-F5344CB8AC3E}">
        <p14:creationId xmlns:p14="http://schemas.microsoft.com/office/powerpoint/2010/main" val="40506241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C82BE40-7AE6-4E4D-AB38-E3AFE0E04566}" type="datetimeFigureOut">
              <a:rPr lang="en-US" smtClean="0"/>
              <a:t>18-Nov-20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F50852-107D-408A-8672-B580A46B715E}" type="slidenum">
              <a:rPr lang="en-US" smtClean="0"/>
              <a:t>‹#›</a:t>
            </a:fld>
            <a:endParaRPr lang="en-US"/>
          </a:p>
        </p:txBody>
      </p:sp>
    </p:spTree>
    <p:extLst>
      <p:ext uri="{BB962C8B-B14F-4D97-AF65-F5344CB8AC3E}">
        <p14:creationId xmlns:p14="http://schemas.microsoft.com/office/powerpoint/2010/main" val="31306191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C82BE40-7AE6-4E4D-AB38-E3AFE0E04566}" type="datetimeFigureOut">
              <a:rPr lang="en-US" smtClean="0"/>
              <a:t>18-Nov-20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F50852-107D-408A-8672-B580A46B715E}" type="slidenum">
              <a:rPr lang="en-US" smtClean="0"/>
              <a:t>‹#›</a:t>
            </a:fld>
            <a:endParaRPr lang="en-US"/>
          </a:p>
        </p:txBody>
      </p:sp>
    </p:spTree>
    <p:extLst>
      <p:ext uri="{BB962C8B-B14F-4D97-AF65-F5344CB8AC3E}">
        <p14:creationId xmlns:p14="http://schemas.microsoft.com/office/powerpoint/2010/main" val="13283093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C82BE40-7AE6-4E4D-AB38-E3AFE0E04566}" type="datetimeFigureOut">
              <a:rPr lang="en-US" smtClean="0"/>
              <a:t>18-Nov-20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F50852-107D-408A-8672-B580A46B715E}" type="slidenum">
              <a:rPr lang="en-US" smtClean="0"/>
              <a:t>‹#›</a:t>
            </a:fld>
            <a:endParaRPr lang="en-US"/>
          </a:p>
        </p:txBody>
      </p:sp>
    </p:spTree>
    <p:extLst>
      <p:ext uri="{BB962C8B-B14F-4D97-AF65-F5344CB8AC3E}">
        <p14:creationId xmlns:p14="http://schemas.microsoft.com/office/powerpoint/2010/main" val="15702664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C82BE40-7AE6-4E4D-AB38-E3AFE0E04566}" type="datetimeFigureOut">
              <a:rPr lang="en-US" smtClean="0"/>
              <a:t>18-Nov-20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DF50852-107D-408A-8672-B580A46B715E}" type="slidenum">
              <a:rPr lang="en-US" smtClean="0"/>
              <a:t>‹#›</a:t>
            </a:fld>
            <a:endParaRPr lang="en-US"/>
          </a:p>
        </p:txBody>
      </p:sp>
    </p:spTree>
    <p:extLst>
      <p:ext uri="{BB962C8B-B14F-4D97-AF65-F5344CB8AC3E}">
        <p14:creationId xmlns:p14="http://schemas.microsoft.com/office/powerpoint/2010/main" val="29551258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C82BE40-7AE6-4E4D-AB38-E3AFE0E04566}" type="datetimeFigureOut">
              <a:rPr lang="en-US" smtClean="0"/>
              <a:t>18-Nov-20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DF50852-107D-408A-8672-B580A46B715E}" type="slidenum">
              <a:rPr lang="en-US" smtClean="0"/>
              <a:t>‹#›</a:t>
            </a:fld>
            <a:endParaRPr lang="en-US"/>
          </a:p>
        </p:txBody>
      </p:sp>
    </p:spTree>
    <p:extLst>
      <p:ext uri="{BB962C8B-B14F-4D97-AF65-F5344CB8AC3E}">
        <p14:creationId xmlns:p14="http://schemas.microsoft.com/office/powerpoint/2010/main" val="36325007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82BE40-7AE6-4E4D-AB38-E3AFE0E04566}" type="datetimeFigureOut">
              <a:rPr lang="en-US" smtClean="0"/>
              <a:t>18-Nov-20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DF50852-107D-408A-8672-B580A46B715E}" type="slidenum">
              <a:rPr lang="en-US" smtClean="0"/>
              <a:t>‹#›</a:t>
            </a:fld>
            <a:endParaRPr lang="en-US"/>
          </a:p>
        </p:txBody>
      </p:sp>
    </p:spTree>
    <p:extLst>
      <p:ext uri="{BB962C8B-B14F-4D97-AF65-F5344CB8AC3E}">
        <p14:creationId xmlns:p14="http://schemas.microsoft.com/office/powerpoint/2010/main" val="8125266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C82BE40-7AE6-4E4D-AB38-E3AFE0E04566}" type="datetimeFigureOut">
              <a:rPr lang="en-US" smtClean="0"/>
              <a:t>18-Nov-20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F50852-107D-408A-8672-B580A46B715E}" type="slidenum">
              <a:rPr lang="en-US" smtClean="0"/>
              <a:t>‹#›</a:t>
            </a:fld>
            <a:endParaRPr lang="en-US"/>
          </a:p>
        </p:txBody>
      </p:sp>
    </p:spTree>
    <p:extLst>
      <p:ext uri="{BB962C8B-B14F-4D97-AF65-F5344CB8AC3E}">
        <p14:creationId xmlns:p14="http://schemas.microsoft.com/office/powerpoint/2010/main" val="18514732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C82BE40-7AE6-4E4D-AB38-E3AFE0E04566}" type="datetimeFigureOut">
              <a:rPr lang="en-US" smtClean="0"/>
              <a:t>18-Nov-20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F50852-107D-408A-8672-B580A46B715E}" type="slidenum">
              <a:rPr lang="en-US" smtClean="0"/>
              <a:t>‹#›</a:t>
            </a:fld>
            <a:endParaRPr lang="en-US"/>
          </a:p>
        </p:txBody>
      </p:sp>
    </p:spTree>
    <p:extLst>
      <p:ext uri="{BB962C8B-B14F-4D97-AF65-F5344CB8AC3E}">
        <p14:creationId xmlns:p14="http://schemas.microsoft.com/office/powerpoint/2010/main" val="28391953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82BE40-7AE6-4E4D-AB38-E3AFE0E04566}" type="datetimeFigureOut">
              <a:rPr lang="en-US" smtClean="0"/>
              <a:t>18-Nov-20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F50852-107D-408A-8672-B580A46B715E}" type="slidenum">
              <a:rPr lang="en-US" smtClean="0"/>
              <a:t>‹#›</a:t>
            </a:fld>
            <a:endParaRPr lang="en-US"/>
          </a:p>
        </p:txBody>
      </p:sp>
    </p:spTree>
    <p:extLst>
      <p:ext uri="{BB962C8B-B14F-4D97-AF65-F5344CB8AC3E}">
        <p14:creationId xmlns:p14="http://schemas.microsoft.com/office/powerpoint/2010/main" val="6357450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Rural </a:t>
            </a:r>
            <a:endParaRPr lang="en-US" dirty="0"/>
          </a:p>
        </p:txBody>
      </p:sp>
      <p:sp>
        <p:nvSpPr>
          <p:cNvPr id="3" name="Content Placeholder 2"/>
          <p:cNvSpPr>
            <a:spLocks noGrp="1"/>
          </p:cNvSpPr>
          <p:nvPr>
            <p:ph idx="1"/>
          </p:nvPr>
        </p:nvSpPr>
        <p:spPr>
          <a:xfrm>
            <a:off x="677334" y="1478281"/>
            <a:ext cx="8596668" cy="4563082"/>
          </a:xfrm>
        </p:spPr>
        <p:txBody>
          <a:bodyPr>
            <a:normAutofit/>
          </a:bodyPr>
          <a:lstStyle/>
          <a:p>
            <a:r>
              <a:rPr lang="en-US" sz="2400" dirty="0" smtClean="0"/>
              <a:t>The word ‘Rural’ means an area which is marked by non-urban style of life, occupational structure, social organization and settlement pattern. </a:t>
            </a:r>
          </a:p>
          <a:p>
            <a:r>
              <a:rPr lang="en-US" sz="2400" dirty="0" smtClean="0"/>
              <a:t>Rural is noticeably agricultural, its settlement system consists of villages or homesteads ; </a:t>
            </a:r>
          </a:p>
          <a:p>
            <a:r>
              <a:rPr lang="en-US" sz="2400" dirty="0" smtClean="0"/>
              <a:t>Socially it signifies greater inter dependence among people, more deeply rooted community life and a slow moving rhythm of life built around nature and natural phenomenon; </a:t>
            </a:r>
          </a:p>
          <a:p>
            <a:r>
              <a:rPr lang="en-US" sz="2400" dirty="0" smtClean="0"/>
              <a:t>and occupationally it is highly dependent on crop farming, animal enterprises, tree crops and related activities.</a:t>
            </a:r>
            <a:endParaRPr lang="en-US" sz="2400" dirty="0"/>
          </a:p>
        </p:txBody>
      </p:sp>
    </p:spTree>
    <p:extLst>
      <p:ext uri="{BB962C8B-B14F-4D97-AF65-F5344CB8AC3E}">
        <p14:creationId xmlns:p14="http://schemas.microsoft.com/office/powerpoint/2010/main" val="18493072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a:t>
            </a:r>
            <a:r>
              <a:rPr lang="en-US" dirty="0" err="1"/>
              <a:t>Royotwari</a:t>
            </a:r>
            <a:r>
              <a:rPr lang="en-US" dirty="0"/>
              <a:t> Land Tenure System:</a:t>
            </a:r>
          </a:p>
        </p:txBody>
      </p:sp>
      <p:sp>
        <p:nvSpPr>
          <p:cNvPr id="3" name="Content Placeholder 2"/>
          <p:cNvSpPr>
            <a:spLocks noGrp="1"/>
          </p:cNvSpPr>
          <p:nvPr>
            <p:ph idx="1"/>
          </p:nvPr>
        </p:nvSpPr>
        <p:spPr>
          <a:xfrm>
            <a:off x="677334" y="1554481"/>
            <a:ext cx="8596668" cy="4486882"/>
          </a:xfrm>
        </p:spPr>
        <p:txBody>
          <a:bodyPr>
            <a:normAutofit/>
          </a:bodyPr>
          <a:lstStyle/>
          <a:p>
            <a:r>
              <a:rPr lang="en-US" sz="2400" dirty="0"/>
              <a:t>Under this system every register holder of the land is recognized as its proprietor . He is made responsible to pay revenue directly to the Government. So long as he pays the fixed revenue he can not be ejected from the </a:t>
            </a:r>
            <a:r>
              <a:rPr lang="en-US" sz="2400" dirty="0" smtClean="0"/>
              <a:t>land.</a:t>
            </a:r>
          </a:p>
          <a:p>
            <a:pPr marL="0" indent="0">
              <a:buNone/>
            </a:pPr>
            <a:endParaRPr lang="en-US" sz="2400" dirty="0" smtClean="0"/>
          </a:p>
          <a:p>
            <a:r>
              <a:rPr lang="en-US" sz="2400" dirty="0" smtClean="0"/>
              <a:t>In </a:t>
            </a:r>
            <a:r>
              <a:rPr lang="en-US" sz="2400" dirty="0"/>
              <a:t>this system the Government directly gives agricultural land to the cultivators and the cultivator is treated as a Peasant and his rights are heritable and transferable.</a:t>
            </a:r>
          </a:p>
        </p:txBody>
      </p:sp>
    </p:spTree>
    <p:extLst>
      <p:ext uri="{BB962C8B-B14F-4D97-AF65-F5344CB8AC3E}">
        <p14:creationId xmlns:p14="http://schemas.microsoft.com/office/powerpoint/2010/main" val="27656738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a:t>
            </a:r>
            <a:r>
              <a:rPr lang="en-US" dirty="0" err="1"/>
              <a:t>Mahalwari</a:t>
            </a:r>
            <a:r>
              <a:rPr lang="en-US" dirty="0"/>
              <a:t> System</a:t>
            </a:r>
          </a:p>
        </p:txBody>
      </p:sp>
      <p:sp>
        <p:nvSpPr>
          <p:cNvPr id="3" name="Content Placeholder 2"/>
          <p:cNvSpPr>
            <a:spLocks noGrp="1"/>
          </p:cNvSpPr>
          <p:nvPr>
            <p:ph idx="1"/>
          </p:nvPr>
        </p:nvSpPr>
        <p:spPr/>
        <p:txBody>
          <a:bodyPr>
            <a:normAutofit/>
          </a:bodyPr>
          <a:lstStyle/>
          <a:p>
            <a:r>
              <a:rPr lang="en-US" sz="2800" dirty="0"/>
              <a:t>Under this system the individual are the owner of their small holdings and are self-cultivators. It is prevalent in Punjab and Bhai </a:t>
            </a:r>
            <a:r>
              <a:rPr lang="en-US" sz="2800" dirty="0" err="1"/>
              <a:t>chara</a:t>
            </a:r>
            <a:r>
              <a:rPr lang="en-US" sz="2800" dirty="0"/>
              <a:t> system in NWFP.</a:t>
            </a:r>
          </a:p>
        </p:txBody>
      </p:sp>
    </p:spTree>
    <p:extLst>
      <p:ext uri="{BB962C8B-B14F-4D97-AF65-F5344CB8AC3E}">
        <p14:creationId xmlns:p14="http://schemas.microsoft.com/office/powerpoint/2010/main" val="27877373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Problems of Land Tenure System In Pakistan:</a:t>
            </a:r>
            <a:endParaRPr lang="en-US" dirty="0"/>
          </a:p>
        </p:txBody>
      </p:sp>
      <p:sp>
        <p:nvSpPr>
          <p:cNvPr id="3" name="Content Placeholder 2"/>
          <p:cNvSpPr>
            <a:spLocks noGrp="1"/>
          </p:cNvSpPr>
          <p:nvPr>
            <p:ph idx="1"/>
          </p:nvPr>
        </p:nvSpPr>
        <p:spPr/>
        <p:txBody>
          <a:bodyPr>
            <a:normAutofit/>
          </a:bodyPr>
          <a:lstStyle/>
          <a:p>
            <a:r>
              <a:rPr lang="en-US" sz="2000" dirty="0"/>
              <a:t>The land tenure system are defective and created a large number of economic and social problems in </a:t>
            </a:r>
            <a:r>
              <a:rPr lang="en-US" sz="2000" dirty="0" smtClean="0"/>
              <a:t>Pakistan.</a:t>
            </a:r>
            <a:br>
              <a:rPr lang="en-US" sz="2000" dirty="0" smtClean="0"/>
            </a:br>
            <a:r>
              <a:rPr lang="en-US" sz="2000" dirty="0" smtClean="0"/>
              <a:t/>
            </a:r>
            <a:br>
              <a:rPr lang="en-US" sz="2000" dirty="0" smtClean="0"/>
            </a:br>
            <a:r>
              <a:rPr lang="en-US" sz="2000" dirty="0"/>
              <a:t>It has given birth to absentee landlords who lived in post colonies. The landlord get their share without making provision of efficient use of land.</a:t>
            </a:r>
          </a:p>
          <a:p>
            <a:pPr marL="514350" indent="-514350">
              <a:buFont typeface="+mj-lt"/>
              <a:buAutoNum type="arabicPeriod"/>
            </a:pPr>
            <a:r>
              <a:rPr lang="en-US" sz="2000" dirty="0"/>
              <a:t>The cultivators are exploited by the land lords due to high rents and insecurity of the tenure.</a:t>
            </a:r>
          </a:p>
          <a:p>
            <a:pPr marL="514350" indent="-514350">
              <a:buFont typeface="+mj-lt"/>
              <a:buAutoNum type="arabicPeriod"/>
            </a:pPr>
            <a:r>
              <a:rPr lang="en-US" sz="2000" dirty="0"/>
              <a:t>Landlord is a sleeping partner and takes no </a:t>
            </a:r>
            <a:r>
              <a:rPr lang="en-US" sz="2000" dirty="0" smtClean="0"/>
              <a:t>interest </a:t>
            </a:r>
            <a:r>
              <a:rPr lang="en-US" sz="2000" dirty="0"/>
              <a:t>in land utilization.</a:t>
            </a:r>
          </a:p>
          <a:p>
            <a:pPr marL="514350" indent="-514350">
              <a:buFont typeface="+mj-lt"/>
              <a:buAutoNum type="arabicPeriod"/>
            </a:pPr>
            <a:r>
              <a:rPr lang="en-US" sz="2000" dirty="0"/>
              <a:t>Landlords give small units of cultivation to </a:t>
            </a:r>
            <a:r>
              <a:rPr lang="en-US" sz="2000" dirty="0" smtClean="0"/>
              <a:t>tenants </a:t>
            </a:r>
            <a:r>
              <a:rPr lang="en-US" sz="2000" dirty="0"/>
              <a:t>where modern implements of agriculture cannot be used.</a:t>
            </a:r>
          </a:p>
          <a:p>
            <a:endParaRPr lang="en-US" dirty="0"/>
          </a:p>
        </p:txBody>
      </p:sp>
    </p:spTree>
    <p:extLst>
      <p:ext uri="{BB962C8B-B14F-4D97-AF65-F5344CB8AC3E}">
        <p14:creationId xmlns:p14="http://schemas.microsoft.com/office/powerpoint/2010/main" val="29223904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Objectives of Land Reforms in Pakistan</a:t>
            </a:r>
            <a:endParaRPr lang="en-US" dirty="0"/>
          </a:p>
        </p:txBody>
      </p:sp>
      <p:sp>
        <p:nvSpPr>
          <p:cNvPr id="3" name="Content Placeholder 2"/>
          <p:cNvSpPr>
            <a:spLocks noGrp="1"/>
          </p:cNvSpPr>
          <p:nvPr>
            <p:ph idx="1"/>
          </p:nvPr>
        </p:nvSpPr>
        <p:spPr>
          <a:xfrm>
            <a:off x="677334" y="1733869"/>
            <a:ext cx="8596668" cy="3880773"/>
          </a:xfrm>
        </p:spPr>
        <p:txBody>
          <a:bodyPr/>
          <a:lstStyle/>
          <a:p>
            <a:r>
              <a:rPr lang="en-US" sz="2400" dirty="0"/>
              <a:t>The objective of land reforms in Pakistan are both social and economic.</a:t>
            </a:r>
            <a:r>
              <a:rPr lang="en-US" sz="2400" dirty="0" smtClean="0"/>
              <a:t/>
            </a:r>
            <a:br>
              <a:rPr lang="en-US" sz="2400" dirty="0" smtClean="0"/>
            </a:br>
            <a:r>
              <a:rPr lang="en-US" sz="2400" dirty="0" smtClean="0"/>
              <a:t/>
            </a:r>
            <a:br>
              <a:rPr lang="en-US" sz="2400" dirty="0" smtClean="0"/>
            </a:br>
            <a:r>
              <a:rPr lang="en-US" sz="2400" b="1" dirty="0"/>
              <a:t>Social Objectives:</a:t>
            </a:r>
            <a:r>
              <a:rPr lang="en-US" sz="2400" dirty="0" smtClean="0"/>
              <a:t/>
            </a:r>
            <a:br>
              <a:rPr lang="en-US" sz="2400" dirty="0" smtClean="0"/>
            </a:br>
            <a:r>
              <a:rPr lang="en-US" sz="2400" dirty="0" smtClean="0"/>
              <a:t/>
            </a:r>
            <a:br>
              <a:rPr lang="en-US" sz="2400" dirty="0" smtClean="0"/>
            </a:br>
            <a:r>
              <a:rPr lang="en-US" sz="2400" dirty="0"/>
              <a:t>To provide equal access to agricultural occupations to the concerned persons.</a:t>
            </a:r>
          </a:p>
          <a:p>
            <a:r>
              <a:rPr lang="en-US" sz="2400" dirty="0"/>
              <a:t>To minimize exploitation of one group by another.</a:t>
            </a:r>
          </a:p>
          <a:p>
            <a:r>
              <a:rPr lang="en-US" sz="2400" dirty="0"/>
              <a:t>To provide security to famers.</a:t>
            </a:r>
          </a:p>
          <a:p>
            <a:endParaRPr lang="en-US" dirty="0"/>
          </a:p>
        </p:txBody>
      </p:sp>
    </p:spTree>
    <p:extLst>
      <p:ext uri="{BB962C8B-B14F-4D97-AF65-F5344CB8AC3E}">
        <p14:creationId xmlns:p14="http://schemas.microsoft.com/office/powerpoint/2010/main" val="3184192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Economic Objectives</a:t>
            </a:r>
            <a:r>
              <a:rPr lang="en-US" dirty="0" smtClean="0"/>
              <a:t>:</a:t>
            </a:r>
            <a:endParaRPr lang="en-US" dirty="0"/>
          </a:p>
        </p:txBody>
      </p:sp>
      <p:sp>
        <p:nvSpPr>
          <p:cNvPr id="3" name="Content Placeholder 2"/>
          <p:cNvSpPr>
            <a:spLocks noGrp="1"/>
          </p:cNvSpPr>
          <p:nvPr>
            <p:ph idx="1"/>
          </p:nvPr>
        </p:nvSpPr>
        <p:spPr>
          <a:xfrm>
            <a:off x="677334" y="1554481"/>
            <a:ext cx="8596668" cy="4486882"/>
          </a:xfrm>
        </p:spPr>
        <p:txBody>
          <a:bodyPr>
            <a:normAutofit/>
          </a:bodyPr>
          <a:lstStyle/>
          <a:p>
            <a:r>
              <a:rPr lang="en-US" sz="2400" dirty="0" smtClean="0"/>
              <a:t>To lift agricultural sector from stagnation</a:t>
            </a:r>
          </a:p>
          <a:p>
            <a:r>
              <a:rPr lang="en-US" sz="2400" dirty="0" smtClean="0"/>
              <a:t>To put an end to feudalism, who are exploiting rights of farmers.</a:t>
            </a:r>
          </a:p>
          <a:p>
            <a:r>
              <a:rPr lang="en-US" sz="2400" dirty="0" smtClean="0"/>
              <a:t>The Land reforms provide security to the tenants. So long they continue paying rent.</a:t>
            </a:r>
          </a:p>
          <a:p>
            <a:r>
              <a:rPr lang="en-US" sz="2400" dirty="0" smtClean="0"/>
              <a:t>The tenancy reforms encourage the tenants to make permanent improvements such as leveling of land , drainage, tube wells etc. in their occupied land holding. This ultimately results in high production.</a:t>
            </a:r>
          </a:p>
          <a:p>
            <a:r>
              <a:rPr lang="en-US" sz="2400" dirty="0" smtClean="0"/>
              <a:t>With the increase in agricultural produce, the state raises more revenue from land.</a:t>
            </a:r>
          </a:p>
          <a:p>
            <a:endParaRPr lang="en-US" dirty="0"/>
          </a:p>
        </p:txBody>
      </p:sp>
    </p:spTree>
    <p:extLst>
      <p:ext uri="{BB962C8B-B14F-4D97-AF65-F5344CB8AC3E}">
        <p14:creationId xmlns:p14="http://schemas.microsoft.com/office/powerpoint/2010/main" val="11786054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Impact of Land Reforms on Economy:</a:t>
            </a:r>
          </a:p>
        </p:txBody>
      </p:sp>
      <p:sp>
        <p:nvSpPr>
          <p:cNvPr id="3" name="Content Placeholder 2"/>
          <p:cNvSpPr>
            <a:spLocks noGrp="1"/>
          </p:cNvSpPr>
          <p:nvPr>
            <p:ph idx="1"/>
          </p:nvPr>
        </p:nvSpPr>
        <p:spPr>
          <a:xfrm>
            <a:off x="677334" y="1493521"/>
            <a:ext cx="8596668" cy="4547842"/>
          </a:xfrm>
        </p:spPr>
        <p:txBody>
          <a:bodyPr>
            <a:normAutofit/>
          </a:bodyPr>
          <a:lstStyle/>
          <a:p>
            <a:r>
              <a:rPr lang="en-US" sz="2800" dirty="0"/>
              <a:t>The feudalism will come to end , which is main obstacle in development of economy.</a:t>
            </a:r>
          </a:p>
          <a:p>
            <a:r>
              <a:rPr lang="en-US" sz="2800" dirty="0"/>
              <a:t>The </a:t>
            </a:r>
            <a:r>
              <a:rPr lang="en-US" sz="2800" dirty="0" smtClean="0"/>
              <a:t>tenants </a:t>
            </a:r>
            <a:r>
              <a:rPr lang="en-US" sz="2800" dirty="0"/>
              <a:t>will pay revenue to the state and come in direct relationship to it.</a:t>
            </a:r>
          </a:p>
          <a:p>
            <a:r>
              <a:rPr lang="en-US" sz="2800" dirty="0"/>
              <a:t>When the </a:t>
            </a:r>
            <a:r>
              <a:rPr lang="en-US" sz="2800" dirty="0" smtClean="0"/>
              <a:t>tenants </a:t>
            </a:r>
            <a:r>
              <a:rPr lang="en-US" sz="2800" dirty="0"/>
              <a:t>become owners of the land, they improve cultivation, which helps in development of economy.</a:t>
            </a:r>
          </a:p>
          <a:p>
            <a:r>
              <a:rPr lang="en-US" sz="2800" dirty="0"/>
              <a:t>Self-cultivation on owned land will minimize unemployment.</a:t>
            </a:r>
          </a:p>
          <a:p>
            <a:endParaRPr lang="en-US" sz="2800" dirty="0"/>
          </a:p>
        </p:txBody>
      </p:sp>
    </p:spTree>
    <p:extLst>
      <p:ext uri="{BB962C8B-B14F-4D97-AF65-F5344CB8AC3E}">
        <p14:creationId xmlns:p14="http://schemas.microsoft.com/office/powerpoint/2010/main" val="25860860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Land Administration </a:t>
            </a:r>
            <a:endParaRPr lang="en-US" dirty="0"/>
          </a:p>
        </p:txBody>
      </p:sp>
      <p:sp>
        <p:nvSpPr>
          <p:cNvPr id="3" name="Content Placeholder 2"/>
          <p:cNvSpPr>
            <a:spLocks noGrp="1"/>
          </p:cNvSpPr>
          <p:nvPr>
            <p:ph idx="1"/>
          </p:nvPr>
        </p:nvSpPr>
        <p:spPr>
          <a:xfrm>
            <a:off x="677334" y="1584961"/>
            <a:ext cx="8596668" cy="4456402"/>
          </a:xfrm>
        </p:spPr>
        <p:txBody>
          <a:bodyPr>
            <a:noAutofit/>
          </a:bodyPr>
          <a:lstStyle/>
          <a:p>
            <a:r>
              <a:rPr lang="en-US" sz="2800" dirty="0"/>
              <a:t>Land administration is the way in which the rules of land tenure are applied and made operational. Land administration, whether formal or informal, comprises an extensive range of systems and processes to administer:</a:t>
            </a:r>
          </a:p>
          <a:p>
            <a:r>
              <a:rPr lang="en-US" sz="2800" b="1" i="1" dirty="0"/>
              <a:t>land rights:</a:t>
            </a:r>
            <a:r>
              <a:rPr lang="en-US" sz="2800" dirty="0"/>
              <a:t> the allocation of rights in land; the delimitation of boundaries of parcels for which the rights are allocated; the transfer from one party to another through sale, lease, loan, gift or inheritance; and the adjudication of doubts and disputes regarding rights and parcel boundaries.</a:t>
            </a:r>
          </a:p>
          <a:p>
            <a:endParaRPr lang="en-US" sz="2800" dirty="0"/>
          </a:p>
        </p:txBody>
      </p:sp>
    </p:spTree>
    <p:extLst>
      <p:ext uri="{BB962C8B-B14F-4D97-AF65-F5344CB8AC3E}">
        <p14:creationId xmlns:p14="http://schemas.microsoft.com/office/powerpoint/2010/main" val="31947766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 </a:t>
            </a:r>
            <a:endParaRPr lang="en-US" dirty="0"/>
          </a:p>
        </p:txBody>
      </p:sp>
      <p:sp>
        <p:nvSpPr>
          <p:cNvPr id="3" name="Content Placeholder 2"/>
          <p:cNvSpPr>
            <a:spLocks noGrp="1"/>
          </p:cNvSpPr>
          <p:nvPr>
            <p:ph idx="1"/>
          </p:nvPr>
        </p:nvSpPr>
        <p:spPr/>
        <p:txBody>
          <a:bodyPr/>
          <a:lstStyle/>
          <a:p>
            <a:r>
              <a:rPr lang="en-US" sz="2400" b="1" i="1" dirty="0" smtClean="0"/>
              <a:t>land-use regulation</a:t>
            </a:r>
            <a:r>
              <a:rPr lang="en-US" sz="2400" b="1" dirty="0" smtClean="0"/>
              <a:t>:</a:t>
            </a:r>
            <a:r>
              <a:rPr lang="en-US" sz="2400" dirty="0" smtClean="0"/>
              <a:t> land-use planning and enforcement and the settlement of land use conflicts.</a:t>
            </a:r>
          </a:p>
          <a:p>
            <a:r>
              <a:rPr lang="en-US" sz="2400" b="1" i="1" dirty="0" smtClean="0"/>
              <a:t>land valuation and taxation:</a:t>
            </a:r>
            <a:r>
              <a:rPr lang="en-US" sz="2400" dirty="0" smtClean="0"/>
              <a:t> the gathering of revenues through forms of land valuation and taxation, and the adjudication of land valuation and taxation disputes.</a:t>
            </a:r>
          </a:p>
          <a:p>
            <a:endParaRPr lang="en-US" dirty="0"/>
          </a:p>
        </p:txBody>
      </p:sp>
    </p:spTree>
    <p:extLst>
      <p:ext uri="{BB962C8B-B14F-4D97-AF65-F5344CB8AC3E}">
        <p14:creationId xmlns:p14="http://schemas.microsoft.com/office/powerpoint/2010/main" val="22097851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Size of Landholding </a:t>
            </a:r>
            <a:endParaRPr lang="en-US" dirty="0"/>
          </a:p>
        </p:txBody>
      </p:sp>
      <p:sp>
        <p:nvSpPr>
          <p:cNvPr id="3" name="Content Placeholder 2"/>
          <p:cNvSpPr>
            <a:spLocks noGrp="1"/>
          </p:cNvSpPr>
          <p:nvPr>
            <p:ph idx="1"/>
          </p:nvPr>
        </p:nvSpPr>
        <p:spPr>
          <a:xfrm>
            <a:off x="677334" y="1508761"/>
            <a:ext cx="8596668" cy="4532602"/>
          </a:xfrm>
        </p:spPr>
        <p:txBody>
          <a:bodyPr>
            <a:normAutofit/>
          </a:bodyPr>
          <a:lstStyle/>
          <a:p>
            <a:pPr algn="just"/>
            <a:r>
              <a:rPr lang="en-US" sz="2400" dirty="0"/>
              <a:t>Agricultural credit is very important for the </a:t>
            </a:r>
            <a:r>
              <a:rPr lang="en-US" sz="2400" dirty="0" smtClean="0"/>
              <a:t>modernization </a:t>
            </a:r>
            <a:r>
              <a:rPr lang="en-US" sz="2400" dirty="0"/>
              <a:t>and </a:t>
            </a:r>
            <a:r>
              <a:rPr lang="en-US" sz="2400" dirty="0" smtClean="0"/>
              <a:t>commercialization </a:t>
            </a:r>
            <a:r>
              <a:rPr lang="en-US" sz="2400" dirty="0"/>
              <a:t>of agriculture in the development of rural economies. </a:t>
            </a:r>
            <a:endParaRPr lang="en-US" sz="2400" dirty="0" smtClean="0"/>
          </a:p>
          <a:p>
            <a:pPr algn="just"/>
            <a:r>
              <a:rPr lang="en-US" sz="2400" dirty="0" smtClean="0"/>
              <a:t>Development </a:t>
            </a:r>
            <a:r>
              <a:rPr lang="en-US" sz="2400" dirty="0"/>
              <a:t>of the agriculture sector is associated with several external and internal factors, such as human resources, natural and climatic conditions, water and fertility of soil, and farmers’ skills, education, experiences, and attitudes towards the adoption of modern </a:t>
            </a:r>
            <a:r>
              <a:rPr lang="en-US" sz="2400" dirty="0" smtClean="0"/>
              <a:t>technology. </a:t>
            </a:r>
          </a:p>
          <a:p>
            <a:pPr algn="just"/>
            <a:r>
              <a:rPr lang="en-US" sz="2400" dirty="0"/>
              <a:t>Farmers are divided into different groups on the basis of their landholding size. </a:t>
            </a:r>
            <a:endParaRPr lang="en-US" sz="2400" dirty="0" smtClean="0"/>
          </a:p>
        </p:txBody>
      </p:sp>
    </p:spTree>
    <p:extLst>
      <p:ext uri="{BB962C8B-B14F-4D97-AF65-F5344CB8AC3E}">
        <p14:creationId xmlns:p14="http://schemas.microsoft.com/office/powerpoint/2010/main" val="8989251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Small Landholders </a:t>
            </a:r>
            <a:endParaRPr lang="en-US" dirty="0"/>
          </a:p>
        </p:txBody>
      </p:sp>
      <p:sp>
        <p:nvSpPr>
          <p:cNvPr id="3" name="Content Placeholder 2"/>
          <p:cNvSpPr>
            <a:spLocks noGrp="1"/>
          </p:cNvSpPr>
          <p:nvPr>
            <p:ph idx="1"/>
          </p:nvPr>
        </p:nvSpPr>
        <p:spPr>
          <a:xfrm>
            <a:off x="677334" y="1645921"/>
            <a:ext cx="8596668" cy="4395442"/>
          </a:xfrm>
        </p:spPr>
        <p:txBody>
          <a:bodyPr>
            <a:noAutofit/>
          </a:bodyPr>
          <a:lstStyle/>
          <a:p>
            <a:r>
              <a:rPr lang="en-US" sz="2400" dirty="0"/>
              <a:t>According to the World Bank’s rural development strategy, smallholders are those who have a low asset base and cultivate less than 2 hectares of cropland (World Bank 2003</a:t>
            </a:r>
            <a:r>
              <a:rPr lang="en-US" sz="2400" dirty="0" smtClean="0"/>
              <a:t>). The smallholders </a:t>
            </a:r>
            <a:r>
              <a:rPr lang="en-US" sz="2400" dirty="0"/>
              <a:t>as those who have limited resource endowments, relative to other farmers in the same sector. </a:t>
            </a:r>
            <a:endParaRPr lang="en-US" sz="2400" dirty="0" smtClean="0"/>
          </a:p>
          <a:p>
            <a:r>
              <a:rPr lang="en-US" sz="2400" dirty="0" smtClean="0"/>
              <a:t>Globally</a:t>
            </a:r>
            <a:r>
              <a:rPr lang="en-US" sz="2400" dirty="0"/>
              <a:t>, in the farming sector, smallholders account for the largest farming community. Approximately 87% of the world’s smallholder farmers (500 million) are located in Asia and the Pacific region (IFPRI 2008), including 193 million in China, 93 million in India, 17 million in Indonesia, 17 million in Bangladesh, and 10 million in Vietnam</a:t>
            </a:r>
            <a:r>
              <a:rPr lang="en-US" sz="2000" dirty="0"/>
              <a:t>. </a:t>
            </a:r>
            <a:endParaRPr lang="en-US" sz="2000" dirty="0" smtClean="0"/>
          </a:p>
        </p:txBody>
      </p:sp>
    </p:spTree>
    <p:extLst>
      <p:ext uri="{BB962C8B-B14F-4D97-AF65-F5344CB8AC3E}">
        <p14:creationId xmlns:p14="http://schemas.microsoft.com/office/powerpoint/2010/main" val="2289424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Rural Community </a:t>
            </a:r>
            <a:endParaRPr lang="en-US" dirty="0"/>
          </a:p>
        </p:txBody>
      </p:sp>
      <p:sp>
        <p:nvSpPr>
          <p:cNvPr id="3" name="Content Placeholder 2"/>
          <p:cNvSpPr>
            <a:spLocks noGrp="1"/>
          </p:cNvSpPr>
          <p:nvPr>
            <p:ph idx="1"/>
          </p:nvPr>
        </p:nvSpPr>
        <p:spPr>
          <a:xfrm>
            <a:off x="677334" y="1539241"/>
            <a:ext cx="8596668" cy="4502122"/>
          </a:xfrm>
        </p:spPr>
        <p:txBody>
          <a:bodyPr>
            <a:normAutofit/>
          </a:bodyPr>
          <a:lstStyle/>
          <a:p>
            <a:pPr>
              <a:buFont typeface="Wingdings" panose="05000000000000000000" pitchFamily="2" charset="2"/>
              <a:buChar char="§"/>
            </a:pPr>
            <a:r>
              <a:rPr lang="en-US" sz="2800" dirty="0" smtClean="0"/>
              <a:t>The </a:t>
            </a:r>
            <a:r>
              <a:rPr lang="en-US" sz="2800" dirty="0"/>
              <a:t>group of people with a common </a:t>
            </a:r>
            <a:r>
              <a:rPr lang="en-US" sz="2800" dirty="0" smtClean="0"/>
              <a:t>characteristic or </a:t>
            </a:r>
            <a:r>
              <a:rPr lang="en-US" sz="2800" dirty="0"/>
              <a:t>interest living together, in a </a:t>
            </a:r>
            <a:r>
              <a:rPr lang="en-US" sz="2800" dirty="0" smtClean="0"/>
              <a:t>village. </a:t>
            </a:r>
          </a:p>
          <a:p>
            <a:pPr>
              <a:buFont typeface="Wingdings" panose="05000000000000000000" pitchFamily="2" charset="2"/>
              <a:buChar char="§"/>
            </a:pPr>
            <a:r>
              <a:rPr lang="en-US" sz="2800" dirty="0" smtClean="0"/>
              <a:t>A </a:t>
            </a:r>
            <a:r>
              <a:rPr lang="en-US" sz="2800" dirty="0"/>
              <a:t>Rural Community can be classified as </a:t>
            </a:r>
            <a:r>
              <a:rPr lang="en-US" sz="2800" dirty="0" smtClean="0"/>
              <a:t>rural based </a:t>
            </a:r>
            <a:r>
              <a:rPr lang="en-US" sz="2800" dirty="0"/>
              <a:t>on the criteria of lower population density</a:t>
            </a:r>
            <a:r>
              <a:rPr lang="en-US" sz="2800" dirty="0" smtClean="0"/>
              <a:t>, less </a:t>
            </a:r>
            <a:r>
              <a:rPr lang="en-US" sz="2800" dirty="0"/>
              <a:t>social differentiation, less social and </a:t>
            </a:r>
            <a:r>
              <a:rPr lang="en-US" sz="2800" dirty="0" smtClean="0"/>
              <a:t>spatial mobility</a:t>
            </a:r>
            <a:r>
              <a:rPr lang="en-US" sz="2800" dirty="0"/>
              <a:t>, slow rate of social change, etc</a:t>
            </a:r>
            <a:r>
              <a:rPr lang="en-US" sz="2800" dirty="0" smtClean="0"/>
              <a:t>.</a:t>
            </a:r>
          </a:p>
          <a:p>
            <a:pPr>
              <a:buFont typeface="Wingdings" panose="05000000000000000000" pitchFamily="2" charset="2"/>
              <a:buChar char="§"/>
            </a:pPr>
            <a:r>
              <a:rPr lang="en-US" sz="2800" dirty="0" smtClean="0"/>
              <a:t>Agriculture </a:t>
            </a:r>
            <a:r>
              <a:rPr lang="en-US" sz="2800" dirty="0"/>
              <a:t>is the </a:t>
            </a:r>
            <a:r>
              <a:rPr lang="en-US" sz="2800" dirty="0" smtClean="0"/>
              <a:t>major </a:t>
            </a:r>
            <a:r>
              <a:rPr lang="en-US" sz="2800" dirty="0"/>
              <a:t>occupation of </a:t>
            </a:r>
            <a:r>
              <a:rPr lang="en-US" sz="2800" dirty="0" smtClean="0"/>
              <a:t>rural people. </a:t>
            </a:r>
            <a:endParaRPr lang="en-US" sz="2800" dirty="0"/>
          </a:p>
        </p:txBody>
      </p:sp>
    </p:spTree>
    <p:extLst>
      <p:ext uri="{BB962C8B-B14F-4D97-AF65-F5344CB8AC3E}">
        <p14:creationId xmlns:p14="http://schemas.microsoft.com/office/powerpoint/2010/main" val="18271930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 </a:t>
            </a:r>
            <a:endParaRPr lang="en-US" dirty="0"/>
          </a:p>
        </p:txBody>
      </p:sp>
      <p:sp>
        <p:nvSpPr>
          <p:cNvPr id="3" name="Content Placeholder 2"/>
          <p:cNvSpPr>
            <a:spLocks noGrp="1"/>
          </p:cNvSpPr>
          <p:nvPr>
            <p:ph idx="1"/>
          </p:nvPr>
        </p:nvSpPr>
        <p:spPr>
          <a:xfrm>
            <a:off x="677334" y="1463041"/>
            <a:ext cx="8596668" cy="4578322"/>
          </a:xfrm>
        </p:spPr>
        <p:txBody>
          <a:bodyPr/>
          <a:lstStyle/>
          <a:p>
            <a:r>
              <a:rPr lang="en-US" sz="2400" dirty="0"/>
              <a:t>In Pakistan, 58% of farmers are smallholders who possess less than 2 hectares. These smallholders cultivate only 16% of the total farm area, while farmers with more than 10 hectares occupy 37% of the total farm area (</a:t>
            </a:r>
            <a:r>
              <a:rPr lang="en-US" sz="2400" dirty="0" err="1"/>
              <a:t>Thapa</a:t>
            </a:r>
            <a:r>
              <a:rPr lang="en-US" sz="2400" dirty="0"/>
              <a:t> 2009</a:t>
            </a:r>
            <a:r>
              <a:rPr lang="en-US" sz="2400" dirty="0" smtClean="0"/>
              <a:t>).</a:t>
            </a:r>
          </a:p>
          <a:p>
            <a:r>
              <a:rPr lang="en-US" sz="2400" dirty="0"/>
              <a:t>According to the State Bank of Pakistan (2003), subsistence farmers are classified as a group having a landholding size of up to 12.5 acres. In this study, the State Bank of Pakistan (SBP) criteria has been adopted to classify subsistence farmers.</a:t>
            </a:r>
          </a:p>
          <a:p>
            <a:endParaRPr lang="en-US" dirty="0"/>
          </a:p>
          <a:p>
            <a:endParaRPr lang="en-US" dirty="0"/>
          </a:p>
        </p:txBody>
      </p:sp>
    </p:spTree>
    <p:extLst>
      <p:ext uri="{BB962C8B-B14F-4D97-AF65-F5344CB8AC3E}">
        <p14:creationId xmlns:p14="http://schemas.microsoft.com/office/powerpoint/2010/main" val="28839653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 </a:t>
            </a:r>
            <a:endParaRPr lang="en-US" dirty="0"/>
          </a:p>
        </p:txBody>
      </p:sp>
      <p:sp>
        <p:nvSpPr>
          <p:cNvPr id="3" name="Content Placeholder 2"/>
          <p:cNvSpPr>
            <a:spLocks noGrp="1"/>
          </p:cNvSpPr>
          <p:nvPr>
            <p:ph idx="1"/>
          </p:nvPr>
        </p:nvSpPr>
        <p:spPr>
          <a:xfrm>
            <a:off x="677334" y="1930399"/>
            <a:ext cx="8596668" cy="3967481"/>
          </a:xfrm>
        </p:spPr>
        <p:txBody>
          <a:bodyPr>
            <a:noAutofit/>
          </a:bodyPr>
          <a:lstStyle/>
          <a:p>
            <a:r>
              <a:rPr lang="en-US" sz="2400" dirty="0" smtClean="0"/>
              <a:t>Farmers </a:t>
            </a:r>
            <a:r>
              <a:rPr lang="en-US" sz="2400" dirty="0"/>
              <a:t>with small landholdings therefore have limited access to agricultural </a:t>
            </a:r>
            <a:r>
              <a:rPr lang="en-US" sz="2400" dirty="0" smtClean="0"/>
              <a:t>credit. </a:t>
            </a:r>
          </a:p>
          <a:p>
            <a:r>
              <a:rPr lang="en-US" sz="2400" dirty="0"/>
              <a:t>Land was the most important readily acceptable form of collateral, which deprived a large number of tenants and landless farmers from participating in formal credit markets. </a:t>
            </a:r>
            <a:endParaRPr lang="en-US" sz="2400" dirty="0" smtClean="0"/>
          </a:p>
          <a:p>
            <a:r>
              <a:rPr lang="en-US" sz="2400" dirty="0" smtClean="0"/>
              <a:t>The large </a:t>
            </a:r>
            <a:r>
              <a:rPr lang="en-US" sz="2400" dirty="0"/>
              <a:t>landholding size leads to increased access to </a:t>
            </a:r>
            <a:r>
              <a:rPr lang="en-US" sz="2400" dirty="0" smtClean="0"/>
              <a:t>credit. </a:t>
            </a:r>
            <a:endParaRPr lang="en-US" sz="2400" dirty="0"/>
          </a:p>
        </p:txBody>
      </p:sp>
    </p:spTree>
    <p:extLst>
      <p:ext uri="{BB962C8B-B14F-4D97-AF65-F5344CB8AC3E}">
        <p14:creationId xmlns:p14="http://schemas.microsoft.com/office/powerpoint/2010/main" val="42847771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 </a:t>
            </a:r>
            <a:endParaRPr lang="en-US" dirty="0"/>
          </a:p>
        </p:txBody>
      </p:sp>
      <p:sp>
        <p:nvSpPr>
          <p:cNvPr id="3" name="Content Placeholder 2"/>
          <p:cNvSpPr>
            <a:spLocks noGrp="1"/>
          </p:cNvSpPr>
          <p:nvPr>
            <p:ph idx="1"/>
          </p:nvPr>
        </p:nvSpPr>
        <p:spPr>
          <a:xfrm>
            <a:off x="677334" y="1371600"/>
            <a:ext cx="8596668" cy="5135879"/>
          </a:xfrm>
        </p:spPr>
        <p:txBody>
          <a:bodyPr>
            <a:normAutofit/>
          </a:bodyPr>
          <a:lstStyle/>
          <a:p>
            <a:r>
              <a:rPr lang="en-US" sz="2000" dirty="0"/>
              <a:t>Small farmers with less Land holding Problem Solution Size of land holding in Pakistan is very small and has decreased over time. </a:t>
            </a:r>
            <a:endParaRPr lang="en-US" sz="2000" dirty="0" smtClean="0"/>
          </a:p>
          <a:p>
            <a:r>
              <a:rPr lang="en-US" sz="2000" dirty="0" smtClean="0"/>
              <a:t>According </a:t>
            </a:r>
            <a:r>
              <a:rPr lang="en-US" sz="2000" dirty="0"/>
              <a:t>to Agricultural Census, there are 5.1 million farms in the country and 93 per cent of these are small and marginal farms accounting for 60 per cent of the total cultivated area. </a:t>
            </a:r>
            <a:endParaRPr lang="en-US" sz="2000" dirty="0" smtClean="0"/>
          </a:p>
          <a:p>
            <a:r>
              <a:rPr lang="en-US" sz="2000" dirty="0" smtClean="0"/>
              <a:t>The </a:t>
            </a:r>
            <a:r>
              <a:rPr lang="en-US" sz="2000" dirty="0"/>
              <a:t>large farms are only 7 per cent of the total farms accounting for 40 per cent of the total cultivated area. There has been further subdivision of farms because of inheritance and transfer. </a:t>
            </a:r>
            <a:endParaRPr lang="en-US" sz="2000" dirty="0" smtClean="0"/>
          </a:p>
          <a:p>
            <a:r>
              <a:rPr lang="en-US" sz="2000" dirty="0" smtClean="0"/>
              <a:t>Since </a:t>
            </a:r>
            <a:r>
              <a:rPr lang="en-US" sz="2000" dirty="0"/>
              <a:t>land in agriculture production process is natural agent, therefore decreasing size of holding has detrimental effect on investment, farm productivity and farm income resulting in 52 per cent poor Pakistanis. </a:t>
            </a:r>
          </a:p>
        </p:txBody>
      </p:sp>
    </p:spTree>
    <p:extLst>
      <p:ext uri="{BB962C8B-B14F-4D97-AF65-F5344CB8AC3E}">
        <p14:creationId xmlns:p14="http://schemas.microsoft.com/office/powerpoint/2010/main" val="31687273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74320"/>
            <a:ext cx="8596668" cy="838200"/>
          </a:xfrm>
        </p:spPr>
        <p:txBody>
          <a:bodyPr/>
          <a:lstStyle/>
          <a:p>
            <a:r>
              <a:rPr lang="en-US" dirty="0" smtClean="0"/>
              <a:t>Rural Social Structure </a:t>
            </a:r>
            <a:endParaRPr lang="en-US" dirty="0"/>
          </a:p>
        </p:txBody>
      </p:sp>
      <p:sp>
        <p:nvSpPr>
          <p:cNvPr id="3" name="Content Placeholder 2"/>
          <p:cNvSpPr>
            <a:spLocks noGrp="1"/>
          </p:cNvSpPr>
          <p:nvPr>
            <p:ph idx="1"/>
          </p:nvPr>
        </p:nvSpPr>
        <p:spPr>
          <a:xfrm>
            <a:off x="677334" y="1112520"/>
            <a:ext cx="8947188" cy="5303519"/>
          </a:xfrm>
        </p:spPr>
        <p:txBody>
          <a:bodyPr>
            <a:noAutofit/>
          </a:bodyPr>
          <a:lstStyle/>
          <a:p>
            <a:r>
              <a:rPr lang="en-US" sz="2800" b="1" dirty="0"/>
              <a:t>Social structure of rural </a:t>
            </a:r>
            <a:r>
              <a:rPr lang="en-US" sz="2800" b="1" dirty="0" smtClean="0"/>
              <a:t>society: </a:t>
            </a:r>
            <a:r>
              <a:rPr lang="en-US" sz="2800" dirty="0"/>
              <a:t>every society has certain units. </a:t>
            </a:r>
            <a:endParaRPr lang="en-US" sz="2800" dirty="0" smtClean="0"/>
          </a:p>
          <a:p>
            <a:r>
              <a:rPr lang="en-US" sz="2800" dirty="0" smtClean="0"/>
              <a:t>It </a:t>
            </a:r>
            <a:r>
              <a:rPr lang="en-US" sz="2800" dirty="0"/>
              <a:t>is these units that form the social set up or social structure. These units are inter-related and through their study, it is possible to study the behavior patterns of the society. </a:t>
            </a:r>
          </a:p>
          <a:p>
            <a:r>
              <a:rPr lang="en-US" sz="2800" dirty="0" smtClean="0"/>
              <a:t>A </a:t>
            </a:r>
            <a:r>
              <a:rPr lang="en-US" sz="2800" dirty="0"/>
              <a:t>social structure includes is made-up of elements of society, such as institutions, statuses, roles, groups and social classes. Sociologists study social structure by examining the elements or parts that comprise it. </a:t>
            </a:r>
          </a:p>
        </p:txBody>
      </p:sp>
    </p:spTree>
    <p:extLst>
      <p:ext uri="{BB962C8B-B14F-4D97-AF65-F5344CB8AC3E}">
        <p14:creationId xmlns:p14="http://schemas.microsoft.com/office/powerpoint/2010/main" val="14081320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 </a:t>
            </a:r>
            <a:endParaRPr lang="en-US" dirty="0"/>
          </a:p>
        </p:txBody>
      </p:sp>
      <p:sp>
        <p:nvSpPr>
          <p:cNvPr id="3" name="Content Placeholder 2"/>
          <p:cNvSpPr>
            <a:spLocks noGrp="1"/>
          </p:cNvSpPr>
          <p:nvPr>
            <p:ph idx="1"/>
          </p:nvPr>
        </p:nvSpPr>
        <p:spPr/>
        <p:txBody>
          <a:bodyPr/>
          <a:lstStyle/>
          <a:p>
            <a:r>
              <a:rPr lang="en-US" sz="2400" dirty="0"/>
              <a:t>In Rural Society, different villages are the units and they have geographical, moral and other types of structures. Their behavior pattern, there believes ideas, faiths etc. are also different from one another.</a:t>
            </a:r>
          </a:p>
          <a:p>
            <a:r>
              <a:rPr lang="en-US" sz="2400" dirty="0"/>
              <a:t> For the proper study of the Pakistani Rural Society, the units that from the social structure have to be studied. Some of them are Family system, Caste System ,Internal Organization, Role of Religion, Economic System, kinship, marriage. </a:t>
            </a:r>
          </a:p>
          <a:p>
            <a:endParaRPr lang="en-US" dirty="0"/>
          </a:p>
        </p:txBody>
      </p:sp>
    </p:spTree>
    <p:extLst>
      <p:ext uri="{BB962C8B-B14F-4D97-AF65-F5344CB8AC3E}">
        <p14:creationId xmlns:p14="http://schemas.microsoft.com/office/powerpoint/2010/main" val="308938641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a:t>
            </a:r>
            <a:r>
              <a:rPr lang="en-US" b="1" dirty="0" smtClean="0"/>
              <a:t>he </a:t>
            </a:r>
            <a:r>
              <a:rPr lang="en-US" b="1" dirty="0"/>
              <a:t>important elements of social structure</a:t>
            </a:r>
            <a:endParaRPr lang="en-US" dirty="0"/>
          </a:p>
        </p:txBody>
      </p:sp>
      <p:sp>
        <p:nvSpPr>
          <p:cNvPr id="3" name="Content Placeholder 2"/>
          <p:cNvSpPr>
            <a:spLocks noGrp="1"/>
          </p:cNvSpPr>
          <p:nvPr>
            <p:ph idx="1"/>
          </p:nvPr>
        </p:nvSpPr>
        <p:spPr/>
        <p:txBody>
          <a:bodyPr>
            <a:normAutofit/>
          </a:bodyPr>
          <a:lstStyle/>
          <a:p>
            <a:pPr marL="0" indent="0" fontAlgn="base">
              <a:buNone/>
            </a:pPr>
            <a:r>
              <a:rPr lang="en-US" sz="2400" b="1" dirty="0"/>
              <a:t>(1) Values:</a:t>
            </a:r>
          </a:p>
          <a:p>
            <a:pPr fontAlgn="base"/>
            <a:r>
              <a:rPr lang="en-US" sz="2400" dirty="0"/>
              <a:t>At the top level are the societal values. These are the most general or abstract normative conceptions of what the ideal society itself would be </a:t>
            </a:r>
            <a:r>
              <a:rPr lang="en-US" sz="2400" dirty="0" smtClean="0"/>
              <a:t>like. Individuals </a:t>
            </a:r>
            <a:r>
              <a:rPr lang="en-US" sz="2400" dirty="0"/>
              <a:t>or groups are found to be emotionally committed to values. These values help to integrate personality or a system of interaction.</a:t>
            </a:r>
          </a:p>
          <a:p>
            <a:pPr marL="0" indent="0" fontAlgn="base">
              <a:buNone/>
            </a:pPr>
            <a:endParaRPr lang="en-US" dirty="0"/>
          </a:p>
        </p:txBody>
      </p:sp>
    </p:spTree>
    <p:extLst>
      <p:ext uri="{BB962C8B-B14F-4D97-AF65-F5344CB8AC3E}">
        <p14:creationId xmlns:p14="http://schemas.microsoft.com/office/powerpoint/2010/main" val="216643313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 </a:t>
            </a:r>
            <a:endParaRPr lang="en-US" dirty="0"/>
          </a:p>
        </p:txBody>
      </p:sp>
      <p:sp>
        <p:nvSpPr>
          <p:cNvPr id="3" name="Content Placeholder 2"/>
          <p:cNvSpPr>
            <a:spLocks noGrp="1"/>
          </p:cNvSpPr>
          <p:nvPr>
            <p:ph idx="1"/>
          </p:nvPr>
        </p:nvSpPr>
        <p:spPr>
          <a:xfrm>
            <a:off x="677334" y="1447801"/>
            <a:ext cx="8596668" cy="4593562"/>
          </a:xfrm>
        </p:spPr>
        <p:txBody>
          <a:bodyPr/>
          <a:lstStyle/>
          <a:p>
            <a:pPr marL="0" indent="0" fontAlgn="base">
              <a:buNone/>
            </a:pPr>
            <a:r>
              <a:rPr lang="en-US" b="1" dirty="0"/>
              <a:t> </a:t>
            </a:r>
            <a:r>
              <a:rPr lang="en-US" sz="2000" b="1" dirty="0"/>
              <a:t>Groups and Institutions:</a:t>
            </a:r>
          </a:p>
          <a:p>
            <a:pPr fontAlgn="base"/>
            <a:r>
              <a:rPr lang="en-US" sz="2000" dirty="0"/>
              <a:t>Social structure can be viewed in terms of inter relationships of the component parts. Social structure includes social groups and institutions. These are called the major groups and institutions. Four of these – the family, economic institutions, political institutions and religious institutions – center upon getting food and other items of wealth, procreation, worship and ruling.</a:t>
            </a:r>
          </a:p>
          <a:p>
            <a:pPr fontAlgn="base"/>
            <a:r>
              <a:rPr lang="en-US" sz="2000" dirty="0"/>
              <a:t>The community, the total organized life of a locality, is the most inclusive spontaneous grouping in the social structure. There are also the enduring phenomena of social classes, the ethnic or racial in group and the temporary grouping of crowd. These are more or less spontaneous configurations responsive to various interests that develop within the community.</a:t>
            </a:r>
          </a:p>
          <a:p>
            <a:endParaRPr lang="en-US" dirty="0"/>
          </a:p>
        </p:txBody>
      </p:sp>
    </p:spTree>
    <p:extLst>
      <p:ext uri="{BB962C8B-B14F-4D97-AF65-F5344CB8AC3E}">
        <p14:creationId xmlns:p14="http://schemas.microsoft.com/office/powerpoint/2010/main" val="411354115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 </a:t>
            </a:r>
            <a:endParaRPr lang="en-US" dirty="0"/>
          </a:p>
        </p:txBody>
      </p:sp>
      <p:sp>
        <p:nvSpPr>
          <p:cNvPr id="3" name="Content Placeholder 2"/>
          <p:cNvSpPr>
            <a:spLocks noGrp="1"/>
          </p:cNvSpPr>
          <p:nvPr>
            <p:ph idx="1"/>
          </p:nvPr>
        </p:nvSpPr>
        <p:spPr>
          <a:xfrm>
            <a:off x="677334" y="1173481"/>
            <a:ext cx="8596668" cy="4867882"/>
          </a:xfrm>
        </p:spPr>
        <p:txBody>
          <a:bodyPr>
            <a:normAutofit/>
          </a:bodyPr>
          <a:lstStyle/>
          <a:p>
            <a:pPr marL="0" indent="0" fontAlgn="base">
              <a:buNone/>
            </a:pPr>
            <a:r>
              <a:rPr lang="en-US" b="1" dirty="0"/>
              <a:t>(3) </a:t>
            </a:r>
            <a:r>
              <a:rPr lang="en-US" sz="2000" b="1" dirty="0"/>
              <a:t>Organizations:</a:t>
            </a:r>
            <a:endParaRPr lang="en-US" sz="2000" dirty="0" smtClean="0"/>
          </a:p>
          <a:p>
            <a:pPr fontAlgn="base"/>
            <a:r>
              <a:rPr lang="en-US" sz="2000" dirty="0" smtClean="0"/>
              <a:t>In </a:t>
            </a:r>
            <a:r>
              <a:rPr lang="en-US" sz="2000" dirty="0"/>
              <a:t>the larger societies of modern time, human beings deliberately establish certain organizations for the pursuit of their specific ends or purposes. These organizations, very often called associations, are group manifestations of life and common interests. To quote </a:t>
            </a:r>
            <a:r>
              <a:rPr lang="en-US" sz="2000" dirty="0" err="1"/>
              <a:t>Maclver</a:t>
            </a:r>
            <a:r>
              <a:rPr lang="en-US" sz="2000" dirty="0"/>
              <a:t> and Page, “The associations constitute the most conspicuous part of the social structure and they gain in coherence, definite number and efficacy as the conditions of the society grow more complex”.</a:t>
            </a:r>
          </a:p>
          <a:p>
            <a:pPr marL="0" indent="0" fontAlgn="base">
              <a:buNone/>
            </a:pPr>
            <a:r>
              <a:rPr lang="en-US" sz="2000" b="1" dirty="0"/>
              <a:t>(4) Collectivities:</a:t>
            </a:r>
          </a:p>
          <a:p>
            <a:pPr fontAlgn="base"/>
            <a:r>
              <a:rPr lang="en-US" sz="2000" dirty="0"/>
              <a:t>There are specialized collectivities such as families, firms, schools, political parties etc. (Differentiated institutional patterns almost directly imply the existence of collective and role units whose activities have different kinds of functional significance).</a:t>
            </a:r>
          </a:p>
          <a:p>
            <a:endParaRPr lang="en-US" dirty="0"/>
          </a:p>
        </p:txBody>
      </p:sp>
    </p:spTree>
    <p:extLst>
      <p:ext uri="{BB962C8B-B14F-4D97-AF65-F5344CB8AC3E}">
        <p14:creationId xmlns:p14="http://schemas.microsoft.com/office/powerpoint/2010/main" val="180051955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 </a:t>
            </a:r>
            <a:endParaRPr lang="en-US" dirty="0"/>
          </a:p>
        </p:txBody>
      </p:sp>
      <p:sp>
        <p:nvSpPr>
          <p:cNvPr id="3" name="Content Placeholder 2"/>
          <p:cNvSpPr>
            <a:spLocks noGrp="1"/>
          </p:cNvSpPr>
          <p:nvPr>
            <p:ph idx="1"/>
          </p:nvPr>
        </p:nvSpPr>
        <p:spPr>
          <a:xfrm>
            <a:off x="677334" y="1188721"/>
            <a:ext cx="8596668" cy="4852642"/>
          </a:xfrm>
        </p:spPr>
        <p:txBody>
          <a:bodyPr/>
          <a:lstStyle/>
          <a:p>
            <a:pPr marL="0" indent="0" fontAlgn="base">
              <a:buNone/>
            </a:pPr>
            <a:r>
              <a:rPr lang="en-US" sz="2400" b="1" dirty="0"/>
              <a:t>(5) Roles:</a:t>
            </a:r>
          </a:p>
          <a:p>
            <a:pPr fontAlgn="base"/>
            <a:r>
              <a:rPr lang="en-US" sz="2400" dirty="0"/>
              <a:t>Finally, within all such collectivities one can distinguish types of roles. “Concretely these are the relevant performances of their individual occupants. Functionally, they are contributions to collective goal attainment”.</a:t>
            </a:r>
          </a:p>
          <a:p>
            <a:pPr fontAlgn="base"/>
            <a:r>
              <a:rPr lang="en-US" sz="2400" dirty="0"/>
              <a:t>Role occupants are expected to fulfill their obligations to other people (who are also role occupants). For example, in family the husband has obligations towards his wife. According to Nodal, the elements of social structure are roles.</a:t>
            </a:r>
          </a:p>
          <a:p>
            <a:pPr marL="0" indent="0">
              <a:buNone/>
            </a:pPr>
            <a:endParaRPr lang="en-US" dirty="0"/>
          </a:p>
        </p:txBody>
      </p:sp>
    </p:spTree>
    <p:extLst>
      <p:ext uri="{BB962C8B-B14F-4D97-AF65-F5344CB8AC3E}">
        <p14:creationId xmlns:p14="http://schemas.microsoft.com/office/powerpoint/2010/main" val="263628650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 </a:t>
            </a:r>
            <a:endParaRPr lang="en-US" dirty="0"/>
          </a:p>
        </p:txBody>
      </p:sp>
      <p:sp>
        <p:nvSpPr>
          <p:cNvPr id="3" name="Content Placeholder 2"/>
          <p:cNvSpPr>
            <a:spLocks noGrp="1"/>
          </p:cNvSpPr>
          <p:nvPr>
            <p:ph idx="1"/>
          </p:nvPr>
        </p:nvSpPr>
        <p:spPr>
          <a:xfrm>
            <a:off x="677334" y="1493521"/>
            <a:ext cx="8596668" cy="4547842"/>
          </a:xfrm>
        </p:spPr>
        <p:txBody>
          <a:bodyPr>
            <a:normAutofit/>
          </a:bodyPr>
          <a:lstStyle/>
          <a:p>
            <a:pPr marL="0" indent="0">
              <a:buNone/>
            </a:pPr>
            <a:r>
              <a:rPr lang="en-US" sz="2000" b="1" dirty="0"/>
              <a:t>(6) Norms:</a:t>
            </a:r>
          </a:p>
          <a:p>
            <a:pPr fontAlgn="base"/>
            <a:r>
              <a:rPr lang="en-US" sz="2000" dirty="0"/>
              <a:t>According to H.M. Johnson, sub-groups and roles are governed by social norms. Social norms are of two types: (</a:t>
            </a:r>
            <a:r>
              <a:rPr lang="en-US" sz="2000" dirty="0" err="1"/>
              <a:t>i</a:t>
            </a:r>
            <a:r>
              <a:rPr lang="en-US" sz="2000" dirty="0"/>
              <a:t>) obligatory or relational and (ii) permissive or regulative.</a:t>
            </a:r>
          </a:p>
          <a:p>
            <a:pPr fontAlgn="base"/>
            <a:r>
              <a:rPr lang="en-US" sz="2000" dirty="0"/>
              <a:t>Some norms specify positive obligations. But they are not commonly applied to all the roles and sub-groups. For example, the positive obligations of a family are not the same as those of business firm.</a:t>
            </a:r>
          </a:p>
          <a:p>
            <a:pPr fontAlgn="base"/>
            <a:r>
              <a:rPr lang="en-US" sz="2000" dirty="0"/>
              <a:t>Some other norms specify the limit of permissible action. A role occupant of a sub-group in this case ‘must’ do certain things, ‘may’ do certain things and ‘must not do sill others. They are called regulative norms. They do not differentiate between roles and sub-groups. For example in our society, regardless of one’s role, one must not seek to influence others by threat of violence or by violence itself.</a:t>
            </a:r>
          </a:p>
          <a:p>
            <a:endParaRPr lang="en-US" dirty="0"/>
          </a:p>
        </p:txBody>
      </p:sp>
    </p:spTree>
    <p:extLst>
      <p:ext uri="{BB962C8B-B14F-4D97-AF65-F5344CB8AC3E}">
        <p14:creationId xmlns:p14="http://schemas.microsoft.com/office/powerpoint/2010/main" val="37933915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Rural Sociology </a:t>
            </a:r>
            <a:endParaRPr lang="en-US" dirty="0"/>
          </a:p>
        </p:txBody>
      </p:sp>
      <p:sp>
        <p:nvSpPr>
          <p:cNvPr id="3" name="Content Placeholder 2"/>
          <p:cNvSpPr>
            <a:spLocks noGrp="1"/>
          </p:cNvSpPr>
          <p:nvPr>
            <p:ph idx="1"/>
          </p:nvPr>
        </p:nvSpPr>
        <p:spPr>
          <a:xfrm>
            <a:off x="677334" y="1584961"/>
            <a:ext cx="8596668" cy="4456402"/>
          </a:xfrm>
        </p:spPr>
        <p:txBody>
          <a:bodyPr>
            <a:normAutofit/>
          </a:bodyPr>
          <a:lstStyle/>
          <a:p>
            <a:r>
              <a:rPr lang="en-US" sz="2000" dirty="0" smtClean="0"/>
              <a:t>Rural </a:t>
            </a:r>
            <a:r>
              <a:rPr lang="en-US" sz="2000" dirty="0"/>
              <a:t>sociology is the science of the village or village society. </a:t>
            </a:r>
            <a:endParaRPr lang="en-US" sz="2000" dirty="0" smtClean="0"/>
          </a:p>
          <a:p>
            <a:r>
              <a:rPr lang="en-US" sz="2000" dirty="0" smtClean="0"/>
              <a:t>Rural </a:t>
            </a:r>
            <a:r>
              <a:rPr lang="en-US" sz="2000" dirty="0"/>
              <a:t>sociology studies the relations of the people who live in the villages. </a:t>
            </a:r>
            <a:endParaRPr lang="en-US" sz="2000" dirty="0" smtClean="0"/>
          </a:p>
          <a:p>
            <a:r>
              <a:rPr lang="en-US" sz="2000" dirty="0" smtClean="0"/>
              <a:t>It </a:t>
            </a:r>
            <a:r>
              <a:rPr lang="en-US" sz="2000" dirty="0"/>
              <a:t>is just like a mirror of the rural social life. It provides a detailed study of knowledge about different aspects of rural life, its problems, its culture, its religion, its economic and political life. </a:t>
            </a:r>
            <a:endParaRPr lang="en-US" sz="2000" dirty="0" smtClean="0"/>
          </a:p>
          <a:p>
            <a:r>
              <a:rPr lang="en-US" sz="2000" dirty="0" smtClean="0"/>
              <a:t>The </a:t>
            </a:r>
            <a:r>
              <a:rPr lang="en-US" sz="2000" dirty="0"/>
              <a:t>basic aim of the study of rural sociology is to make the village people self sufficient and also link them with the wider society at regional and national levels. </a:t>
            </a:r>
            <a:endParaRPr lang="en-US" sz="2000" dirty="0" smtClean="0"/>
          </a:p>
          <a:p>
            <a:r>
              <a:rPr lang="en-US" sz="2000" dirty="0" smtClean="0"/>
              <a:t>Rural </a:t>
            </a:r>
            <a:r>
              <a:rPr lang="en-US" sz="2000" dirty="0"/>
              <a:t>sociology which aims at providing systematic and scientific approach to rural </a:t>
            </a:r>
            <a:r>
              <a:rPr lang="en-US" sz="2000" dirty="0" smtClean="0"/>
              <a:t>problems. </a:t>
            </a:r>
          </a:p>
        </p:txBody>
      </p:sp>
    </p:spTree>
    <p:extLst>
      <p:ext uri="{BB962C8B-B14F-4D97-AF65-F5344CB8AC3E}">
        <p14:creationId xmlns:p14="http://schemas.microsoft.com/office/powerpoint/2010/main" val="380178007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Components of social </a:t>
            </a:r>
            <a:r>
              <a:rPr lang="en-US" dirty="0" smtClean="0"/>
              <a:t>structure in Rural Society</a:t>
            </a:r>
            <a:endParaRPr lang="en-US" dirty="0"/>
          </a:p>
        </p:txBody>
      </p:sp>
      <p:sp>
        <p:nvSpPr>
          <p:cNvPr id="3" name="Content Placeholder 2"/>
          <p:cNvSpPr>
            <a:spLocks noGrp="1"/>
          </p:cNvSpPr>
          <p:nvPr>
            <p:ph idx="1"/>
          </p:nvPr>
        </p:nvSpPr>
        <p:spPr/>
        <p:txBody>
          <a:bodyPr>
            <a:normAutofit/>
          </a:bodyPr>
          <a:lstStyle/>
          <a:p>
            <a:r>
              <a:rPr lang="en-US" sz="2400" b="1" dirty="0"/>
              <a:t>The </a:t>
            </a:r>
            <a:r>
              <a:rPr lang="en-US" sz="2400" b="1" dirty="0" smtClean="0"/>
              <a:t>family:</a:t>
            </a:r>
          </a:p>
          <a:p>
            <a:r>
              <a:rPr lang="en-US" sz="2400" dirty="0" smtClean="0"/>
              <a:t>Family </a:t>
            </a:r>
            <a:r>
              <a:rPr lang="en-US" sz="2400" dirty="0"/>
              <a:t>is the basic unit of social structure. </a:t>
            </a:r>
            <a:endParaRPr lang="en-US" sz="2400" dirty="0" smtClean="0"/>
          </a:p>
          <a:p>
            <a:r>
              <a:rPr lang="en-US" sz="2400" dirty="0" smtClean="0"/>
              <a:t>It </a:t>
            </a:r>
            <a:r>
              <a:rPr lang="en-US" sz="2400" dirty="0"/>
              <a:t>occupied an important place in the Rural Society. </a:t>
            </a:r>
            <a:r>
              <a:rPr lang="en-US" sz="2400" dirty="0" smtClean="0"/>
              <a:t>The </a:t>
            </a:r>
            <a:r>
              <a:rPr lang="en-US" sz="2400" dirty="0"/>
              <a:t>family also brings about </a:t>
            </a:r>
            <a:r>
              <a:rPr lang="en-US" sz="2400" dirty="0" smtClean="0"/>
              <a:t>socialization, </a:t>
            </a:r>
            <a:r>
              <a:rPr lang="en-US" sz="2400" dirty="0"/>
              <a:t>social control and also performs various basic and important tasks; the family also brings about </a:t>
            </a:r>
            <a:r>
              <a:rPr lang="en-US" sz="2400" b="1" dirty="0" smtClean="0"/>
              <a:t>socialization, </a:t>
            </a:r>
            <a:r>
              <a:rPr lang="en-US" sz="2400" b="1" dirty="0"/>
              <a:t>social control </a:t>
            </a:r>
            <a:r>
              <a:rPr lang="en-US" sz="2400" dirty="0"/>
              <a:t>and also performs various </a:t>
            </a:r>
            <a:r>
              <a:rPr lang="en-US" sz="2400" b="1" dirty="0"/>
              <a:t>economic activities</a:t>
            </a:r>
            <a:r>
              <a:rPr lang="en-US" sz="2400" dirty="0"/>
              <a:t>. </a:t>
            </a:r>
            <a:endParaRPr lang="en-US" sz="2400" dirty="0" smtClean="0"/>
          </a:p>
          <a:p>
            <a:r>
              <a:rPr lang="en-US" sz="2400" dirty="0" smtClean="0"/>
              <a:t>It </a:t>
            </a:r>
            <a:r>
              <a:rPr lang="en-US" sz="2400" dirty="0"/>
              <a:t>is the agency that controls the </a:t>
            </a:r>
            <a:r>
              <a:rPr lang="en-US" sz="2400" b="1" dirty="0"/>
              <a:t>religion activities </a:t>
            </a:r>
            <a:r>
              <a:rPr lang="en-US" sz="2400" dirty="0"/>
              <a:t>particularly in the Rural Society. </a:t>
            </a:r>
            <a:endParaRPr lang="en-US" sz="2400" dirty="0" smtClean="0"/>
          </a:p>
        </p:txBody>
      </p:sp>
    </p:spTree>
    <p:extLst>
      <p:ext uri="{BB962C8B-B14F-4D97-AF65-F5344CB8AC3E}">
        <p14:creationId xmlns:p14="http://schemas.microsoft.com/office/powerpoint/2010/main" val="329470603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Characteristics of Social Structure </a:t>
            </a:r>
            <a:endParaRPr lang="en-US" dirty="0"/>
          </a:p>
        </p:txBody>
      </p:sp>
      <p:sp>
        <p:nvSpPr>
          <p:cNvPr id="3" name="Content Placeholder 2"/>
          <p:cNvSpPr>
            <a:spLocks noGrp="1"/>
          </p:cNvSpPr>
          <p:nvPr>
            <p:ph idx="1"/>
          </p:nvPr>
        </p:nvSpPr>
        <p:spPr/>
        <p:txBody>
          <a:bodyPr/>
          <a:lstStyle/>
          <a:p>
            <a:r>
              <a:rPr lang="en-US" sz="2800" dirty="0"/>
              <a:t>It has the following characteristics: </a:t>
            </a:r>
          </a:p>
          <a:p>
            <a:r>
              <a:rPr lang="en-US" sz="2800" dirty="0" smtClean="0"/>
              <a:t>a</a:t>
            </a:r>
            <a:r>
              <a:rPr lang="en-US" sz="2800" dirty="0"/>
              <a:t>) Patriarchal family structure, </a:t>
            </a:r>
            <a:endParaRPr lang="en-US" sz="2800" dirty="0" smtClean="0"/>
          </a:p>
          <a:p>
            <a:r>
              <a:rPr lang="en-US" sz="2800" dirty="0" smtClean="0"/>
              <a:t>b</a:t>
            </a:r>
            <a:r>
              <a:rPr lang="en-US" sz="2800" dirty="0"/>
              <a:t>) joint family system, </a:t>
            </a:r>
            <a:endParaRPr lang="en-US" sz="2800" dirty="0" smtClean="0"/>
          </a:p>
          <a:p>
            <a:r>
              <a:rPr lang="en-US" sz="2800" dirty="0" smtClean="0"/>
              <a:t>c</a:t>
            </a:r>
            <a:r>
              <a:rPr lang="en-US" sz="2800" dirty="0"/>
              <a:t>) extended family structure. </a:t>
            </a:r>
          </a:p>
          <a:p>
            <a:endParaRPr lang="en-US" dirty="0"/>
          </a:p>
        </p:txBody>
      </p:sp>
    </p:spTree>
    <p:extLst>
      <p:ext uri="{BB962C8B-B14F-4D97-AF65-F5344CB8AC3E}">
        <p14:creationId xmlns:p14="http://schemas.microsoft.com/office/powerpoint/2010/main" val="181724448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Caste, a Component of rural Social Structure </a:t>
            </a:r>
            <a:endParaRPr lang="en-US" dirty="0"/>
          </a:p>
        </p:txBody>
      </p:sp>
      <p:sp>
        <p:nvSpPr>
          <p:cNvPr id="3" name="Content Placeholder 2"/>
          <p:cNvSpPr>
            <a:spLocks noGrp="1"/>
          </p:cNvSpPr>
          <p:nvPr>
            <p:ph idx="1"/>
          </p:nvPr>
        </p:nvSpPr>
        <p:spPr/>
        <p:txBody>
          <a:bodyPr>
            <a:normAutofit/>
          </a:bodyPr>
          <a:lstStyle/>
          <a:p>
            <a:pPr marL="0" indent="0">
              <a:buNone/>
            </a:pPr>
            <a:r>
              <a:rPr lang="en-US" sz="2400" dirty="0" smtClean="0"/>
              <a:t>The </a:t>
            </a:r>
            <a:r>
              <a:rPr lang="en-US" sz="2400" dirty="0"/>
              <a:t>second unit of the social </a:t>
            </a:r>
            <a:r>
              <a:rPr lang="en-US" sz="2400" dirty="0" smtClean="0"/>
              <a:t>organization </a:t>
            </a:r>
            <a:r>
              <a:rPr lang="en-US" sz="2400" dirty="0"/>
              <a:t>of social structure of the Rural Society in the Caste System. Through the institution, the functions status, occupation role and social position are determined </a:t>
            </a:r>
            <a:r>
              <a:rPr lang="en-US" sz="2400" dirty="0" smtClean="0"/>
              <a:t>Normally, </a:t>
            </a:r>
            <a:r>
              <a:rPr lang="en-US" sz="2400" dirty="0"/>
              <a:t>it has the following characteristics:- </a:t>
            </a:r>
            <a:endParaRPr lang="en-US" sz="2400" dirty="0" smtClean="0"/>
          </a:p>
          <a:p>
            <a:pPr>
              <a:buAutoNum type="arabicParenR"/>
            </a:pPr>
            <a:r>
              <a:rPr lang="en-US" sz="2400" dirty="0" smtClean="0"/>
              <a:t>Limited </a:t>
            </a:r>
            <a:r>
              <a:rPr lang="en-US" sz="2400" dirty="0"/>
              <a:t>to the persons born within that caste. </a:t>
            </a:r>
            <a:endParaRPr lang="en-US" sz="2400" dirty="0" smtClean="0"/>
          </a:p>
          <a:p>
            <a:pPr>
              <a:buAutoNum type="arabicParenR"/>
            </a:pPr>
            <a:r>
              <a:rPr lang="en-US" sz="2400" dirty="0" smtClean="0"/>
              <a:t>2</a:t>
            </a:r>
            <a:r>
              <a:rPr lang="en-US" sz="2400" dirty="0"/>
              <a:t>) Endogamous group, </a:t>
            </a:r>
            <a:endParaRPr lang="en-US" sz="2400" dirty="0" smtClean="0"/>
          </a:p>
          <a:p>
            <a:pPr>
              <a:buAutoNum type="arabicParenR"/>
            </a:pPr>
            <a:r>
              <a:rPr lang="en-US" sz="2400" dirty="0" smtClean="0"/>
              <a:t>3</a:t>
            </a:r>
            <a:r>
              <a:rPr lang="en-US" sz="2400" dirty="0"/>
              <a:t>) Determined </a:t>
            </a:r>
            <a:r>
              <a:rPr lang="en-US" sz="2400" dirty="0" smtClean="0"/>
              <a:t>occupation</a:t>
            </a:r>
            <a:endParaRPr lang="en-US" sz="2400" dirty="0"/>
          </a:p>
        </p:txBody>
      </p:sp>
    </p:spTree>
    <p:extLst>
      <p:ext uri="{BB962C8B-B14F-4D97-AF65-F5344CB8AC3E}">
        <p14:creationId xmlns:p14="http://schemas.microsoft.com/office/powerpoint/2010/main" val="104858622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internal organization of Rural Social Structure </a:t>
            </a:r>
            <a:endParaRPr lang="en-US" dirty="0"/>
          </a:p>
        </p:txBody>
      </p:sp>
      <p:sp>
        <p:nvSpPr>
          <p:cNvPr id="3" name="Content Placeholder 2"/>
          <p:cNvSpPr>
            <a:spLocks noGrp="1"/>
          </p:cNvSpPr>
          <p:nvPr>
            <p:ph idx="1"/>
          </p:nvPr>
        </p:nvSpPr>
        <p:spPr/>
        <p:txBody>
          <a:bodyPr>
            <a:noAutofit/>
          </a:bodyPr>
          <a:lstStyle/>
          <a:p>
            <a:r>
              <a:rPr lang="en-US" sz="2400" dirty="0"/>
              <a:t>Normally every village can have a Panchayat or like or and its head; it is elected with the consent of almost all the adult members of the village. </a:t>
            </a:r>
            <a:endParaRPr lang="en-US" sz="2400" dirty="0" smtClean="0"/>
          </a:p>
          <a:p>
            <a:r>
              <a:rPr lang="en-US" sz="2400" dirty="0" smtClean="0"/>
              <a:t>Such </a:t>
            </a:r>
            <a:r>
              <a:rPr lang="en-US" sz="2400" dirty="0"/>
              <a:t>as revenue, law and order </a:t>
            </a:r>
            <a:r>
              <a:rPr lang="en-US" sz="2400" dirty="0" err="1"/>
              <a:t>etc</a:t>
            </a:r>
            <a:r>
              <a:rPr lang="en-US" sz="2400" dirty="0"/>
              <a:t>, generally there is a village Panchayat, a village </a:t>
            </a:r>
            <a:r>
              <a:rPr lang="en-US" sz="2400" dirty="0" err="1"/>
              <a:t>Nyay</a:t>
            </a:r>
            <a:r>
              <a:rPr lang="en-US" sz="2400" dirty="0"/>
              <a:t> Panchayat, Panchayat of different castes and certain other social, religious and political group’s voluntary groups. </a:t>
            </a:r>
          </a:p>
          <a:p>
            <a:r>
              <a:rPr lang="en-US" sz="2400" dirty="0" smtClean="0"/>
              <a:t>That </a:t>
            </a:r>
            <a:r>
              <a:rPr lang="en-US" sz="2400" dirty="0"/>
              <a:t>are indented at helping the villagers are maintaining the religious customs and traditions play a vital role in determining the internal </a:t>
            </a:r>
            <a:r>
              <a:rPr lang="en-US" sz="2400" dirty="0" smtClean="0"/>
              <a:t>organization </a:t>
            </a:r>
            <a:r>
              <a:rPr lang="en-US" sz="2400" dirty="0"/>
              <a:t>and working of the villagers and village life. •</a:t>
            </a:r>
          </a:p>
        </p:txBody>
      </p:sp>
    </p:spTree>
    <p:extLst>
      <p:ext uri="{BB962C8B-B14F-4D97-AF65-F5344CB8AC3E}">
        <p14:creationId xmlns:p14="http://schemas.microsoft.com/office/powerpoint/2010/main" val="162594558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Religion and religious </a:t>
            </a:r>
            <a:r>
              <a:rPr lang="en-US" dirty="0" smtClean="0"/>
              <a:t>organization</a:t>
            </a:r>
            <a:endParaRPr lang="en-US" dirty="0"/>
          </a:p>
        </p:txBody>
      </p:sp>
      <p:sp>
        <p:nvSpPr>
          <p:cNvPr id="3" name="Content Placeholder 2"/>
          <p:cNvSpPr>
            <a:spLocks noGrp="1"/>
          </p:cNvSpPr>
          <p:nvPr>
            <p:ph idx="1"/>
          </p:nvPr>
        </p:nvSpPr>
        <p:spPr/>
        <p:txBody>
          <a:bodyPr>
            <a:normAutofit/>
          </a:bodyPr>
          <a:lstStyle/>
          <a:p>
            <a:r>
              <a:rPr lang="en-US" sz="2400" dirty="0"/>
              <a:t>Like caste, family internal </a:t>
            </a:r>
            <a:r>
              <a:rPr lang="en-US" sz="2400" dirty="0" smtClean="0"/>
              <a:t>organization etc., </a:t>
            </a:r>
            <a:r>
              <a:rPr lang="en-US" sz="2400" dirty="0"/>
              <a:t>religion is an important unit of the village social structure of </a:t>
            </a:r>
            <a:r>
              <a:rPr lang="en-US" sz="2400" dirty="0" smtClean="0"/>
              <a:t>organization. </a:t>
            </a:r>
          </a:p>
          <a:p>
            <a:r>
              <a:rPr lang="en-US" sz="2400" dirty="0"/>
              <a:t>R</a:t>
            </a:r>
            <a:r>
              <a:rPr lang="en-US" sz="2400" dirty="0" smtClean="0"/>
              <a:t>eligion </a:t>
            </a:r>
            <a:r>
              <a:rPr lang="en-US" sz="2400" dirty="0"/>
              <a:t>means worship of the super natural power. This super natural power means god and other gods and deities, worship of supernatural power and the ditties form an important part of village life. </a:t>
            </a:r>
            <a:endParaRPr lang="en-US" sz="2400" dirty="0" smtClean="0"/>
          </a:p>
          <a:p>
            <a:r>
              <a:rPr lang="en-US" sz="2400" dirty="0" smtClean="0"/>
              <a:t>In Pakistan, ,mostly rural communities are Muslims and follow monotheism school of thought.  </a:t>
            </a:r>
            <a:endParaRPr lang="en-US" sz="2400" dirty="0"/>
          </a:p>
        </p:txBody>
      </p:sp>
    </p:spTree>
    <p:extLst>
      <p:ext uri="{BB962C8B-B14F-4D97-AF65-F5344CB8AC3E}">
        <p14:creationId xmlns:p14="http://schemas.microsoft.com/office/powerpoint/2010/main" val="261463828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Economic system:</a:t>
            </a:r>
          </a:p>
        </p:txBody>
      </p:sp>
      <p:sp>
        <p:nvSpPr>
          <p:cNvPr id="3" name="Content Placeholder 2"/>
          <p:cNvSpPr>
            <a:spLocks noGrp="1"/>
          </p:cNvSpPr>
          <p:nvPr>
            <p:ph idx="1"/>
          </p:nvPr>
        </p:nvSpPr>
        <p:spPr/>
        <p:txBody>
          <a:bodyPr>
            <a:normAutofit/>
          </a:bodyPr>
          <a:lstStyle/>
          <a:p>
            <a:r>
              <a:rPr lang="en-US" sz="2400" dirty="0" smtClean="0"/>
              <a:t>Economic </a:t>
            </a:r>
            <a:r>
              <a:rPr lang="en-US" sz="2400" dirty="0"/>
              <a:t>system has now come to occupy an important place in every social structure. </a:t>
            </a:r>
            <a:endParaRPr lang="en-US" sz="2400" dirty="0" smtClean="0"/>
          </a:p>
          <a:p>
            <a:r>
              <a:rPr lang="en-US" sz="2400" dirty="0" smtClean="0"/>
              <a:t>In </a:t>
            </a:r>
            <a:r>
              <a:rPr lang="en-US" sz="2400" dirty="0"/>
              <a:t>fact economic system determines not only the social structure but various other things</a:t>
            </a:r>
            <a:r>
              <a:rPr lang="en-US" sz="2400" dirty="0" smtClean="0"/>
              <a:t>.</a:t>
            </a:r>
          </a:p>
          <a:p>
            <a:r>
              <a:rPr lang="en-US" sz="2400" dirty="0" smtClean="0"/>
              <a:t> </a:t>
            </a:r>
            <a:r>
              <a:rPr lang="en-US" sz="2400" dirty="0"/>
              <a:t>It includes the means and the system of production system of distribution, sharing of profit </a:t>
            </a:r>
            <a:r>
              <a:rPr lang="en-US" sz="2400" dirty="0" smtClean="0"/>
              <a:t>etc., </a:t>
            </a:r>
            <a:r>
              <a:rPr lang="en-US" sz="2400" dirty="0"/>
              <a:t>according to Raymond forth; social and economic activities are inter-related have a mutual relationship. </a:t>
            </a:r>
            <a:endParaRPr lang="en-US" sz="2400" dirty="0" smtClean="0"/>
          </a:p>
          <a:p>
            <a:endParaRPr lang="en-US" sz="2400" dirty="0"/>
          </a:p>
        </p:txBody>
      </p:sp>
    </p:spTree>
    <p:extLst>
      <p:ext uri="{BB962C8B-B14F-4D97-AF65-F5344CB8AC3E}">
        <p14:creationId xmlns:p14="http://schemas.microsoft.com/office/powerpoint/2010/main" val="85451696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Components of Economic Structure in Rural Societies </a:t>
            </a:r>
            <a:endParaRPr lang="en-US" dirty="0"/>
          </a:p>
        </p:txBody>
      </p:sp>
      <p:sp>
        <p:nvSpPr>
          <p:cNvPr id="3" name="Content Placeholder 2"/>
          <p:cNvSpPr>
            <a:spLocks noGrp="1"/>
          </p:cNvSpPr>
          <p:nvPr>
            <p:ph idx="1"/>
          </p:nvPr>
        </p:nvSpPr>
        <p:spPr/>
        <p:txBody>
          <a:bodyPr>
            <a:noAutofit/>
          </a:bodyPr>
          <a:lstStyle/>
          <a:p>
            <a:r>
              <a:rPr lang="en-US" dirty="0"/>
              <a:t>The economic structures components </a:t>
            </a:r>
            <a:r>
              <a:rPr lang="en-US" dirty="0" smtClean="0"/>
              <a:t>of </a:t>
            </a:r>
            <a:r>
              <a:rPr lang="en-US" dirty="0"/>
              <a:t>rural society are </a:t>
            </a:r>
          </a:p>
          <a:p>
            <a:pPr>
              <a:buAutoNum type="arabicPeriod"/>
            </a:pPr>
            <a:r>
              <a:rPr lang="en-US" dirty="0" smtClean="0"/>
              <a:t>Major </a:t>
            </a:r>
            <a:r>
              <a:rPr lang="en-US" dirty="0"/>
              <a:t>occupation of population(might be agriculture) </a:t>
            </a:r>
          </a:p>
          <a:p>
            <a:pPr>
              <a:buAutoNum type="arabicPeriod"/>
            </a:pPr>
            <a:r>
              <a:rPr lang="en-US" dirty="0" smtClean="0"/>
              <a:t>Labor </a:t>
            </a:r>
            <a:r>
              <a:rPr lang="en-US" dirty="0"/>
              <a:t>force composition based on education</a:t>
            </a:r>
            <a:r>
              <a:rPr lang="en-US" dirty="0" smtClean="0"/>
              <a:t>, income, age </a:t>
            </a:r>
            <a:r>
              <a:rPr lang="en-US" dirty="0"/>
              <a:t>gender </a:t>
            </a:r>
          </a:p>
          <a:p>
            <a:pPr>
              <a:buAutoNum type="arabicPeriod"/>
            </a:pPr>
            <a:r>
              <a:rPr lang="en-US" dirty="0" smtClean="0"/>
              <a:t>Employment </a:t>
            </a:r>
            <a:r>
              <a:rPr lang="en-US" dirty="0"/>
              <a:t>trend(traditional</a:t>
            </a:r>
            <a:r>
              <a:rPr lang="en-US" dirty="0" smtClean="0"/>
              <a:t>, urban </a:t>
            </a:r>
            <a:r>
              <a:rPr lang="en-US" dirty="0"/>
              <a:t>directed, </a:t>
            </a:r>
            <a:r>
              <a:rPr lang="en-US" dirty="0" smtClean="0"/>
              <a:t>migration)</a:t>
            </a:r>
          </a:p>
          <a:p>
            <a:pPr>
              <a:buAutoNum type="arabicPeriod"/>
            </a:pPr>
            <a:r>
              <a:rPr lang="en-US" dirty="0" smtClean="0"/>
              <a:t>Status </a:t>
            </a:r>
            <a:r>
              <a:rPr lang="en-US" dirty="0"/>
              <a:t>of land holding (who holds? And at what proportion? Where used?) </a:t>
            </a:r>
          </a:p>
          <a:p>
            <a:pPr>
              <a:buAutoNum type="arabicPeriod"/>
            </a:pPr>
            <a:r>
              <a:rPr lang="en-US" dirty="0" smtClean="0"/>
              <a:t>Labor </a:t>
            </a:r>
            <a:r>
              <a:rPr lang="en-US" dirty="0"/>
              <a:t>market issues </a:t>
            </a:r>
          </a:p>
          <a:p>
            <a:pPr>
              <a:buAutoNum type="arabicPeriod"/>
            </a:pPr>
            <a:r>
              <a:rPr lang="en-US" dirty="0" smtClean="0"/>
              <a:t>Land </a:t>
            </a:r>
            <a:r>
              <a:rPr lang="en-US" dirty="0"/>
              <a:t>reforms issues </a:t>
            </a:r>
          </a:p>
          <a:p>
            <a:pPr>
              <a:buAutoNum type="arabicPeriod"/>
            </a:pPr>
            <a:r>
              <a:rPr lang="en-US" dirty="0" smtClean="0"/>
              <a:t>Rural </a:t>
            </a:r>
            <a:r>
              <a:rPr lang="en-US" dirty="0"/>
              <a:t>Society under the Impact of Urbanism and change in production and consumption pattern </a:t>
            </a:r>
          </a:p>
          <a:p>
            <a:pPr>
              <a:buAutoNum type="arabicPeriod"/>
            </a:pPr>
            <a:r>
              <a:rPr lang="en-US" dirty="0" smtClean="0"/>
              <a:t>Supplies </a:t>
            </a:r>
            <a:r>
              <a:rPr lang="en-US" dirty="0"/>
              <a:t>and marketing(Commercialization of Agriculture) </a:t>
            </a:r>
          </a:p>
          <a:p>
            <a:pPr>
              <a:buAutoNum type="arabicPeriod"/>
            </a:pPr>
            <a:r>
              <a:rPr lang="en-US" dirty="0" smtClean="0"/>
              <a:t>Village administration</a:t>
            </a:r>
            <a:endParaRPr lang="en-US" dirty="0"/>
          </a:p>
        </p:txBody>
      </p:sp>
    </p:spTree>
    <p:extLst>
      <p:ext uri="{BB962C8B-B14F-4D97-AF65-F5344CB8AC3E}">
        <p14:creationId xmlns:p14="http://schemas.microsoft.com/office/powerpoint/2010/main" val="29377700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Rural Development </a:t>
            </a:r>
            <a:endParaRPr lang="en-US" dirty="0"/>
          </a:p>
        </p:txBody>
      </p:sp>
      <p:sp>
        <p:nvSpPr>
          <p:cNvPr id="3" name="Content Placeholder 2"/>
          <p:cNvSpPr>
            <a:spLocks noGrp="1"/>
          </p:cNvSpPr>
          <p:nvPr>
            <p:ph idx="1"/>
          </p:nvPr>
        </p:nvSpPr>
        <p:spPr>
          <a:xfrm>
            <a:off x="677334" y="1341121"/>
            <a:ext cx="8596668" cy="4700242"/>
          </a:xfrm>
        </p:spPr>
        <p:txBody>
          <a:bodyPr>
            <a:normAutofit/>
          </a:bodyPr>
          <a:lstStyle/>
          <a:p>
            <a:pPr marL="0" indent="0">
              <a:buNone/>
            </a:pPr>
            <a:r>
              <a:rPr lang="en-US" sz="2800" dirty="0"/>
              <a:t>Rural development is a strategy designed </a:t>
            </a:r>
            <a:r>
              <a:rPr lang="en-US" sz="2800" dirty="0" smtClean="0"/>
              <a:t>to improve </a:t>
            </a:r>
            <a:r>
              <a:rPr lang="en-US" sz="2800" dirty="0"/>
              <a:t>the economic and social life of </a:t>
            </a:r>
            <a:r>
              <a:rPr lang="en-US" sz="2800" dirty="0" smtClean="0"/>
              <a:t>rural community. </a:t>
            </a:r>
          </a:p>
          <a:p>
            <a:pPr marL="0" indent="0">
              <a:buNone/>
            </a:pPr>
            <a:r>
              <a:rPr lang="en-US" sz="2800" dirty="0" smtClean="0"/>
              <a:t>It </a:t>
            </a:r>
            <a:r>
              <a:rPr lang="en-US" sz="2800" dirty="0"/>
              <a:t>is a process, which aims at improving </a:t>
            </a:r>
            <a:r>
              <a:rPr lang="en-US" sz="2800" dirty="0" smtClean="0"/>
              <a:t>the well </a:t>
            </a:r>
            <a:r>
              <a:rPr lang="en-US" sz="2800" dirty="0"/>
              <a:t>being and self realization of people </a:t>
            </a:r>
            <a:r>
              <a:rPr lang="en-US" sz="2800" dirty="0" smtClean="0"/>
              <a:t>living outside </a:t>
            </a:r>
            <a:r>
              <a:rPr lang="en-US" sz="2800" dirty="0"/>
              <a:t>the urbanized areas through </a:t>
            </a:r>
            <a:r>
              <a:rPr lang="en-US" sz="2800" dirty="0" smtClean="0"/>
              <a:t>collective process.</a:t>
            </a:r>
          </a:p>
          <a:p>
            <a:pPr marL="0" indent="0">
              <a:buNone/>
            </a:pPr>
            <a:r>
              <a:rPr lang="en-US" sz="2800" dirty="0" smtClean="0"/>
              <a:t>Rural </a:t>
            </a:r>
            <a:r>
              <a:rPr lang="en-US" sz="2800" dirty="0"/>
              <a:t>Development is all about </a:t>
            </a:r>
            <a:r>
              <a:rPr lang="en-US" sz="2800" dirty="0" smtClean="0"/>
              <a:t>bringing change </a:t>
            </a:r>
            <a:r>
              <a:rPr lang="en-US" sz="2800" dirty="0"/>
              <a:t>among rural community from </a:t>
            </a:r>
            <a:r>
              <a:rPr lang="en-US" sz="2800" dirty="0" smtClean="0"/>
              <a:t>the traditional </a:t>
            </a:r>
            <a:r>
              <a:rPr lang="en-US" sz="2800" dirty="0"/>
              <a:t>way of living to </a:t>
            </a:r>
            <a:r>
              <a:rPr lang="en-US" sz="2800" dirty="0" smtClean="0"/>
              <a:t>progressive way </a:t>
            </a:r>
            <a:r>
              <a:rPr lang="en-US" sz="2800" dirty="0"/>
              <a:t>of living. </a:t>
            </a:r>
          </a:p>
        </p:txBody>
      </p:sp>
    </p:spTree>
    <p:extLst>
      <p:ext uri="{BB962C8B-B14F-4D97-AF65-F5344CB8AC3E}">
        <p14:creationId xmlns:p14="http://schemas.microsoft.com/office/powerpoint/2010/main" val="34084754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Land Tenure System </a:t>
            </a:r>
            <a:endParaRPr lang="en-US" dirty="0"/>
          </a:p>
        </p:txBody>
      </p:sp>
      <p:sp>
        <p:nvSpPr>
          <p:cNvPr id="3" name="Content Placeholder 2"/>
          <p:cNvSpPr>
            <a:spLocks noGrp="1"/>
          </p:cNvSpPr>
          <p:nvPr>
            <p:ph idx="1"/>
          </p:nvPr>
        </p:nvSpPr>
        <p:spPr>
          <a:xfrm>
            <a:off x="677334" y="1417320"/>
            <a:ext cx="8596668" cy="4907280"/>
          </a:xfrm>
        </p:spPr>
        <p:txBody>
          <a:bodyPr>
            <a:normAutofit/>
          </a:bodyPr>
          <a:lstStyle/>
          <a:p>
            <a:r>
              <a:rPr lang="en-US" sz="2400" dirty="0"/>
              <a:t>The word tenure derived from a </a:t>
            </a:r>
            <a:r>
              <a:rPr lang="en-US" sz="2400" dirty="0" err="1"/>
              <a:t>latin</a:t>
            </a:r>
            <a:r>
              <a:rPr lang="en-US" sz="2400" dirty="0"/>
              <a:t> word "TENU" which mean "holding of real state" or conditions of occupancy. Land tenure thus mean a system which </a:t>
            </a:r>
            <a:r>
              <a:rPr lang="en-US" sz="2400" dirty="0" smtClean="0"/>
              <a:t>:</a:t>
            </a:r>
            <a:endParaRPr lang="en-US" sz="2400" dirty="0"/>
          </a:p>
          <a:p>
            <a:pPr marL="0" indent="0">
              <a:buNone/>
            </a:pPr>
            <a:r>
              <a:rPr lang="en-US" sz="2400" dirty="0" smtClean="0"/>
              <a:t>1. Describes </a:t>
            </a:r>
            <a:r>
              <a:rPr lang="en-US" sz="2400" dirty="0"/>
              <a:t>the ownership of </a:t>
            </a:r>
            <a:r>
              <a:rPr lang="en-US" sz="2400" dirty="0" smtClean="0"/>
              <a:t>land.</a:t>
            </a:r>
          </a:p>
          <a:p>
            <a:pPr marL="0" indent="0">
              <a:buNone/>
            </a:pPr>
            <a:r>
              <a:rPr lang="en-US" sz="2400" dirty="0"/>
              <a:t> </a:t>
            </a:r>
            <a:r>
              <a:rPr lang="en-US" sz="2400" dirty="0" smtClean="0"/>
              <a:t>2. the </a:t>
            </a:r>
            <a:r>
              <a:rPr lang="en-US" sz="2400" dirty="0"/>
              <a:t>condition of occupancy of land.</a:t>
            </a:r>
          </a:p>
          <a:p>
            <a:pPr marL="0" indent="0">
              <a:buNone/>
            </a:pPr>
            <a:r>
              <a:rPr lang="en-US" sz="2400" dirty="0" smtClean="0"/>
              <a:t>3. The </a:t>
            </a:r>
            <a:r>
              <a:rPr lang="en-US" sz="2400" dirty="0"/>
              <a:t>manner, and responsibility of payment</a:t>
            </a:r>
            <a:r>
              <a:rPr lang="en-US" sz="2400" dirty="0" smtClean="0"/>
              <a:t>.</a:t>
            </a:r>
          </a:p>
          <a:p>
            <a:r>
              <a:rPr lang="en-US" sz="2400" dirty="0" smtClean="0"/>
              <a:t>Land </a:t>
            </a:r>
            <a:r>
              <a:rPr lang="en-US" sz="2400" dirty="0"/>
              <a:t>tenure is the relationship, whether legally or customarily defined, among people, as individuals or groups, with respect to land. (For convenience, “land” is used here to include other natural resources such as water and trees</a:t>
            </a:r>
            <a:r>
              <a:rPr lang="en-US" sz="2400" dirty="0" smtClean="0"/>
              <a:t>.)</a:t>
            </a:r>
          </a:p>
          <a:p>
            <a:endParaRPr lang="en-US" dirty="0"/>
          </a:p>
        </p:txBody>
      </p:sp>
    </p:spTree>
    <p:extLst>
      <p:ext uri="{BB962C8B-B14F-4D97-AF65-F5344CB8AC3E}">
        <p14:creationId xmlns:p14="http://schemas.microsoft.com/office/powerpoint/2010/main" val="12791004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Land Tenure; </a:t>
            </a:r>
            <a:endParaRPr lang="en-US" dirty="0"/>
          </a:p>
        </p:txBody>
      </p:sp>
      <p:sp>
        <p:nvSpPr>
          <p:cNvPr id="3" name="Content Placeholder 2"/>
          <p:cNvSpPr>
            <a:spLocks noGrp="1"/>
          </p:cNvSpPr>
          <p:nvPr>
            <p:ph idx="1"/>
          </p:nvPr>
        </p:nvSpPr>
        <p:spPr>
          <a:xfrm>
            <a:off x="677334" y="1630680"/>
            <a:ext cx="8596668" cy="4709159"/>
          </a:xfrm>
        </p:spPr>
        <p:txBody>
          <a:bodyPr>
            <a:normAutofit/>
          </a:bodyPr>
          <a:lstStyle/>
          <a:p>
            <a:r>
              <a:rPr lang="en-US" sz="2000" dirty="0"/>
              <a:t>Land Tenure refers to the rights / arrangements under which the land is operated. </a:t>
            </a:r>
            <a:endParaRPr lang="en-US" sz="2000" dirty="0" smtClean="0"/>
          </a:p>
          <a:p>
            <a:r>
              <a:rPr lang="en-US" sz="2000" dirty="0" smtClean="0"/>
              <a:t>Land </a:t>
            </a:r>
            <a:r>
              <a:rPr lang="en-US" sz="2000" dirty="0"/>
              <a:t>tenure may be of following types: </a:t>
            </a:r>
          </a:p>
          <a:p>
            <a:pPr marL="0" indent="0">
              <a:buNone/>
            </a:pPr>
            <a:r>
              <a:rPr lang="en-US" sz="2000" dirty="0" smtClean="0"/>
              <a:t>a</a:t>
            </a:r>
            <a:r>
              <a:rPr lang="en-US" sz="2000" dirty="0"/>
              <a:t>. Owner Farm: A farm in which the entire land is owned by the operator </a:t>
            </a:r>
            <a:r>
              <a:rPr lang="en-US" sz="2000" dirty="0" smtClean="0"/>
              <a:t>himself.</a:t>
            </a:r>
          </a:p>
          <a:p>
            <a:pPr marL="0" indent="0">
              <a:buNone/>
            </a:pPr>
            <a:r>
              <a:rPr lang="en-US" sz="2000" dirty="0" smtClean="0"/>
              <a:t>b</a:t>
            </a:r>
            <a:r>
              <a:rPr lang="en-US" sz="2000" dirty="0"/>
              <a:t>. Tenant Farm: A farm in which the entire land is taken from other household(s) against a fixed rent in cash or kind or a share in the produce or against any other terms and </a:t>
            </a:r>
            <a:r>
              <a:rPr lang="en-US" sz="2000" dirty="0" smtClean="0"/>
              <a:t>conditions.</a:t>
            </a:r>
          </a:p>
          <a:p>
            <a:pPr marL="0" indent="0">
              <a:buNone/>
            </a:pPr>
            <a:r>
              <a:rPr lang="en-US" sz="2000" dirty="0" smtClean="0"/>
              <a:t>c</a:t>
            </a:r>
            <a:r>
              <a:rPr lang="en-US" sz="2000" dirty="0"/>
              <a:t>. Owner- Cum-Tenant Farm: A farm in which a part of the land area is owned by the operator household and the remaining is taken from other </a:t>
            </a:r>
            <a:r>
              <a:rPr lang="en-US" sz="2000" dirty="0" smtClean="0"/>
              <a:t> </a:t>
            </a:r>
            <a:r>
              <a:rPr lang="en-US" sz="2000" dirty="0"/>
              <a:t>household(s) against rent or share of the produce or any other terms and conditions. </a:t>
            </a:r>
          </a:p>
        </p:txBody>
      </p:sp>
    </p:spTree>
    <p:extLst>
      <p:ext uri="{BB962C8B-B14F-4D97-AF65-F5344CB8AC3E}">
        <p14:creationId xmlns:p14="http://schemas.microsoft.com/office/powerpoint/2010/main" val="17987931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Land tenure is often </a:t>
            </a:r>
            <a:r>
              <a:rPr lang="en-US" dirty="0" smtClean="0"/>
              <a:t>categorized also as;</a:t>
            </a:r>
            <a:endParaRPr lang="en-US" dirty="0"/>
          </a:p>
        </p:txBody>
      </p:sp>
      <p:sp>
        <p:nvSpPr>
          <p:cNvPr id="3" name="Content Placeholder 2"/>
          <p:cNvSpPr>
            <a:spLocks noGrp="1"/>
          </p:cNvSpPr>
          <p:nvPr>
            <p:ph idx="1"/>
          </p:nvPr>
        </p:nvSpPr>
        <p:spPr>
          <a:xfrm>
            <a:off x="677334" y="1447801"/>
            <a:ext cx="8596668" cy="4593562"/>
          </a:xfrm>
        </p:spPr>
        <p:txBody>
          <a:bodyPr>
            <a:normAutofit/>
          </a:bodyPr>
          <a:lstStyle/>
          <a:p>
            <a:r>
              <a:rPr lang="en-US" sz="2400" b="1" dirty="0"/>
              <a:t>Private:</a:t>
            </a:r>
            <a:r>
              <a:rPr lang="en-US" sz="2400" dirty="0"/>
              <a:t> the assignment of rights to a private party who may be an individual, a married couple, a group of people, or a corporate body such as a commercial entity or non-profit organization. For example, within a community, individual families may have exclusive rights to residential parcels, agricultural parcels and certain trees. Other members of the community can be excluded from using these resources without the consent of those who hold the rights.</a:t>
            </a:r>
          </a:p>
          <a:p>
            <a:r>
              <a:rPr lang="en-US" sz="2400" b="1" dirty="0"/>
              <a:t>Communal</a:t>
            </a:r>
            <a:r>
              <a:rPr lang="en-US" sz="2400" dirty="0"/>
              <a:t>: a right of commons may exist within a community where each member has a right to use independently the holdings of the community. For example, members of a community may have the right to graze cattle on a common pasture.</a:t>
            </a:r>
          </a:p>
          <a:p>
            <a:endParaRPr lang="en-US" dirty="0"/>
          </a:p>
        </p:txBody>
      </p:sp>
    </p:spTree>
    <p:extLst>
      <p:ext uri="{BB962C8B-B14F-4D97-AF65-F5344CB8AC3E}">
        <p14:creationId xmlns:p14="http://schemas.microsoft.com/office/powerpoint/2010/main" val="15581855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 </a:t>
            </a:r>
            <a:endParaRPr lang="en-US" dirty="0"/>
          </a:p>
        </p:txBody>
      </p:sp>
      <p:sp>
        <p:nvSpPr>
          <p:cNvPr id="3" name="Content Placeholder 2"/>
          <p:cNvSpPr>
            <a:spLocks noGrp="1"/>
          </p:cNvSpPr>
          <p:nvPr>
            <p:ph idx="1"/>
          </p:nvPr>
        </p:nvSpPr>
        <p:spPr>
          <a:xfrm>
            <a:off x="677334" y="1691641"/>
            <a:ext cx="8596668" cy="4349722"/>
          </a:xfrm>
        </p:spPr>
        <p:txBody>
          <a:bodyPr>
            <a:normAutofit/>
          </a:bodyPr>
          <a:lstStyle/>
          <a:p>
            <a:r>
              <a:rPr lang="en-US" sz="2000" b="1" dirty="0" smtClean="0"/>
              <a:t>Open access</a:t>
            </a:r>
            <a:r>
              <a:rPr lang="en-US" sz="2000" dirty="0" smtClean="0"/>
              <a:t>: specific rights are not assigned to anyone and no-one can be excluded. This typically includes marine tenure where access to the high seas is generally open to anyone; it may include rangelands, forests, etc., where there may be free access to the resources for all. (An important difference between open access and communal systems is that under a communal system non-members of the community are excluded from using the common areas.)</a:t>
            </a:r>
          </a:p>
          <a:p>
            <a:r>
              <a:rPr lang="en-US" sz="2000" b="1" dirty="0" smtClean="0"/>
              <a:t>State:</a:t>
            </a:r>
            <a:r>
              <a:rPr lang="en-US" sz="2000" dirty="0" smtClean="0"/>
              <a:t> property rights are assigned to some authority in the public sector. For example, in some countries, forest lands may fall under the mandate of the state, whether at a central or decentralized level of government.</a:t>
            </a:r>
          </a:p>
          <a:p>
            <a:endParaRPr lang="en-US" dirty="0"/>
          </a:p>
        </p:txBody>
      </p:sp>
    </p:spTree>
    <p:extLst>
      <p:ext uri="{BB962C8B-B14F-4D97-AF65-F5344CB8AC3E}">
        <p14:creationId xmlns:p14="http://schemas.microsoft.com/office/powerpoint/2010/main" val="3972339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Types of Land tenure System In Pakistan</a:t>
            </a:r>
            <a:r>
              <a:rPr lang="en-US" u="sng" dirty="0" smtClean="0"/>
              <a:t>:</a:t>
            </a:r>
            <a:endParaRPr lang="en-US" dirty="0"/>
          </a:p>
        </p:txBody>
      </p:sp>
      <p:sp>
        <p:nvSpPr>
          <p:cNvPr id="3" name="Content Placeholder 2"/>
          <p:cNvSpPr>
            <a:spLocks noGrp="1"/>
          </p:cNvSpPr>
          <p:nvPr>
            <p:ph idx="1"/>
          </p:nvPr>
        </p:nvSpPr>
        <p:spPr/>
        <p:txBody>
          <a:bodyPr/>
          <a:lstStyle/>
          <a:p>
            <a:r>
              <a:rPr lang="en-US" sz="3600" dirty="0"/>
              <a:t>There are three type.</a:t>
            </a:r>
            <a:r>
              <a:rPr lang="en-US" dirty="0" smtClean="0"/>
              <a:t/>
            </a:r>
            <a:br>
              <a:rPr lang="en-US" dirty="0" smtClean="0"/>
            </a:br>
            <a:r>
              <a:rPr lang="en-US" sz="3200" dirty="0"/>
              <a:t>1.Royotwari Land Tenure System</a:t>
            </a:r>
            <a:r>
              <a:rPr lang="en-US" sz="3200" dirty="0" smtClean="0"/>
              <a:t/>
            </a:r>
            <a:br>
              <a:rPr lang="en-US" sz="3200" dirty="0" smtClean="0"/>
            </a:br>
            <a:r>
              <a:rPr lang="en-US" sz="3200" dirty="0"/>
              <a:t>2.Mahalwari Land Tenure System</a:t>
            </a:r>
            <a:r>
              <a:rPr lang="en-US" sz="3200" dirty="0" smtClean="0"/>
              <a:t/>
            </a:r>
            <a:br>
              <a:rPr lang="en-US" sz="3200" dirty="0" smtClean="0"/>
            </a:br>
            <a:r>
              <a:rPr lang="en-US" sz="3200" dirty="0"/>
              <a:t>3.Zamindari Land Tenure System</a:t>
            </a:r>
          </a:p>
        </p:txBody>
      </p:sp>
    </p:spTree>
    <p:extLst>
      <p:ext uri="{BB962C8B-B14F-4D97-AF65-F5344CB8AC3E}">
        <p14:creationId xmlns:p14="http://schemas.microsoft.com/office/powerpoint/2010/main" val="4711711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2461</Words>
  <Application>Microsoft Office PowerPoint</Application>
  <PresentationFormat>Widescreen</PresentationFormat>
  <Paragraphs>156</Paragraphs>
  <Slides>36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36</vt:i4>
      </vt:variant>
    </vt:vector>
  </HeadingPairs>
  <TitlesOfParts>
    <vt:vector size="41" baseType="lpstr">
      <vt:lpstr>Arial</vt:lpstr>
      <vt:lpstr>Calibri</vt:lpstr>
      <vt:lpstr>Calibri Light</vt:lpstr>
      <vt:lpstr>Wingdings</vt:lpstr>
      <vt:lpstr>Office Theme</vt:lpstr>
      <vt:lpstr>What is Rural </vt:lpstr>
      <vt:lpstr>Rural Community </vt:lpstr>
      <vt:lpstr>Rural Sociology </vt:lpstr>
      <vt:lpstr>Rural Development </vt:lpstr>
      <vt:lpstr>Land Tenure System </vt:lpstr>
      <vt:lpstr>Types of Land Tenure; </vt:lpstr>
      <vt:lpstr>Land tenure is often categorized also as;</vt:lpstr>
      <vt:lpstr>Continued.. </vt:lpstr>
      <vt:lpstr>Types of Land tenure System In Pakistan:</vt:lpstr>
      <vt:lpstr>1. Royotwari Land Tenure System:</vt:lpstr>
      <vt:lpstr>2. Mahalwari System</vt:lpstr>
      <vt:lpstr>Problems of Land Tenure System In Pakistan:</vt:lpstr>
      <vt:lpstr>Objectives of Land Reforms in Pakistan</vt:lpstr>
      <vt:lpstr>Economic Objectives:</vt:lpstr>
      <vt:lpstr>Impact of Land Reforms on Economy:</vt:lpstr>
      <vt:lpstr>Land Administration </vt:lpstr>
      <vt:lpstr>Continued.. </vt:lpstr>
      <vt:lpstr>Size of Landholding </vt:lpstr>
      <vt:lpstr>Small Landholders </vt:lpstr>
      <vt:lpstr>Continued.. </vt:lpstr>
      <vt:lpstr>Continued.. </vt:lpstr>
      <vt:lpstr>Continued.. </vt:lpstr>
      <vt:lpstr>Rural Social Structure </vt:lpstr>
      <vt:lpstr>Continued.. </vt:lpstr>
      <vt:lpstr>The important elements of social structure</vt:lpstr>
      <vt:lpstr>Continued.. </vt:lpstr>
      <vt:lpstr>Continued.. </vt:lpstr>
      <vt:lpstr>Continued.. </vt:lpstr>
      <vt:lpstr>Continued.. </vt:lpstr>
      <vt:lpstr>Components of social structure in Rural Society</vt:lpstr>
      <vt:lpstr>Characteristics of Social Structure </vt:lpstr>
      <vt:lpstr>2. Caste, a Component of rural Social Structure </vt:lpstr>
      <vt:lpstr>The internal organization of Rural Social Structure </vt:lpstr>
      <vt:lpstr>Religion and religious organization</vt:lpstr>
      <vt:lpstr>Economic system:</vt:lpstr>
      <vt:lpstr>Components of Economic Structure in Rural Societies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Rural </dc:title>
  <dc:creator>Hyperlink</dc:creator>
  <cp:lastModifiedBy>Hyperlink</cp:lastModifiedBy>
  <cp:revision>1</cp:revision>
  <dcterms:created xsi:type="dcterms:W3CDTF">2020-11-18T04:10:09Z</dcterms:created>
  <dcterms:modified xsi:type="dcterms:W3CDTF">2020-11-18T04:10:19Z</dcterms:modified>
</cp:coreProperties>
</file>