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6" r:id="rId3"/>
    <p:sldId id="257" r:id="rId4"/>
    <p:sldId id="277" r:id="rId5"/>
    <p:sldId id="258" r:id="rId6"/>
    <p:sldId id="259" r:id="rId7"/>
    <p:sldId id="260" r:id="rId8"/>
    <p:sldId id="261" r:id="rId9"/>
    <p:sldId id="274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5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396E1-2C2F-43B8-A124-F677BB0112F3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2668A-1A4D-4D7E-AD18-178DDDA7D9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period between</a:t>
            </a:r>
            <a:r>
              <a:rPr lang="en-GB" baseline="0" dirty="0" smtClean="0"/>
              <a:t> infection and </a:t>
            </a:r>
            <a:r>
              <a:rPr lang="en-GB" baseline="0" dirty="0" err="1" smtClean="0"/>
              <a:t>appearence</a:t>
            </a:r>
            <a:r>
              <a:rPr lang="en-GB" baseline="0" dirty="0" smtClean="0"/>
              <a:t> of rash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668A-1A4D-4D7E-AD18-178DDDA7D93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</a:t>
            </a:r>
            <a:r>
              <a:rPr lang="en-GB" dirty="0" err="1" smtClean="0"/>
              <a:t>pesents</a:t>
            </a:r>
            <a:r>
              <a:rPr lang="en-GB" dirty="0" smtClean="0"/>
              <a:t> as </a:t>
            </a:r>
            <a:r>
              <a:rPr lang="en-GB" dirty="0" err="1" smtClean="0"/>
              <a:t>cerebritis</a:t>
            </a:r>
            <a:r>
              <a:rPr lang="en-GB" dirty="0" smtClean="0"/>
              <a:t> with ataxia and resolve completely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668A-1A4D-4D7E-AD18-178DDDA7D93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2E74F7-F76E-49D1-B301-808045F23BC6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0E0546-4AE8-44D0-8B9B-3BD3657BDD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CHICKEN POX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(</a:t>
            </a:r>
            <a:r>
              <a:rPr lang="en-GB" dirty="0" err="1" smtClean="0"/>
              <a:t>Varicella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5122" name="Picture 2" descr="G:\UCDownloads\Images\201603132357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71868" cy="3663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1</a:t>
            </a:r>
            <a:r>
              <a:rPr lang="en-GB" baseline="30000" dirty="0" smtClean="0"/>
              <a:t>st</a:t>
            </a:r>
            <a:r>
              <a:rPr lang="en-GB" dirty="0" smtClean="0"/>
              <a:t> week there are lesions in different stages of development (</a:t>
            </a:r>
            <a:r>
              <a:rPr lang="en-GB" dirty="0" err="1" smtClean="0"/>
              <a:t>upto</a:t>
            </a:r>
            <a:r>
              <a:rPr lang="en-GB" dirty="0" smtClean="0"/>
              <a:t> 5 crops of lesion may be seen)</a:t>
            </a:r>
          </a:p>
          <a:p>
            <a:r>
              <a:rPr lang="en-GB" dirty="0" err="1" smtClean="0"/>
              <a:t>Prodrome</a:t>
            </a:r>
            <a:r>
              <a:rPr lang="en-GB" dirty="0" smtClean="0"/>
              <a:t> is mild with malaise and low grade fever</a:t>
            </a:r>
          </a:p>
          <a:p>
            <a:r>
              <a:rPr lang="en-GB" dirty="0" err="1" smtClean="0"/>
              <a:t>Temprature</a:t>
            </a:r>
            <a:r>
              <a:rPr lang="en-GB" dirty="0" smtClean="0"/>
              <a:t> rises when pox appears</a:t>
            </a:r>
          </a:p>
          <a:p>
            <a:r>
              <a:rPr lang="en-GB" dirty="0" err="1" smtClean="0"/>
              <a:t>Temprature</a:t>
            </a:r>
            <a:r>
              <a:rPr lang="en-GB" dirty="0" smtClean="0"/>
              <a:t> is above 102 F</a:t>
            </a:r>
          </a:p>
          <a:p>
            <a:r>
              <a:rPr lang="en-GB" dirty="0" smtClean="0"/>
              <a:t>Secondary cases (having an infected sibling) have a more severe disease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 become </a:t>
            </a:r>
            <a:r>
              <a:rPr lang="en-GB" dirty="0" err="1" smtClean="0"/>
              <a:t>afebrile</a:t>
            </a:r>
            <a:r>
              <a:rPr lang="en-GB" dirty="0" smtClean="0"/>
              <a:t> by the end of 1</a:t>
            </a:r>
            <a:r>
              <a:rPr lang="en-GB" baseline="30000" dirty="0" smtClean="0"/>
              <a:t>st</a:t>
            </a:r>
            <a:r>
              <a:rPr lang="en-GB" dirty="0" smtClean="0"/>
              <a:t> week</a:t>
            </a:r>
          </a:p>
          <a:p>
            <a:r>
              <a:rPr lang="en-GB" dirty="0" err="1" smtClean="0"/>
              <a:t>Cutaneous</a:t>
            </a:r>
            <a:r>
              <a:rPr lang="en-GB" dirty="0" smtClean="0"/>
              <a:t> lesions start crusting and become dry and fall off</a:t>
            </a:r>
          </a:p>
          <a:p>
            <a:r>
              <a:rPr lang="en-GB" dirty="0" smtClean="0"/>
              <a:t>Infant have more severe disease but due to </a:t>
            </a:r>
            <a:r>
              <a:rPr lang="en-GB" dirty="0" err="1" smtClean="0"/>
              <a:t>persistant</a:t>
            </a:r>
            <a:r>
              <a:rPr lang="en-GB" dirty="0" smtClean="0"/>
              <a:t> maternal </a:t>
            </a:r>
            <a:r>
              <a:rPr lang="en-GB" dirty="0" err="1" smtClean="0"/>
              <a:t>antibody,chickenpox</a:t>
            </a:r>
            <a:r>
              <a:rPr lang="en-GB" dirty="0" smtClean="0"/>
              <a:t> in 1</a:t>
            </a:r>
            <a:r>
              <a:rPr lang="en-GB" baseline="30000" dirty="0" smtClean="0"/>
              <a:t>st</a:t>
            </a:r>
            <a:r>
              <a:rPr lang="en-GB" dirty="0" smtClean="0"/>
              <a:t> few months may be mild</a:t>
            </a:r>
          </a:p>
          <a:p>
            <a:r>
              <a:rPr lang="en-GB" dirty="0" smtClean="0"/>
              <a:t>Children on high dose </a:t>
            </a:r>
            <a:r>
              <a:rPr lang="en-GB" dirty="0" err="1" smtClean="0"/>
              <a:t>steriod</a:t>
            </a:r>
            <a:r>
              <a:rPr lang="en-GB" dirty="0" smtClean="0"/>
              <a:t> therapy are at greater risk of fatal chickenpox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Bacterial infection: </a:t>
            </a:r>
            <a:r>
              <a:rPr lang="en-GB" dirty="0" smtClean="0"/>
              <a:t>of vesicular lesion is most frequent complication</a:t>
            </a:r>
          </a:p>
          <a:p>
            <a:r>
              <a:rPr lang="en-GB" dirty="0" smtClean="0"/>
              <a:t>Infecting organism are Group A streptococcus and staphylococcus (common)</a:t>
            </a:r>
          </a:p>
          <a:p>
            <a:r>
              <a:rPr lang="en-GB" dirty="0" smtClean="0"/>
              <a:t>Less common but more serious bacterial infections are toxic shock syndrome, </a:t>
            </a:r>
            <a:r>
              <a:rPr lang="en-GB" dirty="0" err="1" smtClean="0"/>
              <a:t>sepsis,cellulitis,erysipelas</a:t>
            </a:r>
            <a:r>
              <a:rPr lang="en-GB" dirty="0" smtClean="0"/>
              <a:t>, </a:t>
            </a:r>
            <a:r>
              <a:rPr lang="en-GB" dirty="0" err="1" smtClean="0"/>
              <a:t>cutaneous</a:t>
            </a:r>
            <a:r>
              <a:rPr lang="en-GB" dirty="0" smtClean="0"/>
              <a:t> </a:t>
            </a:r>
            <a:r>
              <a:rPr lang="en-GB" dirty="0" err="1" smtClean="0"/>
              <a:t>abcesses,impetigo</a:t>
            </a:r>
            <a:r>
              <a:rPr lang="en-GB" dirty="0" smtClean="0"/>
              <a:t> and </a:t>
            </a:r>
            <a:r>
              <a:rPr lang="en-GB" dirty="0" err="1" smtClean="0"/>
              <a:t>suppurative</a:t>
            </a:r>
            <a:r>
              <a:rPr lang="en-GB" dirty="0" smtClean="0"/>
              <a:t> lymphadenitis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Viral </a:t>
            </a:r>
            <a:r>
              <a:rPr lang="en-GB" b="1" dirty="0" err="1" smtClean="0"/>
              <a:t>sequalae</a:t>
            </a:r>
            <a:r>
              <a:rPr lang="en-GB" b="1" dirty="0" smtClean="0"/>
              <a:t> : </a:t>
            </a:r>
            <a:r>
              <a:rPr lang="en-GB" dirty="0" smtClean="0"/>
              <a:t>involve all systems</a:t>
            </a:r>
          </a:p>
          <a:p>
            <a:r>
              <a:rPr lang="en-GB" dirty="0" smtClean="0"/>
              <a:t>Most common is </a:t>
            </a:r>
            <a:r>
              <a:rPr lang="en-GB" dirty="0" err="1" smtClean="0"/>
              <a:t>pnemonitis</a:t>
            </a:r>
            <a:r>
              <a:rPr lang="en-GB" dirty="0" smtClean="0"/>
              <a:t>,</a:t>
            </a:r>
          </a:p>
          <a:p>
            <a:r>
              <a:rPr lang="en-GB" dirty="0" smtClean="0"/>
              <a:t>hepatitis,</a:t>
            </a:r>
          </a:p>
          <a:p>
            <a:r>
              <a:rPr lang="en-GB" dirty="0" smtClean="0"/>
              <a:t>arthritis,</a:t>
            </a:r>
          </a:p>
          <a:p>
            <a:r>
              <a:rPr lang="en-GB" dirty="0" err="1" smtClean="0"/>
              <a:t>pericarditis</a:t>
            </a:r>
            <a:r>
              <a:rPr lang="en-GB" dirty="0" smtClean="0"/>
              <a:t>,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glomarulonephritis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orchitis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Encephlitis</a:t>
            </a:r>
            <a:r>
              <a:rPr lang="en-GB" dirty="0" smtClean="0"/>
              <a:t> (&lt; 0.1% of cases)</a:t>
            </a:r>
          </a:p>
          <a:p>
            <a:pPr>
              <a:buNone/>
            </a:pPr>
            <a:r>
              <a:rPr lang="en-GB" dirty="0" smtClean="0"/>
              <a:t>   usually in 1</a:t>
            </a:r>
            <a:r>
              <a:rPr lang="en-GB" baseline="30000" dirty="0" smtClean="0"/>
              <a:t>st</a:t>
            </a:r>
            <a:r>
              <a:rPr lang="en-GB" dirty="0" smtClean="0"/>
              <a:t> week of illness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Purpura</a:t>
            </a:r>
            <a:r>
              <a:rPr lang="en-GB" b="1" dirty="0" smtClean="0"/>
              <a:t> </a:t>
            </a:r>
            <a:r>
              <a:rPr lang="en-GB" b="1" dirty="0" err="1" smtClean="0"/>
              <a:t>fulminans</a:t>
            </a:r>
            <a:r>
              <a:rPr lang="en-GB" b="1" dirty="0" smtClean="0"/>
              <a:t>: </a:t>
            </a:r>
            <a:r>
              <a:rPr lang="en-GB" dirty="0" smtClean="0"/>
              <a:t>large </a:t>
            </a:r>
            <a:r>
              <a:rPr lang="en-GB" dirty="0" err="1" smtClean="0"/>
              <a:t>ecchymosis</a:t>
            </a:r>
            <a:r>
              <a:rPr lang="en-GB" dirty="0" smtClean="0"/>
              <a:t> that appear on leg and may progress to haemorrhagic gangrene</a:t>
            </a:r>
          </a:p>
          <a:p>
            <a:r>
              <a:rPr lang="en-GB" b="1" dirty="0" smtClean="0"/>
              <a:t>Reyes Syndrome:</a:t>
            </a:r>
            <a:r>
              <a:rPr lang="en-GB" dirty="0" smtClean="0"/>
              <a:t> </a:t>
            </a:r>
            <a:r>
              <a:rPr lang="en-GB" dirty="0" err="1" smtClean="0"/>
              <a:t>protacted</a:t>
            </a:r>
            <a:r>
              <a:rPr lang="en-GB" dirty="0" smtClean="0"/>
              <a:t> vomiting and change in </a:t>
            </a:r>
            <a:r>
              <a:rPr lang="en-GB" dirty="0" err="1" smtClean="0"/>
              <a:t>sensorium</a:t>
            </a:r>
            <a:r>
              <a:rPr lang="en-GB" dirty="0" smtClean="0"/>
              <a:t> with history of </a:t>
            </a:r>
            <a:r>
              <a:rPr lang="en-GB" dirty="0" err="1" smtClean="0"/>
              <a:t>salisylate</a:t>
            </a:r>
            <a:r>
              <a:rPr lang="en-GB" dirty="0" smtClean="0"/>
              <a:t> abuse</a:t>
            </a:r>
            <a:endParaRPr lang="en-GB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mother of a new born develops </a:t>
            </a:r>
            <a:r>
              <a:rPr lang="en-GB" dirty="0" err="1" smtClean="0"/>
              <a:t>varicella</a:t>
            </a:r>
            <a:r>
              <a:rPr lang="en-GB" dirty="0" smtClean="0"/>
              <a:t> 6 days before and 2 days after </a:t>
            </a:r>
            <a:r>
              <a:rPr lang="en-GB" dirty="0" err="1" smtClean="0"/>
              <a:t>delivery,the</a:t>
            </a:r>
            <a:r>
              <a:rPr lang="en-GB" dirty="0" smtClean="0"/>
              <a:t> baby will get severe and fatal disease</a:t>
            </a:r>
          </a:p>
          <a:p>
            <a:r>
              <a:rPr lang="en-GB" dirty="0" smtClean="0"/>
              <a:t>In such a newborn </a:t>
            </a:r>
            <a:r>
              <a:rPr lang="en-GB" dirty="0" err="1" smtClean="0"/>
              <a:t>varicella</a:t>
            </a:r>
            <a:r>
              <a:rPr lang="en-GB" dirty="0" smtClean="0"/>
              <a:t> zoster immune globulin and antiviral therapy should be given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Perinatal</a:t>
            </a:r>
            <a:r>
              <a:rPr lang="en-GB" dirty="0" smtClean="0"/>
              <a:t> </a:t>
            </a:r>
            <a:r>
              <a:rPr lang="en-GB" dirty="0" err="1" smtClean="0"/>
              <a:t>varicella</a:t>
            </a:r>
            <a:r>
              <a:rPr lang="en-GB" dirty="0" smtClean="0"/>
              <a:t> infection</a:t>
            </a:r>
            <a:endParaRPr lang="en-GB" dirty="0"/>
          </a:p>
        </p:txBody>
      </p:sp>
      <p:pic>
        <p:nvPicPr>
          <p:cNvPr id="6146" name="Picture 2" descr="G:\UCDownloads\Images\201603132358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4412" y="3857628"/>
            <a:ext cx="4009588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Clinical </a:t>
            </a:r>
            <a:r>
              <a:rPr lang="en-GB" dirty="0" smtClean="0"/>
              <a:t>examination </a:t>
            </a:r>
            <a:r>
              <a:rPr lang="en-GB" dirty="0" smtClean="0"/>
              <a:t>( characteristic rash)</a:t>
            </a:r>
          </a:p>
          <a:p>
            <a:r>
              <a:rPr lang="en-GB" dirty="0" smtClean="0"/>
              <a:t>WBC counts are normal to low.</a:t>
            </a:r>
          </a:p>
          <a:p>
            <a:r>
              <a:rPr lang="en-GB" dirty="0" err="1" smtClean="0"/>
              <a:t>Leucocytosis</a:t>
            </a:r>
            <a:r>
              <a:rPr lang="en-GB" dirty="0" smtClean="0"/>
              <a:t> suggest secondary bacterial infection</a:t>
            </a:r>
          </a:p>
          <a:p>
            <a:r>
              <a:rPr lang="en-GB" dirty="0" smtClean="0"/>
              <a:t>On CXR, in </a:t>
            </a:r>
            <a:r>
              <a:rPr lang="en-GB" dirty="0" err="1" smtClean="0"/>
              <a:t>varicella</a:t>
            </a:r>
            <a:r>
              <a:rPr lang="en-GB" dirty="0" smtClean="0"/>
              <a:t> </a:t>
            </a:r>
            <a:r>
              <a:rPr lang="en-GB" dirty="0" err="1" smtClean="0"/>
              <a:t>pnemonia,there</a:t>
            </a:r>
            <a:r>
              <a:rPr lang="en-GB" dirty="0" smtClean="0"/>
              <a:t> are numerous bilateral nodular densities and hyperinflation</a:t>
            </a:r>
          </a:p>
          <a:p>
            <a:r>
              <a:rPr lang="en-GB" dirty="0" smtClean="0"/>
              <a:t>Virus can be identified by obtaining samples of vesicle for inoculation in cell culture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reliable method for testing VZV </a:t>
            </a:r>
            <a:r>
              <a:rPr lang="en-GB" dirty="0" err="1" smtClean="0"/>
              <a:t>humoral</a:t>
            </a:r>
            <a:r>
              <a:rPr lang="en-GB" dirty="0" smtClean="0"/>
              <a:t> immunity are fluorescent antibody to membrane antigen(FAMA) and ELISA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Coxsackie virus infection</a:t>
            </a:r>
            <a:r>
              <a:rPr lang="en-GB" dirty="0" smtClean="0"/>
              <a:t>: there are few lesions and no crusting</a:t>
            </a:r>
          </a:p>
          <a:p>
            <a:r>
              <a:rPr lang="en-GB" b="1" dirty="0" smtClean="0"/>
              <a:t>Impetigo</a:t>
            </a:r>
            <a:r>
              <a:rPr lang="en-GB" dirty="0" smtClean="0"/>
              <a:t>: few lesions, </a:t>
            </a:r>
            <a:r>
              <a:rPr lang="en-GB" dirty="0" err="1" smtClean="0"/>
              <a:t>perioral</a:t>
            </a:r>
            <a:r>
              <a:rPr lang="en-GB" dirty="0" smtClean="0"/>
              <a:t> and peripheral lesions and no classic vesicle, lesions respond to antimicrobials</a:t>
            </a:r>
          </a:p>
          <a:p>
            <a:r>
              <a:rPr lang="en-GB" b="1" dirty="0" err="1" smtClean="0"/>
              <a:t>Papular</a:t>
            </a:r>
            <a:r>
              <a:rPr lang="en-GB" b="1" dirty="0" smtClean="0"/>
              <a:t> </a:t>
            </a:r>
            <a:r>
              <a:rPr lang="en-GB" b="1" dirty="0" err="1" smtClean="0"/>
              <a:t>urticaria</a:t>
            </a:r>
            <a:r>
              <a:rPr lang="en-GB" dirty="0" smtClean="0"/>
              <a:t>: history of insect bite and rash is non vesicular</a:t>
            </a:r>
          </a:p>
          <a:p>
            <a:r>
              <a:rPr lang="en-GB" b="1" dirty="0" smtClean="0"/>
              <a:t>Scabie</a:t>
            </a:r>
            <a:r>
              <a:rPr lang="en-GB" dirty="0" smtClean="0"/>
              <a:t>s: burrows and no typical vesicles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D/D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Chickenpox in a healthy child is not usually serious disease</a:t>
            </a:r>
          </a:p>
          <a:p>
            <a:r>
              <a:rPr lang="en-GB" dirty="0" smtClean="0"/>
              <a:t>Maintenance of hydration is important</a:t>
            </a:r>
          </a:p>
          <a:p>
            <a:r>
              <a:rPr lang="en-GB" dirty="0" smtClean="0"/>
              <a:t>Fever is treated with </a:t>
            </a:r>
            <a:r>
              <a:rPr lang="en-GB" dirty="0" err="1" smtClean="0"/>
              <a:t>paracetamol</a:t>
            </a:r>
            <a:r>
              <a:rPr lang="en-GB" dirty="0" smtClean="0"/>
              <a:t>.</a:t>
            </a:r>
          </a:p>
          <a:p>
            <a:r>
              <a:rPr lang="en-GB" dirty="0" smtClean="0"/>
              <a:t>Aspirins should not be given to avoid the risk of Reyes syndrome</a:t>
            </a:r>
          </a:p>
          <a:p>
            <a:r>
              <a:rPr lang="en-GB" dirty="0" smtClean="0"/>
              <a:t>Calamine lotion for </a:t>
            </a:r>
            <a:r>
              <a:rPr lang="en-GB" dirty="0" err="1" smtClean="0"/>
              <a:t>pruritis</a:t>
            </a:r>
            <a:endParaRPr lang="en-GB" dirty="0" smtClean="0"/>
          </a:p>
          <a:p>
            <a:r>
              <a:rPr lang="en-GB" dirty="0" err="1" smtClean="0"/>
              <a:t>Diphenhydramine</a:t>
            </a:r>
            <a:r>
              <a:rPr lang="en-GB" dirty="0" smtClean="0"/>
              <a:t> syrup to relieve discomfort of itching</a:t>
            </a:r>
          </a:p>
          <a:p>
            <a:r>
              <a:rPr lang="en-GB" dirty="0" smtClean="0"/>
              <a:t>Hygienic measures like nail trimmed and clean skin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UCDownloads\Images\201603132357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Antibiotics for secondary skin infection </a:t>
            </a:r>
          </a:p>
          <a:p>
            <a:r>
              <a:rPr lang="en-GB" dirty="0" smtClean="0"/>
              <a:t>For </a:t>
            </a:r>
            <a:r>
              <a:rPr lang="en-GB" dirty="0" err="1" smtClean="0"/>
              <a:t>immunocompromised</a:t>
            </a:r>
            <a:r>
              <a:rPr lang="en-GB" dirty="0" smtClean="0"/>
              <a:t> child or </a:t>
            </a:r>
            <a:r>
              <a:rPr lang="en-GB" smtClean="0"/>
              <a:t>child with </a:t>
            </a:r>
            <a:r>
              <a:rPr lang="en-GB" dirty="0" err="1" smtClean="0"/>
              <a:t>corticosteriods</a:t>
            </a:r>
            <a:r>
              <a:rPr lang="en-GB" dirty="0" smtClean="0"/>
              <a:t> therapy VZIG should be given</a:t>
            </a:r>
          </a:p>
          <a:p>
            <a:r>
              <a:rPr lang="en-GB" dirty="0" smtClean="0"/>
              <a:t>There is no beneficial effect of  VZIG after 4</a:t>
            </a:r>
            <a:r>
              <a:rPr lang="en-GB" baseline="30000" dirty="0" smtClean="0"/>
              <a:t>th</a:t>
            </a:r>
            <a:r>
              <a:rPr lang="en-GB" dirty="0" smtClean="0"/>
              <a:t> day post exposure</a:t>
            </a:r>
          </a:p>
          <a:p>
            <a:r>
              <a:rPr lang="en-GB" dirty="0" smtClean="0"/>
              <a:t>In such cases acyclovir is given for 7 days</a:t>
            </a:r>
          </a:p>
          <a:p>
            <a:r>
              <a:rPr lang="en-GB" dirty="0" smtClean="0"/>
              <a:t>IV acyclovir block viral replication within    24-48 hrs ( S/</a:t>
            </a:r>
            <a:r>
              <a:rPr lang="en-GB" dirty="0" err="1" smtClean="0"/>
              <a:t>creatinine</a:t>
            </a:r>
            <a:r>
              <a:rPr lang="en-GB" dirty="0" smtClean="0"/>
              <a:t> every 3</a:t>
            </a:r>
            <a:r>
              <a:rPr lang="en-GB" baseline="30000" dirty="0" smtClean="0"/>
              <a:t>rd</a:t>
            </a:r>
            <a:r>
              <a:rPr lang="en-GB" dirty="0" smtClean="0"/>
              <a:t> day)</a:t>
            </a:r>
          </a:p>
          <a:p>
            <a:r>
              <a:rPr lang="en-GB" dirty="0" smtClean="0"/>
              <a:t>Disease can be prevented by </a:t>
            </a:r>
            <a:r>
              <a:rPr lang="en-GB" dirty="0" err="1" smtClean="0"/>
              <a:t>varicella</a:t>
            </a:r>
            <a:r>
              <a:rPr lang="en-GB" dirty="0" smtClean="0"/>
              <a:t> vaccine not recommended under 1 yr of age</a:t>
            </a:r>
          </a:p>
          <a:p>
            <a:r>
              <a:rPr lang="en-GB" dirty="0" smtClean="0"/>
              <a:t>One dose of 0.5 ml is recommended after 1 yr of age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UCDownloads\Images\2016031323543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8348" y="0"/>
            <a:ext cx="2240796" cy="3786190"/>
          </a:xfrm>
          <a:prstGeom prst="rect">
            <a:avLst/>
          </a:prstGeom>
          <a:noFill/>
        </p:spPr>
      </p:pic>
      <p:pic>
        <p:nvPicPr>
          <p:cNvPr id="2052" name="Picture 4" descr="G:\UCDownloads\Images\2016031323553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643314"/>
            <a:ext cx="2219792" cy="2786082"/>
          </a:xfrm>
          <a:prstGeom prst="rect">
            <a:avLst/>
          </a:prstGeom>
          <a:noFill/>
        </p:spPr>
      </p:pic>
      <p:pic>
        <p:nvPicPr>
          <p:cNvPr id="2053" name="Picture 5" descr="G:\UCDownloads\Images\2016031323545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-24"/>
            <a:ext cx="4286248" cy="6858024"/>
          </a:xfrm>
          <a:prstGeom prst="rect">
            <a:avLst/>
          </a:prstGeom>
          <a:noFill/>
        </p:spPr>
      </p:pic>
      <p:pic>
        <p:nvPicPr>
          <p:cNvPr id="2054" name="Picture 6" descr="G:\UCDownloads\Images\2016031323560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500298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Mortality rate in children is about 1:50,000 and </a:t>
            </a:r>
            <a:r>
              <a:rPr lang="en-GB" smtClean="0"/>
              <a:t>in infant 1:13,000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It is a common childhood </a:t>
            </a:r>
            <a:r>
              <a:rPr lang="en-GB" dirty="0" err="1" smtClean="0"/>
              <a:t>exanthum</a:t>
            </a:r>
            <a:r>
              <a:rPr lang="en-GB" dirty="0" smtClean="0"/>
              <a:t> caused by human Herpes virus </a:t>
            </a:r>
            <a:r>
              <a:rPr lang="en-GB" dirty="0" err="1" smtClean="0"/>
              <a:t>Varicella</a:t>
            </a:r>
            <a:r>
              <a:rPr lang="en-GB" dirty="0" smtClean="0"/>
              <a:t> zoster virus (VZV)</a:t>
            </a:r>
          </a:p>
          <a:p>
            <a:r>
              <a:rPr lang="en-GB" dirty="0" smtClean="0"/>
              <a:t>After chicken pox immunity is life long</a:t>
            </a:r>
          </a:p>
          <a:p>
            <a:r>
              <a:rPr lang="en-GB" dirty="0" smtClean="0"/>
              <a:t>When a person recovers from chicken pox, the virus remains in the dorsal root(sensory) ganglion cell in a latent state for decades</a:t>
            </a:r>
          </a:p>
          <a:p>
            <a:r>
              <a:rPr lang="en-GB" dirty="0" smtClean="0"/>
              <a:t>As immunity decreases in late adulthood, the virus may reactivate (10-15% of cases) and cause the </a:t>
            </a:r>
            <a:r>
              <a:rPr lang="en-GB" dirty="0" err="1" smtClean="0"/>
              <a:t>dermatomal</a:t>
            </a:r>
            <a:r>
              <a:rPr lang="en-GB" dirty="0" smtClean="0"/>
              <a:t> </a:t>
            </a:r>
            <a:r>
              <a:rPr lang="en-GB" dirty="0" err="1" smtClean="0"/>
              <a:t>exanthum</a:t>
            </a:r>
            <a:r>
              <a:rPr lang="en-GB" dirty="0" smtClean="0"/>
              <a:t> called Herpes zoster or Singles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9" name="Picture 3" descr="G:\UCDownloads\Images\2016031400012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-24"/>
            <a:ext cx="4429123" cy="6858024"/>
          </a:xfrm>
          <a:prstGeom prst="rect">
            <a:avLst/>
          </a:prstGeom>
          <a:noFill/>
        </p:spPr>
      </p:pic>
      <p:pic>
        <p:nvPicPr>
          <p:cNvPr id="4100" name="Picture 4" descr="G:\UCDownloads\Images\201603140002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0"/>
            <a:ext cx="471487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VZV is one of the human Herpes viruses.</a:t>
            </a:r>
          </a:p>
          <a:p>
            <a:r>
              <a:rPr lang="en-GB" dirty="0" smtClean="0"/>
              <a:t>It is a DNA virus</a:t>
            </a:r>
          </a:p>
          <a:p>
            <a:r>
              <a:rPr lang="en-GB" dirty="0" smtClean="0"/>
              <a:t>Incubation period is usually 14-15 days (ranges 10-20 days)</a:t>
            </a:r>
          </a:p>
          <a:p>
            <a:r>
              <a:rPr lang="en-GB" dirty="0" smtClean="0"/>
              <a:t>Initial site of infection is conjunctivae or URT</a:t>
            </a:r>
          </a:p>
          <a:p>
            <a:r>
              <a:rPr lang="en-GB" dirty="0" smtClean="0"/>
              <a:t>The virus then replicate for about 4-6 days at local site in head or neck</a:t>
            </a:r>
          </a:p>
          <a:p>
            <a:r>
              <a:rPr lang="en-GB" dirty="0" smtClean="0"/>
              <a:t>Then virus is transmitted throughout the body( primary </a:t>
            </a:r>
            <a:r>
              <a:rPr lang="en-GB" dirty="0" err="1" smtClean="0"/>
              <a:t>viremia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PATHOGENISIS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Virus is released in large amount 1 week later after a second replication( 2ndry </a:t>
            </a:r>
            <a:r>
              <a:rPr lang="en-GB" dirty="0" err="1" smtClean="0"/>
              <a:t>viremia</a:t>
            </a:r>
            <a:r>
              <a:rPr lang="en-GB" dirty="0" smtClean="0"/>
              <a:t>) and invades the </a:t>
            </a:r>
            <a:r>
              <a:rPr lang="en-GB" dirty="0" err="1" smtClean="0"/>
              <a:t>cutaneous</a:t>
            </a:r>
            <a:r>
              <a:rPr lang="en-GB" dirty="0" smtClean="0"/>
              <a:t> tissues</a:t>
            </a:r>
          </a:p>
          <a:p>
            <a:r>
              <a:rPr lang="en-GB" dirty="0" smtClean="0"/>
              <a:t>When virus leave the capillaries and enter the epidermis, vesicles of chickenpox appear on </a:t>
            </a:r>
            <a:r>
              <a:rPr lang="en-GB" dirty="0" smtClean="0"/>
              <a:t>skin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Chickenpox is transmitted by droplets in respiratory secretions</a:t>
            </a:r>
          </a:p>
          <a:p>
            <a:r>
              <a:rPr lang="en-GB" dirty="0" smtClean="0"/>
              <a:t>Air current from an infected child to susceptible child carry these water droplets</a:t>
            </a:r>
          </a:p>
          <a:p>
            <a:r>
              <a:rPr lang="en-GB" dirty="0" err="1" smtClean="0"/>
              <a:t>Varicella</a:t>
            </a:r>
            <a:r>
              <a:rPr lang="en-GB" dirty="0" smtClean="0"/>
              <a:t> is contagious from 24-48 hr before rash appear and while un-crusted vesicles are present which is usually 3-7 days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TRANSMISSION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characteristic feature of chickenpox is vesicle</a:t>
            </a:r>
          </a:p>
          <a:p>
            <a:r>
              <a:rPr lang="en-GB" dirty="0" err="1" smtClean="0"/>
              <a:t>Exanthum</a:t>
            </a:r>
            <a:r>
              <a:rPr lang="en-GB" dirty="0" smtClean="0"/>
              <a:t> develop over 2-6 days.</a:t>
            </a:r>
          </a:p>
          <a:p>
            <a:r>
              <a:rPr lang="en-GB" dirty="0" smtClean="0"/>
              <a:t>Usually it begin along the hairline on the face</a:t>
            </a:r>
          </a:p>
          <a:p>
            <a:r>
              <a:rPr lang="en-GB" dirty="0" smtClean="0"/>
              <a:t>Rash begin as red </a:t>
            </a:r>
            <a:r>
              <a:rPr lang="en-GB" dirty="0" err="1" smtClean="0"/>
              <a:t>macules</a:t>
            </a:r>
            <a:r>
              <a:rPr lang="en-GB" dirty="0" smtClean="0"/>
              <a:t> that progresses to tiny vesicle with surrounding </a:t>
            </a:r>
            <a:r>
              <a:rPr lang="en-GB" dirty="0" err="1" smtClean="0"/>
              <a:t>erythema</a:t>
            </a:r>
            <a:r>
              <a:rPr lang="en-GB" dirty="0" smtClean="0"/>
              <a:t> (dew drops on rose petal</a:t>
            </a:r>
          </a:p>
          <a:p>
            <a:r>
              <a:rPr lang="en-GB" dirty="0" smtClean="0"/>
              <a:t>Then form pustules, become </a:t>
            </a:r>
            <a:r>
              <a:rPr lang="en-GB" dirty="0" err="1" smtClean="0"/>
              <a:t>crusted,scabbed</a:t>
            </a:r>
            <a:r>
              <a:rPr lang="en-GB" dirty="0" smtClean="0"/>
              <a:t> over and leave no scar</a:t>
            </a:r>
          </a:p>
          <a:p>
            <a:r>
              <a:rPr lang="en-GB" dirty="0" smtClean="0"/>
              <a:t>Then rash appear in successive crop over trunk and extremities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5804" y="274638"/>
            <a:ext cx="8229600" cy="1143000"/>
          </a:xfrm>
        </p:spPr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UCDownloads\Images\2016031323533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3929090"/>
          </a:xfrm>
          <a:prstGeom prst="rect">
            <a:avLst/>
          </a:prstGeom>
          <a:noFill/>
        </p:spPr>
      </p:pic>
      <p:pic>
        <p:nvPicPr>
          <p:cNvPr id="1027" name="Picture 3" descr="G:\UCDownloads\Images\201603132354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6"/>
            <a:ext cx="9144000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Words>821</Words>
  <Application>Microsoft Office PowerPoint</Application>
  <PresentationFormat>On-screen Show (4:3)</PresentationFormat>
  <Paragraphs>94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CHICKEN POX</vt:lpstr>
      <vt:lpstr>Slide 2</vt:lpstr>
      <vt:lpstr>INTRODUCTION</vt:lpstr>
      <vt:lpstr>Slide 4</vt:lpstr>
      <vt:lpstr>PATHOGENISIS</vt:lpstr>
      <vt:lpstr>Cont...</vt:lpstr>
      <vt:lpstr>TRANSMISSION</vt:lpstr>
      <vt:lpstr>CLINICAL FEATURES</vt:lpstr>
      <vt:lpstr>Slide 9</vt:lpstr>
      <vt:lpstr>Cont...</vt:lpstr>
      <vt:lpstr>Cont..</vt:lpstr>
      <vt:lpstr>COMPLICATIONS</vt:lpstr>
      <vt:lpstr>Cont..</vt:lpstr>
      <vt:lpstr>Cont..</vt:lpstr>
      <vt:lpstr>Perinatal varicella infection</vt:lpstr>
      <vt:lpstr>DIAGNOSIS</vt:lpstr>
      <vt:lpstr>Cont..</vt:lpstr>
      <vt:lpstr>D/D</vt:lpstr>
      <vt:lpstr>TREATMENT</vt:lpstr>
      <vt:lpstr>Cont..</vt:lpstr>
      <vt:lpstr>Slide 21</vt:lpstr>
      <vt:lpstr>PROGNOSIS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CHICKEN POX</dc:title>
  <dc:creator>AROOJ ASHRAF</dc:creator>
  <cp:lastModifiedBy>DR. AROOJ</cp:lastModifiedBy>
  <cp:revision>42</cp:revision>
  <dcterms:created xsi:type="dcterms:W3CDTF">2016-03-13T10:03:42Z</dcterms:created>
  <dcterms:modified xsi:type="dcterms:W3CDTF">2018-04-29T16:27:53Z</dcterms:modified>
</cp:coreProperties>
</file>