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EF4A7-A63C-43AB-9906-BE94763C0FB1}" type="datetimeFigureOut">
              <a:rPr lang="en-US" smtClean="0"/>
              <a:t>11-Feb-19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D16FE-7F98-4ABC-8332-F709EC538D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Isoprenoids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en-US" dirty="0" err="1"/>
              <a:t>Isoprenoids</a:t>
            </a:r>
            <a:r>
              <a:rPr lang="en-US" dirty="0"/>
              <a:t> are not uniformly distributed among plants or animals, but certain classes of these compounds are typical of broad groups of tissues. </a:t>
            </a:r>
            <a:endParaRPr lang="en-US" dirty="0" smtClean="0"/>
          </a:p>
          <a:p>
            <a:pPr algn="just" fontAlgn="base"/>
            <a:r>
              <a:rPr lang="en-US" dirty="0" smtClean="0"/>
              <a:t>For </a:t>
            </a:r>
            <a:r>
              <a:rPr lang="en-US" dirty="0"/>
              <a:t>example, the nonvolatile substances present in resins produced by trees of the pine family contain </a:t>
            </a:r>
            <a:r>
              <a:rPr lang="en-US" dirty="0" err="1"/>
              <a:t>diterpene</a:t>
            </a:r>
            <a:r>
              <a:rPr lang="en-US" dirty="0"/>
              <a:t> carboxylic acids belonging to three types: abietic, </a:t>
            </a:r>
            <a:r>
              <a:rPr lang="en-US" dirty="0" err="1"/>
              <a:t>palustric</a:t>
            </a:r>
            <a:r>
              <a:rPr lang="en-US" dirty="0"/>
              <a:t>, and </a:t>
            </a:r>
            <a:r>
              <a:rPr lang="en-US" dirty="0" err="1"/>
              <a:t>elliotinoic</a:t>
            </a:r>
            <a:r>
              <a:rPr lang="en-US" dirty="0"/>
              <a:t>. </a:t>
            </a:r>
            <a:endParaRPr lang="en-US" dirty="0" smtClean="0"/>
          </a:p>
          <a:p>
            <a:pPr algn="just" fontAlgn="base"/>
            <a:r>
              <a:rPr lang="en-US" dirty="0" smtClean="0"/>
              <a:t>The </a:t>
            </a:r>
            <a:r>
              <a:rPr lang="en-US" dirty="0" err="1"/>
              <a:t>latices</a:t>
            </a:r>
            <a:r>
              <a:rPr lang="en-US" dirty="0"/>
              <a:t> of a few species of plants contain the </a:t>
            </a:r>
            <a:r>
              <a:rPr lang="en-US" dirty="0" err="1"/>
              <a:t>polyterpene</a:t>
            </a:r>
            <a:r>
              <a:rPr lang="en-US" dirty="0"/>
              <a:t> hydrocarbons rubber or gutta-percha. </a:t>
            </a:r>
            <a:endParaRPr lang="en-US" dirty="0" smtClean="0"/>
          </a:p>
          <a:p>
            <a:pPr algn="just" fontAlgn="base"/>
            <a:r>
              <a:rPr lang="en-US" dirty="0" smtClean="0"/>
              <a:t>Certain </a:t>
            </a:r>
            <a:r>
              <a:rPr lang="en-US" dirty="0"/>
              <a:t>other species, including related species, of plants may be characterized by the </a:t>
            </a:r>
            <a:r>
              <a:rPr lang="en-US" dirty="0" smtClean="0"/>
              <a:t>presence of</a:t>
            </a:r>
            <a:r>
              <a:rPr lang="en-US" dirty="0"/>
              <a:t> menthol, citral, camphor, limonene, or α-</a:t>
            </a:r>
            <a:r>
              <a:rPr lang="en-US" dirty="0" err="1"/>
              <a:t>pinene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fontScale="92500"/>
          </a:bodyPr>
          <a:lstStyle/>
          <a:p>
            <a:pPr algn="just" fontAlgn="base"/>
            <a:r>
              <a:rPr lang="en-US" dirty="0" smtClean="0"/>
              <a:t>The role of the </a:t>
            </a:r>
            <a:r>
              <a:rPr lang="en-US" dirty="0" err="1" smtClean="0"/>
              <a:t>monoterpenes</a:t>
            </a:r>
            <a:r>
              <a:rPr lang="en-US" dirty="0" smtClean="0"/>
              <a:t> and </a:t>
            </a:r>
            <a:r>
              <a:rPr lang="en-US" dirty="0" err="1" smtClean="0"/>
              <a:t>sesquiterpenes</a:t>
            </a:r>
            <a:r>
              <a:rPr lang="en-US" dirty="0" smtClean="0"/>
              <a:t> produced by plants has not been established, although it has been suggested that they attract certain insects and repel others. </a:t>
            </a:r>
          </a:p>
          <a:p>
            <a:pPr algn="just" fontAlgn="base"/>
            <a:r>
              <a:rPr lang="en-US" dirty="0" smtClean="0"/>
              <a:t>Certain plants produce </a:t>
            </a:r>
            <a:r>
              <a:rPr lang="en-US" dirty="0" err="1" smtClean="0"/>
              <a:t>isoprenoids</a:t>
            </a:r>
            <a:r>
              <a:rPr lang="en-US" dirty="0" smtClean="0"/>
              <a:t> that are very similar to hormones involved in the development of insects that prey on those plants; the plant substances prevent the maturation of the insect, thus serving to defend the plant. </a:t>
            </a:r>
          </a:p>
          <a:p>
            <a:pPr algn="just" fontAlgn="base"/>
            <a:r>
              <a:rPr lang="en-US" dirty="0" smtClean="0"/>
              <a:t>The rosin acids of pine trees and the rubber and gutta-percha in </a:t>
            </a:r>
            <a:r>
              <a:rPr lang="en-US" dirty="0" err="1" smtClean="0"/>
              <a:t>latices</a:t>
            </a:r>
            <a:r>
              <a:rPr lang="en-US" dirty="0" smtClean="0"/>
              <a:t> of various plants may serve as wound-sealing agents.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Several </a:t>
            </a:r>
            <a:r>
              <a:rPr lang="en-US" dirty="0" err="1"/>
              <a:t>isoprenoids</a:t>
            </a:r>
            <a:r>
              <a:rPr lang="en-US" dirty="0"/>
              <a:t> are vitally important in metabolic processes in animals. </a:t>
            </a:r>
            <a:endParaRPr lang="en-US" dirty="0" smtClean="0"/>
          </a:p>
          <a:p>
            <a:pPr algn="just"/>
            <a:r>
              <a:rPr lang="en-US" dirty="0" err="1" smtClean="0"/>
              <a:t>Tetraterpene</a:t>
            </a:r>
            <a:r>
              <a:rPr lang="en-US" dirty="0"/>
              <a:t> carotenoid pigments are the source of vitamin A, which is essential for vision and is involved in growth, reproductive function, and neural development in animals. </a:t>
            </a:r>
            <a:endParaRPr lang="en-US" dirty="0" smtClean="0"/>
          </a:p>
          <a:p>
            <a:pPr algn="just"/>
            <a:r>
              <a:rPr lang="en-US" dirty="0" smtClean="0"/>
              <a:t>Other </a:t>
            </a:r>
            <a:r>
              <a:rPr lang="en-US" dirty="0"/>
              <a:t>vitamins that are wholly or partly </a:t>
            </a:r>
            <a:r>
              <a:rPr lang="en-US" dirty="0" err="1"/>
              <a:t>isoprenoid</a:t>
            </a:r>
            <a:r>
              <a:rPr lang="en-US" dirty="0"/>
              <a:t> include vitamin E, important in reproduction, and vitamin K, necessary for the blood-clotting process. </a:t>
            </a:r>
            <a:endParaRPr lang="en-US" dirty="0" smtClean="0"/>
          </a:p>
          <a:p>
            <a:pPr algn="just"/>
            <a:r>
              <a:rPr lang="en-US" dirty="0" smtClean="0"/>
              <a:t>The</a:t>
            </a:r>
            <a:r>
              <a:rPr lang="en-US" dirty="0"/>
              <a:t> ubiquinones(coenzyme Q), which are involved in the derivation of energy by the oxidation of food, are also formed from </a:t>
            </a:r>
            <a:r>
              <a:rPr lang="en-US" dirty="0" err="1"/>
              <a:t>isoprenoids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livers of fishes and other animals are particularly rich in oils that are largely acyclic </a:t>
            </a:r>
            <a:r>
              <a:rPr lang="en-US" dirty="0" err="1" smtClean="0"/>
              <a:t>triterpenoid</a:t>
            </a:r>
            <a:r>
              <a:rPr lang="en-US" dirty="0" smtClean="0"/>
              <a:t> hydrocarbons, especially </a:t>
            </a:r>
            <a:r>
              <a:rPr lang="en-US" dirty="0" err="1" smtClean="0"/>
              <a:t>squalene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In insects, certain </a:t>
            </a:r>
            <a:r>
              <a:rPr lang="en-US" dirty="0" err="1" smtClean="0"/>
              <a:t>isoprenoid</a:t>
            </a:r>
            <a:r>
              <a:rPr lang="en-US" dirty="0" smtClean="0"/>
              <a:t> substances influence maturation and mating </a:t>
            </a:r>
            <a:r>
              <a:rPr lang="en-US" dirty="0" err="1" smtClean="0"/>
              <a:t>behaviour</a:t>
            </a:r>
            <a:r>
              <a:rPr lang="en-US" dirty="0" smtClean="0"/>
              <a:t>, communicate alarm or repel predators, or mark the way between the nest and sources of food.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In the 1980s scientists discovered that proteins in animals often have </a:t>
            </a:r>
            <a:r>
              <a:rPr lang="en-US" dirty="0" err="1"/>
              <a:t>isoprenoid</a:t>
            </a:r>
            <a:r>
              <a:rPr lang="en-US" dirty="0"/>
              <a:t> structures containing 15 or 20 carbon atoms attached to a particular side chain of the protein.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 err="1"/>
              <a:t>isoprenoid</a:t>
            </a:r>
            <a:r>
              <a:rPr lang="en-US" dirty="0"/>
              <a:t> is added after the protein is otherwise complete.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so-called </a:t>
            </a:r>
            <a:r>
              <a:rPr lang="en-US" dirty="0" err="1"/>
              <a:t>prenylated</a:t>
            </a:r>
            <a:r>
              <a:rPr lang="en-US" dirty="0"/>
              <a:t> proteins do not function without the </a:t>
            </a:r>
            <a:r>
              <a:rPr lang="en-US" dirty="0" err="1"/>
              <a:t>isoprenoid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These </a:t>
            </a:r>
            <a:r>
              <a:rPr lang="en-US" dirty="0"/>
              <a:t>modifications occur in proteins that induce cancers, and scientists believe that drugs that block protein </a:t>
            </a:r>
            <a:r>
              <a:rPr lang="en-US" dirty="0" err="1"/>
              <a:t>prenylation</a:t>
            </a:r>
            <a:r>
              <a:rPr lang="en-US" dirty="0"/>
              <a:t> can be a means to prevent the spread of the disease in an individual.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92500"/>
          </a:bodyPr>
          <a:lstStyle/>
          <a:p>
            <a:pPr algn="just" fontAlgn="base"/>
            <a:r>
              <a:rPr lang="en-US" dirty="0"/>
              <a:t>Steroids, a class of compounds of great importance in both plants and animals, are not </a:t>
            </a:r>
            <a:r>
              <a:rPr lang="en-US" dirty="0" err="1"/>
              <a:t>isoprenoids</a:t>
            </a:r>
            <a:r>
              <a:rPr lang="en-US" dirty="0"/>
              <a:t> but are derived directly from them.</a:t>
            </a:r>
          </a:p>
          <a:p>
            <a:pPr algn="just" fontAlgn="base"/>
            <a:r>
              <a:rPr lang="en-US" dirty="0"/>
              <a:t>Of the uses that humans have found for </a:t>
            </a:r>
            <a:r>
              <a:rPr lang="en-US" dirty="0" err="1"/>
              <a:t>isoprenoids</a:t>
            </a:r>
            <a:r>
              <a:rPr lang="en-US" dirty="0"/>
              <a:t>, many were established in </a:t>
            </a:r>
            <a:r>
              <a:rPr lang="en-US" dirty="0" smtClean="0"/>
              <a:t>antiquity—as ingredients </a:t>
            </a:r>
            <a:r>
              <a:rPr lang="en-US" dirty="0"/>
              <a:t>of perfumes and incense, </a:t>
            </a:r>
            <a:r>
              <a:rPr lang="en-US" dirty="0" err="1"/>
              <a:t>flavourings</a:t>
            </a:r>
            <a:r>
              <a:rPr lang="en-US" dirty="0"/>
              <a:t> and spices, and varnishes and </a:t>
            </a:r>
            <a:r>
              <a:rPr lang="en-US" dirty="0" err="1"/>
              <a:t>medicinals</a:t>
            </a:r>
            <a:r>
              <a:rPr lang="en-US" dirty="0" smtClean="0"/>
              <a:t>.</a:t>
            </a:r>
          </a:p>
          <a:p>
            <a:pPr algn="just" fontAlgn="base"/>
            <a:r>
              <a:rPr lang="en-US" dirty="0" smtClean="0"/>
              <a:t>Amber</a:t>
            </a:r>
            <a:r>
              <a:rPr lang="en-US" dirty="0"/>
              <a:t>, a fossilized </a:t>
            </a:r>
            <a:r>
              <a:rPr lang="en-US" dirty="0" err="1"/>
              <a:t>isoprenoid</a:t>
            </a:r>
            <a:r>
              <a:rPr lang="en-US" dirty="0"/>
              <a:t> resin, has been prized as a gemstone since prehistoric times. </a:t>
            </a:r>
            <a:endParaRPr lang="en-US" dirty="0" smtClean="0"/>
          </a:p>
          <a:p>
            <a:pPr algn="just" fontAlgn="base"/>
            <a:r>
              <a:rPr lang="en-US" dirty="0" smtClean="0"/>
              <a:t>Rubber </a:t>
            </a:r>
            <a:r>
              <a:rPr lang="en-US" dirty="0"/>
              <a:t>was used by the Central and South American Indians before the Spanish conquest.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en-US" dirty="0"/>
              <a:t>Modern applications of </a:t>
            </a:r>
            <a:r>
              <a:rPr lang="en-US" dirty="0" err="1"/>
              <a:t>isoprenoids</a:t>
            </a:r>
            <a:r>
              <a:rPr lang="en-US" dirty="0"/>
              <a:t> are extremely diverse. Turpentine, long employed as a solvent, is used mostly as a source of its individual components, which are raw materials for chemical processing. </a:t>
            </a:r>
            <a:endParaRPr lang="en-US" dirty="0" smtClean="0"/>
          </a:p>
          <a:p>
            <a:pPr algn="just" fontAlgn="base"/>
            <a:r>
              <a:rPr lang="en-US" dirty="0" smtClean="0"/>
              <a:t>Products </a:t>
            </a:r>
            <a:r>
              <a:rPr lang="en-US" dirty="0"/>
              <a:t>derived from turpentine include ingredients for perfumes, vitamin A, lubricant additives, insecticides, resins used in adhesives, and industrial chemicals. </a:t>
            </a:r>
            <a:endParaRPr lang="en-US" dirty="0" smtClean="0"/>
          </a:p>
          <a:p>
            <a:pPr algn="just" fontAlgn="base"/>
            <a:r>
              <a:rPr lang="en-US" dirty="0" smtClean="0"/>
              <a:t>Rosin</a:t>
            </a:r>
            <a:r>
              <a:rPr lang="en-US" dirty="0"/>
              <a:t>, usually modified by chemical treatment, is widely used to make inexpensive soaps and coating materials. </a:t>
            </a:r>
            <a:endParaRPr lang="en-US" dirty="0" smtClean="0"/>
          </a:p>
          <a:p>
            <a:pPr algn="just" fontAlgn="base"/>
            <a:r>
              <a:rPr lang="en-US" dirty="0" smtClean="0"/>
              <a:t>Other </a:t>
            </a:r>
            <a:r>
              <a:rPr lang="en-US" dirty="0" err="1"/>
              <a:t>isoprenoids</a:t>
            </a:r>
            <a:r>
              <a:rPr lang="en-US" dirty="0"/>
              <a:t> that are valuable in industry and commerce include camphor, menthol, citronella oil, and natural rubber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180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Isoprenoids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Isoprenoids</dc:title>
  <dc:creator>SOFTAGE</dc:creator>
  <cp:lastModifiedBy>SOFTAGE</cp:lastModifiedBy>
  <cp:revision>13</cp:revision>
  <dcterms:created xsi:type="dcterms:W3CDTF">2019-02-11T18:25:33Z</dcterms:created>
  <dcterms:modified xsi:type="dcterms:W3CDTF">2019-02-11T18:38:46Z</dcterms:modified>
</cp:coreProperties>
</file>