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59" r:id="rId5"/>
    <p:sldId id="288" r:id="rId6"/>
    <p:sldId id="289" r:id="rId7"/>
    <p:sldId id="260" r:id="rId8"/>
    <p:sldId id="261" r:id="rId9"/>
    <p:sldId id="262" r:id="rId10"/>
    <p:sldId id="263" r:id="rId11"/>
    <p:sldId id="264" r:id="rId12"/>
    <p:sldId id="265" r:id="rId13"/>
    <p:sldId id="280" r:id="rId14"/>
    <p:sldId id="266" r:id="rId15"/>
    <p:sldId id="267" r:id="rId16"/>
    <p:sldId id="268" r:id="rId17"/>
    <p:sldId id="269" r:id="rId18"/>
    <p:sldId id="279" r:id="rId19"/>
    <p:sldId id="270" r:id="rId20"/>
    <p:sldId id="271" r:id="rId21"/>
    <p:sldId id="272" r:id="rId22"/>
    <p:sldId id="273" r:id="rId23"/>
    <p:sldId id="274" r:id="rId24"/>
    <p:sldId id="281" r:id="rId25"/>
    <p:sldId id="282" r:id="rId26"/>
    <p:sldId id="275" r:id="rId27"/>
    <p:sldId id="276" r:id="rId28"/>
    <p:sldId id="277" r:id="rId29"/>
    <p:sldId id="278" r:id="rId30"/>
    <p:sldId id="283" r:id="rId31"/>
    <p:sldId id="284" r:id="rId32"/>
    <p:sldId id="285" r:id="rId33"/>
    <p:sldId id="286" r:id="rId34"/>
    <p:sldId id="287" r:id="rId35"/>
    <p:sldId id="290" r:id="rId36"/>
    <p:sldId id="291" r:id="rId37"/>
    <p:sldId id="292" r:id="rId38"/>
    <p:sldId id="293" r:id="rId39"/>
    <p:sldId id="294" r:id="rId40"/>
    <p:sldId id="295" r:id="rId41"/>
    <p:sldId id="296" r:id="rId42"/>
    <p:sldId id="297" r:id="rId43"/>
    <p:sldId id="298" r:id="rId44"/>
    <p:sldId id="299" r:id="rId45"/>
    <p:sldId id="301" r:id="rId46"/>
    <p:sldId id="300"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DB919-CAE5-47EF-A737-CE0A4A841D0C}" type="datetimeFigureOut">
              <a:rPr lang="en-US" smtClean="0"/>
              <a:pPr/>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B9B76-909B-4041-90BF-EAA3DEDA25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5B9B76-909B-4041-90BF-EAA3DEDA25D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5B9B76-909B-4041-90BF-EAA3DEDA25DE}" type="slidenum">
              <a:rPr lang="en-US" smtClean="0"/>
              <a:pPr/>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7E33441-0499-4053-A3F6-457A195FB19A}"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F33E7-5236-4BE5-A00D-1EA040ABA04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E33441-0499-4053-A3F6-457A195FB19A}"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F33E7-5236-4BE5-A00D-1EA040ABA0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E33441-0499-4053-A3F6-457A195FB19A}" type="datetimeFigureOut">
              <a:rPr lang="en-US" smtClean="0"/>
              <a:pPr/>
              <a:t>3/3/2021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B7F33E7-5236-4BE5-A00D-1EA040ABA0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E33441-0499-4053-A3F6-457A195FB19A}"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F33E7-5236-4BE5-A00D-1EA040ABA0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E33441-0499-4053-A3F6-457A195FB19A}"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F33E7-5236-4BE5-A00D-1EA040ABA0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E33441-0499-4053-A3F6-457A195FB19A}"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F33E7-5236-4BE5-A00D-1EA040ABA0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E33441-0499-4053-A3F6-457A195FB19A}" type="datetimeFigureOut">
              <a:rPr lang="en-US" smtClean="0"/>
              <a:pPr/>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F33E7-5236-4BE5-A00D-1EA040ABA0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E33441-0499-4053-A3F6-457A195FB19A}" type="datetimeFigureOut">
              <a:rPr lang="en-US" smtClean="0"/>
              <a:pPr/>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F33E7-5236-4BE5-A00D-1EA040ABA0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33441-0499-4053-A3F6-457A195FB19A}" type="datetimeFigureOut">
              <a:rPr lang="en-US" smtClean="0"/>
              <a:pPr/>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F33E7-5236-4BE5-A00D-1EA040ABA0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E33441-0499-4053-A3F6-457A195FB19A}"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F33E7-5236-4BE5-A00D-1EA040ABA04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7E33441-0499-4053-A3F6-457A195FB19A}" type="datetimeFigureOut">
              <a:rPr lang="en-US" smtClean="0"/>
              <a:pPr/>
              <a:t>3/3/2021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B7F33E7-5236-4BE5-A00D-1EA040ABA0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7E33441-0499-4053-A3F6-457A195FB19A}" type="datetimeFigureOut">
              <a:rPr lang="en-US" smtClean="0"/>
              <a:pPr/>
              <a:t>3/3/2021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B7F33E7-5236-4BE5-A00D-1EA040ABA0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HTML</a:t>
            </a:r>
            <a:br>
              <a:rPr lang="en-US" dirty="0" smtClean="0"/>
            </a:br>
            <a:r>
              <a:rPr lang="en-US" dirty="0" smtClean="0"/>
              <a:t>Hyper Text Markup Language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tag &lt;body&gt;</a:t>
            </a:r>
            <a:endParaRPr lang="en-US" dirty="0"/>
          </a:p>
        </p:txBody>
      </p:sp>
      <p:sp>
        <p:nvSpPr>
          <p:cNvPr id="3" name="Content Placeholder 2"/>
          <p:cNvSpPr>
            <a:spLocks noGrp="1"/>
          </p:cNvSpPr>
          <p:nvPr>
            <p:ph idx="1"/>
          </p:nvPr>
        </p:nvSpPr>
        <p:spPr>
          <a:xfrm>
            <a:off x="457200" y="1775191"/>
            <a:ext cx="8229600" cy="1653809"/>
          </a:xfrm>
        </p:spPr>
        <p:txBody>
          <a:bodyPr/>
          <a:lstStyle/>
          <a:p>
            <a:r>
              <a:rPr lang="en-US" sz="2400" dirty="0" smtClean="0"/>
              <a:t>&lt;body&gt;</a:t>
            </a:r>
          </a:p>
          <a:p>
            <a:r>
              <a:rPr lang="en-US" sz="2400" dirty="0" smtClean="0"/>
              <a:t>&lt;</a:t>
            </a:r>
            <a:r>
              <a:rPr lang="en-US" sz="2400" dirty="0" smtClean="0"/>
              <a:t>body </a:t>
            </a:r>
            <a:r>
              <a:rPr lang="en-US" sz="2400" dirty="0" err="1" smtClean="0"/>
              <a:t>bgcolor</a:t>
            </a:r>
            <a:r>
              <a:rPr lang="en-US" sz="2400" dirty="0" smtClean="0"/>
              <a:t>=“red” text=“yellow”&gt;</a:t>
            </a:r>
            <a:endParaRPr lang="en-US" sz="2400" dirty="0" smtClean="0"/>
          </a:p>
          <a:p>
            <a:r>
              <a:rPr lang="en-US" sz="2400" dirty="0" smtClean="0"/>
              <a:t>&lt;body background=“pic.jpg” text=“green”&gt;</a:t>
            </a:r>
          </a:p>
          <a:p>
            <a:pPr>
              <a:buNone/>
            </a:pPr>
            <a:endParaRPr lang="en-US" dirty="0"/>
          </a:p>
        </p:txBody>
      </p:sp>
      <p:graphicFrame>
        <p:nvGraphicFramePr>
          <p:cNvPr id="5" name="Table 4"/>
          <p:cNvGraphicFramePr>
            <a:graphicFrameLocks noGrp="1"/>
          </p:cNvGraphicFramePr>
          <p:nvPr/>
        </p:nvGraphicFramePr>
        <p:xfrm>
          <a:off x="457200" y="3733800"/>
          <a:ext cx="8382000" cy="2590800"/>
        </p:xfrm>
        <a:graphic>
          <a:graphicData uri="http://schemas.openxmlformats.org/drawingml/2006/table">
            <a:tbl>
              <a:tblPr firstRow="1" bandRow="1">
                <a:tableStyleId>{5C22544A-7EE6-4342-B048-85BDC9FD1C3A}</a:tableStyleId>
              </a:tblPr>
              <a:tblGrid>
                <a:gridCol w="1853712"/>
                <a:gridCol w="6528288"/>
              </a:tblGrid>
              <a:tr h="647700">
                <a:tc>
                  <a:txBody>
                    <a:bodyPr/>
                    <a:lstStyle/>
                    <a:p>
                      <a:r>
                        <a:rPr lang="en-US" dirty="0" smtClean="0"/>
                        <a:t>Attribute </a:t>
                      </a:r>
                      <a:endParaRPr lang="en-US" dirty="0"/>
                    </a:p>
                  </a:txBody>
                  <a:tcPr/>
                </a:tc>
                <a:tc>
                  <a:txBody>
                    <a:bodyPr/>
                    <a:lstStyle/>
                    <a:p>
                      <a:r>
                        <a:rPr lang="en-US" dirty="0" smtClean="0"/>
                        <a:t>Description</a:t>
                      </a:r>
                      <a:endParaRPr lang="en-US" dirty="0"/>
                    </a:p>
                  </a:txBody>
                  <a:tcPr/>
                </a:tc>
              </a:tr>
              <a:tr h="647700">
                <a:tc>
                  <a:txBody>
                    <a:bodyPr/>
                    <a:lstStyle/>
                    <a:p>
                      <a:r>
                        <a:rPr lang="en-US" dirty="0" err="1" smtClean="0"/>
                        <a:t>bgcolor</a:t>
                      </a:r>
                      <a:endParaRPr lang="en-US" dirty="0"/>
                    </a:p>
                  </a:txBody>
                  <a:tcPr/>
                </a:tc>
                <a:tc>
                  <a:txBody>
                    <a:bodyPr/>
                    <a:lstStyle/>
                    <a:p>
                      <a:r>
                        <a:rPr lang="en-US" dirty="0" smtClean="0"/>
                        <a:t>Specifies</a:t>
                      </a:r>
                      <a:r>
                        <a:rPr lang="en-US" baseline="0" dirty="0" smtClean="0"/>
                        <a:t> the background color of the web.</a:t>
                      </a:r>
                      <a:endParaRPr lang="en-US" dirty="0"/>
                    </a:p>
                  </a:txBody>
                  <a:tcPr/>
                </a:tc>
              </a:tr>
              <a:tr h="647700">
                <a:tc>
                  <a:txBody>
                    <a:bodyPr/>
                    <a:lstStyle/>
                    <a:p>
                      <a:r>
                        <a:rPr lang="en-US" dirty="0" smtClean="0"/>
                        <a:t>background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Specifies</a:t>
                      </a:r>
                      <a:r>
                        <a:rPr lang="en-US" baseline="0" dirty="0" smtClean="0"/>
                        <a:t> the background picture of the web page.</a:t>
                      </a:r>
                      <a:endParaRPr lang="en-US" dirty="0" smtClean="0"/>
                    </a:p>
                    <a:p>
                      <a:endParaRPr lang="en-US" dirty="0"/>
                    </a:p>
                  </a:txBody>
                  <a:tcPr/>
                </a:tc>
              </a:tr>
              <a:tr h="647700">
                <a:tc>
                  <a:txBody>
                    <a:bodyPr/>
                    <a:lstStyle/>
                    <a:p>
                      <a:r>
                        <a:rPr lang="en-US" dirty="0" smtClean="0"/>
                        <a:t>text</a:t>
                      </a:r>
                      <a:endParaRPr lang="en-US" dirty="0"/>
                    </a:p>
                  </a:txBody>
                  <a:tcPr/>
                </a:tc>
                <a:tc>
                  <a:txBody>
                    <a:bodyPr/>
                    <a:lstStyle/>
                    <a:p>
                      <a:r>
                        <a:rPr lang="en-US" dirty="0" smtClean="0"/>
                        <a:t>Specifies the color of the text displayed on the web</a:t>
                      </a:r>
                      <a:r>
                        <a:rPr lang="en-US" baseline="0" dirty="0" smtClean="0"/>
                        <a:t> page.</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Heading tag &lt;</a:t>
            </a:r>
            <a:r>
              <a:rPr lang="en-US" dirty="0" err="1" smtClean="0"/>
              <a:t>hn</a:t>
            </a:r>
            <a:r>
              <a:rPr lang="en-US" dirty="0" smtClean="0"/>
              <a:t>&gt;</a:t>
            </a:r>
            <a:endParaRPr lang="en-US" dirty="0"/>
          </a:p>
        </p:txBody>
      </p:sp>
      <p:sp>
        <p:nvSpPr>
          <p:cNvPr id="3" name="Content Placeholder 2"/>
          <p:cNvSpPr>
            <a:spLocks noGrp="1"/>
          </p:cNvSpPr>
          <p:nvPr>
            <p:ph idx="1"/>
          </p:nvPr>
        </p:nvSpPr>
        <p:spPr>
          <a:xfrm>
            <a:off x="457200" y="1775191"/>
            <a:ext cx="8229600" cy="4854209"/>
          </a:xfrm>
        </p:spPr>
        <p:txBody>
          <a:bodyPr>
            <a:normAutofit/>
          </a:bodyPr>
          <a:lstStyle/>
          <a:p>
            <a:r>
              <a:rPr lang="en-US" sz="2400" dirty="0" smtClean="0"/>
              <a:t>Headings are very important tags in the BODY of HTML document. It is used to display different types of headings. The tag is given below: </a:t>
            </a:r>
          </a:p>
          <a:p>
            <a:r>
              <a:rPr lang="en-US" sz="2400" b="1" dirty="0" smtClean="0"/>
              <a:t>&lt;</a:t>
            </a:r>
            <a:r>
              <a:rPr lang="en-US" sz="2400" b="1" dirty="0" err="1" smtClean="0"/>
              <a:t>Hn</a:t>
            </a:r>
            <a:r>
              <a:rPr lang="en-US" sz="2400" b="1" dirty="0" smtClean="0"/>
              <a:t>&gt; …. &lt;/</a:t>
            </a:r>
            <a:r>
              <a:rPr lang="en-US" sz="2400" b="1" dirty="0" err="1" smtClean="0"/>
              <a:t>Hn</a:t>
            </a:r>
            <a:r>
              <a:rPr lang="en-US" sz="2400" b="1" dirty="0" smtClean="0"/>
              <a:t>&gt; </a:t>
            </a:r>
            <a:r>
              <a:rPr lang="en-US" sz="2400" dirty="0" smtClean="0"/>
              <a:t>where n is a size of a heading. Its value is from </a:t>
            </a:r>
            <a:r>
              <a:rPr lang="en-US" sz="2400" b="1" dirty="0" smtClean="0"/>
              <a:t>1 to 6</a:t>
            </a:r>
            <a:r>
              <a:rPr lang="en-US" sz="2400" dirty="0" smtClean="0"/>
              <a:t>. The value </a:t>
            </a:r>
            <a:r>
              <a:rPr lang="en-US" sz="2400" b="1" dirty="0" smtClean="0"/>
              <a:t>1</a:t>
            </a:r>
            <a:r>
              <a:rPr lang="en-US" sz="2400" dirty="0" smtClean="0"/>
              <a:t> represents the </a:t>
            </a:r>
            <a:r>
              <a:rPr lang="en-US" sz="2400" b="1" dirty="0" smtClean="0"/>
              <a:t>largest</a:t>
            </a:r>
            <a:r>
              <a:rPr lang="en-US" sz="2400" dirty="0" smtClean="0"/>
              <a:t> and the value </a:t>
            </a:r>
            <a:r>
              <a:rPr lang="en-US" sz="2400" b="1" dirty="0" smtClean="0"/>
              <a:t>6</a:t>
            </a:r>
            <a:r>
              <a:rPr lang="en-US" sz="2400" dirty="0" smtClean="0"/>
              <a:t> represents the </a:t>
            </a:r>
            <a:r>
              <a:rPr lang="en-US" sz="2400" b="1" dirty="0" smtClean="0"/>
              <a:t>smallest</a:t>
            </a:r>
            <a:r>
              <a:rPr lang="en-US" sz="2400" dirty="0" smtClean="0"/>
              <a:t> heading size.</a:t>
            </a:r>
          </a:p>
          <a:p>
            <a:endParaRPr lang="en-US" sz="20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a:p>
        </p:txBody>
      </p:sp>
      <p:graphicFrame>
        <p:nvGraphicFramePr>
          <p:cNvPr id="4" name="Table 3"/>
          <p:cNvGraphicFramePr>
            <a:graphicFrameLocks noGrp="1"/>
          </p:cNvGraphicFramePr>
          <p:nvPr/>
        </p:nvGraphicFramePr>
        <p:xfrm>
          <a:off x="457200" y="4572000"/>
          <a:ext cx="8153400" cy="1059180"/>
        </p:xfrm>
        <a:graphic>
          <a:graphicData uri="http://schemas.openxmlformats.org/drawingml/2006/table">
            <a:tbl>
              <a:tblPr firstRow="1" bandRow="1">
                <a:tableStyleId>{5C22544A-7EE6-4342-B048-85BDC9FD1C3A}</a:tableStyleId>
              </a:tblPr>
              <a:tblGrid>
                <a:gridCol w="1981200"/>
                <a:gridCol w="6172200"/>
              </a:tblGrid>
              <a:tr h="419100">
                <a:tc>
                  <a:txBody>
                    <a:bodyPr/>
                    <a:lstStyle/>
                    <a:p>
                      <a:r>
                        <a:rPr lang="en-US" dirty="0" smtClean="0"/>
                        <a:t>Attribute</a:t>
                      </a:r>
                      <a:endParaRPr lang="en-US" dirty="0"/>
                    </a:p>
                  </a:txBody>
                  <a:tcPr/>
                </a:tc>
                <a:tc>
                  <a:txBody>
                    <a:bodyPr/>
                    <a:lstStyle/>
                    <a:p>
                      <a:r>
                        <a:rPr lang="en-US" dirty="0" smtClean="0"/>
                        <a:t>Description</a:t>
                      </a:r>
                      <a:endParaRPr lang="en-US" dirty="0"/>
                    </a:p>
                  </a:txBody>
                  <a:tcPr/>
                </a:tc>
              </a:tr>
              <a:tr h="419100">
                <a:tc>
                  <a:txBody>
                    <a:bodyPr/>
                    <a:lstStyle/>
                    <a:p>
                      <a:r>
                        <a:rPr lang="en-US" dirty="0" smtClean="0"/>
                        <a:t>Align</a:t>
                      </a:r>
                      <a:endParaRPr lang="en-US" dirty="0"/>
                    </a:p>
                  </a:txBody>
                  <a:tcPr/>
                </a:tc>
                <a:tc>
                  <a:txBody>
                    <a:bodyPr/>
                    <a:lstStyle/>
                    <a:p>
                      <a:r>
                        <a:rPr lang="en-US" dirty="0" smtClean="0"/>
                        <a:t>Specifies the alignment of the heading. The possible values are </a:t>
                      </a:r>
                      <a:r>
                        <a:rPr lang="en-US" b="1" dirty="0" smtClean="0"/>
                        <a:t>center, left </a:t>
                      </a:r>
                      <a:r>
                        <a:rPr lang="en-US" dirty="0" smtClean="0"/>
                        <a:t>and </a:t>
                      </a:r>
                      <a:r>
                        <a:rPr lang="en-US" b="1" dirty="0" smtClean="0"/>
                        <a:t>right.</a:t>
                      </a:r>
                      <a:r>
                        <a:rPr lang="en-US" b="1" baseline="0" dirty="0" smtClean="0"/>
                        <a:t> </a:t>
                      </a:r>
                      <a:r>
                        <a:rPr lang="en-US" b="0" baseline="0" dirty="0" smtClean="0"/>
                        <a:t>The default value is </a:t>
                      </a:r>
                      <a:r>
                        <a:rPr lang="en-US" b="1" baseline="0" dirty="0" smtClean="0"/>
                        <a:t>left</a:t>
                      </a:r>
                      <a:r>
                        <a:rPr lang="en-US" b="0" baseline="0" dirty="0" smtClean="0"/>
                        <a:t>.</a:t>
                      </a:r>
                      <a:endParaRPr lang="en-US" b="1"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heading tag</a:t>
            </a:r>
            <a:endParaRPr lang="en-US" dirty="0"/>
          </a:p>
        </p:txBody>
      </p:sp>
      <p:pic>
        <p:nvPicPr>
          <p:cNvPr id="4098" name="Picture 2"/>
          <p:cNvPicPr>
            <a:picLocks noChangeAspect="1" noChangeArrowheads="1"/>
          </p:cNvPicPr>
          <p:nvPr/>
        </p:nvPicPr>
        <p:blipFill>
          <a:blip r:embed="rId2"/>
          <a:srcRect t="7313" b="6399"/>
          <a:stretch>
            <a:fillRect/>
          </a:stretch>
        </p:blipFill>
        <p:spPr bwMode="auto">
          <a:xfrm>
            <a:off x="381000" y="1828800"/>
            <a:ext cx="8355365" cy="4724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Heading tag display</a:t>
            </a:r>
            <a:endParaRPr lang="en-US" dirty="0"/>
          </a:p>
        </p:txBody>
      </p:sp>
      <p:sp>
        <p:nvSpPr>
          <p:cNvPr id="3" name="Content Placeholder 2"/>
          <p:cNvSpPr>
            <a:spLocks noGrp="1"/>
          </p:cNvSpPr>
          <p:nvPr>
            <p:ph idx="1"/>
          </p:nvPr>
        </p:nvSpPr>
        <p:spPr/>
        <p:txBody>
          <a:bodyPr/>
          <a:lstStyle/>
          <a:p>
            <a:pPr marL="0" indent="0">
              <a:buNone/>
              <a:defRPr/>
            </a:pPr>
            <a:r>
              <a:rPr lang="en-US" altLang="en-US" sz="5400" b="1" dirty="0" smtClean="0">
                <a:solidFill>
                  <a:schemeClr val="tx1">
                    <a:lumMod val="75000"/>
                    <a:lumOff val="25000"/>
                  </a:schemeClr>
                </a:solidFill>
              </a:rPr>
              <a:t>H1 = Giant-sized and bold</a:t>
            </a:r>
            <a:endParaRPr lang="en-US" altLang="en-US" sz="4400" b="1" dirty="0" smtClean="0">
              <a:solidFill>
                <a:schemeClr val="tx1">
                  <a:lumMod val="75000"/>
                  <a:lumOff val="25000"/>
                </a:schemeClr>
              </a:solidFill>
            </a:endParaRPr>
          </a:p>
          <a:p>
            <a:pPr marL="0" indent="0">
              <a:buNone/>
              <a:defRPr/>
            </a:pPr>
            <a:endParaRPr lang="en-US" altLang="en-US" sz="1600" b="1" dirty="0" smtClean="0">
              <a:solidFill>
                <a:schemeClr val="tx1">
                  <a:lumMod val="75000"/>
                  <a:lumOff val="25000"/>
                </a:schemeClr>
              </a:solidFill>
            </a:endParaRPr>
          </a:p>
          <a:p>
            <a:pPr marL="0" indent="0">
              <a:buNone/>
              <a:defRPr/>
            </a:pPr>
            <a:r>
              <a:rPr lang="en-US" altLang="en-US" sz="4400" b="1" dirty="0" smtClean="0">
                <a:solidFill>
                  <a:schemeClr val="tx1">
                    <a:lumMod val="75000"/>
                    <a:lumOff val="25000"/>
                  </a:schemeClr>
                </a:solidFill>
              </a:rPr>
              <a:t>H2 = Large and bold</a:t>
            </a:r>
            <a:endParaRPr lang="en-US" altLang="en-US" b="1" dirty="0" smtClean="0">
              <a:solidFill>
                <a:schemeClr val="tx1">
                  <a:lumMod val="75000"/>
                  <a:lumOff val="25000"/>
                </a:schemeClr>
              </a:solidFill>
            </a:endParaRPr>
          </a:p>
          <a:p>
            <a:pPr marL="0" indent="0">
              <a:buNone/>
              <a:defRPr/>
            </a:pPr>
            <a:endParaRPr lang="en-US" altLang="en-US" sz="1600" b="1" dirty="0" smtClean="0">
              <a:solidFill>
                <a:schemeClr val="tx1">
                  <a:lumMod val="75000"/>
                  <a:lumOff val="25000"/>
                </a:schemeClr>
              </a:solidFill>
            </a:endParaRPr>
          </a:p>
          <a:p>
            <a:pPr marL="0" indent="0">
              <a:buNone/>
              <a:defRPr/>
            </a:pPr>
            <a:r>
              <a:rPr lang="en-US" altLang="en-US" b="1" dirty="0" smtClean="0">
                <a:solidFill>
                  <a:schemeClr val="tx1">
                    <a:lumMod val="75000"/>
                    <a:lumOff val="25000"/>
                  </a:schemeClr>
                </a:solidFill>
              </a:rPr>
              <a:t>H3 = Normal-sized and bold</a:t>
            </a:r>
          </a:p>
          <a:p>
            <a:pPr marL="0" indent="0">
              <a:buNone/>
              <a:defRPr/>
            </a:pPr>
            <a:endParaRPr lang="en-US" altLang="en-US" sz="1600" b="1" dirty="0" smtClean="0">
              <a:solidFill>
                <a:schemeClr val="tx1">
                  <a:lumMod val="75000"/>
                  <a:lumOff val="25000"/>
                </a:schemeClr>
              </a:solidFill>
            </a:endParaRPr>
          </a:p>
          <a:p>
            <a:pPr marL="0" indent="0">
              <a:buNone/>
              <a:defRPr/>
            </a:pPr>
            <a:r>
              <a:rPr lang="en-US" altLang="en-US" b="1" dirty="0" smtClean="0">
                <a:solidFill>
                  <a:schemeClr val="tx1">
                    <a:lumMod val="75000"/>
                    <a:lumOff val="25000"/>
                  </a:schemeClr>
                </a:solidFill>
              </a:rPr>
              <a:t>H4 = Small and bold</a:t>
            </a:r>
            <a:br>
              <a:rPr lang="en-US" altLang="en-US" b="1" dirty="0" smtClean="0">
                <a:solidFill>
                  <a:schemeClr val="tx1">
                    <a:lumMod val="75000"/>
                    <a:lumOff val="25000"/>
                  </a:schemeClr>
                </a:solidFill>
              </a:rPr>
            </a:br>
            <a:endParaRPr lang="en-US" altLang="en-US" sz="1600" b="1" dirty="0" smtClean="0">
              <a:solidFill>
                <a:schemeClr val="tx1">
                  <a:lumMod val="75000"/>
                  <a:lumOff val="25000"/>
                </a:schemeClr>
              </a:solidFill>
            </a:endParaRPr>
          </a:p>
          <a:p>
            <a:pPr marL="0" indent="0">
              <a:buNone/>
              <a:defRPr/>
            </a:pPr>
            <a:r>
              <a:rPr lang="en-US" altLang="en-US" sz="1800" b="1" dirty="0" smtClean="0">
                <a:solidFill>
                  <a:schemeClr val="tx1">
                    <a:lumMod val="75000"/>
                    <a:lumOff val="25000"/>
                  </a:schemeClr>
                </a:solidFill>
              </a:rPr>
              <a:t>H5 = Very Small and bold</a:t>
            </a:r>
            <a:endParaRPr lang="en-US" altLang="en-US" b="1" dirty="0" smtClean="0">
              <a:solidFill>
                <a:schemeClr val="tx1">
                  <a:lumMod val="75000"/>
                  <a:lumOff val="25000"/>
                </a:schemeClr>
              </a:solidFill>
            </a:endParaRPr>
          </a:p>
          <a:p>
            <a:pPr marL="0" indent="0">
              <a:buNone/>
              <a:defRPr/>
            </a:pPr>
            <a:endParaRPr lang="en-US" altLang="en-US" sz="1600" b="1" dirty="0" smtClean="0">
              <a:solidFill>
                <a:schemeClr val="tx1">
                  <a:lumMod val="75000"/>
                  <a:lumOff val="25000"/>
                </a:schemeClr>
              </a:solidFill>
            </a:endParaRPr>
          </a:p>
          <a:p>
            <a:pPr marL="0" indent="0">
              <a:buNone/>
              <a:defRPr/>
            </a:pPr>
            <a:r>
              <a:rPr lang="en-US" altLang="en-US" sz="1600" b="1" dirty="0" smtClean="0">
                <a:solidFill>
                  <a:schemeClr val="tx1">
                    <a:lumMod val="75000"/>
                    <a:lumOff val="25000"/>
                  </a:schemeClr>
                </a:solidFill>
              </a:rPr>
              <a:t>H6 = Tiny and bold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tag &lt;p&gt;</a:t>
            </a:r>
            <a:endParaRPr lang="en-US" dirty="0"/>
          </a:p>
        </p:txBody>
      </p:sp>
      <p:sp>
        <p:nvSpPr>
          <p:cNvPr id="3" name="Content Placeholder 2"/>
          <p:cNvSpPr>
            <a:spLocks noGrp="1"/>
          </p:cNvSpPr>
          <p:nvPr>
            <p:ph idx="1"/>
          </p:nvPr>
        </p:nvSpPr>
        <p:spPr/>
        <p:txBody>
          <a:bodyPr/>
          <a:lstStyle/>
          <a:p>
            <a:r>
              <a:rPr lang="en-US" dirty="0" smtClean="0"/>
              <a:t>The &lt;p&gt; tag offers a way to structure your text into different paragraphs. </a:t>
            </a:r>
          </a:p>
          <a:p>
            <a:r>
              <a:rPr lang="en-US" dirty="0" smtClean="0"/>
              <a:t>Each paragraph of text should go in between an opening &lt;p&gt; and a closing tag &lt;/p&gt; as shown below in the example:</a:t>
            </a:r>
          </a:p>
          <a:p>
            <a:pPr>
              <a:buNone/>
            </a:pPr>
            <a:endParaRPr lang="en-US" dirty="0"/>
          </a:p>
        </p:txBody>
      </p:sp>
      <p:graphicFrame>
        <p:nvGraphicFramePr>
          <p:cNvPr id="4" name="Table 3"/>
          <p:cNvGraphicFramePr>
            <a:graphicFrameLocks noGrp="1"/>
          </p:cNvGraphicFramePr>
          <p:nvPr/>
        </p:nvGraphicFramePr>
        <p:xfrm>
          <a:off x="381000" y="4572000"/>
          <a:ext cx="8458200" cy="1010920"/>
        </p:xfrm>
        <a:graphic>
          <a:graphicData uri="http://schemas.openxmlformats.org/drawingml/2006/table">
            <a:tbl>
              <a:tblPr firstRow="1" bandRow="1">
                <a:tableStyleId>{5C22544A-7EE6-4342-B048-85BDC9FD1C3A}</a:tableStyleId>
              </a:tblPr>
              <a:tblGrid>
                <a:gridCol w="1981200"/>
                <a:gridCol w="6477000"/>
              </a:tblGrid>
              <a:tr h="370840">
                <a:tc>
                  <a:txBody>
                    <a:bodyPr/>
                    <a:lstStyle/>
                    <a:p>
                      <a:r>
                        <a:rPr lang="en-US" dirty="0" smtClean="0"/>
                        <a:t>Attribute</a:t>
                      </a:r>
                      <a:endParaRPr lang="en-US" dirty="0"/>
                    </a:p>
                  </a:txBody>
                  <a:tcPr/>
                </a:tc>
                <a:tc>
                  <a:txBody>
                    <a:bodyPr/>
                    <a:lstStyle/>
                    <a:p>
                      <a:r>
                        <a:rPr lang="en-US" dirty="0" smtClean="0"/>
                        <a:t>Description</a:t>
                      </a:r>
                      <a:endParaRPr lang="en-US" dirty="0"/>
                    </a:p>
                  </a:txBody>
                  <a:tcPr/>
                </a:tc>
              </a:tr>
              <a:tr h="370840">
                <a:tc>
                  <a:txBody>
                    <a:bodyPr/>
                    <a:lstStyle/>
                    <a:p>
                      <a:r>
                        <a:rPr lang="en-US" dirty="0" smtClean="0"/>
                        <a:t>Align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Specifies the alignment of the paragraph. The possible values are </a:t>
                      </a:r>
                      <a:r>
                        <a:rPr lang="en-US" b="1" dirty="0" smtClean="0"/>
                        <a:t>center, left </a:t>
                      </a:r>
                      <a:r>
                        <a:rPr lang="en-US" dirty="0" smtClean="0"/>
                        <a:t>and </a:t>
                      </a:r>
                      <a:r>
                        <a:rPr lang="en-US" b="1" dirty="0" smtClean="0"/>
                        <a:t>right.</a:t>
                      </a:r>
                      <a:r>
                        <a:rPr lang="en-US" b="1" baseline="0" dirty="0" smtClean="0"/>
                        <a:t> </a:t>
                      </a:r>
                      <a:r>
                        <a:rPr lang="en-US" b="0" baseline="0" dirty="0" smtClean="0"/>
                        <a:t>The default value is </a:t>
                      </a:r>
                      <a:r>
                        <a:rPr lang="en-US" b="1" baseline="0" dirty="0" smtClean="0"/>
                        <a:t>left</a:t>
                      </a:r>
                      <a:r>
                        <a:rPr lang="en-US" b="0" baseline="0" dirty="0" smtClean="0"/>
                        <a:t>.</a:t>
                      </a:r>
                      <a:endParaRPr lang="en-US" b="1" dirty="0" smtClean="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paragraph tag</a:t>
            </a:r>
            <a:endParaRPr lang="en-US" dirty="0"/>
          </a:p>
        </p:txBody>
      </p:sp>
      <p:pic>
        <p:nvPicPr>
          <p:cNvPr id="5122" name="Picture 2"/>
          <p:cNvPicPr>
            <a:picLocks noChangeAspect="1" noChangeArrowheads="1"/>
          </p:cNvPicPr>
          <p:nvPr/>
        </p:nvPicPr>
        <p:blipFill>
          <a:blip r:embed="rId2"/>
          <a:srcRect/>
          <a:stretch>
            <a:fillRect/>
          </a:stretch>
        </p:blipFill>
        <p:spPr bwMode="auto">
          <a:xfrm>
            <a:off x="143299" y="1676400"/>
            <a:ext cx="9000701" cy="4800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Break tag &lt;</a:t>
            </a:r>
            <a:r>
              <a:rPr lang="en-US" dirty="0" err="1" smtClean="0"/>
              <a:t>br</a:t>
            </a:r>
            <a:r>
              <a:rPr lang="en-US" dirty="0" smtClean="0"/>
              <a:t>&gt;</a:t>
            </a:r>
            <a:endParaRPr lang="en-US" dirty="0"/>
          </a:p>
        </p:txBody>
      </p:sp>
      <p:sp>
        <p:nvSpPr>
          <p:cNvPr id="3" name="Content Placeholder 2"/>
          <p:cNvSpPr>
            <a:spLocks noGrp="1"/>
          </p:cNvSpPr>
          <p:nvPr>
            <p:ph idx="1"/>
          </p:nvPr>
        </p:nvSpPr>
        <p:spPr/>
        <p:txBody>
          <a:bodyPr/>
          <a:lstStyle/>
          <a:p>
            <a:r>
              <a:rPr lang="en-US" dirty="0" smtClean="0"/>
              <a:t>Line break are used to decide </a:t>
            </a:r>
            <a:r>
              <a:rPr lang="en-US" dirty="0" smtClean="0"/>
              <a:t>where </a:t>
            </a:r>
            <a:r>
              <a:rPr lang="en-US" dirty="0" smtClean="0"/>
              <a:t>the text will break on a line or continue to the end of the window. It can be used to move the control to the next line. The &lt;</a:t>
            </a:r>
            <a:r>
              <a:rPr lang="en-US" dirty="0" err="1" smtClean="0"/>
              <a:t>br</a:t>
            </a:r>
            <a:r>
              <a:rPr lang="en-US" dirty="0" smtClean="0"/>
              <a:t>&gt; tag is used to end a line without inserting a new paragraph. The &lt;</a:t>
            </a:r>
            <a:r>
              <a:rPr lang="en-US" dirty="0" err="1" smtClean="0"/>
              <a:t>br</a:t>
            </a:r>
            <a:r>
              <a:rPr lang="en-US" dirty="0" smtClean="0"/>
              <a:t>&gt; has no closing tag.</a:t>
            </a:r>
          </a:p>
          <a:p>
            <a:r>
              <a:rPr lang="en-US" dirty="0" smtClean="0"/>
              <a:t>Try the Example:</a:t>
            </a:r>
          </a:p>
          <a:p>
            <a:r>
              <a:rPr lang="en-US" dirty="0" smtClean="0"/>
              <a:t>&lt;p&gt; Important things in life are: &lt;</a:t>
            </a:r>
            <a:r>
              <a:rPr lang="en-US" dirty="0" err="1" smtClean="0"/>
              <a:t>br</a:t>
            </a:r>
            <a:r>
              <a:rPr lang="en-US" dirty="0" smtClean="0"/>
              <a:t>&gt; honesty &lt;</a:t>
            </a:r>
            <a:r>
              <a:rPr lang="en-US" dirty="0" err="1" smtClean="0"/>
              <a:t>br</a:t>
            </a:r>
            <a:r>
              <a:rPr lang="en-US" dirty="0" smtClean="0"/>
              <a:t>&gt; </a:t>
            </a:r>
            <a:r>
              <a:rPr lang="en-US" dirty="0" err="1" smtClean="0"/>
              <a:t>loyaly</a:t>
            </a:r>
            <a:r>
              <a:rPr lang="en-US" dirty="0" smtClean="0"/>
              <a:t> and &lt;</a:t>
            </a:r>
            <a:r>
              <a:rPr lang="en-US" dirty="0" err="1" smtClean="0"/>
              <a:t>br</a:t>
            </a:r>
            <a:r>
              <a:rPr lang="en-US" dirty="0" smtClean="0"/>
              <a:t>&gt; sincerity&lt;/p&gt;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Line &lt;hr&gt;</a:t>
            </a:r>
            <a:endParaRPr lang="en-US" dirty="0"/>
          </a:p>
        </p:txBody>
      </p:sp>
      <p:sp>
        <p:nvSpPr>
          <p:cNvPr id="3" name="Content Placeholder 2"/>
          <p:cNvSpPr>
            <a:spLocks noGrp="1"/>
          </p:cNvSpPr>
          <p:nvPr>
            <p:ph idx="1"/>
          </p:nvPr>
        </p:nvSpPr>
        <p:spPr/>
        <p:txBody>
          <a:bodyPr/>
          <a:lstStyle/>
          <a:p>
            <a:r>
              <a:rPr lang="en-US" dirty="0" smtClean="0"/>
              <a:t>Horizontal lines are used to visually break-up sections of a document. </a:t>
            </a:r>
          </a:p>
          <a:p>
            <a:r>
              <a:rPr lang="en-US" dirty="0" smtClean="0"/>
              <a:t>The tag creates a line from the current position in the document to the right margin and breaks the line accordingly.</a:t>
            </a:r>
          </a:p>
          <a:p>
            <a:endParaRPr lang="en-US" dirty="0" smtClean="0"/>
          </a:p>
          <a:p>
            <a:r>
              <a:rPr lang="en-US" sz="2400" dirty="0" smtClean="0"/>
              <a:t>&lt;hr width=50 align=“center” size=4&gt;</a:t>
            </a:r>
          </a:p>
          <a:p>
            <a:r>
              <a:rPr lang="en-US" sz="2400" dirty="0" smtClean="0"/>
              <a:t>&lt;hr width=50% size=7 </a:t>
            </a:r>
            <a:r>
              <a:rPr lang="en-US" sz="2400" dirty="0" err="1" smtClean="0"/>
              <a:t>noshade</a:t>
            </a:r>
            <a:r>
              <a:rPr lang="en-US" sz="2400" dirty="0" smtClean="0"/>
              <a:t>&gt;</a:t>
            </a:r>
          </a:p>
          <a:p>
            <a:endParaRPr lang="en-US" dirty="0" smtClean="0"/>
          </a:p>
          <a:p>
            <a:endParaRPr lang="en-US" dirty="0"/>
          </a:p>
        </p:txBody>
      </p:sp>
      <p:cxnSp>
        <p:nvCxnSpPr>
          <p:cNvPr id="7" name="Straight Connector 6"/>
          <p:cNvCxnSpPr/>
          <p:nvPr/>
        </p:nvCxnSpPr>
        <p:spPr>
          <a:xfrm>
            <a:off x="838200" y="4495800"/>
            <a:ext cx="72390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Line &lt;hr&gt;</a:t>
            </a:r>
            <a:endParaRPr lang="en-US" dirty="0"/>
          </a:p>
        </p:txBody>
      </p:sp>
      <p:graphicFrame>
        <p:nvGraphicFramePr>
          <p:cNvPr id="4" name="Table 3"/>
          <p:cNvGraphicFramePr>
            <a:graphicFrameLocks noGrp="1"/>
          </p:cNvGraphicFramePr>
          <p:nvPr/>
        </p:nvGraphicFramePr>
        <p:xfrm>
          <a:off x="152400" y="1905000"/>
          <a:ext cx="8763000" cy="4216400"/>
        </p:xfrm>
        <a:graphic>
          <a:graphicData uri="http://schemas.openxmlformats.org/drawingml/2006/table">
            <a:tbl>
              <a:tblPr firstRow="1" bandRow="1">
                <a:tableStyleId>{5C22544A-7EE6-4342-B048-85BDC9FD1C3A}</a:tableStyleId>
              </a:tblPr>
              <a:tblGrid>
                <a:gridCol w="2514600"/>
                <a:gridCol w="6248400"/>
              </a:tblGrid>
              <a:tr h="660400">
                <a:tc>
                  <a:txBody>
                    <a:bodyPr/>
                    <a:lstStyle/>
                    <a:p>
                      <a:r>
                        <a:rPr lang="en-US" dirty="0" smtClean="0"/>
                        <a:t>Attribute</a:t>
                      </a:r>
                      <a:endParaRPr lang="en-US" dirty="0"/>
                    </a:p>
                  </a:txBody>
                  <a:tcPr/>
                </a:tc>
                <a:tc>
                  <a:txBody>
                    <a:bodyPr/>
                    <a:lstStyle/>
                    <a:p>
                      <a:r>
                        <a:rPr lang="en-US" dirty="0" smtClean="0"/>
                        <a:t>Description</a:t>
                      </a:r>
                      <a:endParaRPr lang="en-US" dirty="0"/>
                    </a:p>
                  </a:txBody>
                  <a:tcPr/>
                </a:tc>
              </a:tr>
              <a:tr h="660400">
                <a:tc>
                  <a:txBody>
                    <a:bodyPr/>
                    <a:lstStyle/>
                    <a:p>
                      <a:r>
                        <a:rPr lang="en-US" dirty="0" smtClean="0"/>
                        <a:t>Align</a:t>
                      </a:r>
                      <a:endParaRPr lang="en-US" dirty="0"/>
                    </a:p>
                  </a:txBody>
                  <a:tcPr/>
                </a:tc>
                <a:tc>
                  <a:txBody>
                    <a:bodyPr/>
                    <a:lstStyle/>
                    <a:p>
                      <a:r>
                        <a:rPr lang="en-US" dirty="0" smtClean="0"/>
                        <a:t>Specifies the alignment of line.</a:t>
                      </a:r>
                      <a:r>
                        <a:rPr lang="en-US" baseline="0" dirty="0" smtClean="0"/>
                        <a:t> Possible values are </a:t>
                      </a:r>
                      <a:r>
                        <a:rPr lang="en-US" b="1" baseline="0" dirty="0" smtClean="0"/>
                        <a:t>left , right </a:t>
                      </a:r>
                      <a:r>
                        <a:rPr lang="en-US" baseline="0" dirty="0" smtClean="0"/>
                        <a:t>and </a:t>
                      </a:r>
                      <a:r>
                        <a:rPr lang="en-US" b="1" baseline="0" dirty="0" smtClean="0"/>
                        <a:t>center</a:t>
                      </a:r>
                      <a:r>
                        <a:rPr lang="en-US" baseline="0" dirty="0" smtClean="0"/>
                        <a:t>. Line appears in </a:t>
                      </a:r>
                      <a:r>
                        <a:rPr lang="en-US" b="1" baseline="0" dirty="0" smtClean="0"/>
                        <a:t>center</a:t>
                      </a:r>
                      <a:r>
                        <a:rPr lang="en-US" baseline="0" dirty="0" smtClean="0"/>
                        <a:t> by default.</a:t>
                      </a:r>
                      <a:endParaRPr lang="en-US" dirty="0"/>
                    </a:p>
                  </a:txBody>
                  <a:tcPr/>
                </a:tc>
              </a:tr>
              <a:tr h="660400">
                <a:tc>
                  <a:txBody>
                    <a:bodyPr/>
                    <a:lstStyle/>
                    <a:p>
                      <a:r>
                        <a:rPr lang="en-US" dirty="0" smtClean="0"/>
                        <a:t>Size</a:t>
                      </a:r>
                      <a:endParaRPr lang="en-US" dirty="0"/>
                    </a:p>
                  </a:txBody>
                  <a:tcPr/>
                </a:tc>
                <a:tc>
                  <a:txBody>
                    <a:bodyPr/>
                    <a:lstStyle/>
                    <a:p>
                      <a:r>
                        <a:rPr lang="en-US" dirty="0" smtClean="0"/>
                        <a:t>Specifies the size of a line. The default size is 2 pixels.</a:t>
                      </a:r>
                      <a:endParaRPr lang="en-US" dirty="0"/>
                    </a:p>
                  </a:txBody>
                  <a:tcPr/>
                </a:tc>
              </a:tr>
              <a:tr h="660400">
                <a:tc>
                  <a:txBody>
                    <a:bodyPr/>
                    <a:lstStyle/>
                    <a:p>
                      <a:r>
                        <a:rPr lang="en-US" dirty="0" smtClean="0"/>
                        <a:t>Width</a:t>
                      </a:r>
                      <a:endParaRPr lang="en-US" dirty="0"/>
                    </a:p>
                  </a:txBody>
                  <a:tcPr/>
                </a:tc>
                <a:tc>
                  <a:txBody>
                    <a:bodyPr/>
                    <a:lstStyle/>
                    <a:p>
                      <a:r>
                        <a:rPr lang="en-US" dirty="0" smtClean="0"/>
                        <a:t>Specifies the width of a line. Size can be given</a:t>
                      </a:r>
                      <a:r>
                        <a:rPr lang="en-US" baseline="0" dirty="0" smtClean="0"/>
                        <a:t> in pixels or percentage. The width of a line is  according to the width of a web page by default.</a:t>
                      </a:r>
                      <a:endParaRPr lang="en-US" dirty="0"/>
                    </a:p>
                  </a:txBody>
                  <a:tcPr/>
                </a:tc>
              </a:tr>
              <a:tr h="660400">
                <a:tc>
                  <a:txBody>
                    <a:bodyPr/>
                    <a:lstStyle/>
                    <a:p>
                      <a:r>
                        <a:rPr lang="en-US" dirty="0" err="1" smtClean="0"/>
                        <a:t>Noshade</a:t>
                      </a:r>
                      <a:endParaRPr lang="en-US" dirty="0"/>
                    </a:p>
                  </a:txBody>
                  <a:tcPr/>
                </a:tc>
                <a:tc>
                  <a:txBody>
                    <a:bodyPr/>
                    <a:lstStyle/>
                    <a:p>
                      <a:r>
                        <a:rPr lang="en-US" dirty="0" smtClean="0"/>
                        <a:t>Turns of the shading of line</a:t>
                      </a:r>
                      <a:endParaRPr lang="en-US" dirty="0"/>
                    </a:p>
                  </a:txBody>
                  <a:tcPr/>
                </a:tc>
              </a:tr>
              <a:tr h="660400">
                <a:tc>
                  <a:txBody>
                    <a:bodyPr/>
                    <a:lstStyle/>
                    <a:p>
                      <a:r>
                        <a:rPr lang="en-US" dirty="0" smtClean="0"/>
                        <a:t>Color</a:t>
                      </a:r>
                      <a:endParaRPr lang="en-US" dirty="0"/>
                    </a:p>
                  </a:txBody>
                  <a:tcPr/>
                </a:tc>
                <a:tc>
                  <a:txBody>
                    <a:bodyPr/>
                    <a:lstStyle/>
                    <a:p>
                      <a:r>
                        <a:rPr lang="en-US" dirty="0" smtClean="0"/>
                        <a:t>Specifies the color of line.</a:t>
                      </a:r>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horizontal line tag</a:t>
            </a:r>
            <a:endParaRPr lang="en-US" dirty="0"/>
          </a:p>
        </p:txBody>
      </p:sp>
      <p:sp>
        <p:nvSpPr>
          <p:cNvPr id="4" name="Content Placeholder 3"/>
          <p:cNvSpPr>
            <a:spLocks noGrp="1"/>
          </p:cNvSpPr>
          <p:nvPr>
            <p:ph idx="1"/>
          </p:nvPr>
        </p:nvSpPr>
        <p:spPr/>
        <p:txBody>
          <a:bodyPr>
            <a:normAutofit fontScale="92500" lnSpcReduction="20000"/>
          </a:bodyPr>
          <a:lstStyle/>
          <a:p>
            <a:pPr>
              <a:buNone/>
            </a:pPr>
            <a:r>
              <a:rPr lang="en-US" dirty="0" smtClean="0"/>
              <a:t>&lt;!DOCTYPE html&gt;</a:t>
            </a:r>
          </a:p>
          <a:p>
            <a:pPr>
              <a:buNone/>
            </a:pPr>
            <a:r>
              <a:rPr lang="en-US" dirty="0" smtClean="0"/>
              <a:t>&lt; html&gt;</a:t>
            </a:r>
          </a:p>
          <a:p>
            <a:pPr>
              <a:buNone/>
            </a:pPr>
            <a:r>
              <a:rPr lang="en-US" dirty="0" smtClean="0"/>
              <a:t>	&lt;head&gt; </a:t>
            </a:r>
          </a:p>
          <a:p>
            <a:pPr>
              <a:buNone/>
            </a:pPr>
            <a:r>
              <a:rPr lang="en-US" dirty="0" smtClean="0"/>
              <a:t>		&lt;title&gt;horizontal line&lt;/title&gt;</a:t>
            </a:r>
          </a:p>
          <a:p>
            <a:pPr>
              <a:buNone/>
            </a:pPr>
            <a:r>
              <a:rPr lang="en-US" dirty="0" smtClean="0"/>
              <a:t>	&lt;/head&gt;</a:t>
            </a:r>
          </a:p>
          <a:p>
            <a:pPr>
              <a:buNone/>
            </a:pPr>
            <a:r>
              <a:rPr lang="en-US" dirty="0" smtClean="0"/>
              <a:t>	&lt;body&gt;</a:t>
            </a:r>
          </a:p>
          <a:p>
            <a:pPr>
              <a:buNone/>
            </a:pPr>
            <a:r>
              <a:rPr lang="en-US" dirty="0" smtClean="0"/>
              <a:t>		&lt;p&gt;This paragraph is on top&lt;/p&gt;</a:t>
            </a:r>
          </a:p>
          <a:p>
            <a:pPr>
              <a:buNone/>
            </a:pPr>
            <a:r>
              <a:rPr lang="en-US" dirty="0" smtClean="0"/>
              <a:t>		&lt;hr&gt;</a:t>
            </a:r>
          </a:p>
          <a:p>
            <a:pPr>
              <a:buNone/>
            </a:pPr>
            <a:r>
              <a:rPr lang="en-US" dirty="0" smtClean="0"/>
              <a:t>		&lt;p&gt;This paragraph is at bottom&lt;/p&gt;</a:t>
            </a:r>
          </a:p>
          <a:p>
            <a:pPr>
              <a:buNone/>
            </a:pPr>
            <a:r>
              <a:rPr lang="en-US" dirty="0" smtClean="0"/>
              <a:t>	&lt;/body&gt;</a:t>
            </a:r>
          </a:p>
          <a:p>
            <a:pPr>
              <a:buNone/>
            </a:pPr>
            <a:r>
              <a:rPr lang="en-US" dirty="0" smtClean="0"/>
              <a:t>&lt;/html&gt;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HTML stands for </a:t>
            </a:r>
            <a:r>
              <a:rPr lang="en-US" b="1" dirty="0" smtClean="0"/>
              <a:t>Hypertext Markup Language</a:t>
            </a:r>
            <a:r>
              <a:rPr lang="en-US" dirty="0" smtClean="0"/>
              <a:t>, and it is the most widely used language to write Web Pages. </a:t>
            </a:r>
          </a:p>
          <a:p>
            <a:r>
              <a:rPr lang="en-US" dirty="0" smtClean="0"/>
              <a:t>Hypertext refers to the way in which Web pages (HTML documents) are linked together. Thus, the link available on a webpage is called </a:t>
            </a:r>
            <a:r>
              <a:rPr lang="en-US" b="1" dirty="0" smtClean="0"/>
              <a:t>Hypertext</a:t>
            </a:r>
            <a:r>
              <a:rPr lang="en-US" dirty="0" smtClean="0"/>
              <a:t>.</a:t>
            </a:r>
          </a:p>
          <a:p>
            <a:r>
              <a:rPr lang="en-US" dirty="0" smtClean="0"/>
              <a:t>As its name suggests, HTML is a </a:t>
            </a:r>
            <a:r>
              <a:rPr lang="en-US" b="1" dirty="0" smtClean="0"/>
              <a:t>Markup Language </a:t>
            </a:r>
            <a:r>
              <a:rPr lang="en-US" dirty="0" smtClean="0"/>
              <a:t>which means you use HTML to simply "mark-up" a text document with tags that tell a Web browser how to structure it to display.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Comment tag</a:t>
            </a:r>
            <a:r>
              <a:rPr lang="en-US" b="0" dirty="0" smtClean="0"/>
              <a:t> &lt;!--...--&gt; Tag</a:t>
            </a:r>
            <a:endParaRPr lang="en-US" dirty="0"/>
          </a:p>
        </p:txBody>
      </p:sp>
      <p:sp>
        <p:nvSpPr>
          <p:cNvPr id="3" name="Content Placeholder 2"/>
          <p:cNvSpPr>
            <a:spLocks noGrp="1"/>
          </p:cNvSpPr>
          <p:nvPr>
            <p:ph idx="1"/>
          </p:nvPr>
        </p:nvSpPr>
        <p:spPr/>
        <p:txBody>
          <a:bodyPr/>
          <a:lstStyle/>
          <a:p>
            <a:r>
              <a:rPr lang="en-US" dirty="0" smtClean="0"/>
              <a:t>The comment tag is used to insert comments in the source code. Comments are not displayed in the browsers.</a:t>
            </a:r>
          </a:p>
          <a:p>
            <a:r>
              <a:rPr lang="en-US" dirty="0" smtClean="0"/>
              <a:t>You can use comments to explain your code, which can help you when you edit the source code at a later date. This is especially useful if you have a lot of code.</a:t>
            </a:r>
          </a:p>
          <a:p>
            <a:pPr>
              <a:buNone/>
            </a:pPr>
            <a:r>
              <a:rPr lang="en-US" dirty="0" smtClean="0"/>
              <a:t>&lt;!--This is a comment. Comments are not displayed in the browser--&gt;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Nonbreaking</a:t>
            </a:r>
            <a:r>
              <a:rPr lang="en-US" dirty="0" smtClean="0"/>
              <a:t> Spaces </a:t>
            </a:r>
            <a:endParaRPr lang="en-US" dirty="0"/>
          </a:p>
        </p:txBody>
      </p:sp>
      <p:sp>
        <p:nvSpPr>
          <p:cNvPr id="3" name="Content Placeholder 2"/>
          <p:cNvSpPr>
            <a:spLocks noGrp="1"/>
          </p:cNvSpPr>
          <p:nvPr>
            <p:ph idx="1"/>
          </p:nvPr>
        </p:nvSpPr>
        <p:spPr/>
        <p:txBody>
          <a:bodyPr/>
          <a:lstStyle/>
          <a:p>
            <a:r>
              <a:rPr lang="en-US" dirty="0" smtClean="0"/>
              <a:t>In cases, where you do not want the client browser to break text, you should use a </a:t>
            </a:r>
            <a:r>
              <a:rPr lang="en-US" dirty="0" err="1" smtClean="0"/>
              <a:t>nonbreaking</a:t>
            </a:r>
            <a:r>
              <a:rPr lang="en-US" dirty="0" smtClean="0"/>
              <a:t> space entity   instead of a normal space. </a:t>
            </a:r>
          </a:p>
          <a:p>
            <a:r>
              <a:rPr lang="en-US" dirty="0" smtClean="0"/>
              <a:t>Additional spaces can be inserted in the text by using character entity </a:t>
            </a:r>
            <a:r>
              <a:rPr lang="en-US" b="1" dirty="0" smtClean="0"/>
              <a:t>&amp;</a:t>
            </a:r>
            <a:r>
              <a:rPr lang="en-US" b="1" dirty="0" err="1" smtClean="0"/>
              <a:t>nbsp</a:t>
            </a:r>
            <a:r>
              <a:rPr lang="en-US" b="1" dirty="0" smtClean="0"/>
              <a:t>;</a:t>
            </a:r>
          </a:p>
          <a:p>
            <a:r>
              <a:rPr lang="en-US" dirty="0" smtClean="0"/>
              <a:t>For example, when coding the "12 Angry Men" in a paragraph, you should use something similar to the following code: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t>
            </a:r>
            <a:r>
              <a:rPr lang="en-US" dirty="0" err="1" smtClean="0"/>
              <a:t>nonbreaking</a:t>
            </a:r>
            <a:r>
              <a:rPr lang="en-US" dirty="0" smtClean="0"/>
              <a:t> space</a:t>
            </a:r>
            <a:endParaRPr lang="en-US" dirty="0"/>
          </a:p>
        </p:txBody>
      </p:sp>
      <p:pic>
        <p:nvPicPr>
          <p:cNvPr id="7170" name="Picture 2"/>
          <p:cNvPicPr>
            <a:picLocks noChangeAspect="1" noChangeArrowheads="1"/>
          </p:cNvPicPr>
          <p:nvPr/>
        </p:nvPicPr>
        <p:blipFill>
          <a:blip r:embed="rId2"/>
          <a:srcRect/>
          <a:stretch>
            <a:fillRect/>
          </a:stretch>
        </p:blipFill>
        <p:spPr bwMode="auto">
          <a:xfrm>
            <a:off x="139828" y="1905000"/>
            <a:ext cx="8927972" cy="3824287"/>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Text formatting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Bold</a:t>
            </a:r>
          </a:p>
          <a:p>
            <a:pPr lvl="1"/>
            <a:r>
              <a:rPr lang="en-US" dirty="0" smtClean="0"/>
              <a:t>&lt;b&gt; this tag is used to display text in the bold face style.&lt;/b&gt;</a:t>
            </a:r>
          </a:p>
          <a:p>
            <a:r>
              <a:rPr lang="en-US" b="1" dirty="0" smtClean="0"/>
              <a:t>Italic</a:t>
            </a:r>
          </a:p>
          <a:p>
            <a:pPr lvl="1"/>
            <a:r>
              <a:rPr lang="en-US" dirty="0" smtClean="0"/>
              <a:t>&lt;</a:t>
            </a:r>
            <a:r>
              <a:rPr lang="en-US" dirty="0" err="1" smtClean="0"/>
              <a:t>i</a:t>
            </a:r>
            <a:r>
              <a:rPr lang="en-US" dirty="0" smtClean="0"/>
              <a:t>&gt;this text is italic&lt;/</a:t>
            </a:r>
            <a:r>
              <a:rPr lang="en-US" dirty="0" err="1" smtClean="0"/>
              <a:t>i</a:t>
            </a:r>
            <a:r>
              <a:rPr lang="en-US" dirty="0" smtClean="0"/>
              <a:t>&gt;</a:t>
            </a:r>
          </a:p>
          <a:p>
            <a:r>
              <a:rPr lang="en-US" b="1" dirty="0" smtClean="0"/>
              <a:t>Underline</a:t>
            </a:r>
          </a:p>
          <a:p>
            <a:pPr lvl="1"/>
            <a:r>
              <a:rPr lang="en-US" dirty="0" smtClean="0"/>
              <a:t>&lt;u&gt;this text is underlined&lt;/u&gt;</a:t>
            </a:r>
          </a:p>
          <a:p>
            <a:r>
              <a:rPr lang="en-US" b="1" dirty="0" smtClean="0"/>
              <a:t>Superscript</a:t>
            </a:r>
          </a:p>
          <a:p>
            <a:pPr lvl="1"/>
            <a:r>
              <a:rPr lang="en-US" dirty="0" smtClean="0"/>
              <a:t>X&lt;sup&gt;2&lt;/sup&gt;Y&lt;sup&gt;2&lt;/sup&gt; </a:t>
            </a:r>
          </a:p>
          <a:p>
            <a:pPr lvl="1"/>
            <a:r>
              <a:rPr lang="en-US" dirty="0" smtClean="0"/>
              <a:t>X</a:t>
            </a:r>
            <a:r>
              <a:rPr lang="en-US" baseline="30000" dirty="0" smtClean="0"/>
              <a:t>2</a:t>
            </a:r>
            <a:r>
              <a:rPr lang="en-US" dirty="0" smtClean="0"/>
              <a:t>Y</a:t>
            </a:r>
            <a:r>
              <a:rPr lang="en-US" baseline="30000" dirty="0" smtClean="0"/>
              <a:t>2</a:t>
            </a:r>
          </a:p>
          <a:p>
            <a:r>
              <a:rPr lang="en-US" b="1" dirty="0" smtClean="0"/>
              <a:t>Subscript</a:t>
            </a:r>
          </a:p>
          <a:p>
            <a:pPr lvl="1"/>
            <a:r>
              <a:rPr lang="en-US" dirty="0" smtClean="0"/>
              <a:t>H&lt;sub&gt;2&lt;/sub&gt;SO&lt;sub&gt;4&lt;/sub&gt;</a:t>
            </a:r>
          </a:p>
          <a:p>
            <a:pPr lvl="1"/>
            <a:r>
              <a:rPr lang="en-US" dirty="0" smtClean="0"/>
              <a:t>H</a:t>
            </a:r>
            <a:r>
              <a:rPr lang="en-US" baseline="-25000" dirty="0" smtClean="0"/>
              <a:t>2</a:t>
            </a:r>
            <a:r>
              <a:rPr lang="en-US" dirty="0" smtClean="0"/>
              <a:t>SO</a:t>
            </a:r>
            <a:r>
              <a:rPr lang="en-US" baseline="-25000" dirty="0" smtClean="0"/>
              <a:t>4</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formatting</a:t>
            </a:r>
            <a:endParaRPr lang="en-US" dirty="0"/>
          </a:p>
        </p:txBody>
      </p:sp>
      <p:sp>
        <p:nvSpPr>
          <p:cNvPr id="3" name="Content Placeholder 2"/>
          <p:cNvSpPr>
            <a:spLocks noGrp="1"/>
          </p:cNvSpPr>
          <p:nvPr>
            <p:ph idx="1"/>
          </p:nvPr>
        </p:nvSpPr>
        <p:spPr>
          <a:xfrm>
            <a:off x="0" y="1447799"/>
            <a:ext cx="9144000" cy="5410201"/>
          </a:xfrm>
        </p:spPr>
        <p:txBody>
          <a:bodyPr>
            <a:normAutofit/>
          </a:bodyPr>
          <a:lstStyle/>
          <a:p>
            <a:r>
              <a:rPr lang="en-US" sz="2400" b="1" dirty="0" smtClean="0"/>
              <a:t>Strong</a:t>
            </a:r>
          </a:p>
          <a:p>
            <a:pPr lvl="1"/>
            <a:r>
              <a:rPr lang="en-US" sz="2000" dirty="0" smtClean="0"/>
              <a:t>The HTML &lt;strong&gt; element defines text with strong importance. The content inside is typically displayed in bold.</a:t>
            </a:r>
          </a:p>
          <a:p>
            <a:pPr lvl="1"/>
            <a:r>
              <a:rPr lang="en-US" sz="2000" dirty="0" smtClean="0"/>
              <a:t>&lt;strong&gt;This text is important!&lt;/strong&gt;</a:t>
            </a:r>
          </a:p>
          <a:p>
            <a:r>
              <a:rPr lang="en-US" sz="2400" b="1" dirty="0" smtClean="0"/>
              <a:t>Emphasized text</a:t>
            </a:r>
          </a:p>
          <a:p>
            <a:pPr lvl="1"/>
            <a:r>
              <a:rPr lang="en-US" sz="2000" dirty="0" smtClean="0"/>
              <a:t>The HTML &lt;</a:t>
            </a:r>
            <a:r>
              <a:rPr lang="en-US" sz="2000" dirty="0" err="1" smtClean="0"/>
              <a:t>em</a:t>
            </a:r>
            <a:r>
              <a:rPr lang="en-US" sz="2000" dirty="0" smtClean="0"/>
              <a:t>&gt; element defines emphasized text. The content inside is typically displayed in italic.</a:t>
            </a:r>
          </a:p>
          <a:p>
            <a:pPr lvl="1"/>
            <a:r>
              <a:rPr lang="en-US" sz="2000" dirty="0" smtClean="0"/>
              <a:t>&lt;</a:t>
            </a:r>
            <a:r>
              <a:rPr lang="en-US" sz="2000" dirty="0" err="1" smtClean="0"/>
              <a:t>em</a:t>
            </a:r>
            <a:r>
              <a:rPr lang="en-US" sz="2000" dirty="0" smtClean="0"/>
              <a:t>&gt;This text is emphasized&lt;/</a:t>
            </a:r>
            <a:r>
              <a:rPr lang="en-US" sz="2000" dirty="0" err="1" smtClean="0"/>
              <a:t>em</a:t>
            </a:r>
            <a:r>
              <a:rPr lang="en-US" sz="2000" dirty="0" smtClean="0"/>
              <a:t>&gt;</a:t>
            </a:r>
          </a:p>
          <a:p>
            <a:r>
              <a:rPr lang="en-US" sz="2400" b="1" dirty="0" smtClean="0"/>
              <a:t>Small</a:t>
            </a:r>
          </a:p>
          <a:p>
            <a:pPr lvl="1"/>
            <a:r>
              <a:rPr lang="en-US" sz="2000" dirty="0" smtClean="0"/>
              <a:t>The HTML &lt;small&gt; element defines smaller text:</a:t>
            </a:r>
          </a:p>
          <a:p>
            <a:pPr lvl="1"/>
            <a:r>
              <a:rPr lang="en-US" sz="2000" dirty="0" smtClean="0"/>
              <a:t>&lt;small&gt;This is some smaller text.&lt;/small&gt;</a:t>
            </a:r>
            <a:endParaRPr lang="en-US" sz="2000" b="1" dirty="0" smtClean="0"/>
          </a:p>
          <a:p>
            <a:r>
              <a:rPr lang="en-US" sz="2400" b="1" dirty="0" smtClean="0"/>
              <a:t>Mark/highlighted text</a:t>
            </a:r>
          </a:p>
          <a:p>
            <a:pPr lvl="1"/>
            <a:r>
              <a:rPr lang="en-US" sz="2000" dirty="0" smtClean="0"/>
              <a:t>The HTML &lt;mark&gt; element defines text that should be marked or highlighted:</a:t>
            </a:r>
          </a:p>
          <a:p>
            <a:pPr lvl="1"/>
            <a:r>
              <a:rPr lang="en-US" sz="1800" dirty="0" smtClean="0"/>
              <a:t>&lt;p&gt;Do not forget to buy &lt;mark&gt;milk&lt;/mark&gt; today.&lt;/p&gt;</a:t>
            </a:r>
            <a:endParaRPr lang="en-US" sz="2000" b="1" dirty="0" smtClean="0"/>
          </a:p>
          <a:p>
            <a:endParaRPr lang="en-US" sz="2400"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formatting</a:t>
            </a:r>
            <a:endParaRPr lang="en-US" dirty="0"/>
          </a:p>
        </p:txBody>
      </p:sp>
      <p:sp>
        <p:nvSpPr>
          <p:cNvPr id="3" name="Content Placeholder 2"/>
          <p:cNvSpPr>
            <a:spLocks noGrp="1"/>
          </p:cNvSpPr>
          <p:nvPr>
            <p:ph idx="1"/>
          </p:nvPr>
        </p:nvSpPr>
        <p:spPr/>
        <p:txBody>
          <a:bodyPr>
            <a:normAutofit/>
          </a:bodyPr>
          <a:lstStyle/>
          <a:p>
            <a:r>
              <a:rPr lang="en-US" sz="2400" b="1" dirty="0" smtClean="0"/>
              <a:t>Delete (Just like strike through effect)</a:t>
            </a:r>
          </a:p>
          <a:p>
            <a:pPr lvl="1"/>
            <a:r>
              <a:rPr lang="en-US" sz="2400" dirty="0" smtClean="0"/>
              <a:t>The HTML &lt;del&gt; element defines text that has been deleted from a document. Browsers will usually strike a line through deleted text:</a:t>
            </a:r>
          </a:p>
          <a:p>
            <a:pPr lvl="1"/>
            <a:r>
              <a:rPr lang="en-US" sz="2400" dirty="0" smtClean="0"/>
              <a:t>&lt;p&gt;My favorite color is &lt;del&gt;blue&lt;/del&gt; red.&lt;/p&gt;</a:t>
            </a:r>
          </a:p>
          <a:p>
            <a:r>
              <a:rPr lang="en-US" sz="2400" b="1" dirty="0" smtClean="0"/>
              <a:t>Insert</a:t>
            </a:r>
          </a:p>
          <a:p>
            <a:pPr lvl="1"/>
            <a:r>
              <a:rPr lang="en-US" sz="2000" dirty="0" smtClean="0"/>
              <a:t>The HTML &lt;ins&gt; element defines a text that has been inserted into a document. Browsers will usually underline inserted text:</a:t>
            </a:r>
          </a:p>
          <a:p>
            <a:pPr lvl="1"/>
            <a:r>
              <a:rPr lang="en-US" sz="2000" dirty="0" smtClean="0"/>
              <a:t>&lt;p&gt;My favorite color is &lt;del&gt;blue&lt;/del&gt; &lt;ins&gt;red&lt;/ins&gt;.&lt;/p&gt;</a:t>
            </a:r>
            <a:endParaRPr lang="en-US" sz="2400" b="1" dirty="0" smtClean="0"/>
          </a:p>
          <a:p>
            <a:pPr lvl="1">
              <a:buNone/>
            </a:pPr>
            <a:endParaRPr lang="en-US"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Font tag &lt;font&gt;</a:t>
            </a:r>
            <a:endParaRPr lang="en-US" dirty="0"/>
          </a:p>
        </p:txBody>
      </p:sp>
      <p:sp>
        <p:nvSpPr>
          <p:cNvPr id="3" name="Content Placeholder 2"/>
          <p:cNvSpPr>
            <a:spLocks noGrp="1"/>
          </p:cNvSpPr>
          <p:nvPr>
            <p:ph idx="1"/>
          </p:nvPr>
        </p:nvSpPr>
        <p:spPr/>
        <p:txBody>
          <a:bodyPr>
            <a:normAutofit/>
          </a:bodyPr>
          <a:lstStyle/>
          <a:p>
            <a:r>
              <a:rPr lang="en-US" sz="2400" dirty="0" smtClean="0"/>
              <a:t>Font tag is used to specify the font name of the text.</a:t>
            </a:r>
          </a:p>
          <a:p>
            <a:pPr lvl="1"/>
            <a:r>
              <a:rPr lang="en-US" sz="2000" dirty="0" smtClean="0"/>
              <a:t>&lt;font size="5" face="Times New Roman" color="blue"&gt;My first website&lt;/font&gt; </a:t>
            </a:r>
          </a:p>
          <a:p>
            <a:endParaRPr lang="en-US" sz="2400" dirty="0" smtClean="0"/>
          </a:p>
          <a:p>
            <a:endParaRPr lang="en-US" sz="2400" dirty="0"/>
          </a:p>
        </p:txBody>
      </p:sp>
      <p:graphicFrame>
        <p:nvGraphicFramePr>
          <p:cNvPr id="4" name="Table 3"/>
          <p:cNvGraphicFramePr>
            <a:graphicFrameLocks noGrp="1"/>
          </p:cNvGraphicFramePr>
          <p:nvPr/>
        </p:nvGraphicFramePr>
        <p:xfrm>
          <a:off x="228600" y="3200400"/>
          <a:ext cx="8686800" cy="3417570"/>
        </p:xfrm>
        <a:graphic>
          <a:graphicData uri="http://schemas.openxmlformats.org/drawingml/2006/table">
            <a:tbl>
              <a:tblPr firstRow="1" bandRow="1">
                <a:tableStyleId>{5C22544A-7EE6-4342-B048-85BDC9FD1C3A}</a:tableStyleId>
              </a:tblPr>
              <a:tblGrid>
                <a:gridCol w="2667000"/>
                <a:gridCol w="6019800"/>
              </a:tblGrid>
              <a:tr h="742950">
                <a:tc>
                  <a:txBody>
                    <a:bodyPr/>
                    <a:lstStyle/>
                    <a:p>
                      <a:r>
                        <a:rPr lang="en-US" dirty="0" smtClean="0"/>
                        <a:t>Attribute</a:t>
                      </a:r>
                      <a:endParaRPr lang="en-US" dirty="0"/>
                    </a:p>
                  </a:txBody>
                  <a:tcPr/>
                </a:tc>
                <a:tc>
                  <a:txBody>
                    <a:bodyPr/>
                    <a:lstStyle/>
                    <a:p>
                      <a:r>
                        <a:rPr lang="en-US" dirty="0" smtClean="0"/>
                        <a:t>Description</a:t>
                      </a:r>
                      <a:endParaRPr lang="en-US" dirty="0"/>
                    </a:p>
                  </a:txBody>
                  <a:tcPr/>
                </a:tc>
              </a:tr>
              <a:tr h="742950">
                <a:tc>
                  <a:txBody>
                    <a:bodyPr/>
                    <a:lstStyle/>
                    <a:p>
                      <a:r>
                        <a:rPr lang="en-US" b="1" dirty="0" smtClean="0"/>
                        <a:t>Face</a:t>
                      </a:r>
                      <a:endParaRPr lang="en-US" b="1" dirty="0"/>
                    </a:p>
                  </a:txBody>
                  <a:tcPr/>
                </a:tc>
                <a:tc>
                  <a:txBody>
                    <a:bodyPr/>
                    <a:lstStyle/>
                    <a:p>
                      <a:r>
                        <a:rPr lang="en-US" dirty="0" smtClean="0"/>
                        <a:t>Specifies the font of the text. The possible values are “Arial”,</a:t>
                      </a:r>
                      <a:r>
                        <a:rPr lang="en-US" baseline="0" dirty="0" smtClean="0"/>
                        <a:t> “Arial black”, “Courier” and “MS sans serif” etc.</a:t>
                      </a:r>
                      <a:endParaRPr lang="en-US" dirty="0"/>
                    </a:p>
                  </a:txBody>
                  <a:tcPr/>
                </a:tc>
              </a:tr>
              <a:tr h="742950">
                <a:tc>
                  <a:txBody>
                    <a:bodyPr/>
                    <a:lstStyle/>
                    <a:p>
                      <a:r>
                        <a:rPr lang="en-US" b="1" dirty="0" smtClean="0"/>
                        <a:t>Size</a:t>
                      </a:r>
                      <a:endParaRPr lang="en-US" b="1" dirty="0"/>
                    </a:p>
                  </a:txBody>
                  <a:tcPr/>
                </a:tc>
                <a:tc>
                  <a:txBody>
                    <a:bodyPr/>
                    <a:lstStyle/>
                    <a:p>
                      <a:r>
                        <a:rPr lang="en-US" dirty="0" smtClean="0"/>
                        <a:t>Specifies the font size of the text. It can</a:t>
                      </a:r>
                      <a:r>
                        <a:rPr lang="en-US" baseline="0" dirty="0" smtClean="0"/>
                        <a:t> be from 1 to 7. The default size is 3. The size can also be given as relative to the default size. The size 1 displayed 8pt size, size 2 displayed 10pt and so on.</a:t>
                      </a:r>
                      <a:endParaRPr lang="en-US" dirty="0"/>
                    </a:p>
                  </a:txBody>
                  <a:tcPr/>
                </a:tc>
              </a:tr>
              <a:tr h="742950">
                <a:tc>
                  <a:txBody>
                    <a:bodyPr/>
                    <a:lstStyle/>
                    <a:p>
                      <a:r>
                        <a:rPr lang="en-US" b="1" dirty="0" smtClean="0"/>
                        <a:t>Color</a:t>
                      </a:r>
                      <a:endParaRPr lang="en-US" b="1" dirty="0"/>
                    </a:p>
                  </a:txBody>
                  <a:tcPr/>
                </a:tc>
                <a:tc>
                  <a:txBody>
                    <a:bodyPr/>
                    <a:lstStyle/>
                    <a:p>
                      <a:r>
                        <a:rPr lang="en-US" dirty="0" smtClean="0"/>
                        <a:t>Specifies the color of the text. It can be</a:t>
                      </a:r>
                      <a:r>
                        <a:rPr lang="en-US" baseline="0" dirty="0" smtClean="0"/>
                        <a:t> given as color name or hexadecimal value of the color.</a:t>
                      </a:r>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Font tag &lt;font&gt;</a:t>
            </a:r>
            <a:endParaRPr lang="en-US" dirty="0"/>
          </a:p>
        </p:txBody>
      </p:sp>
      <p:sp>
        <p:nvSpPr>
          <p:cNvPr id="3" name="Content Placeholder 2"/>
          <p:cNvSpPr>
            <a:spLocks noGrp="1"/>
          </p:cNvSpPr>
          <p:nvPr>
            <p:ph idx="1"/>
          </p:nvPr>
        </p:nvSpPr>
        <p:spPr/>
        <p:txBody>
          <a:bodyPr>
            <a:normAutofit/>
          </a:bodyPr>
          <a:lstStyle/>
          <a:p>
            <a:r>
              <a:rPr lang="en-US" sz="2400" dirty="0" smtClean="0"/>
              <a:t>The following table shows the color name and hexadecimal value:</a:t>
            </a:r>
          </a:p>
          <a:p>
            <a:pPr>
              <a:buNone/>
            </a:pPr>
            <a:endParaRPr lang="en-US" sz="2400" dirty="0"/>
          </a:p>
        </p:txBody>
      </p:sp>
      <p:graphicFrame>
        <p:nvGraphicFramePr>
          <p:cNvPr id="4" name="Table 3"/>
          <p:cNvGraphicFramePr>
            <a:graphicFrameLocks noGrp="1"/>
          </p:cNvGraphicFramePr>
          <p:nvPr/>
        </p:nvGraphicFramePr>
        <p:xfrm>
          <a:off x="1371600" y="2971800"/>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Color</a:t>
                      </a:r>
                      <a:endParaRPr lang="en-US" dirty="0"/>
                    </a:p>
                  </a:txBody>
                  <a:tcPr/>
                </a:tc>
                <a:tc>
                  <a:txBody>
                    <a:bodyPr/>
                    <a:lstStyle/>
                    <a:p>
                      <a:r>
                        <a:rPr lang="en-US" dirty="0" smtClean="0"/>
                        <a:t>Hexadecimal value</a:t>
                      </a:r>
                      <a:endParaRPr lang="en-US" dirty="0"/>
                    </a:p>
                  </a:txBody>
                  <a:tcPr/>
                </a:tc>
              </a:tr>
              <a:tr h="370840">
                <a:tc>
                  <a:txBody>
                    <a:bodyPr/>
                    <a:lstStyle/>
                    <a:p>
                      <a:r>
                        <a:rPr lang="en-US" dirty="0" smtClean="0"/>
                        <a:t>Red</a:t>
                      </a:r>
                      <a:endParaRPr lang="en-US" dirty="0"/>
                    </a:p>
                  </a:txBody>
                  <a:tcPr/>
                </a:tc>
                <a:tc>
                  <a:txBody>
                    <a:bodyPr/>
                    <a:lstStyle/>
                    <a:p>
                      <a:r>
                        <a:rPr lang="en-US" dirty="0" smtClean="0">
                          <a:latin typeface="Times New Roman" pitchFamily="18" charset="0"/>
                          <a:cs typeface="Times New Roman" pitchFamily="18" charset="0"/>
                        </a:rPr>
                        <a:t>#FF0000</a:t>
                      </a:r>
                      <a:endParaRPr lang="en-US" dirty="0">
                        <a:latin typeface="Times New Roman" pitchFamily="18" charset="0"/>
                        <a:cs typeface="Times New Roman" pitchFamily="18" charset="0"/>
                      </a:endParaRPr>
                    </a:p>
                  </a:txBody>
                  <a:tcPr/>
                </a:tc>
              </a:tr>
              <a:tr h="370840">
                <a:tc>
                  <a:txBody>
                    <a:bodyPr/>
                    <a:lstStyle/>
                    <a:p>
                      <a:r>
                        <a:rPr lang="en-US" dirty="0" smtClean="0"/>
                        <a:t>Green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#00FF00</a:t>
                      </a:r>
                    </a:p>
                  </a:txBody>
                  <a:tcPr/>
                </a:tc>
              </a:tr>
              <a:tr h="370840">
                <a:tc>
                  <a:txBody>
                    <a:bodyPr/>
                    <a:lstStyle/>
                    <a:p>
                      <a:r>
                        <a:rPr lang="en-US" dirty="0" smtClean="0"/>
                        <a:t>Blue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#0000FF</a:t>
                      </a:r>
                    </a:p>
                  </a:txBody>
                  <a:tcPr/>
                </a:tc>
              </a:tr>
              <a:tr h="370840">
                <a:tc>
                  <a:txBody>
                    <a:bodyPr/>
                    <a:lstStyle/>
                    <a:p>
                      <a:r>
                        <a:rPr lang="en-US" dirty="0" smtClean="0"/>
                        <a:t>White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#FFFFFF</a:t>
                      </a:r>
                    </a:p>
                  </a:txBody>
                  <a:tcPr/>
                </a:tc>
              </a:tr>
              <a:tr h="370840">
                <a:tc>
                  <a:txBody>
                    <a:bodyPr/>
                    <a:lstStyle/>
                    <a:p>
                      <a:r>
                        <a:rPr lang="en-US" dirty="0" smtClean="0"/>
                        <a:t>Black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#000000</a:t>
                      </a:r>
                    </a:p>
                  </a:txBody>
                  <a:tcPr/>
                </a:tc>
              </a:tr>
              <a:tr h="370840">
                <a:tc>
                  <a:txBody>
                    <a:bodyPr/>
                    <a:lstStyle/>
                    <a:p>
                      <a:r>
                        <a:rPr lang="en-US" dirty="0" smtClean="0"/>
                        <a:t>Yellow</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#FFFF00</a:t>
                      </a:r>
                    </a:p>
                  </a:txBody>
                  <a:tcPr/>
                </a:tc>
              </a:tr>
              <a:tr h="370840">
                <a:tc>
                  <a:txBody>
                    <a:bodyPr/>
                    <a:lstStyle/>
                    <a:p>
                      <a:r>
                        <a:rPr lang="en-US" dirty="0" smtClean="0"/>
                        <a:t>Gray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#808080</a:t>
                      </a: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Preformatted text &lt;pre&gt;</a:t>
            </a:r>
            <a:endParaRPr lang="en-US" dirty="0"/>
          </a:p>
        </p:txBody>
      </p:sp>
      <p:sp>
        <p:nvSpPr>
          <p:cNvPr id="3" name="Content Placeholder 2"/>
          <p:cNvSpPr>
            <a:spLocks noGrp="1"/>
          </p:cNvSpPr>
          <p:nvPr>
            <p:ph idx="1"/>
          </p:nvPr>
        </p:nvSpPr>
        <p:spPr/>
        <p:txBody>
          <a:bodyPr>
            <a:normAutofit/>
          </a:bodyPr>
          <a:lstStyle/>
          <a:p>
            <a:r>
              <a:rPr lang="en-US" sz="2400" dirty="0" smtClean="0"/>
              <a:t>The option is used to display the text as the user has typed. The text is placed between &lt;pre&gt; and &lt;/pre&gt;tags.</a:t>
            </a:r>
          </a:p>
          <a:p>
            <a:endParaRPr lang="en-US" sz="2400" dirty="0" smtClean="0"/>
          </a:p>
          <a:p>
            <a:r>
              <a:rPr lang="en-US" sz="2400" dirty="0" smtClean="0"/>
              <a:t>For example:</a:t>
            </a:r>
          </a:p>
          <a:p>
            <a:r>
              <a:rPr lang="en-US" sz="2400" dirty="0" smtClean="0"/>
              <a:t>&lt;pre&gt; </a:t>
            </a:r>
          </a:p>
          <a:p>
            <a:r>
              <a:rPr lang="en-US" sz="2400" dirty="0" smtClean="0"/>
              <a:t>This is an example of pre tag. 		We are showing you this tag example&lt;/pre&gt;</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character Entities</a:t>
            </a:r>
            <a:endParaRPr lang="en-US" dirty="0"/>
          </a:p>
        </p:txBody>
      </p:sp>
      <p:graphicFrame>
        <p:nvGraphicFramePr>
          <p:cNvPr id="5" name="Table 4"/>
          <p:cNvGraphicFramePr>
            <a:graphicFrameLocks noGrp="1"/>
          </p:cNvGraphicFramePr>
          <p:nvPr/>
        </p:nvGraphicFramePr>
        <p:xfrm>
          <a:off x="1066800" y="1752600"/>
          <a:ext cx="6477000" cy="4754880"/>
        </p:xfrm>
        <a:graphic>
          <a:graphicData uri="http://schemas.openxmlformats.org/drawingml/2006/table">
            <a:tbl>
              <a:tblPr firstRow="1" bandRow="1">
                <a:tableStyleId>{5C22544A-7EE6-4342-B048-85BDC9FD1C3A}</a:tableStyleId>
              </a:tblPr>
              <a:tblGrid>
                <a:gridCol w="1478445"/>
                <a:gridCol w="2252870"/>
                <a:gridCol w="2745685"/>
              </a:tblGrid>
              <a:tr h="280126">
                <a:tc>
                  <a:txBody>
                    <a:bodyPr/>
                    <a:lstStyle/>
                    <a:p>
                      <a:r>
                        <a:rPr lang="en-US" dirty="0" smtClean="0"/>
                        <a:t>Entity Name</a:t>
                      </a:r>
                      <a:endParaRPr lang="en-US" dirty="0"/>
                    </a:p>
                  </a:txBody>
                  <a:tcPr/>
                </a:tc>
                <a:tc>
                  <a:txBody>
                    <a:bodyPr/>
                    <a:lstStyle/>
                    <a:p>
                      <a:r>
                        <a:rPr lang="en-US" dirty="0" smtClean="0"/>
                        <a:t>Description</a:t>
                      </a:r>
                      <a:endParaRPr lang="en-US" dirty="0"/>
                    </a:p>
                  </a:txBody>
                  <a:tcPr/>
                </a:tc>
                <a:tc>
                  <a:txBody>
                    <a:bodyPr/>
                    <a:lstStyle/>
                    <a:p>
                      <a:r>
                        <a:rPr lang="en-US" dirty="0" smtClean="0"/>
                        <a:t>Output</a:t>
                      </a:r>
                      <a:endParaRPr lang="en-US" dirty="0"/>
                    </a:p>
                  </a:txBody>
                  <a:tcPr/>
                </a:tc>
              </a:tr>
              <a:tr h="280126">
                <a:tc>
                  <a:txBody>
                    <a:bodyPr/>
                    <a:lstStyle/>
                    <a:p>
                      <a:r>
                        <a:rPr lang="en-US" dirty="0" smtClean="0"/>
                        <a:t>&amp;</a:t>
                      </a:r>
                      <a:r>
                        <a:rPr lang="en-US" dirty="0" err="1" smtClean="0"/>
                        <a:t>nbsp</a:t>
                      </a:r>
                      <a:r>
                        <a:rPr lang="en-US" dirty="0" smtClean="0"/>
                        <a:t>;</a:t>
                      </a:r>
                      <a:endParaRPr lang="en-US" dirty="0"/>
                    </a:p>
                  </a:txBody>
                  <a:tcPr/>
                </a:tc>
                <a:tc>
                  <a:txBody>
                    <a:bodyPr/>
                    <a:lstStyle/>
                    <a:p>
                      <a:r>
                        <a:rPr lang="en-US" dirty="0" smtClean="0"/>
                        <a:t>Space</a:t>
                      </a:r>
                      <a:endParaRPr lang="en-US" dirty="0"/>
                    </a:p>
                  </a:txBody>
                  <a:tcPr/>
                </a:tc>
                <a:tc>
                  <a:txBody>
                    <a:bodyPr/>
                    <a:lstStyle/>
                    <a:p>
                      <a:endParaRPr lang="en-US" dirty="0"/>
                    </a:p>
                  </a:txBody>
                  <a:tcPr/>
                </a:tc>
              </a:tr>
              <a:tr h="280126">
                <a:tc>
                  <a:txBody>
                    <a:bodyPr/>
                    <a:lstStyle/>
                    <a:p>
                      <a:r>
                        <a:rPr lang="en-US" dirty="0" smtClean="0"/>
                        <a:t>&amp;</a:t>
                      </a:r>
                      <a:r>
                        <a:rPr lang="en-US" dirty="0" err="1" smtClean="0"/>
                        <a:t>lt</a:t>
                      </a:r>
                      <a:r>
                        <a:rPr lang="en-US" dirty="0" smtClean="0"/>
                        <a:t>;</a:t>
                      </a:r>
                      <a:endParaRPr lang="en-US" dirty="0"/>
                    </a:p>
                  </a:txBody>
                  <a:tcPr/>
                </a:tc>
                <a:tc>
                  <a:txBody>
                    <a:bodyPr/>
                    <a:lstStyle/>
                    <a:p>
                      <a:r>
                        <a:rPr lang="en-US" dirty="0" smtClean="0"/>
                        <a:t>Less than</a:t>
                      </a:r>
                      <a:endParaRPr lang="en-US" dirty="0"/>
                    </a:p>
                  </a:txBody>
                  <a:tcPr/>
                </a:tc>
                <a:tc>
                  <a:txBody>
                    <a:bodyPr/>
                    <a:lstStyle/>
                    <a:p>
                      <a:r>
                        <a:rPr lang="en-US" dirty="0" smtClean="0"/>
                        <a:t>&lt;</a:t>
                      </a:r>
                      <a:endParaRPr lang="en-US" dirty="0"/>
                    </a:p>
                  </a:txBody>
                  <a:tcPr/>
                </a:tc>
              </a:tr>
              <a:tr h="280126">
                <a:tc>
                  <a:txBody>
                    <a:bodyPr/>
                    <a:lstStyle/>
                    <a:p>
                      <a:r>
                        <a:rPr lang="en-US" dirty="0" smtClean="0"/>
                        <a:t>&amp;</a:t>
                      </a:r>
                      <a:r>
                        <a:rPr lang="en-US" dirty="0" err="1" smtClean="0"/>
                        <a:t>gt</a:t>
                      </a:r>
                      <a:r>
                        <a:rPr lang="en-US" dirty="0" smtClean="0"/>
                        <a:t>;</a:t>
                      </a:r>
                      <a:endParaRPr lang="en-US" dirty="0"/>
                    </a:p>
                  </a:txBody>
                  <a:tcPr/>
                </a:tc>
                <a:tc>
                  <a:txBody>
                    <a:bodyPr/>
                    <a:lstStyle/>
                    <a:p>
                      <a:r>
                        <a:rPr lang="en-US" dirty="0" smtClean="0"/>
                        <a:t>Greater than</a:t>
                      </a:r>
                      <a:endParaRPr lang="en-US" dirty="0"/>
                    </a:p>
                  </a:txBody>
                  <a:tcPr/>
                </a:tc>
                <a:tc>
                  <a:txBody>
                    <a:bodyPr/>
                    <a:lstStyle/>
                    <a:p>
                      <a:r>
                        <a:rPr lang="en-US" dirty="0" smtClean="0"/>
                        <a:t>&gt;</a:t>
                      </a:r>
                      <a:endParaRPr lang="en-US" dirty="0"/>
                    </a:p>
                  </a:txBody>
                  <a:tcPr/>
                </a:tc>
              </a:tr>
              <a:tr h="280126">
                <a:tc>
                  <a:txBody>
                    <a:bodyPr/>
                    <a:lstStyle/>
                    <a:p>
                      <a:r>
                        <a:rPr lang="en-US" dirty="0" smtClean="0"/>
                        <a:t>&amp;amp;</a:t>
                      </a:r>
                      <a:endParaRPr lang="en-US" dirty="0"/>
                    </a:p>
                  </a:txBody>
                  <a:tcPr/>
                </a:tc>
                <a:tc>
                  <a:txBody>
                    <a:bodyPr/>
                    <a:lstStyle/>
                    <a:p>
                      <a:r>
                        <a:rPr lang="en-US" dirty="0" smtClean="0"/>
                        <a:t>Ampersand</a:t>
                      </a:r>
                      <a:endParaRPr lang="en-US" dirty="0"/>
                    </a:p>
                  </a:txBody>
                  <a:tcPr/>
                </a:tc>
                <a:tc>
                  <a:txBody>
                    <a:bodyPr/>
                    <a:lstStyle/>
                    <a:p>
                      <a:r>
                        <a:rPr lang="en-US" dirty="0" smtClean="0"/>
                        <a:t>&amp;</a:t>
                      </a:r>
                      <a:endParaRPr lang="en-US" dirty="0"/>
                    </a:p>
                  </a:txBody>
                  <a:tcPr/>
                </a:tc>
              </a:tr>
              <a:tr h="280126">
                <a:tc>
                  <a:txBody>
                    <a:bodyPr/>
                    <a:lstStyle/>
                    <a:p>
                      <a:r>
                        <a:rPr lang="en-US" dirty="0" smtClean="0"/>
                        <a:t>&amp;</a:t>
                      </a:r>
                      <a:r>
                        <a:rPr lang="en-US" dirty="0" err="1" smtClean="0"/>
                        <a:t>quot</a:t>
                      </a:r>
                      <a:r>
                        <a:rPr lang="en-US" dirty="0" smtClean="0"/>
                        <a:t>;</a:t>
                      </a:r>
                      <a:endParaRPr lang="en-US" dirty="0"/>
                    </a:p>
                  </a:txBody>
                  <a:tcPr/>
                </a:tc>
                <a:tc>
                  <a:txBody>
                    <a:bodyPr/>
                    <a:lstStyle/>
                    <a:p>
                      <a:r>
                        <a:rPr lang="en-US" dirty="0" smtClean="0"/>
                        <a:t>Quotation mark</a:t>
                      </a:r>
                      <a:endParaRPr lang="en-US" dirty="0"/>
                    </a:p>
                  </a:txBody>
                  <a:tcPr/>
                </a:tc>
                <a:tc>
                  <a:txBody>
                    <a:bodyPr/>
                    <a:lstStyle/>
                    <a:p>
                      <a:r>
                        <a:rPr lang="en-US" dirty="0" smtClean="0"/>
                        <a:t>“</a:t>
                      </a:r>
                      <a:endParaRPr lang="en-US" dirty="0"/>
                    </a:p>
                  </a:txBody>
                  <a:tcPr/>
                </a:tc>
              </a:tr>
              <a:tr h="280126">
                <a:tc>
                  <a:txBody>
                    <a:bodyPr/>
                    <a:lstStyle/>
                    <a:p>
                      <a:r>
                        <a:rPr lang="en-US" dirty="0" smtClean="0"/>
                        <a:t>&amp;cent;</a:t>
                      </a:r>
                      <a:endParaRPr lang="en-US" dirty="0"/>
                    </a:p>
                  </a:txBody>
                  <a:tcPr/>
                </a:tc>
                <a:tc>
                  <a:txBody>
                    <a:bodyPr/>
                    <a:lstStyle/>
                    <a:p>
                      <a:r>
                        <a:rPr lang="en-US" dirty="0" smtClean="0"/>
                        <a:t>Cent</a:t>
                      </a:r>
                      <a:endParaRPr lang="en-US" dirty="0"/>
                    </a:p>
                  </a:txBody>
                  <a:tcPr/>
                </a:tc>
                <a:tc>
                  <a:txBody>
                    <a:bodyPr/>
                    <a:lstStyle/>
                    <a:p>
                      <a:r>
                        <a:rPr lang="en-US" dirty="0" smtClean="0"/>
                        <a:t>¢</a:t>
                      </a:r>
                      <a:endParaRPr lang="en-US" dirty="0"/>
                    </a:p>
                  </a:txBody>
                  <a:tcPr/>
                </a:tc>
              </a:tr>
              <a:tr h="280126">
                <a:tc>
                  <a:txBody>
                    <a:bodyPr/>
                    <a:lstStyle/>
                    <a:p>
                      <a:r>
                        <a:rPr lang="en-US" dirty="0" smtClean="0"/>
                        <a:t>&amp;pound;</a:t>
                      </a:r>
                      <a:endParaRPr lang="en-US" dirty="0"/>
                    </a:p>
                  </a:txBody>
                  <a:tcPr/>
                </a:tc>
                <a:tc>
                  <a:txBody>
                    <a:bodyPr/>
                    <a:lstStyle/>
                    <a:p>
                      <a:r>
                        <a:rPr lang="en-US" dirty="0" smtClean="0"/>
                        <a:t>Pound</a:t>
                      </a:r>
                      <a:endParaRPr lang="en-US" dirty="0"/>
                    </a:p>
                  </a:txBody>
                  <a:tcPr/>
                </a:tc>
                <a:tc>
                  <a:txBody>
                    <a:bodyPr/>
                    <a:lstStyle/>
                    <a:p>
                      <a:r>
                        <a:rPr lang="en-US" dirty="0" smtClean="0"/>
                        <a:t>£</a:t>
                      </a:r>
                      <a:endParaRPr lang="en-US" dirty="0"/>
                    </a:p>
                  </a:txBody>
                  <a:tcPr/>
                </a:tc>
              </a:tr>
              <a:tr h="280126">
                <a:tc>
                  <a:txBody>
                    <a:bodyPr/>
                    <a:lstStyle/>
                    <a:p>
                      <a:r>
                        <a:rPr lang="en-US" dirty="0" smtClean="0"/>
                        <a:t>&amp;yen;</a:t>
                      </a:r>
                      <a:endParaRPr lang="en-US" dirty="0"/>
                    </a:p>
                  </a:txBody>
                  <a:tcPr/>
                </a:tc>
                <a:tc>
                  <a:txBody>
                    <a:bodyPr/>
                    <a:lstStyle/>
                    <a:p>
                      <a:r>
                        <a:rPr lang="en-US" dirty="0" smtClean="0"/>
                        <a:t>Yen</a:t>
                      </a:r>
                      <a:endParaRPr lang="en-US" dirty="0"/>
                    </a:p>
                  </a:txBody>
                  <a:tcPr/>
                </a:tc>
                <a:tc>
                  <a:txBody>
                    <a:bodyPr/>
                    <a:lstStyle/>
                    <a:p>
                      <a:r>
                        <a:rPr lang="en-US" dirty="0" smtClean="0"/>
                        <a:t>¥</a:t>
                      </a:r>
                      <a:endParaRPr lang="en-US" dirty="0"/>
                    </a:p>
                  </a:txBody>
                  <a:tcPr/>
                </a:tc>
              </a:tr>
              <a:tr h="280126">
                <a:tc>
                  <a:txBody>
                    <a:bodyPr/>
                    <a:lstStyle/>
                    <a:p>
                      <a:r>
                        <a:rPr lang="en-US" dirty="0" smtClean="0"/>
                        <a:t>&amp;copy;</a:t>
                      </a:r>
                      <a:endParaRPr lang="en-US" dirty="0"/>
                    </a:p>
                  </a:txBody>
                  <a:tcPr/>
                </a:tc>
                <a:tc>
                  <a:txBody>
                    <a:bodyPr/>
                    <a:lstStyle/>
                    <a:p>
                      <a:r>
                        <a:rPr lang="en-US" dirty="0" smtClean="0"/>
                        <a:t>Copyright</a:t>
                      </a:r>
                      <a:endParaRPr lang="en-US" dirty="0"/>
                    </a:p>
                  </a:txBody>
                  <a:tcPr/>
                </a:tc>
                <a:tc>
                  <a:txBody>
                    <a:bodyPr/>
                    <a:lstStyle/>
                    <a:p>
                      <a:r>
                        <a:rPr lang="en-US" dirty="0" smtClean="0"/>
                        <a:t>©</a:t>
                      </a:r>
                      <a:endParaRPr lang="en-US" dirty="0"/>
                    </a:p>
                  </a:txBody>
                  <a:tcPr/>
                </a:tc>
              </a:tr>
              <a:tr h="280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&amp;</a:t>
                      </a:r>
                      <a:r>
                        <a:rPr lang="en-US" dirty="0" err="1" smtClean="0"/>
                        <a:t>reg</a:t>
                      </a:r>
                      <a:r>
                        <a:rPr lang="en-US" dirty="0" smtClean="0"/>
                        <a:t>;</a:t>
                      </a:r>
                    </a:p>
                  </a:txBody>
                  <a:tcPr/>
                </a:tc>
                <a:tc>
                  <a:txBody>
                    <a:bodyPr/>
                    <a:lstStyle/>
                    <a:p>
                      <a:r>
                        <a:rPr lang="en-US" dirty="0" smtClean="0"/>
                        <a:t>Registered</a:t>
                      </a:r>
                      <a:r>
                        <a:rPr lang="en-US" baseline="0" dirty="0" smtClean="0"/>
                        <a:t> trademark</a:t>
                      </a:r>
                      <a:endParaRPr lang="en-US" dirty="0"/>
                    </a:p>
                  </a:txBody>
                  <a:tcPr/>
                </a:tc>
                <a:tc>
                  <a:txBody>
                    <a:bodyPr/>
                    <a:lstStyle/>
                    <a:p>
                      <a:r>
                        <a:rPr lang="en-US" dirty="0" smtClean="0"/>
                        <a:t>®</a:t>
                      </a:r>
                      <a:endParaRPr lang="en-US" dirty="0"/>
                    </a:p>
                  </a:txBody>
                  <a:tcPr/>
                </a:tc>
              </a:tr>
              <a:tr h="280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&amp;times;</a:t>
                      </a:r>
                    </a:p>
                  </a:txBody>
                  <a:tcPr/>
                </a:tc>
                <a:tc>
                  <a:txBody>
                    <a:bodyPr/>
                    <a:lstStyle/>
                    <a:p>
                      <a:r>
                        <a:rPr lang="en-US" dirty="0" smtClean="0"/>
                        <a:t>Multiplication</a:t>
                      </a:r>
                      <a:endParaRPr lang="en-US" dirty="0"/>
                    </a:p>
                  </a:txBody>
                  <a:tcPr/>
                </a:tc>
                <a:tc>
                  <a:txBody>
                    <a:bodyPr/>
                    <a:lstStyle/>
                    <a:p>
                      <a:r>
                        <a:rPr lang="en-US" dirty="0" smtClean="0"/>
                        <a:t>×</a:t>
                      </a:r>
                      <a:endParaRPr lang="en-US" dirty="0"/>
                    </a:p>
                  </a:txBody>
                  <a:tcPr/>
                </a:tc>
              </a:tr>
              <a:tr h="280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&amp;divide;</a:t>
                      </a:r>
                    </a:p>
                  </a:txBody>
                  <a:tcPr/>
                </a:tc>
                <a:tc>
                  <a:txBody>
                    <a:bodyPr/>
                    <a:lstStyle/>
                    <a:p>
                      <a:r>
                        <a:rPr lang="en-US" dirty="0" smtClean="0"/>
                        <a:t>Divide</a:t>
                      </a:r>
                      <a:endParaRPr lang="en-US" dirty="0"/>
                    </a:p>
                  </a:txBody>
                  <a:tcPr/>
                </a:tc>
                <a:tc>
                  <a:txBody>
                    <a:bodyPr/>
                    <a:lstStyle/>
                    <a:p>
                      <a:r>
                        <a:rPr lang="en-US" dirty="0" smtClean="0"/>
                        <a:t>÷</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HTML Document</a:t>
            </a:r>
            <a:endParaRPr lang="en-US" dirty="0"/>
          </a:p>
        </p:txBody>
      </p:sp>
      <p:pic>
        <p:nvPicPr>
          <p:cNvPr id="1026" name="Picture 2"/>
          <p:cNvPicPr>
            <a:picLocks noChangeAspect="1" noChangeArrowheads="1"/>
          </p:cNvPicPr>
          <p:nvPr/>
        </p:nvPicPr>
        <p:blipFill>
          <a:blip r:embed="rId2"/>
          <a:srcRect t="8451"/>
          <a:stretch>
            <a:fillRect/>
          </a:stretch>
        </p:blipFill>
        <p:spPr bwMode="auto">
          <a:xfrm>
            <a:off x="0" y="1905000"/>
            <a:ext cx="9144000" cy="49530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HTML Styles</a:t>
            </a:r>
            <a:endParaRPr lang="en-US" dirty="0"/>
          </a:p>
        </p:txBody>
      </p:sp>
      <p:sp>
        <p:nvSpPr>
          <p:cNvPr id="3" name="Content Placeholder 2"/>
          <p:cNvSpPr>
            <a:spLocks noGrp="1"/>
          </p:cNvSpPr>
          <p:nvPr>
            <p:ph idx="1"/>
          </p:nvPr>
        </p:nvSpPr>
        <p:spPr>
          <a:xfrm>
            <a:off x="0" y="1600200"/>
            <a:ext cx="9144000" cy="5257799"/>
          </a:xfrm>
        </p:spPr>
        <p:txBody>
          <a:bodyPr>
            <a:noAutofit/>
          </a:bodyPr>
          <a:lstStyle/>
          <a:p>
            <a:pPr lvl="1"/>
            <a:r>
              <a:rPr lang="en-US" sz="2200" dirty="0" smtClean="0"/>
              <a:t>The HTML style attribute is used to add styles to an element, such as color, font, size, and more.</a:t>
            </a:r>
          </a:p>
          <a:p>
            <a:pPr lvl="1"/>
            <a:r>
              <a:rPr lang="en-US" sz="2200" dirty="0" smtClean="0"/>
              <a:t>Setting the style of an HTML element, can be done with the style attribute. The HTML style attribute has the following syntax:</a:t>
            </a:r>
          </a:p>
          <a:p>
            <a:pPr lvl="2"/>
            <a:r>
              <a:rPr lang="en-US" sz="2200" dirty="0" smtClean="0"/>
              <a:t>&lt;</a:t>
            </a:r>
            <a:r>
              <a:rPr lang="en-US" sz="2200" i="1" dirty="0" err="1" smtClean="0"/>
              <a:t>tagname</a:t>
            </a:r>
            <a:r>
              <a:rPr lang="en-US" sz="2200" dirty="0" smtClean="0"/>
              <a:t> style="</a:t>
            </a:r>
            <a:r>
              <a:rPr lang="en-US" sz="2200" i="1" dirty="0" err="1" smtClean="0"/>
              <a:t>property</a:t>
            </a:r>
            <a:r>
              <a:rPr lang="en-US" sz="2200" dirty="0" err="1" smtClean="0"/>
              <a:t>:</a:t>
            </a:r>
            <a:r>
              <a:rPr lang="en-US" sz="2200" i="1" dirty="0" err="1" smtClean="0"/>
              <a:t>value</a:t>
            </a:r>
            <a:r>
              <a:rPr lang="en-US" sz="2200" i="1" dirty="0" smtClean="0"/>
              <a:t>;</a:t>
            </a:r>
            <a:r>
              <a:rPr lang="en-US" sz="2200" dirty="0" smtClean="0"/>
              <a:t>"&gt;</a:t>
            </a:r>
          </a:p>
          <a:p>
            <a:pPr lvl="1"/>
            <a:r>
              <a:rPr lang="en-US" sz="2200" dirty="0" smtClean="0"/>
              <a:t>The </a:t>
            </a:r>
            <a:r>
              <a:rPr lang="en-US" sz="2200" b="1" i="1" dirty="0" smtClean="0"/>
              <a:t>property</a:t>
            </a:r>
            <a:r>
              <a:rPr lang="en-US" sz="2200" dirty="0" smtClean="0"/>
              <a:t> is a CSS property. The </a:t>
            </a:r>
            <a:r>
              <a:rPr lang="en-US" sz="2200" b="1" i="1" dirty="0" smtClean="0"/>
              <a:t>value</a:t>
            </a:r>
            <a:r>
              <a:rPr lang="en-US" sz="2200" dirty="0" smtClean="0"/>
              <a:t> is a CSS value.</a:t>
            </a:r>
          </a:p>
          <a:p>
            <a:r>
              <a:rPr lang="en-US" sz="2200" b="1" u="sng" dirty="0" smtClean="0"/>
              <a:t>Background Color</a:t>
            </a:r>
          </a:p>
          <a:p>
            <a:pPr lvl="1"/>
            <a:r>
              <a:rPr lang="en-US" sz="2200" dirty="0" smtClean="0"/>
              <a:t>The CSS background-color property defines the background color for an HTML element.</a:t>
            </a:r>
          </a:p>
          <a:p>
            <a:pPr lvl="2"/>
            <a:r>
              <a:rPr lang="en-US" sz="2200" dirty="0" smtClean="0"/>
              <a:t>&lt;body style="background-</a:t>
            </a:r>
            <a:r>
              <a:rPr lang="en-US" sz="2200" dirty="0" err="1" smtClean="0"/>
              <a:t>color:powderblue</a:t>
            </a:r>
            <a:r>
              <a:rPr lang="en-US" sz="2200" dirty="0" smtClean="0"/>
              <a:t>;"&gt;</a:t>
            </a:r>
            <a:br>
              <a:rPr lang="en-US" sz="2200" dirty="0" smtClean="0"/>
            </a:br>
            <a:r>
              <a:rPr lang="en-US" sz="2200" dirty="0" smtClean="0"/>
              <a:t>&lt;h1&gt;This is a heading&lt;/h1&gt;</a:t>
            </a:r>
            <a:br>
              <a:rPr lang="en-US" sz="2200" dirty="0" smtClean="0"/>
            </a:br>
            <a:r>
              <a:rPr lang="en-US" sz="2200" dirty="0" smtClean="0"/>
              <a:t>&lt;p&gt;This is a paragraph.&lt;/p&gt;</a:t>
            </a:r>
            <a:br>
              <a:rPr lang="en-US" sz="2200" dirty="0" smtClean="0"/>
            </a:br>
            <a:r>
              <a:rPr lang="en-US" sz="2200" dirty="0" smtClean="0"/>
              <a:t>&lt;/body&gt;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Styles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Set background color for two different elements:</a:t>
            </a:r>
          </a:p>
          <a:p>
            <a:pPr lvl="1"/>
            <a:r>
              <a:rPr lang="en-US" sz="2000" dirty="0" smtClean="0"/>
              <a:t>&lt;body&gt;</a:t>
            </a:r>
            <a:br>
              <a:rPr lang="en-US" sz="2000" dirty="0" smtClean="0"/>
            </a:br>
            <a:r>
              <a:rPr lang="en-US" sz="2000" dirty="0" smtClean="0"/>
              <a:t>&lt;h1 style="background-</a:t>
            </a:r>
            <a:r>
              <a:rPr lang="en-US" sz="2000" dirty="0" err="1" smtClean="0"/>
              <a:t>color:powderblue</a:t>
            </a:r>
            <a:r>
              <a:rPr lang="en-US" sz="2000" dirty="0" smtClean="0"/>
              <a:t>;"&gt;This is a heading&lt;/h1&gt;</a:t>
            </a:r>
            <a:br>
              <a:rPr lang="en-US" sz="2000" dirty="0" smtClean="0"/>
            </a:br>
            <a:r>
              <a:rPr lang="en-US" sz="2000" dirty="0" smtClean="0"/>
              <a:t>&lt;p style="background-</a:t>
            </a:r>
            <a:r>
              <a:rPr lang="en-US" sz="2000" dirty="0" err="1" smtClean="0"/>
              <a:t>color:tomato</a:t>
            </a:r>
            <a:r>
              <a:rPr lang="en-US" sz="2000" dirty="0" smtClean="0"/>
              <a:t>;"&gt;This is a paragraph.&lt;/p&gt;</a:t>
            </a:r>
            <a:br>
              <a:rPr lang="en-US" sz="2000" dirty="0" smtClean="0"/>
            </a:br>
            <a:r>
              <a:rPr lang="en-US" sz="2000" dirty="0" smtClean="0"/>
              <a:t>&lt;/body&gt;</a:t>
            </a:r>
          </a:p>
          <a:p>
            <a:r>
              <a:rPr lang="en-US" sz="2400" b="1" dirty="0" smtClean="0"/>
              <a:t>Text Color</a:t>
            </a:r>
          </a:p>
          <a:p>
            <a:pPr lvl="1"/>
            <a:r>
              <a:rPr lang="en-US" sz="2000" dirty="0" smtClean="0"/>
              <a:t>The CSS color property defines the text color for an HTML element:</a:t>
            </a:r>
          </a:p>
          <a:p>
            <a:pPr lvl="1"/>
            <a:r>
              <a:rPr lang="en-US" sz="2000" dirty="0" smtClean="0"/>
              <a:t>&lt;h1 style="</a:t>
            </a:r>
            <a:r>
              <a:rPr lang="en-US" sz="2000" dirty="0" err="1" smtClean="0"/>
              <a:t>color:blue</a:t>
            </a:r>
            <a:r>
              <a:rPr lang="en-US" sz="2000" dirty="0" smtClean="0"/>
              <a:t>;"&gt;This is a heading&lt;/h1&gt;</a:t>
            </a:r>
            <a:br>
              <a:rPr lang="en-US" sz="2000" dirty="0" smtClean="0"/>
            </a:br>
            <a:r>
              <a:rPr lang="en-US" sz="2000" dirty="0" smtClean="0"/>
              <a:t>&lt;p style="</a:t>
            </a:r>
            <a:r>
              <a:rPr lang="en-US" sz="2000" dirty="0" err="1" smtClean="0"/>
              <a:t>color:red</a:t>
            </a:r>
            <a:r>
              <a:rPr lang="en-US" sz="2000" dirty="0" smtClean="0"/>
              <a:t>;"&gt;This is a paragraph.&lt;/p&gt;</a:t>
            </a:r>
          </a:p>
          <a:p>
            <a:r>
              <a:rPr lang="en-US" sz="2400" b="1" dirty="0" smtClean="0"/>
              <a:t>Fonts</a:t>
            </a:r>
          </a:p>
          <a:p>
            <a:pPr lvl="1"/>
            <a:r>
              <a:rPr lang="en-US" sz="2000" dirty="0" smtClean="0"/>
              <a:t>The CSS font-family property defines the font to be used for an HTML element:</a:t>
            </a:r>
          </a:p>
          <a:p>
            <a:pPr lvl="1"/>
            <a:r>
              <a:rPr lang="en-US" sz="2000" dirty="0" smtClean="0"/>
              <a:t>&lt;h1 style="font-</a:t>
            </a:r>
            <a:r>
              <a:rPr lang="en-US" sz="2000" dirty="0" err="1" smtClean="0"/>
              <a:t>family:verdana</a:t>
            </a:r>
            <a:r>
              <a:rPr lang="en-US" sz="2000" dirty="0" smtClean="0"/>
              <a:t>;"&gt;This is a heading&lt;/h1&gt;</a:t>
            </a:r>
            <a:br>
              <a:rPr lang="en-US" sz="2000" dirty="0" smtClean="0"/>
            </a:br>
            <a:r>
              <a:rPr lang="en-US" sz="2000" dirty="0" smtClean="0"/>
              <a:t>&lt;p style="font-</a:t>
            </a:r>
            <a:r>
              <a:rPr lang="en-US" sz="2000" dirty="0" err="1" smtClean="0"/>
              <a:t>family:courier</a:t>
            </a:r>
            <a:r>
              <a:rPr lang="en-US" sz="2000" dirty="0" smtClean="0"/>
              <a:t>;"&gt;This is a paragraph.&lt;/p&gt;</a:t>
            </a:r>
            <a:endParaRPr lang="en-US" sz="2000"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Styles</a:t>
            </a:r>
            <a:endParaRPr lang="en-US" dirty="0"/>
          </a:p>
        </p:txBody>
      </p:sp>
      <p:sp>
        <p:nvSpPr>
          <p:cNvPr id="3" name="Content Placeholder 2"/>
          <p:cNvSpPr>
            <a:spLocks noGrp="1"/>
          </p:cNvSpPr>
          <p:nvPr>
            <p:ph idx="1"/>
          </p:nvPr>
        </p:nvSpPr>
        <p:spPr>
          <a:xfrm>
            <a:off x="0" y="1447800"/>
            <a:ext cx="9144000" cy="5410199"/>
          </a:xfrm>
        </p:spPr>
        <p:txBody>
          <a:bodyPr/>
          <a:lstStyle/>
          <a:p>
            <a:r>
              <a:rPr lang="en-US" b="1" dirty="0" smtClean="0"/>
              <a:t>Text Size</a:t>
            </a:r>
          </a:p>
          <a:p>
            <a:pPr lvl="1"/>
            <a:r>
              <a:rPr lang="en-US" sz="2400" dirty="0" smtClean="0"/>
              <a:t>The CSS font-size property defines the text size for an HTML element:</a:t>
            </a:r>
          </a:p>
          <a:p>
            <a:pPr lvl="1"/>
            <a:r>
              <a:rPr lang="en-US" dirty="0" smtClean="0"/>
              <a:t>&lt;h1 style="font-size:300%;"&gt;This is a heading&lt;/h1&gt;</a:t>
            </a:r>
            <a:br>
              <a:rPr lang="en-US" dirty="0" smtClean="0"/>
            </a:br>
            <a:r>
              <a:rPr lang="en-US" dirty="0" smtClean="0"/>
              <a:t>&lt;p style="font-size:160%;"&gt;This is a paragraph.&lt;/p&gt;</a:t>
            </a:r>
          </a:p>
          <a:p>
            <a:r>
              <a:rPr lang="en-US" b="1" dirty="0" smtClean="0"/>
              <a:t>Text Alignment</a:t>
            </a:r>
          </a:p>
          <a:p>
            <a:pPr lvl="1"/>
            <a:r>
              <a:rPr lang="en-US" sz="2400" dirty="0" smtClean="0"/>
              <a:t>The CSS text-align property defines the horizontal text alignment for an HTML element:</a:t>
            </a:r>
          </a:p>
          <a:p>
            <a:pPr lvl="1"/>
            <a:r>
              <a:rPr lang="en-US" dirty="0" smtClean="0"/>
              <a:t>&lt;h1 style="text-</a:t>
            </a:r>
            <a:r>
              <a:rPr lang="en-US" dirty="0" err="1" smtClean="0"/>
              <a:t>align:center</a:t>
            </a:r>
            <a:r>
              <a:rPr lang="en-US" dirty="0" smtClean="0"/>
              <a:t>;"&gt;Centered Heading&lt;/h1&gt;</a:t>
            </a:r>
            <a:br>
              <a:rPr lang="en-US" dirty="0" smtClean="0"/>
            </a:br>
            <a:r>
              <a:rPr lang="en-US" dirty="0" smtClean="0"/>
              <a:t>&lt;p style="text-</a:t>
            </a:r>
            <a:r>
              <a:rPr lang="en-US" dirty="0" err="1" smtClean="0"/>
              <a:t>align:center</a:t>
            </a:r>
            <a:r>
              <a:rPr lang="en-US" dirty="0" smtClean="0"/>
              <a:t>;"&gt;Centered paragraph.&lt;/p&gt;</a:t>
            </a:r>
          </a:p>
          <a:p>
            <a:endParaRPr lang="en-US" b="1" dirty="0" smtClean="0"/>
          </a:p>
          <a:p>
            <a:pPr lvl="1">
              <a:buNone/>
            </a:pPr>
            <a:endParaRPr lang="en-US" b="1"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HTML &lt;q&gt; for Short Quotations</a:t>
            </a:r>
            <a:endParaRPr lang="en-US" dirty="0"/>
          </a:p>
        </p:txBody>
      </p:sp>
      <p:sp>
        <p:nvSpPr>
          <p:cNvPr id="3" name="Content Placeholder 2"/>
          <p:cNvSpPr>
            <a:spLocks noGrp="1"/>
          </p:cNvSpPr>
          <p:nvPr>
            <p:ph idx="1"/>
          </p:nvPr>
        </p:nvSpPr>
        <p:spPr/>
        <p:txBody>
          <a:bodyPr>
            <a:normAutofit/>
          </a:bodyPr>
          <a:lstStyle/>
          <a:p>
            <a:r>
              <a:rPr lang="en-US" sz="2400" dirty="0" smtClean="0"/>
              <a:t>The HTML &lt;q&gt; tag defines a short quotation. Browsers normally insert quotation marks around the quotation.</a:t>
            </a:r>
          </a:p>
          <a:p>
            <a:pPr lvl="1"/>
            <a:r>
              <a:rPr lang="en-US" sz="2400" dirty="0" smtClean="0"/>
              <a:t>&lt;p&gt;WWF's goal is to: &lt;q&gt;Build a future where people live in harmony with nature.&lt;/q&gt;&lt;/p&gt;</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HTML &lt;</a:t>
            </a:r>
            <a:r>
              <a:rPr lang="en-US" dirty="0" err="1" smtClean="0"/>
              <a:t>abbr</a:t>
            </a:r>
            <a:r>
              <a:rPr lang="en-US" dirty="0" smtClean="0"/>
              <a:t>&gt; for Abbreviations</a:t>
            </a:r>
            <a:br>
              <a:rPr lang="en-US" dirty="0" smtClean="0"/>
            </a:br>
            <a:endParaRPr lang="en-US" dirty="0"/>
          </a:p>
        </p:txBody>
      </p:sp>
      <p:sp>
        <p:nvSpPr>
          <p:cNvPr id="3" name="Content Placeholder 2"/>
          <p:cNvSpPr>
            <a:spLocks noGrp="1"/>
          </p:cNvSpPr>
          <p:nvPr>
            <p:ph idx="1"/>
          </p:nvPr>
        </p:nvSpPr>
        <p:spPr/>
        <p:txBody>
          <a:bodyPr>
            <a:normAutofit/>
          </a:bodyPr>
          <a:lstStyle/>
          <a:p>
            <a:r>
              <a:rPr lang="en-US" sz="2600" dirty="0" smtClean="0"/>
              <a:t>The HTML &lt;</a:t>
            </a:r>
            <a:r>
              <a:rPr lang="en-US" sz="2600" dirty="0" err="1" smtClean="0"/>
              <a:t>abbr</a:t>
            </a:r>
            <a:r>
              <a:rPr lang="en-US" sz="2600" dirty="0" smtClean="0"/>
              <a:t>&gt; tag defines an abbreviation or an acronym, like "HTML", "CSS", "Mr.", "Dr.", "ASAP", "ATM".</a:t>
            </a:r>
          </a:p>
          <a:p>
            <a:r>
              <a:rPr lang="en-US" sz="2600" dirty="0" smtClean="0"/>
              <a:t>Marking abbreviations can give useful information to browsers, translation systems and search-engines.</a:t>
            </a:r>
          </a:p>
          <a:p>
            <a:pPr lvl="1"/>
            <a:r>
              <a:rPr lang="en-US" sz="2600" dirty="0" smtClean="0"/>
              <a:t>&lt;p&gt;The &lt;</a:t>
            </a:r>
            <a:r>
              <a:rPr lang="en-US" sz="2600" dirty="0" err="1" smtClean="0"/>
              <a:t>abbr</a:t>
            </a:r>
            <a:r>
              <a:rPr lang="en-US" sz="2600" dirty="0" smtClean="0"/>
              <a:t>  title="World Health Organization"&gt;WHO&lt;/</a:t>
            </a:r>
            <a:r>
              <a:rPr lang="en-US" sz="2600" dirty="0" err="1" smtClean="0"/>
              <a:t>abbr</a:t>
            </a:r>
            <a:r>
              <a:rPr lang="en-US" sz="2600" dirty="0" smtClean="0"/>
              <a:t>&gt; was founded in 1948.&lt;/p&gt;</a:t>
            </a:r>
            <a:br>
              <a:rPr lang="en-US" sz="2600" dirty="0" smtClean="0"/>
            </a:br>
            <a:endParaRPr lang="en-US"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HTML &lt;address&gt; for Contact Information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HTML &lt;address&gt; tag defines the contact information for the author/owner of a document or an article.</a:t>
            </a:r>
          </a:p>
          <a:p>
            <a:r>
              <a:rPr lang="en-US" sz="2400" dirty="0" smtClean="0"/>
              <a:t>The contact information can be an email address, URL, physical address, phone number, social media handle, etc.</a:t>
            </a:r>
          </a:p>
          <a:p>
            <a:r>
              <a:rPr lang="en-US" sz="2400" dirty="0" smtClean="0"/>
              <a:t>The text in the &lt;address&gt; element usually renders in </a:t>
            </a:r>
            <a:r>
              <a:rPr lang="en-US" sz="2400" i="1" dirty="0" smtClean="0"/>
              <a:t>italic,</a:t>
            </a:r>
            <a:r>
              <a:rPr lang="en-US" sz="2400" dirty="0" smtClean="0"/>
              <a:t> and browsers will always add a line break before and after the &lt;address&gt; element.</a:t>
            </a:r>
          </a:p>
          <a:p>
            <a:pPr lvl="1"/>
            <a:r>
              <a:rPr lang="en-US" sz="2000" dirty="0" smtClean="0"/>
              <a:t>&lt;address&gt;</a:t>
            </a:r>
            <a:br>
              <a:rPr lang="en-US" sz="2000" dirty="0" smtClean="0"/>
            </a:br>
            <a:r>
              <a:rPr lang="en-US" sz="2000" dirty="0" smtClean="0"/>
              <a:t>Written by John Doe.&lt;</a:t>
            </a:r>
            <a:r>
              <a:rPr lang="en-US" sz="2000" dirty="0" err="1" smtClean="0"/>
              <a:t>br</a:t>
            </a:r>
            <a:r>
              <a:rPr lang="en-US" sz="2000" dirty="0" smtClean="0"/>
              <a:t>&gt;</a:t>
            </a:r>
            <a:br>
              <a:rPr lang="en-US" sz="2000" dirty="0" smtClean="0"/>
            </a:br>
            <a:r>
              <a:rPr lang="en-US" sz="2000" dirty="0" smtClean="0"/>
              <a:t>Visit us at:&lt;</a:t>
            </a:r>
            <a:r>
              <a:rPr lang="en-US" sz="2000" dirty="0" err="1" smtClean="0"/>
              <a:t>br</a:t>
            </a:r>
            <a:r>
              <a:rPr lang="en-US" sz="2000" dirty="0" smtClean="0"/>
              <a:t>&gt;</a:t>
            </a:r>
            <a:br>
              <a:rPr lang="en-US" sz="2000" dirty="0" smtClean="0"/>
            </a:br>
            <a:r>
              <a:rPr lang="en-US" sz="2000" dirty="0" smtClean="0"/>
              <a:t>Example.com&lt;</a:t>
            </a:r>
            <a:r>
              <a:rPr lang="en-US" sz="2000" dirty="0" err="1" smtClean="0"/>
              <a:t>br</a:t>
            </a:r>
            <a:r>
              <a:rPr lang="en-US" sz="2000" dirty="0" smtClean="0"/>
              <a:t>&gt;</a:t>
            </a:r>
            <a:br>
              <a:rPr lang="en-US" sz="2000" dirty="0" smtClean="0"/>
            </a:br>
            <a:r>
              <a:rPr lang="en-US" sz="2000" dirty="0" smtClean="0"/>
              <a:t>Box 564, Disneyland&lt;</a:t>
            </a:r>
            <a:r>
              <a:rPr lang="en-US" sz="2000" dirty="0" err="1" smtClean="0"/>
              <a:t>br</a:t>
            </a:r>
            <a:r>
              <a:rPr lang="en-US" sz="2000" dirty="0" smtClean="0"/>
              <a:t>&gt;</a:t>
            </a:r>
            <a:br>
              <a:rPr lang="en-US" sz="2000" dirty="0" smtClean="0"/>
            </a:br>
            <a:r>
              <a:rPr lang="en-US" sz="2000" dirty="0" smtClean="0"/>
              <a:t>USA</a:t>
            </a:r>
            <a:br>
              <a:rPr lang="en-US" sz="2000" dirty="0" smtClean="0"/>
            </a:br>
            <a:r>
              <a:rPr lang="en-US" sz="2000" dirty="0" smtClean="0"/>
              <a:t>&lt;/address&gt;</a:t>
            </a:r>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Color</a:t>
            </a:r>
            <a:endParaRPr lang="en-US" dirty="0"/>
          </a:p>
        </p:txBody>
      </p:sp>
      <p:sp>
        <p:nvSpPr>
          <p:cNvPr id="3" name="Content Placeholder 2"/>
          <p:cNvSpPr>
            <a:spLocks noGrp="1"/>
          </p:cNvSpPr>
          <p:nvPr>
            <p:ph idx="1"/>
          </p:nvPr>
        </p:nvSpPr>
        <p:spPr/>
        <p:txBody>
          <a:bodyPr/>
          <a:lstStyle/>
          <a:p>
            <a:r>
              <a:rPr lang="en-US" dirty="0" smtClean="0"/>
              <a:t>You can set the background color for HTML elements:</a:t>
            </a:r>
          </a:p>
          <a:p>
            <a:pPr lvl="1"/>
            <a:r>
              <a:rPr lang="en-US" sz="2400" dirty="0" smtClean="0"/>
              <a:t>&lt;h1 style="background-</a:t>
            </a:r>
            <a:r>
              <a:rPr lang="en-US" sz="2400" dirty="0" err="1" smtClean="0"/>
              <a:t>color:DodgerBlue</a:t>
            </a:r>
            <a:r>
              <a:rPr lang="en-US" sz="2400" dirty="0" smtClean="0"/>
              <a:t>;"&gt;Hello World&lt;/h1&gt;</a:t>
            </a:r>
          </a:p>
          <a:p>
            <a:pPr lvl="1"/>
            <a:r>
              <a:rPr lang="en-US" sz="2400" dirty="0" smtClean="0"/>
              <a:t>&lt;p style="background-</a:t>
            </a:r>
            <a:r>
              <a:rPr lang="en-US" sz="2400" dirty="0" err="1" smtClean="0"/>
              <a:t>color:Tomato</a:t>
            </a:r>
            <a:r>
              <a:rPr lang="en-US" sz="2400" dirty="0" smtClean="0"/>
              <a:t>;"&gt;</a:t>
            </a:r>
            <a:r>
              <a:rPr lang="en-US" sz="2400" dirty="0" err="1" smtClean="0"/>
              <a:t>Lorem</a:t>
            </a:r>
            <a:r>
              <a:rPr lang="en-US" sz="2400" dirty="0" smtClean="0"/>
              <a:t> </a:t>
            </a:r>
            <a:r>
              <a:rPr lang="en-US" sz="2400" dirty="0" err="1" smtClean="0"/>
              <a:t>ipsum</a:t>
            </a:r>
            <a:r>
              <a:rPr lang="en-US" sz="2400" dirty="0" smtClean="0"/>
              <a:t>...&lt;/p&gt;</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 Color</a:t>
            </a:r>
            <a:br>
              <a:rPr lang="en-US" dirty="0" smtClean="0"/>
            </a:br>
            <a:endParaRPr lang="en-US" dirty="0"/>
          </a:p>
        </p:txBody>
      </p:sp>
      <p:sp>
        <p:nvSpPr>
          <p:cNvPr id="3" name="Content Placeholder 2"/>
          <p:cNvSpPr>
            <a:spLocks noGrp="1"/>
          </p:cNvSpPr>
          <p:nvPr>
            <p:ph idx="1"/>
          </p:nvPr>
        </p:nvSpPr>
        <p:spPr/>
        <p:txBody>
          <a:bodyPr/>
          <a:lstStyle/>
          <a:p>
            <a:r>
              <a:rPr lang="en-US" dirty="0" smtClean="0"/>
              <a:t>You can set the color of text:</a:t>
            </a:r>
          </a:p>
          <a:p>
            <a:pPr lvl="1"/>
            <a:r>
              <a:rPr lang="en-US" sz="2400" dirty="0" smtClean="0"/>
              <a:t>&lt;h1 style="</a:t>
            </a:r>
            <a:r>
              <a:rPr lang="en-US" sz="2400" dirty="0" err="1" smtClean="0"/>
              <a:t>color:Tomato</a:t>
            </a:r>
            <a:r>
              <a:rPr lang="en-US" sz="2400" dirty="0" smtClean="0"/>
              <a:t>;"&gt;Hello World&lt;/h1&gt;</a:t>
            </a:r>
            <a:br>
              <a:rPr lang="en-US" sz="2400" dirty="0" smtClean="0"/>
            </a:br>
            <a:r>
              <a:rPr lang="en-US" sz="2400" dirty="0" smtClean="0"/>
              <a:t>&lt;p style="</a:t>
            </a:r>
            <a:r>
              <a:rPr lang="en-US" sz="2400" dirty="0" err="1" smtClean="0"/>
              <a:t>color:DodgerBlue</a:t>
            </a:r>
            <a:r>
              <a:rPr lang="en-US" sz="2400" dirty="0" smtClean="0"/>
              <a:t>;"&gt;The text in blue...&lt;/p&gt;</a:t>
            </a:r>
            <a:br>
              <a:rPr lang="en-US" sz="2400" dirty="0" smtClean="0"/>
            </a:br>
            <a:r>
              <a:rPr lang="en-US" sz="2400" dirty="0" smtClean="0"/>
              <a:t>&lt;p style="</a:t>
            </a:r>
            <a:r>
              <a:rPr lang="en-US" sz="2400" dirty="0" err="1" smtClean="0"/>
              <a:t>color:MediumSeaGreen</a:t>
            </a:r>
            <a:r>
              <a:rPr lang="en-US" sz="2400" dirty="0" smtClean="0"/>
              <a:t>;"&gt;new text with new color...&lt;/p&gt;</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Border Color</a:t>
            </a:r>
            <a:endParaRPr lang="en-US" dirty="0"/>
          </a:p>
        </p:txBody>
      </p:sp>
      <p:sp>
        <p:nvSpPr>
          <p:cNvPr id="3" name="Content Placeholder 2"/>
          <p:cNvSpPr>
            <a:spLocks noGrp="1"/>
          </p:cNvSpPr>
          <p:nvPr>
            <p:ph idx="1"/>
          </p:nvPr>
        </p:nvSpPr>
        <p:spPr/>
        <p:txBody>
          <a:bodyPr/>
          <a:lstStyle/>
          <a:p>
            <a:r>
              <a:rPr lang="en-US" dirty="0" smtClean="0"/>
              <a:t>You can set the color of borders:</a:t>
            </a:r>
          </a:p>
          <a:p>
            <a:pPr lvl="1"/>
            <a:r>
              <a:rPr lang="en-US" sz="2400" dirty="0" smtClean="0"/>
              <a:t>&lt;h1 style="border:2px solid Tomato;"&gt;Hello World&lt;/h1&gt;</a:t>
            </a:r>
            <a:br>
              <a:rPr lang="en-US" sz="2400" dirty="0" smtClean="0"/>
            </a:br>
            <a:r>
              <a:rPr lang="en-US" sz="2400" dirty="0" smtClean="0"/>
              <a:t>&lt;h1 style="border:2px solid </a:t>
            </a:r>
            <a:r>
              <a:rPr lang="en-US" sz="2400" dirty="0" err="1" smtClean="0"/>
              <a:t>DodgerBlue</a:t>
            </a:r>
            <a:r>
              <a:rPr lang="en-US" sz="2400" dirty="0" smtClean="0"/>
              <a:t>;"&gt;Hello World&lt;/h1&gt;</a:t>
            </a:r>
            <a:br>
              <a:rPr lang="en-US" sz="2400" dirty="0" smtClean="0"/>
            </a:br>
            <a:r>
              <a:rPr lang="en-US" sz="2400" dirty="0" smtClean="0"/>
              <a:t>&lt;h1 style="border:2px solid Violet;"&gt;Hello World&lt;/h1&gt;</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Color Values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In HTML, colors can also be specified using RGB values, HEX values, HSL values, RGBA values, and HSLA values.</a:t>
            </a:r>
          </a:p>
          <a:p>
            <a:r>
              <a:rPr lang="en-US" sz="2400" dirty="0" smtClean="0"/>
              <a:t>The following three &lt;div&gt; elements have their background color set with RGB, HEX, and HSL values:</a:t>
            </a:r>
          </a:p>
          <a:p>
            <a:pPr lvl="1"/>
            <a:r>
              <a:rPr lang="en-US" sz="2000" dirty="0" smtClean="0"/>
              <a:t>&lt;h1 style="background-</a:t>
            </a:r>
            <a:r>
              <a:rPr lang="en-US" sz="2000" dirty="0" err="1" smtClean="0"/>
              <a:t>color:rgb</a:t>
            </a:r>
            <a:r>
              <a:rPr lang="en-US" sz="2000" dirty="0" smtClean="0"/>
              <a:t>(255, 99, 71);"&gt;new1&lt;/h1&gt;</a:t>
            </a:r>
            <a:br>
              <a:rPr lang="en-US" sz="2000" dirty="0" smtClean="0"/>
            </a:br>
            <a:r>
              <a:rPr lang="en-US" sz="2000" dirty="0" smtClean="0"/>
              <a:t>&lt;h1 style="background-color:#ff6347;"&gt;new2&lt;/h1&gt;</a:t>
            </a:r>
            <a:br>
              <a:rPr lang="en-US" sz="2000" dirty="0" smtClean="0"/>
            </a:br>
            <a:r>
              <a:rPr lang="en-US" sz="2000" dirty="0" smtClean="0"/>
              <a:t>&lt;h1 style="background-</a:t>
            </a:r>
            <a:r>
              <a:rPr lang="en-US" sz="2000" dirty="0" err="1" smtClean="0"/>
              <a:t>color:hsl</a:t>
            </a:r>
            <a:r>
              <a:rPr lang="en-US" sz="2000" dirty="0" smtClean="0"/>
              <a:t>(9, 100%, 64%);"&gt;new3&lt;/h1&gt;</a:t>
            </a:r>
          </a:p>
          <a:p>
            <a:r>
              <a:rPr lang="en-US" sz="2400" dirty="0" smtClean="0"/>
              <a:t>The following two &lt;h1&gt; elements have their background color set with RGBA and HSLA values, which adds an Alpha channel to the color (here we have 50% transparency):</a:t>
            </a:r>
          </a:p>
          <a:p>
            <a:pPr lvl="1"/>
            <a:r>
              <a:rPr lang="en-US" sz="2000" dirty="0" smtClean="0"/>
              <a:t>&lt;h1 style="background-</a:t>
            </a:r>
            <a:r>
              <a:rPr lang="en-US" sz="2000" dirty="0" err="1" smtClean="0"/>
              <a:t>color:rgba</a:t>
            </a:r>
            <a:r>
              <a:rPr lang="en-US" sz="2000" dirty="0" smtClean="0"/>
              <a:t>(255, 99, 71, 0.5);"&gt;new1&lt;/h1&gt;</a:t>
            </a:r>
            <a:br>
              <a:rPr lang="en-US" sz="2000" dirty="0" smtClean="0"/>
            </a:br>
            <a:r>
              <a:rPr lang="en-US" sz="2000" dirty="0" smtClean="0"/>
              <a:t>&lt;h1 style="background-</a:t>
            </a:r>
            <a:r>
              <a:rPr lang="en-US" sz="2000" dirty="0" err="1" smtClean="0"/>
              <a:t>color:hsla</a:t>
            </a:r>
            <a:r>
              <a:rPr lang="en-US" sz="2000" dirty="0" smtClean="0"/>
              <a:t>(9, 100%, 64%, 0.5);"&gt;new2&lt;/h1&gt;</a:t>
            </a:r>
          </a:p>
          <a:p>
            <a:pPr lvl="1"/>
            <a:r>
              <a:rPr lang="en-US" sz="2000" dirty="0" smtClean="0"/>
              <a:t>See further color explanation at https://www.w3schools.com/html/html_colors_rgb.asp</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Tag &lt;html&gt;</a:t>
            </a:r>
            <a:endParaRPr lang="en-US" dirty="0"/>
          </a:p>
        </p:txBody>
      </p:sp>
      <p:sp>
        <p:nvSpPr>
          <p:cNvPr id="3" name="Content Placeholder 2"/>
          <p:cNvSpPr>
            <a:spLocks noGrp="1"/>
          </p:cNvSpPr>
          <p:nvPr>
            <p:ph idx="1"/>
          </p:nvPr>
        </p:nvSpPr>
        <p:spPr>
          <a:xfrm>
            <a:off x="0" y="1775191"/>
            <a:ext cx="9144000" cy="4854209"/>
          </a:xfrm>
        </p:spPr>
        <p:txBody>
          <a:bodyPr/>
          <a:lstStyle/>
          <a:p>
            <a:r>
              <a:rPr lang="en-US" dirty="0" smtClean="0"/>
              <a:t>HTML is a markup language and makes use of various tags to format the content. These tags are enclosed within angle braces </a:t>
            </a:r>
            <a:r>
              <a:rPr lang="en-US" b="1" dirty="0" smtClean="0"/>
              <a:t>&lt;tag name&gt; </a:t>
            </a:r>
            <a:r>
              <a:rPr lang="en-US" dirty="0" smtClean="0"/>
              <a:t>. </a:t>
            </a:r>
          </a:p>
          <a:p>
            <a:r>
              <a:rPr lang="en-US" dirty="0" smtClean="0"/>
              <a:t>Except few tags, most of the tags have their corresponding closing tags. </a:t>
            </a:r>
          </a:p>
          <a:p>
            <a:r>
              <a:rPr lang="en-US" dirty="0" smtClean="0"/>
              <a:t>For example, </a:t>
            </a:r>
            <a:r>
              <a:rPr lang="en-US" b="1" dirty="0" smtClean="0"/>
              <a:t>&lt;html&gt; </a:t>
            </a:r>
            <a:r>
              <a:rPr lang="en-US" dirty="0" smtClean="0"/>
              <a:t>has its closing tag </a:t>
            </a:r>
            <a:r>
              <a:rPr lang="en-US" b="1" dirty="0" smtClean="0"/>
              <a:t>&lt;/html&gt; </a:t>
            </a:r>
            <a:r>
              <a:rPr lang="en-US" dirty="0" smtClean="0"/>
              <a:t>and </a:t>
            </a:r>
            <a:r>
              <a:rPr lang="en-US" b="1" dirty="0" smtClean="0"/>
              <a:t>&lt;body&gt; </a:t>
            </a:r>
            <a:r>
              <a:rPr lang="en-US" dirty="0" smtClean="0"/>
              <a:t>tag has its closing tag </a:t>
            </a:r>
            <a:r>
              <a:rPr lang="en-US" b="1" dirty="0" smtClean="0"/>
              <a:t>&lt;/body&gt;.</a:t>
            </a:r>
            <a:endParaRPr lang="en-US"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&lt;Div&gt; tag</a:t>
            </a:r>
            <a:endParaRPr lang="en-US" dirty="0"/>
          </a:p>
        </p:txBody>
      </p:sp>
      <p:sp>
        <p:nvSpPr>
          <p:cNvPr id="3" name="Content Placeholder 2"/>
          <p:cNvSpPr>
            <a:spLocks noGrp="1"/>
          </p:cNvSpPr>
          <p:nvPr>
            <p:ph idx="1"/>
          </p:nvPr>
        </p:nvSpPr>
        <p:spPr/>
        <p:txBody>
          <a:bodyPr>
            <a:normAutofit lnSpcReduction="10000"/>
          </a:bodyPr>
          <a:lstStyle/>
          <a:p>
            <a:r>
              <a:rPr lang="en-US" dirty="0" smtClean="0"/>
              <a:t>&lt;div&gt; tag is used to apply alignment and formatting to a section of document.</a:t>
            </a:r>
          </a:p>
          <a:p>
            <a:r>
              <a:rPr lang="en-US" dirty="0" smtClean="0"/>
              <a:t>Example:</a:t>
            </a:r>
          </a:p>
          <a:p>
            <a:pPr lvl="1"/>
            <a:r>
              <a:rPr lang="en-US" dirty="0" smtClean="0"/>
              <a:t>&lt;div align=“left”&gt; </a:t>
            </a:r>
          </a:p>
          <a:p>
            <a:pPr lvl="1">
              <a:buNone/>
            </a:pPr>
            <a:r>
              <a:rPr lang="en-US" dirty="0" smtClean="0"/>
              <a:t>     The </a:t>
            </a:r>
            <a:r>
              <a:rPr lang="en-US" i="1" dirty="0" smtClean="0"/>
              <a:t>order</a:t>
            </a:r>
            <a:r>
              <a:rPr lang="en-US" dirty="0" smtClean="0"/>
              <a:t> of these four bytes in memory can differ, which can lead to confusion when image data is exchanged. These encodings are often denoted by the four letters in some order (e.g. RGBA, ARGB, etc.).</a:t>
            </a:r>
          </a:p>
          <a:p>
            <a:pPr lvl="1">
              <a:buNone/>
            </a:pPr>
            <a:r>
              <a:rPr lang="en-US" dirty="0" smtClean="0"/>
              <a:t> &lt;/div&gt;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List</a:t>
            </a:r>
            <a:endParaRPr lang="en-US" dirty="0"/>
          </a:p>
        </p:txBody>
      </p:sp>
      <p:sp>
        <p:nvSpPr>
          <p:cNvPr id="3" name="Content Placeholder 2"/>
          <p:cNvSpPr>
            <a:spLocks noGrp="1"/>
          </p:cNvSpPr>
          <p:nvPr>
            <p:ph idx="1"/>
          </p:nvPr>
        </p:nvSpPr>
        <p:spPr>
          <a:xfrm>
            <a:off x="0" y="1524001"/>
            <a:ext cx="9144000" cy="5334000"/>
          </a:xfrm>
        </p:spPr>
        <p:txBody>
          <a:bodyPr>
            <a:normAutofit/>
          </a:bodyPr>
          <a:lstStyle/>
          <a:p>
            <a:r>
              <a:rPr lang="en-US" sz="2400" dirty="0" smtClean="0"/>
              <a:t>HTML can display different items in the form of lists. Lists are used to present text in more readable form. Different types of lists are as follows:</a:t>
            </a:r>
          </a:p>
          <a:p>
            <a:r>
              <a:rPr lang="en-US" sz="2400" dirty="0" smtClean="0"/>
              <a:t>Ordered list</a:t>
            </a:r>
          </a:p>
          <a:p>
            <a:r>
              <a:rPr lang="en-US" sz="2400" dirty="0" smtClean="0"/>
              <a:t>Unordered list</a:t>
            </a:r>
          </a:p>
          <a:p>
            <a:r>
              <a:rPr lang="en-US" sz="2400" dirty="0" smtClean="0"/>
              <a:t>Definition lists</a:t>
            </a:r>
          </a:p>
          <a:p>
            <a:r>
              <a:rPr lang="en-US" sz="2400" b="1" dirty="0" smtClean="0"/>
              <a:t>Ordered list:</a:t>
            </a:r>
          </a:p>
          <a:p>
            <a:pPr lvl="1"/>
            <a:r>
              <a:rPr lang="en-US" sz="2000" dirty="0" smtClean="0"/>
              <a:t>An ordered list is a list of items in which each item is marked with a number. Ordered list is also known s numbered list. &lt;</a:t>
            </a:r>
            <a:r>
              <a:rPr lang="en-US" sz="2000" dirty="0" err="1" smtClean="0"/>
              <a:t>ol</a:t>
            </a:r>
            <a:r>
              <a:rPr lang="en-US" sz="2000" dirty="0" smtClean="0"/>
              <a:t>&gt; tag is used to create as ordered list. &lt;</a:t>
            </a:r>
            <a:r>
              <a:rPr lang="en-US" sz="2000" dirty="0" err="1" smtClean="0"/>
              <a:t>li</a:t>
            </a:r>
            <a:r>
              <a:rPr lang="en-US" sz="2000" dirty="0" smtClean="0"/>
              <a:t>&gt; tag is used with each item in the list.</a:t>
            </a: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list</a:t>
            </a:r>
            <a:endParaRPr lang="en-US" dirty="0"/>
          </a:p>
        </p:txBody>
      </p:sp>
      <p:graphicFrame>
        <p:nvGraphicFramePr>
          <p:cNvPr id="4" name="Content Placeholder 3"/>
          <p:cNvGraphicFramePr>
            <a:graphicFrameLocks noGrp="1"/>
          </p:cNvGraphicFramePr>
          <p:nvPr>
            <p:ph idx="1"/>
          </p:nvPr>
        </p:nvGraphicFramePr>
        <p:xfrm>
          <a:off x="457200" y="1774825"/>
          <a:ext cx="8229600" cy="3393440"/>
        </p:xfrm>
        <a:graphic>
          <a:graphicData uri="http://schemas.openxmlformats.org/drawingml/2006/table">
            <a:tbl>
              <a:tblPr firstRow="1" bandRow="1">
                <a:tableStyleId>{5C22544A-7EE6-4342-B048-85BDC9FD1C3A}</a:tableStyleId>
              </a:tblPr>
              <a:tblGrid>
                <a:gridCol w="2209800"/>
                <a:gridCol w="6019800"/>
              </a:tblGrid>
              <a:tr h="370840">
                <a:tc>
                  <a:txBody>
                    <a:bodyPr/>
                    <a:lstStyle/>
                    <a:p>
                      <a:r>
                        <a:rPr lang="en-US" dirty="0" smtClean="0"/>
                        <a:t>Attribute</a:t>
                      </a:r>
                      <a:endParaRPr lang="en-US" dirty="0"/>
                    </a:p>
                  </a:txBody>
                  <a:tcPr/>
                </a:tc>
                <a:tc>
                  <a:txBody>
                    <a:bodyPr/>
                    <a:lstStyle/>
                    <a:p>
                      <a:r>
                        <a:rPr lang="en-US" dirty="0" smtClean="0"/>
                        <a:t>Description</a:t>
                      </a:r>
                      <a:endParaRPr lang="en-US" dirty="0"/>
                    </a:p>
                  </a:txBody>
                  <a:tcPr/>
                </a:tc>
              </a:tr>
              <a:tr h="370840">
                <a:tc>
                  <a:txBody>
                    <a:bodyPr/>
                    <a:lstStyle/>
                    <a:p>
                      <a:r>
                        <a:rPr lang="en-US" dirty="0" smtClean="0"/>
                        <a:t>Type</a:t>
                      </a:r>
                      <a:endParaRPr lang="en-US" dirty="0"/>
                    </a:p>
                  </a:txBody>
                  <a:tcPr/>
                </a:tc>
                <a:tc>
                  <a:txBody>
                    <a:bodyPr/>
                    <a:lstStyle/>
                    <a:p>
                      <a:r>
                        <a:rPr lang="en-US" dirty="0" smtClean="0"/>
                        <a:t>Specifies the number scheme for the list.</a:t>
                      </a:r>
                      <a:r>
                        <a:rPr lang="en-US" baseline="0" dirty="0" smtClean="0"/>
                        <a:t> The default number scheme is 1,2,3,…. Possible schemes are:</a:t>
                      </a:r>
                    </a:p>
                    <a:p>
                      <a:pPr marL="342900" indent="-342900">
                        <a:buAutoNum type="arabicPlain"/>
                      </a:pPr>
                      <a:r>
                        <a:rPr lang="en-US" baseline="0" dirty="0" smtClean="0"/>
                        <a:t>For 1,2,3…</a:t>
                      </a:r>
                    </a:p>
                    <a:p>
                      <a:pPr marL="342900" indent="-342900">
                        <a:buNone/>
                      </a:pPr>
                      <a:r>
                        <a:rPr lang="en-US" baseline="0" dirty="0" smtClean="0"/>
                        <a:t>A     for A,B,C…</a:t>
                      </a:r>
                    </a:p>
                    <a:p>
                      <a:pPr marL="342900" indent="-342900">
                        <a:buNone/>
                      </a:pPr>
                      <a:r>
                        <a:rPr lang="en-US" baseline="0" dirty="0" smtClean="0"/>
                        <a:t> a     for </a:t>
                      </a:r>
                      <a:r>
                        <a:rPr lang="en-US" baseline="0" dirty="0" err="1" smtClean="0"/>
                        <a:t>a,b,c</a:t>
                      </a:r>
                      <a:r>
                        <a:rPr lang="en-US" baseline="0" dirty="0" smtClean="0"/>
                        <a:t>…</a:t>
                      </a:r>
                    </a:p>
                    <a:p>
                      <a:pPr marL="342900" indent="-342900">
                        <a:buNone/>
                      </a:pPr>
                      <a:r>
                        <a:rPr lang="en-US" baseline="0" dirty="0" smtClean="0"/>
                        <a:t>I       for I,II,III…</a:t>
                      </a:r>
                    </a:p>
                    <a:p>
                      <a:pPr marL="342900" indent="-342900">
                        <a:buNone/>
                      </a:pPr>
                      <a:r>
                        <a:rPr lang="en-US" baseline="0" dirty="0" smtClean="0"/>
                        <a:t> </a:t>
                      </a:r>
                      <a:r>
                        <a:rPr lang="en-US" baseline="0" dirty="0" err="1" smtClean="0"/>
                        <a:t>i</a:t>
                      </a:r>
                      <a:r>
                        <a:rPr lang="en-US" baseline="0" dirty="0" smtClean="0"/>
                        <a:t>     for </a:t>
                      </a:r>
                      <a:r>
                        <a:rPr lang="en-US" baseline="0" dirty="0" err="1" smtClean="0"/>
                        <a:t>I,ii,iii</a:t>
                      </a:r>
                      <a:r>
                        <a:rPr lang="en-US" baseline="0" dirty="0" smtClean="0"/>
                        <a:t>…</a:t>
                      </a:r>
                    </a:p>
                  </a:txBody>
                  <a:tcPr/>
                </a:tc>
              </a:tr>
              <a:tr h="370840">
                <a:tc>
                  <a:txBody>
                    <a:bodyPr/>
                    <a:lstStyle/>
                    <a:p>
                      <a:r>
                        <a:rPr lang="en-US" dirty="0" smtClean="0"/>
                        <a:t>Start</a:t>
                      </a:r>
                      <a:endParaRPr lang="en-US" dirty="0"/>
                    </a:p>
                  </a:txBody>
                  <a:tcPr/>
                </a:tc>
                <a:tc>
                  <a:txBody>
                    <a:bodyPr/>
                    <a:lstStyle/>
                    <a:p>
                      <a:r>
                        <a:rPr lang="en-US" dirty="0" smtClean="0"/>
                        <a:t>Specifies the starting number of the list</a:t>
                      </a:r>
                      <a:endParaRPr lang="en-US" dirty="0"/>
                    </a:p>
                  </a:txBody>
                  <a:tcPr/>
                </a:tc>
              </a:tr>
              <a:tr h="370840">
                <a:tc>
                  <a:txBody>
                    <a:bodyPr/>
                    <a:lstStyle/>
                    <a:p>
                      <a:r>
                        <a:rPr lang="en-US" dirty="0" smtClean="0"/>
                        <a:t>Value</a:t>
                      </a:r>
                      <a:endParaRPr lang="en-US" dirty="0"/>
                    </a:p>
                  </a:txBody>
                  <a:tcPr/>
                </a:tc>
                <a:tc>
                  <a:txBody>
                    <a:bodyPr/>
                    <a:lstStyle/>
                    <a:p>
                      <a:r>
                        <a:rPr lang="en-US" dirty="0" smtClean="0"/>
                        <a:t>Changes the numbering sequence in the middle of list. It Is</a:t>
                      </a:r>
                      <a:r>
                        <a:rPr lang="en-US" baseline="0" dirty="0" smtClean="0"/>
                        <a:t> used in &lt;</a:t>
                      </a:r>
                      <a:r>
                        <a:rPr lang="en-US" baseline="0" dirty="0" err="1" smtClean="0"/>
                        <a:t>li</a:t>
                      </a:r>
                      <a:r>
                        <a:rPr lang="en-US" baseline="0" dirty="0" smtClean="0"/>
                        <a:t>&gt; tag.</a:t>
                      </a:r>
                      <a:endParaRPr lang="en-US" dirty="0"/>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ordered list </a:t>
            </a:r>
            <a:endParaRPr lang="en-US" dirty="0"/>
          </a:p>
        </p:txBody>
      </p:sp>
      <p:sp>
        <p:nvSpPr>
          <p:cNvPr id="3" name="Content Placeholder 2"/>
          <p:cNvSpPr>
            <a:spLocks noGrp="1"/>
          </p:cNvSpPr>
          <p:nvPr>
            <p:ph idx="1"/>
          </p:nvPr>
        </p:nvSpPr>
        <p:spPr/>
        <p:txBody>
          <a:bodyPr/>
          <a:lstStyle/>
          <a:p>
            <a:pPr>
              <a:buNone/>
            </a:pPr>
            <a:r>
              <a:rPr lang="en-US" dirty="0" smtClean="0"/>
              <a:t>&lt;</a:t>
            </a:r>
            <a:r>
              <a:rPr lang="en-US" dirty="0" err="1" smtClean="0"/>
              <a:t>ol</a:t>
            </a:r>
            <a:r>
              <a:rPr lang="en-US" dirty="0" smtClean="0"/>
              <a:t> type=“A” Start=“3” &gt;names of colors are:</a:t>
            </a:r>
          </a:p>
          <a:p>
            <a:pPr lvl="1">
              <a:buNone/>
            </a:pPr>
            <a:r>
              <a:rPr lang="en-US" dirty="0" smtClean="0"/>
              <a:t>&lt;</a:t>
            </a:r>
            <a:r>
              <a:rPr lang="en-US" dirty="0" err="1" smtClean="0"/>
              <a:t>li</a:t>
            </a:r>
            <a:r>
              <a:rPr lang="en-US" dirty="0" smtClean="0"/>
              <a:t>&gt; Red&lt;/</a:t>
            </a:r>
            <a:r>
              <a:rPr lang="en-US" dirty="0" err="1" smtClean="0"/>
              <a:t>li</a:t>
            </a:r>
            <a:r>
              <a:rPr lang="en-US" dirty="0" smtClean="0"/>
              <a:t>&gt;</a:t>
            </a:r>
          </a:p>
          <a:p>
            <a:pPr lvl="1">
              <a:buNone/>
            </a:pPr>
            <a:r>
              <a:rPr lang="en-US" dirty="0" smtClean="0"/>
              <a:t>&lt;</a:t>
            </a:r>
            <a:r>
              <a:rPr lang="en-US" dirty="0" err="1" smtClean="0"/>
              <a:t>li</a:t>
            </a:r>
            <a:r>
              <a:rPr lang="en-US" dirty="0" smtClean="0"/>
              <a:t>&gt;blue&lt;/</a:t>
            </a:r>
            <a:r>
              <a:rPr lang="en-US" dirty="0" err="1" smtClean="0"/>
              <a:t>li</a:t>
            </a:r>
            <a:r>
              <a:rPr lang="en-US" dirty="0" smtClean="0"/>
              <a:t>&gt;</a:t>
            </a:r>
          </a:p>
          <a:p>
            <a:pPr lvl="1">
              <a:buNone/>
            </a:pPr>
            <a:r>
              <a:rPr lang="en-US" dirty="0" smtClean="0"/>
              <a:t>&lt;</a:t>
            </a:r>
            <a:r>
              <a:rPr lang="en-US" dirty="0" err="1" smtClean="0"/>
              <a:t>li</a:t>
            </a:r>
            <a:r>
              <a:rPr lang="en-US" dirty="0" smtClean="0"/>
              <a:t> value=“B”&gt;green&lt;/</a:t>
            </a:r>
            <a:r>
              <a:rPr lang="en-US" dirty="0" err="1" smtClean="0"/>
              <a:t>li</a:t>
            </a:r>
            <a:r>
              <a:rPr lang="en-US" dirty="0" smtClean="0"/>
              <a:t>&gt;</a:t>
            </a:r>
          </a:p>
          <a:p>
            <a:pPr marL="273050" lvl="1" indent="-152400">
              <a:buNone/>
            </a:pPr>
            <a:r>
              <a:rPr lang="en-US" dirty="0" smtClean="0"/>
              <a:t>&lt;/</a:t>
            </a:r>
            <a:r>
              <a:rPr lang="en-US" dirty="0" err="1" smtClean="0"/>
              <a:t>ol</a:t>
            </a:r>
            <a:r>
              <a:rPr lang="en-US" dirty="0" smtClean="0"/>
              <a:t>&gt;</a:t>
            </a:r>
          </a:p>
          <a:p>
            <a:pPr marL="273050" lvl="1" indent="-152400">
              <a:buNone/>
            </a:pPr>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Unordered list &lt;</a:t>
            </a:r>
            <a:r>
              <a:rPr lang="en-US" dirty="0" err="1" smtClean="0"/>
              <a:t>ul</a:t>
            </a:r>
            <a:r>
              <a:rPr lang="en-US" dirty="0" smtClean="0"/>
              <a:t>&gt;</a:t>
            </a:r>
            <a:endParaRPr lang="en-US" dirty="0"/>
          </a:p>
        </p:txBody>
      </p:sp>
      <p:sp>
        <p:nvSpPr>
          <p:cNvPr id="3" name="Content Placeholder 2"/>
          <p:cNvSpPr>
            <a:spLocks noGrp="1"/>
          </p:cNvSpPr>
          <p:nvPr>
            <p:ph idx="1"/>
          </p:nvPr>
        </p:nvSpPr>
        <p:spPr>
          <a:xfrm>
            <a:off x="457200" y="1775191"/>
            <a:ext cx="8229600" cy="3635009"/>
          </a:xfrm>
        </p:spPr>
        <p:txBody>
          <a:bodyPr>
            <a:normAutofit lnSpcReduction="10000"/>
          </a:bodyPr>
          <a:lstStyle/>
          <a:p>
            <a:r>
              <a:rPr lang="en-US" sz="2400" dirty="0" smtClean="0"/>
              <a:t>An unordered list is a list of items in which each item is marked with a symbol. </a:t>
            </a:r>
          </a:p>
          <a:p>
            <a:r>
              <a:rPr lang="en-US" sz="2400" dirty="0" smtClean="0"/>
              <a:t>Unordered list is also known as unnumbered list. </a:t>
            </a:r>
          </a:p>
          <a:p>
            <a:r>
              <a:rPr lang="en-US" sz="2400" dirty="0" smtClean="0"/>
              <a:t>&lt;</a:t>
            </a:r>
            <a:r>
              <a:rPr lang="en-US" sz="2400" dirty="0" err="1" smtClean="0"/>
              <a:t>ul</a:t>
            </a:r>
            <a:r>
              <a:rPr lang="en-US" sz="2400" dirty="0" smtClean="0"/>
              <a:t>&gt; tag is used to create an unordered list.</a:t>
            </a:r>
          </a:p>
          <a:p>
            <a:r>
              <a:rPr lang="en-US" sz="2400" dirty="0" smtClean="0"/>
              <a:t>&lt;</a:t>
            </a:r>
            <a:r>
              <a:rPr lang="en-US" sz="2400" dirty="0" err="1" smtClean="0"/>
              <a:t>li</a:t>
            </a:r>
            <a:r>
              <a:rPr lang="en-US" sz="2400" dirty="0" smtClean="0"/>
              <a:t>&gt; tag is used with each item in the list.</a:t>
            </a:r>
          </a:p>
          <a:p>
            <a:pPr lvl="1">
              <a:buNone/>
            </a:pPr>
            <a:r>
              <a:rPr lang="en-US" sz="2000" dirty="0" smtClean="0"/>
              <a:t>&lt;</a:t>
            </a:r>
            <a:r>
              <a:rPr lang="en-US" sz="2000" dirty="0" err="1" smtClean="0"/>
              <a:t>ul</a:t>
            </a:r>
            <a:r>
              <a:rPr lang="en-US" sz="2000" dirty="0" smtClean="0"/>
              <a:t> type=“square”&gt;fruits name</a:t>
            </a:r>
          </a:p>
          <a:p>
            <a:pPr lvl="1">
              <a:buNone/>
            </a:pPr>
            <a:r>
              <a:rPr lang="en-US" sz="2000" dirty="0" smtClean="0"/>
              <a:t>&lt;</a:t>
            </a:r>
            <a:r>
              <a:rPr lang="en-US" sz="2000" dirty="0" err="1" smtClean="0"/>
              <a:t>li</a:t>
            </a:r>
            <a:r>
              <a:rPr lang="en-US" sz="2000" dirty="0" smtClean="0"/>
              <a:t>&gt;apple&lt;/</a:t>
            </a:r>
            <a:r>
              <a:rPr lang="en-US" sz="2000" dirty="0" err="1" smtClean="0"/>
              <a:t>li</a:t>
            </a:r>
            <a:r>
              <a:rPr lang="en-US" sz="2000" dirty="0" smtClean="0"/>
              <a:t>&gt;</a:t>
            </a:r>
          </a:p>
          <a:p>
            <a:pPr lvl="1">
              <a:buNone/>
            </a:pPr>
            <a:r>
              <a:rPr lang="en-US" sz="2000" dirty="0" smtClean="0"/>
              <a:t>&lt;</a:t>
            </a:r>
            <a:r>
              <a:rPr lang="en-US" sz="2000" dirty="0" err="1" smtClean="0"/>
              <a:t>li</a:t>
            </a:r>
            <a:r>
              <a:rPr lang="en-US" sz="2000" dirty="0" smtClean="0"/>
              <a:t>&gt;mango&lt;/</a:t>
            </a:r>
            <a:r>
              <a:rPr lang="en-US" sz="2000" dirty="0" err="1" smtClean="0"/>
              <a:t>li</a:t>
            </a:r>
            <a:r>
              <a:rPr lang="en-US" sz="2000" dirty="0" smtClean="0"/>
              <a:t>&gt;</a:t>
            </a:r>
          </a:p>
          <a:p>
            <a:pPr lvl="1">
              <a:buNone/>
            </a:pPr>
            <a:r>
              <a:rPr lang="en-US" sz="2000" dirty="0" smtClean="0"/>
              <a:t>&lt;</a:t>
            </a:r>
            <a:r>
              <a:rPr lang="en-US" sz="2000" dirty="0" err="1" smtClean="0"/>
              <a:t>li</a:t>
            </a:r>
            <a:r>
              <a:rPr lang="en-US" sz="2000" dirty="0" smtClean="0"/>
              <a:t>&gt;pineapple&lt;/</a:t>
            </a:r>
            <a:r>
              <a:rPr lang="en-US" sz="2000" dirty="0" err="1" smtClean="0"/>
              <a:t>li</a:t>
            </a:r>
            <a:r>
              <a:rPr lang="en-US" sz="2000" dirty="0" smtClean="0"/>
              <a:t>&gt;</a:t>
            </a:r>
          </a:p>
          <a:p>
            <a:pPr lvl="1">
              <a:buNone/>
            </a:pPr>
            <a:r>
              <a:rPr lang="en-US" sz="2000" dirty="0" smtClean="0"/>
              <a:t>&lt;/</a:t>
            </a:r>
            <a:r>
              <a:rPr lang="en-US" sz="2000" dirty="0" err="1" smtClean="0"/>
              <a:t>ul</a:t>
            </a:r>
            <a:r>
              <a:rPr lang="en-US" sz="2000" dirty="0" smtClean="0"/>
              <a:t>&gt;</a:t>
            </a:r>
          </a:p>
          <a:p>
            <a:pPr lvl="1">
              <a:buNone/>
            </a:pPr>
            <a:endParaRPr lang="en-US" sz="2000" dirty="0" smtClean="0"/>
          </a:p>
        </p:txBody>
      </p:sp>
      <p:graphicFrame>
        <p:nvGraphicFramePr>
          <p:cNvPr id="4" name="Table 3"/>
          <p:cNvGraphicFramePr>
            <a:graphicFrameLocks noGrp="1"/>
          </p:cNvGraphicFramePr>
          <p:nvPr/>
        </p:nvGraphicFramePr>
        <p:xfrm>
          <a:off x="381000" y="5334000"/>
          <a:ext cx="8382000" cy="1285240"/>
        </p:xfrm>
        <a:graphic>
          <a:graphicData uri="http://schemas.openxmlformats.org/drawingml/2006/table">
            <a:tbl>
              <a:tblPr firstRow="1" bandRow="1">
                <a:tableStyleId>{5C22544A-7EE6-4342-B048-85BDC9FD1C3A}</a:tableStyleId>
              </a:tblPr>
              <a:tblGrid>
                <a:gridCol w="2209800"/>
                <a:gridCol w="6172200"/>
              </a:tblGrid>
              <a:tr h="370840">
                <a:tc>
                  <a:txBody>
                    <a:bodyPr/>
                    <a:lstStyle/>
                    <a:p>
                      <a:r>
                        <a:rPr lang="en-US" dirty="0" smtClean="0"/>
                        <a:t>Attribute</a:t>
                      </a:r>
                      <a:endParaRPr lang="en-US" dirty="0"/>
                    </a:p>
                  </a:txBody>
                  <a:tcPr/>
                </a:tc>
                <a:tc>
                  <a:txBody>
                    <a:bodyPr/>
                    <a:lstStyle/>
                    <a:p>
                      <a:r>
                        <a:rPr lang="en-US" dirty="0" smtClean="0"/>
                        <a:t>Description</a:t>
                      </a:r>
                      <a:endParaRPr lang="en-US" dirty="0"/>
                    </a:p>
                  </a:txBody>
                  <a:tcPr/>
                </a:tc>
              </a:tr>
              <a:tr h="370840">
                <a:tc>
                  <a:txBody>
                    <a:bodyPr/>
                    <a:lstStyle/>
                    <a:p>
                      <a:r>
                        <a:rPr lang="en-US" dirty="0" smtClean="0"/>
                        <a:t>Type</a:t>
                      </a:r>
                      <a:endParaRPr lang="en-US" dirty="0"/>
                    </a:p>
                  </a:txBody>
                  <a:tcPr/>
                </a:tc>
                <a:tc>
                  <a:txBody>
                    <a:bodyPr/>
                    <a:lstStyle/>
                    <a:p>
                      <a:r>
                        <a:rPr lang="en-US" dirty="0" smtClean="0"/>
                        <a:t>Specifies the type</a:t>
                      </a:r>
                      <a:r>
                        <a:rPr lang="en-US" baseline="0" dirty="0" smtClean="0"/>
                        <a:t> of symbol to appear with each item of list. Possible values are </a:t>
                      </a:r>
                      <a:r>
                        <a:rPr lang="en-US" baseline="0" dirty="0" err="1" smtClean="0"/>
                        <a:t>Fillround</a:t>
                      </a:r>
                      <a:r>
                        <a:rPr lang="en-US" baseline="0" dirty="0" smtClean="0"/>
                        <a:t>, square, disc, circle, none. The default value is circle.</a:t>
                      </a:r>
                      <a:endParaRPr lang="en-US" dirty="0"/>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Unordered list &lt;</a:t>
            </a:r>
            <a:r>
              <a:rPr lang="en-US" dirty="0" err="1" smtClean="0"/>
              <a:t>ul</a:t>
            </a:r>
            <a:r>
              <a:rPr lang="en-US" dirty="0" smtClean="0"/>
              <a:t>&gt;</a:t>
            </a:r>
            <a:endParaRPr lang="en-US" dirty="0"/>
          </a:p>
        </p:txBody>
      </p:sp>
      <p:sp>
        <p:nvSpPr>
          <p:cNvPr id="3" name="Content Placeholder 2"/>
          <p:cNvSpPr>
            <a:spLocks noGrp="1"/>
          </p:cNvSpPr>
          <p:nvPr>
            <p:ph idx="1"/>
          </p:nvPr>
        </p:nvSpPr>
        <p:spPr>
          <a:xfrm>
            <a:off x="457200" y="1447801"/>
            <a:ext cx="8229600" cy="5410200"/>
          </a:xfrm>
        </p:spPr>
        <p:txBody>
          <a:bodyPr>
            <a:normAutofit/>
          </a:bodyPr>
          <a:lstStyle/>
          <a:p>
            <a:r>
              <a:rPr lang="en-US" sz="2400" dirty="0" smtClean="0"/>
              <a:t>Another way instead of using type attribute is as follows:</a:t>
            </a:r>
          </a:p>
          <a:p>
            <a:pPr lvl="1"/>
            <a:r>
              <a:rPr lang="en-US" sz="2400" dirty="0" smtClean="0"/>
              <a:t>The CSS list-style-type property is used to define the style of the list item marker. It can have one of the following values:</a:t>
            </a:r>
          </a:p>
          <a:p>
            <a:pPr marL="509588" lvl="1" indent="-344488">
              <a:buNone/>
            </a:pPr>
            <a:r>
              <a:rPr lang="it-IT" sz="2400" dirty="0" smtClean="0"/>
              <a:t>&lt;ul style="list-style-type:disc;"&gt;</a:t>
            </a:r>
          </a:p>
          <a:p>
            <a:pPr marL="509588" lvl="1" indent="-344488">
              <a:buNone/>
            </a:pPr>
            <a:r>
              <a:rPr lang="it-IT" sz="2400" dirty="0" smtClean="0"/>
              <a:t>	  &lt;li&gt;Coffee&lt;/li&gt;</a:t>
            </a:r>
            <a:br>
              <a:rPr lang="it-IT" sz="2400" dirty="0" smtClean="0"/>
            </a:br>
            <a:r>
              <a:rPr lang="it-IT" sz="2400" dirty="0" smtClean="0"/>
              <a:t>  &lt;li&gt;Tea&lt;/li&gt;</a:t>
            </a:r>
            <a:br>
              <a:rPr lang="it-IT" sz="2400" dirty="0" smtClean="0"/>
            </a:br>
            <a:r>
              <a:rPr lang="it-IT" sz="2400" dirty="0" smtClean="0"/>
              <a:t>  &lt;li&gt;Milk&lt;/li&gt;</a:t>
            </a:r>
            <a:br>
              <a:rPr lang="it-IT" sz="2400" dirty="0" smtClean="0"/>
            </a:br>
            <a:r>
              <a:rPr lang="it-IT" sz="2400" dirty="0" smtClean="0"/>
              <a:t>&lt;/ul&gt;</a:t>
            </a:r>
          </a:p>
          <a:p>
            <a:pPr marL="509588" lvl="1" indent="-344488">
              <a:buNone/>
            </a:pPr>
            <a:r>
              <a:rPr lang="it-IT" sz="2400" dirty="0" smtClean="0"/>
              <a:t>Other options are:</a:t>
            </a:r>
          </a:p>
          <a:p>
            <a:pPr marL="509588" lvl="1" indent="-344488">
              <a:buNone/>
            </a:pPr>
            <a:r>
              <a:rPr lang="en-US" sz="2400" dirty="0" smtClean="0"/>
              <a:t>style="list-style-</a:t>
            </a:r>
            <a:r>
              <a:rPr lang="en-US" sz="2400" dirty="0" err="1" smtClean="0"/>
              <a:t>type:circle</a:t>
            </a:r>
            <a:endParaRPr lang="en-US" sz="2400" dirty="0" smtClean="0"/>
          </a:p>
          <a:p>
            <a:pPr marL="509588" lvl="1" indent="-344488">
              <a:buNone/>
            </a:pPr>
            <a:r>
              <a:rPr lang="en-US" sz="2400" dirty="0" smtClean="0"/>
              <a:t>style="list-style-</a:t>
            </a:r>
            <a:r>
              <a:rPr lang="en-US" sz="2400" dirty="0" err="1" smtClean="0"/>
              <a:t>type:square</a:t>
            </a:r>
            <a:endParaRPr lang="en-US" sz="2400" dirty="0" smtClean="0"/>
          </a:p>
          <a:p>
            <a:pPr marL="509588" lvl="1" indent="-344488">
              <a:buNone/>
            </a:pPr>
            <a:r>
              <a:rPr lang="en-US" sz="2400" dirty="0" smtClean="0"/>
              <a:t>style="list-style-</a:t>
            </a:r>
            <a:r>
              <a:rPr lang="en-US" sz="2400" dirty="0" err="1" smtClean="0"/>
              <a:t>type:none</a:t>
            </a:r>
            <a:endParaRPr lang="en-US" sz="24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list &lt;dl&gt;	</a:t>
            </a:r>
            <a:endParaRPr lang="en-US" dirty="0"/>
          </a:p>
        </p:txBody>
      </p:sp>
      <p:sp>
        <p:nvSpPr>
          <p:cNvPr id="3" name="Content Placeholder 2"/>
          <p:cNvSpPr>
            <a:spLocks noGrp="1"/>
          </p:cNvSpPr>
          <p:nvPr>
            <p:ph idx="1"/>
          </p:nvPr>
        </p:nvSpPr>
        <p:spPr/>
        <p:txBody>
          <a:bodyPr>
            <a:normAutofit/>
          </a:bodyPr>
          <a:lstStyle/>
          <a:p>
            <a:r>
              <a:rPr lang="en-US" sz="2400" dirty="0" smtClean="0"/>
              <a:t>A definition list is not a list of items. It consists of terms and description of terms. </a:t>
            </a:r>
          </a:p>
          <a:p>
            <a:r>
              <a:rPr lang="en-US" sz="2400" dirty="0" smtClean="0"/>
              <a:t>&lt;dl&gt; is used to create a definition list. </a:t>
            </a:r>
          </a:p>
          <a:p>
            <a:r>
              <a:rPr lang="en-US" sz="2400" dirty="0" smtClean="0"/>
              <a:t>&lt;</a:t>
            </a:r>
            <a:r>
              <a:rPr lang="en-US" sz="2400" dirty="0" err="1" smtClean="0"/>
              <a:t>dt</a:t>
            </a:r>
            <a:r>
              <a:rPr lang="en-US" sz="2400" dirty="0" smtClean="0"/>
              <a:t>&gt; tag is used with each term in the definition list. </a:t>
            </a:r>
          </a:p>
          <a:p>
            <a:r>
              <a:rPr lang="en-US" sz="2400" dirty="0" smtClean="0"/>
              <a:t>&lt;</a:t>
            </a:r>
            <a:r>
              <a:rPr lang="en-US" sz="2400" dirty="0" err="1" smtClean="0"/>
              <a:t>dd</a:t>
            </a:r>
            <a:r>
              <a:rPr lang="en-US" sz="2400" dirty="0" smtClean="0"/>
              <a:t>&gt; tag is used with each description of the term.</a:t>
            </a:r>
          </a:p>
          <a:p>
            <a:pPr>
              <a:buNone/>
            </a:pPr>
            <a:r>
              <a:rPr lang="en-US" sz="2400" dirty="0" smtClean="0"/>
              <a:t>&lt;dl&gt;</a:t>
            </a:r>
          </a:p>
          <a:p>
            <a:pPr>
              <a:buNone/>
            </a:pPr>
            <a:r>
              <a:rPr lang="en-US" sz="2400" dirty="0" smtClean="0"/>
              <a:t>&lt;</a:t>
            </a:r>
            <a:r>
              <a:rPr lang="en-US" sz="2400" dirty="0" err="1" smtClean="0"/>
              <a:t>dt</a:t>
            </a:r>
            <a:r>
              <a:rPr lang="en-US" sz="2400" dirty="0" smtClean="0"/>
              <a:t>&gt;HTML&lt;/</a:t>
            </a:r>
            <a:r>
              <a:rPr lang="en-US" sz="2400" dirty="0" err="1" smtClean="0"/>
              <a:t>dt</a:t>
            </a:r>
            <a:r>
              <a:rPr lang="en-US" sz="2400" dirty="0" smtClean="0"/>
              <a:t>&gt;</a:t>
            </a:r>
          </a:p>
          <a:p>
            <a:pPr>
              <a:buNone/>
            </a:pPr>
            <a:r>
              <a:rPr lang="en-US" sz="2400" dirty="0" smtClean="0"/>
              <a:t>&lt;</a:t>
            </a:r>
            <a:r>
              <a:rPr lang="en-US" sz="2400" dirty="0" err="1" smtClean="0"/>
              <a:t>dd</a:t>
            </a:r>
            <a:r>
              <a:rPr lang="en-US" sz="2400" dirty="0" smtClean="0"/>
              <a:t>&gt;Hypertext markup language&lt;/</a:t>
            </a:r>
            <a:r>
              <a:rPr lang="en-US" sz="2400" dirty="0" err="1" smtClean="0"/>
              <a:t>dd</a:t>
            </a:r>
            <a:r>
              <a:rPr lang="en-US" sz="2400" dirty="0" smtClean="0"/>
              <a:t>&gt;</a:t>
            </a:r>
          </a:p>
          <a:p>
            <a:pPr>
              <a:buNone/>
            </a:pPr>
            <a:r>
              <a:rPr lang="en-US" sz="2400" dirty="0" smtClean="0"/>
              <a:t>&lt;</a:t>
            </a:r>
            <a:r>
              <a:rPr lang="en-US" sz="2400" dirty="0" err="1" smtClean="0"/>
              <a:t>dt</a:t>
            </a:r>
            <a:r>
              <a:rPr lang="en-US" sz="2400" dirty="0" smtClean="0"/>
              <a:t>&gt;XHTML&lt;/</a:t>
            </a:r>
            <a:r>
              <a:rPr lang="en-US" sz="2400" dirty="0" err="1" smtClean="0"/>
              <a:t>dt</a:t>
            </a:r>
            <a:r>
              <a:rPr lang="en-US" sz="2400" dirty="0" smtClean="0"/>
              <a:t>&gt;</a:t>
            </a:r>
          </a:p>
          <a:p>
            <a:pPr>
              <a:buNone/>
            </a:pPr>
            <a:r>
              <a:rPr lang="en-US" sz="2400" dirty="0" smtClean="0"/>
              <a:t>&lt;</a:t>
            </a:r>
            <a:r>
              <a:rPr lang="en-US" sz="2400" dirty="0" err="1" smtClean="0"/>
              <a:t>dd</a:t>
            </a:r>
            <a:r>
              <a:rPr lang="en-US" sz="2400" dirty="0" smtClean="0"/>
              <a:t>&gt;Extensive markup language&lt;/</a:t>
            </a:r>
            <a:r>
              <a:rPr lang="en-US" sz="2400" dirty="0" err="1" smtClean="0"/>
              <a:t>dd</a:t>
            </a:r>
            <a:r>
              <a:rPr lang="en-US" sz="2400" dirty="0" smtClean="0"/>
              <a:t>&gt;</a:t>
            </a:r>
          </a:p>
          <a:p>
            <a:pPr>
              <a:buNone/>
            </a:pPr>
            <a:r>
              <a:rPr lang="en-US" sz="2400" dirty="0" smtClean="0"/>
              <a:t>&lt;/dl&gt;</a:t>
            </a:r>
          </a:p>
          <a:p>
            <a:pPr>
              <a:buNone/>
            </a:pPr>
            <a:endParaRPr lang="en-US" sz="2400" dirty="0" smtClean="0"/>
          </a:p>
          <a:p>
            <a:endParaRPr lang="en-US" sz="2400" dirty="0" smtClean="0"/>
          </a:p>
          <a:p>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list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List within list is called nested list. Lists can be nested as follows:</a:t>
            </a:r>
          </a:p>
          <a:p>
            <a:pPr lvl="1"/>
            <a:r>
              <a:rPr lang="it-IT" dirty="0" smtClean="0"/>
              <a:t>&lt;ul&gt;</a:t>
            </a:r>
            <a:br>
              <a:rPr lang="it-IT" dirty="0" smtClean="0"/>
            </a:br>
            <a:r>
              <a:rPr lang="it-IT" dirty="0" smtClean="0"/>
              <a:t>  &lt;li&gt;Coffee&lt;/li&gt;</a:t>
            </a:r>
            <a:br>
              <a:rPr lang="it-IT" dirty="0" smtClean="0"/>
            </a:br>
            <a:r>
              <a:rPr lang="it-IT" dirty="0" smtClean="0"/>
              <a:t>  &lt;li&gt;Tea</a:t>
            </a:r>
            <a:br>
              <a:rPr lang="it-IT" dirty="0" smtClean="0"/>
            </a:br>
            <a:r>
              <a:rPr lang="it-IT" dirty="0" smtClean="0"/>
              <a:t>    &lt;ul&gt;</a:t>
            </a:r>
            <a:br>
              <a:rPr lang="it-IT" dirty="0" smtClean="0"/>
            </a:br>
            <a:r>
              <a:rPr lang="it-IT" dirty="0" smtClean="0"/>
              <a:t>      &lt;li&gt;Black tea&lt;/li&gt;</a:t>
            </a:r>
            <a:br>
              <a:rPr lang="it-IT" dirty="0" smtClean="0"/>
            </a:br>
            <a:r>
              <a:rPr lang="it-IT" dirty="0" smtClean="0"/>
              <a:t>      &lt;li&gt;Green tea&lt;/li&gt;</a:t>
            </a:r>
            <a:br>
              <a:rPr lang="it-IT" dirty="0" smtClean="0"/>
            </a:br>
            <a:r>
              <a:rPr lang="it-IT" dirty="0" smtClean="0"/>
              <a:t>    &lt;/ul&gt;</a:t>
            </a:r>
            <a:br>
              <a:rPr lang="it-IT" dirty="0" smtClean="0"/>
            </a:br>
            <a:r>
              <a:rPr lang="it-IT" dirty="0" smtClean="0"/>
              <a:t>  &lt;/li&gt;</a:t>
            </a:r>
            <a:br>
              <a:rPr lang="it-IT" dirty="0" smtClean="0"/>
            </a:br>
            <a:r>
              <a:rPr lang="it-IT" dirty="0" smtClean="0"/>
              <a:t>  &lt;li&gt;Milk&lt;/li&gt;</a:t>
            </a:r>
            <a:br>
              <a:rPr lang="it-IT" dirty="0" smtClean="0"/>
            </a:br>
            <a:r>
              <a:rPr lang="it-IT" dirty="0" smtClean="0"/>
              <a:t>&lt;/ul&gt;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in HTML	</a:t>
            </a:r>
            <a:endParaRPr lang="en-US" dirty="0"/>
          </a:p>
        </p:txBody>
      </p:sp>
      <p:sp>
        <p:nvSpPr>
          <p:cNvPr id="3" name="Content Placeholder 2"/>
          <p:cNvSpPr>
            <a:spLocks noGrp="1"/>
          </p:cNvSpPr>
          <p:nvPr>
            <p:ph idx="1"/>
          </p:nvPr>
        </p:nvSpPr>
        <p:spPr/>
        <p:txBody>
          <a:bodyPr>
            <a:normAutofit/>
          </a:bodyPr>
          <a:lstStyle/>
          <a:p>
            <a:r>
              <a:rPr lang="en-US" sz="2800" dirty="0" smtClean="0"/>
              <a:t>A webpage may contain different types of graphics too. Graphics make websites more attractive and interesting.</a:t>
            </a:r>
          </a:p>
          <a:p>
            <a:r>
              <a:rPr lang="en-US" sz="2800" dirty="0" smtClean="0"/>
              <a:t> HTML can be used to add static or animated graphics in websites. The image put into a webpage are called inline images. </a:t>
            </a:r>
          </a:p>
          <a:p>
            <a:r>
              <a:rPr lang="en-US" sz="2800" dirty="0" smtClean="0"/>
              <a:t>The most popular type of images used in </a:t>
            </a:r>
            <a:r>
              <a:rPr lang="en-US" sz="2800" dirty="0" err="1" smtClean="0"/>
              <a:t>webpages</a:t>
            </a:r>
            <a:r>
              <a:rPr lang="en-US" sz="2800" dirty="0" smtClean="0"/>
              <a:t> are .gif and .jpg. &lt;</a:t>
            </a:r>
            <a:r>
              <a:rPr lang="en-US" sz="2800" dirty="0" err="1" smtClean="0"/>
              <a:t>img</a:t>
            </a:r>
            <a:r>
              <a:rPr lang="en-US" sz="2800" dirty="0" smtClean="0"/>
              <a:t>&gt; tag is used to insert images in web pages.</a:t>
            </a:r>
          </a:p>
          <a:p>
            <a:r>
              <a:rPr lang="en-US" sz="2800" dirty="0" smtClean="0"/>
              <a:t> This tag has no ending tag. </a:t>
            </a:r>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606552"/>
          </a:xfrm>
        </p:spPr>
        <p:txBody>
          <a:bodyPr>
            <a:normAutofit fontScale="90000"/>
          </a:bodyPr>
          <a:lstStyle/>
          <a:p>
            <a:r>
              <a:rPr lang="en-US" dirty="0" smtClean="0"/>
              <a:t>Images in HTML</a:t>
            </a:r>
            <a:endParaRPr lang="en-US" dirty="0"/>
          </a:p>
        </p:txBody>
      </p:sp>
      <p:graphicFrame>
        <p:nvGraphicFramePr>
          <p:cNvPr id="4" name="Table 3"/>
          <p:cNvGraphicFramePr>
            <a:graphicFrameLocks noGrp="1"/>
          </p:cNvGraphicFramePr>
          <p:nvPr/>
        </p:nvGraphicFramePr>
        <p:xfrm>
          <a:off x="0" y="1342648"/>
          <a:ext cx="9144000" cy="5439152"/>
        </p:xfrm>
        <a:graphic>
          <a:graphicData uri="http://schemas.openxmlformats.org/drawingml/2006/table">
            <a:tbl>
              <a:tblPr firstRow="1" bandRow="1">
                <a:tableStyleId>{5C22544A-7EE6-4342-B048-85BDC9FD1C3A}</a:tableStyleId>
              </a:tblPr>
              <a:tblGrid>
                <a:gridCol w="2244437"/>
                <a:gridCol w="6899563"/>
              </a:tblGrid>
              <a:tr h="448816">
                <a:tc>
                  <a:txBody>
                    <a:bodyPr/>
                    <a:lstStyle/>
                    <a:p>
                      <a:r>
                        <a:rPr lang="en-US" dirty="0" smtClean="0"/>
                        <a:t>Attribute</a:t>
                      </a:r>
                      <a:endParaRPr lang="en-US" dirty="0"/>
                    </a:p>
                  </a:txBody>
                  <a:tcPr/>
                </a:tc>
                <a:tc>
                  <a:txBody>
                    <a:bodyPr/>
                    <a:lstStyle/>
                    <a:p>
                      <a:r>
                        <a:rPr lang="en-US" dirty="0" smtClean="0"/>
                        <a:t>Description</a:t>
                      </a:r>
                      <a:endParaRPr lang="en-US" dirty="0"/>
                    </a:p>
                  </a:txBody>
                  <a:tcPr/>
                </a:tc>
              </a:tr>
              <a:tr h="975360">
                <a:tc>
                  <a:txBody>
                    <a:bodyPr/>
                    <a:lstStyle/>
                    <a:p>
                      <a:r>
                        <a:rPr lang="en-US" dirty="0" err="1" smtClean="0"/>
                        <a:t>Src</a:t>
                      </a:r>
                      <a:endParaRPr lang="en-US" dirty="0"/>
                    </a:p>
                  </a:txBody>
                  <a:tcPr/>
                </a:tc>
                <a:tc>
                  <a:txBody>
                    <a:bodyPr/>
                    <a:lstStyle/>
                    <a:p>
                      <a:r>
                        <a:rPr lang="en-US" dirty="0" smtClean="0"/>
                        <a:t>Specifies the name and path of image to be displayed. Only name of a image is specified,</a:t>
                      </a:r>
                      <a:r>
                        <a:rPr lang="en-US" baseline="0" dirty="0" smtClean="0"/>
                        <a:t> If the image is stored in the same directory in which webpage is stored. Otherwise, complete path of image is specified. </a:t>
                      </a:r>
                      <a:endParaRPr lang="en-US" dirty="0"/>
                    </a:p>
                  </a:txBody>
                  <a:tcPr/>
                </a:tc>
              </a:tr>
              <a:tr h="448816">
                <a:tc>
                  <a:txBody>
                    <a:bodyPr/>
                    <a:lstStyle/>
                    <a:p>
                      <a:r>
                        <a:rPr lang="en-US" dirty="0" smtClean="0"/>
                        <a:t>Align</a:t>
                      </a:r>
                      <a:endParaRPr lang="en-US" dirty="0"/>
                    </a:p>
                  </a:txBody>
                  <a:tcPr/>
                </a:tc>
                <a:tc>
                  <a:txBody>
                    <a:bodyPr/>
                    <a:lstStyle/>
                    <a:p>
                      <a:r>
                        <a:rPr lang="en-US" dirty="0" smtClean="0"/>
                        <a:t>Specifies the alignment of the image as</a:t>
                      </a:r>
                      <a:r>
                        <a:rPr lang="en-US" baseline="0" dirty="0" smtClean="0"/>
                        <a:t> left, right and center. It also specifies the text alignment with respect to the image as top, bottom and middle. </a:t>
                      </a:r>
                      <a:endParaRPr lang="en-US" dirty="0"/>
                    </a:p>
                  </a:txBody>
                  <a:tcPr/>
                </a:tc>
              </a:tr>
              <a:tr h="448816">
                <a:tc>
                  <a:txBody>
                    <a:bodyPr/>
                    <a:lstStyle/>
                    <a:p>
                      <a:r>
                        <a:rPr lang="en-US" dirty="0" smtClean="0"/>
                        <a:t>Border</a:t>
                      </a:r>
                      <a:endParaRPr lang="en-US" dirty="0"/>
                    </a:p>
                  </a:txBody>
                  <a:tcPr/>
                </a:tc>
                <a:tc>
                  <a:txBody>
                    <a:bodyPr/>
                    <a:lstStyle/>
                    <a:p>
                      <a:r>
                        <a:rPr lang="en-US" dirty="0" smtClean="0"/>
                        <a:t>Specifies the size of border for image.</a:t>
                      </a:r>
                      <a:r>
                        <a:rPr lang="en-US" baseline="0" dirty="0" smtClean="0"/>
                        <a:t> Possible values are 1,2,3 and so on. Default value is</a:t>
                      </a:r>
                      <a:r>
                        <a:rPr lang="en-US" baseline="0" dirty="0" smtClean="0">
                          <a:latin typeface="Times New Roman" pitchFamily="18" charset="0"/>
                          <a:cs typeface="Times New Roman" pitchFamily="18" charset="0"/>
                        </a:rPr>
                        <a:t> 0</a:t>
                      </a:r>
                      <a:r>
                        <a:rPr lang="en-US" baseline="0" dirty="0" smtClean="0"/>
                        <a:t>.</a:t>
                      </a:r>
                      <a:endParaRPr lang="en-US" dirty="0"/>
                    </a:p>
                  </a:txBody>
                  <a:tcPr/>
                </a:tc>
              </a:tr>
              <a:tr h="448816">
                <a:tc>
                  <a:txBody>
                    <a:bodyPr/>
                    <a:lstStyle/>
                    <a:p>
                      <a:r>
                        <a:rPr lang="en-US" dirty="0" smtClean="0"/>
                        <a:t>Width</a:t>
                      </a:r>
                      <a:endParaRPr lang="en-US" dirty="0"/>
                    </a:p>
                  </a:txBody>
                  <a:tcPr/>
                </a:tc>
                <a:tc>
                  <a:txBody>
                    <a:bodyPr/>
                    <a:lstStyle/>
                    <a:p>
                      <a:r>
                        <a:rPr lang="en-US" dirty="0" smtClean="0"/>
                        <a:t>Specifies the width of image in pixels.</a:t>
                      </a:r>
                      <a:endParaRPr lang="en-US" dirty="0"/>
                    </a:p>
                  </a:txBody>
                  <a:tcPr/>
                </a:tc>
              </a:tr>
              <a:tr h="473968">
                <a:tc>
                  <a:txBody>
                    <a:bodyPr/>
                    <a:lstStyle/>
                    <a:p>
                      <a:r>
                        <a:rPr lang="en-US" dirty="0" smtClean="0"/>
                        <a:t>Height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Specifies the height of image in pixels.</a:t>
                      </a:r>
                    </a:p>
                  </a:txBody>
                  <a:tcPr/>
                </a:tc>
              </a:tr>
              <a:tr h="448816">
                <a:tc>
                  <a:txBody>
                    <a:bodyPr/>
                    <a:lstStyle/>
                    <a:p>
                      <a:r>
                        <a:rPr lang="en-US" dirty="0" err="1" smtClean="0"/>
                        <a:t>Hspace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Specifies the amount of space to left and right side of image in pixels</a:t>
                      </a:r>
                    </a:p>
                  </a:txBody>
                  <a:tcPr/>
                </a:tc>
              </a:tr>
              <a:tr h="448816">
                <a:tc>
                  <a:txBody>
                    <a:bodyPr/>
                    <a:lstStyle/>
                    <a:p>
                      <a:r>
                        <a:rPr lang="en-US" dirty="0" err="1" smtClean="0"/>
                        <a:t>Vspace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Specifies the amount of space to top and bottom side of image in pixels.</a:t>
                      </a:r>
                    </a:p>
                  </a:txBody>
                  <a:tcPr/>
                </a:tc>
              </a:tr>
              <a:tr h="448816">
                <a:tc>
                  <a:txBody>
                    <a:bodyPr/>
                    <a:lstStyle/>
                    <a:p>
                      <a:r>
                        <a:rPr lang="en-US" dirty="0" smtClean="0"/>
                        <a:t>Alt</a:t>
                      </a:r>
                      <a:endParaRPr lang="en-US" dirty="0"/>
                    </a:p>
                  </a:txBody>
                  <a:tcPr/>
                </a:tc>
                <a:tc>
                  <a:txBody>
                    <a:bodyPr/>
                    <a:lstStyle/>
                    <a:p>
                      <a:r>
                        <a:rPr lang="en-US" dirty="0" smtClean="0"/>
                        <a:t>Specifies the text to be displayed</a:t>
                      </a:r>
                      <a:r>
                        <a:rPr lang="en-US" baseline="0" dirty="0" smtClean="0"/>
                        <a:t> if the browser cannot display image.</a:t>
                      </a:r>
                      <a:endParaRPr lang="en-US" dirty="0" smtClean="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Tag &lt;html&gt; (continue…)</a:t>
            </a:r>
            <a:endParaRPr lang="en-US" dirty="0"/>
          </a:p>
        </p:txBody>
      </p:sp>
      <p:sp>
        <p:nvSpPr>
          <p:cNvPr id="3" name="Content Placeholder 2"/>
          <p:cNvSpPr>
            <a:spLocks noGrp="1"/>
          </p:cNvSpPr>
          <p:nvPr>
            <p:ph idx="1"/>
          </p:nvPr>
        </p:nvSpPr>
        <p:spPr/>
        <p:txBody>
          <a:bodyPr>
            <a:normAutofit/>
          </a:bodyPr>
          <a:lstStyle/>
          <a:p>
            <a:r>
              <a:rPr lang="en-US" sz="2400" b="1" dirty="0" smtClean="0"/>
              <a:t>The </a:t>
            </a:r>
            <a:r>
              <a:rPr lang="en-US" sz="2400" b="1" dirty="0" err="1" smtClean="0"/>
              <a:t>lang</a:t>
            </a:r>
            <a:r>
              <a:rPr lang="en-US" sz="2400" b="1" dirty="0" smtClean="0"/>
              <a:t> Attribute</a:t>
            </a:r>
          </a:p>
          <a:p>
            <a:pPr lvl="1"/>
            <a:r>
              <a:rPr lang="en-US" sz="2400" dirty="0" smtClean="0"/>
              <a:t>You should always include the </a:t>
            </a:r>
            <a:r>
              <a:rPr lang="en-US" sz="2400" dirty="0" err="1" smtClean="0"/>
              <a:t>lang</a:t>
            </a:r>
            <a:r>
              <a:rPr lang="en-US" sz="2400" dirty="0" smtClean="0"/>
              <a:t> attribute inside the &lt;html&gt; tag, to declare the language of the Web page. This is meant to assist search engines and browsers.</a:t>
            </a:r>
          </a:p>
          <a:p>
            <a:pPr lvl="1"/>
            <a:r>
              <a:rPr lang="en-US" sz="2400" dirty="0" smtClean="0"/>
              <a:t>The following example specifies </a:t>
            </a:r>
            <a:r>
              <a:rPr lang="en-US" sz="2400" b="1" dirty="0" smtClean="0"/>
              <a:t>English as the language</a:t>
            </a:r>
            <a:r>
              <a:rPr lang="en-US" sz="2400" dirty="0" smtClean="0"/>
              <a:t>:</a:t>
            </a:r>
          </a:p>
          <a:p>
            <a:r>
              <a:rPr lang="en-US" sz="2400" dirty="0" smtClean="0"/>
              <a:t>&lt;!DOCTYPE html&gt;</a:t>
            </a:r>
            <a:br>
              <a:rPr lang="en-US" sz="2400" dirty="0" smtClean="0"/>
            </a:br>
            <a:r>
              <a:rPr lang="en-US" sz="2400" dirty="0" smtClean="0"/>
              <a:t>&lt;html </a:t>
            </a:r>
            <a:r>
              <a:rPr lang="en-US" sz="2400" dirty="0" err="1" smtClean="0"/>
              <a:t>lang</a:t>
            </a:r>
            <a:r>
              <a:rPr lang="en-US" sz="2400" dirty="0" smtClean="0"/>
              <a:t>="en"&gt;</a:t>
            </a:r>
            <a:br>
              <a:rPr lang="en-US" sz="2400" dirty="0" smtClean="0"/>
            </a:br>
            <a:r>
              <a:rPr lang="en-US" sz="2400" dirty="0" smtClean="0"/>
              <a:t>&lt;body&gt;</a:t>
            </a:r>
            <a:br>
              <a:rPr lang="en-US" sz="2400" dirty="0" smtClean="0"/>
            </a:br>
            <a:r>
              <a:rPr lang="en-US" sz="2400" dirty="0" smtClean="0"/>
              <a:t>...</a:t>
            </a:r>
            <a:br>
              <a:rPr lang="en-US" sz="2400" dirty="0" smtClean="0"/>
            </a:br>
            <a:r>
              <a:rPr lang="en-US" sz="2400" dirty="0" smtClean="0"/>
              <a:t>&lt;/body&gt;</a:t>
            </a:r>
            <a:br>
              <a:rPr lang="en-US" sz="2400" dirty="0" smtClean="0"/>
            </a:br>
            <a:r>
              <a:rPr lang="en-US" sz="2400" dirty="0" smtClean="0"/>
              <a:t>&lt;/html&gt;</a:t>
            </a:r>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Image tag</a:t>
            </a:r>
            <a:endParaRPr lang="en-US" dirty="0"/>
          </a:p>
        </p:txBody>
      </p:sp>
      <p:sp>
        <p:nvSpPr>
          <p:cNvPr id="3" name="Content Placeholder 2"/>
          <p:cNvSpPr>
            <a:spLocks noGrp="1"/>
          </p:cNvSpPr>
          <p:nvPr>
            <p:ph idx="1"/>
          </p:nvPr>
        </p:nvSpPr>
        <p:spPr>
          <a:xfrm>
            <a:off x="0" y="1524000"/>
            <a:ext cx="9144000" cy="5333999"/>
          </a:xfrm>
        </p:spPr>
        <p:txBody>
          <a:bodyPr>
            <a:normAutofit/>
          </a:bodyPr>
          <a:lstStyle/>
          <a:p>
            <a:r>
              <a:rPr lang="en-US" sz="2400" dirty="0" smtClean="0"/>
              <a:t>You can describe width and height of image with style also.</a:t>
            </a:r>
          </a:p>
          <a:p>
            <a:pPr lvl="1"/>
            <a:r>
              <a:rPr lang="en-US" sz="2400" dirty="0" smtClean="0"/>
              <a:t>&lt;</a:t>
            </a:r>
            <a:r>
              <a:rPr lang="en-US" sz="2400" dirty="0" err="1" smtClean="0"/>
              <a:t>img</a:t>
            </a:r>
            <a:r>
              <a:rPr lang="en-US" sz="2400" dirty="0" smtClean="0"/>
              <a:t> </a:t>
            </a:r>
            <a:r>
              <a:rPr lang="en-US" sz="2400" dirty="0" err="1" smtClean="0"/>
              <a:t>src</a:t>
            </a:r>
            <a:r>
              <a:rPr lang="en-US" sz="2400" dirty="0" smtClean="0"/>
              <a:t>=“pic.jpg" alt=“</a:t>
            </a:r>
            <a:r>
              <a:rPr lang="en-US" sz="2400" dirty="0" err="1" smtClean="0"/>
              <a:t>pic</a:t>
            </a:r>
            <a:r>
              <a:rPr lang="en-US" sz="2400" dirty="0" smtClean="0"/>
              <a:t> not found" style="width:500px;height:600px;"&gt;</a:t>
            </a:r>
          </a:p>
          <a:p>
            <a:pPr marL="914400" lvl="1" indent="-457200">
              <a:buClrTx/>
              <a:buNone/>
            </a:pPr>
            <a:r>
              <a:rPr lang="en-US" sz="2400" b="1" dirty="0" smtClean="0"/>
              <a:t> Image placed in same folder</a:t>
            </a:r>
          </a:p>
          <a:p>
            <a:pPr marL="914400" lvl="1" indent="-457200">
              <a:buClrTx/>
              <a:buNone/>
            </a:pPr>
            <a:r>
              <a:rPr lang="en-US" sz="2400" dirty="0" smtClean="0"/>
              <a:t>&lt;</a:t>
            </a:r>
            <a:r>
              <a:rPr lang="en-US" sz="2400" dirty="0" err="1" smtClean="0"/>
              <a:t>img</a:t>
            </a:r>
            <a:r>
              <a:rPr lang="en-US" sz="2400" dirty="0" smtClean="0"/>
              <a:t> </a:t>
            </a:r>
            <a:r>
              <a:rPr lang="en-US" sz="2400" dirty="0" err="1" smtClean="0"/>
              <a:t>src</a:t>
            </a:r>
            <a:r>
              <a:rPr lang="en-US" sz="2400" dirty="0" smtClean="0"/>
              <a:t>=“pic.jpg” width=100 height=100 align=“right” border=1 alt=“error”&gt; </a:t>
            </a:r>
            <a:r>
              <a:rPr lang="en-US" dirty="0" smtClean="0"/>
              <a:t> </a:t>
            </a:r>
            <a:endParaRPr lang="en-US" dirty="0" smtClean="0"/>
          </a:p>
          <a:p>
            <a:pPr marL="704088" lvl="2" indent="-320040">
              <a:spcBef>
                <a:spcPts val="0"/>
              </a:spcBef>
              <a:buClr>
                <a:schemeClr val="accent1"/>
              </a:buClr>
              <a:buSzPct val="80000"/>
              <a:buNone/>
            </a:pPr>
            <a:r>
              <a:rPr lang="en-US" b="1" dirty="0" smtClean="0"/>
              <a:t> Image placed on website</a:t>
            </a:r>
          </a:p>
          <a:p>
            <a:pPr marL="319088" lvl="2" indent="-34925">
              <a:spcBef>
                <a:spcPts val="0"/>
              </a:spcBef>
              <a:buClr>
                <a:schemeClr val="accent1"/>
              </a:buClr>
              <a:buSzPct val="80000"/>
              <a:buNone/>
            </a:pPr>
            <a:r>
              <a:rPr lang="en-US" dirty="0" smtClean="0"/>
              <a:t>&lt;</a:t>
            </a:r>
            <a:r>
              <a:rPr lang="en-US" dirty="0" err="1" smtClean="0"/>
              <a:t>img</a:t>
            </a:r>
            <a:r>
              <a:rPr lang="en-US" dirty="0" smtClean="0"/>
              <a:t>  </a:t>
            </a:r>
            <a:r>
              <a:rPr lang="en-US" dirty="0" err="1" smtClean="0"/>
              <a:t>src</a:t>
            </a:r>
            <a:r>
              <a:rPr lang="en-US" dirty="0" smtClean="0"/>
              <a:t>=“https://upload.wikimedia.org/wikipedia/commons/f/f9/Phoenicopterus_ruber_in_S%C3%A3o_Paulo_Zoo.jpg” width=100 height=100 align=“right” border=1 alt=“error”&gt; </a:t>
            </a:r>
          </a:p>
          <a:p>
            <a:pPr marL="704088" lvl="2" indent="-320040">
              <a:spcBef>
                <a:spcPts val="0"/>
              </a:spcBef>
              <a:buClr>
                <a:schemeClr val="accent1"/>
              </a:buClr>
              <a:buSzPct val="80000"/>
              <a:buNone/>
            </a:pPr>
            <a:endParaRPr lang="en-US" b="1" dirty="0" smtClean="0"/>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Tag &lt;html&gt;</a:t>
            </a:r>
            <a:endParaRPr lang="en-US" dirty="0"/>
          </a:p>
        </p:txBody>
      </p:sp>
      <p:sp>
        <p:nvSpPr>
          <p:cNvPr id="3" name="Content Placeholder 2"/>
          <p:cNvSpPr>
            <a:spLocks noGrp="1"/>
          </p:cNvSpPr>
          <p:nvPr>
            <p:ph idx="1"/>
          </p:nvPr>
        </p:nvSpPr>
        <p:spPr/>
        <p:txBody>
          <a:bodyPr>
            <a:normAutofit/>
          </a:bodyPr>
          <a:lstStyle/>
          <a:p>
            <a:r>
              <a:rPr lang="en-US" sz="2400" dirty="0" smtClean="0"/>
              <a:t>Country codes can also be added to the language code in the </a:t>
            </a:r>
            <a:r>
              <a:rPr lang="en-US" sz="2400" b="1" dirty="0" err="1" smtClean="0"/>
              <a:t>lang</a:t>
            </a:r>
            <a:r>
              <a:rPr lang="en-US" sz="2400" dirty="0" smtClean="0"/>
              <a:t> attribute. So, the </a:t>
            </a:r>
            <a:r>
              <a:rPr lang="en-US" sz="2400" b="1" dirty="0" smtClean="0"/>
              <a:t>first two characters define the language</a:t>
            </a:r>
            <a:r>
              <a:rPr lang="en-US" sz="2400" dirty="0" smtClean="0"/>
              <a:t> of the HTML page, and </a:t>
            </a:r>
            <a:r>
              <a:rPr lang="en-US" sz="2400" b="1" dirty="0" smtClean="0"/>
              <a:t>the last two characters define the country.</a:t>
            </a:r>
          </a:p>
          <a:p>
            <a:r>
              <a:rPr lang="en-US" sz="2400" dirty="0" smtClean="0"/>
              <a:t>The following example specifies English as the language and United States as the country:</a:t>
            </a:r>
          </a:p>
          <a:p>
            <a:pPr lvl="1"/>
            <a:r>
              <a:rPr lang="en-US" sz="2000" dirty="0" smtClean="0"/>
              <a:t>&lt;!DOCTYPE html&gt;</a:t>
            </a:r>
            <a:br>
              <a:rPr lang="en-US" sz="2000" dirty="0" smtClean="0"/>
            </a:br>
            <a:r>
              <a:rPr lang="en-US" sz="2000" dirty="0" smtClean="0"/>
              <a:t>&lt;html </a:t>
            </a:r>
            <a:r>
              <a:rPr lang="en-US" sz="2000" dirty="0" err="1" smtClean="0"/>
              <a:t>lang</a:t>
            </a:r>
            <a:r>
              <a:rPr lang="en-US" sz="2000" dirty="0" smtClean="0"/>
              <a:t>="en-US"&gt;</a:t>
            </a:r>
            <a:br>
              <a:rPr lang="en-US" sz="2000" dirty="0" smtClean="0"/>
            </a:br>
            <a:r>
              <a:rPr lang="en-US" sz="2000" dirty="0" smtClean="0"/>
              <a:t>&lt;body&gt;</a:t>
            </a:r>
            <a:br>
              <a:rPr lang="en-US" sz="2000" dirty="0" smtClean="0"/>
            </a:br>
            <a:r>
              <a:rPr lang="en-US" sz="2000" dirty="0" smtClean="0"/>
              <a:t>...</a:t>
            </a:r>
            <a:br>
              <a:rPr lang="en-US" sz="2000" dirty="0" smtClean="0"/>
            </a:br>
            <a:r>
              <a:rPr lang="en-US" sz="2000" dirty="0" smtClean="0"/>
              <a:t>&lt;/body&gt;</a:t>
            </a:r>
            <a:br>
              <a:rPr lang="en-US" sz="2000" dirty="0" smtClean="0"/>
            </a:br>
            <a:r>
              <a:rPr lang="en-US" sz="2000" dirty="0" smtClean="0"/>
              <a:t>&lt;/html&gt;</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Tags for HTML document</a:t>
            </a:r>
            <a:endParaRPr lang="en-US" dirty="0"/>
          </a:p>
        </p:txBody>
      </p:sp>
      <p:pic>
        <p:nvPicPr>
          <p:cNvPr id="2050" name="Picture 2"/>
          <p:cNvPicPr>
            <a:picLocks noChangeAspect="1" noChangeArrowheads="1"/>
          </p:cNvPicPr>
          <p:nvPr/>
        </p:nvPicPr>
        <p:blipFill>
          <a:blip r:embed="rId2"/>
          <a:srcRect/>
          <a:stretch>
            <a:fillRect/>
          </a:stretch>
        </p:blipFill>
        <p:spPr bwMode="auto">
          <a:xfrm>
            <a:off x="316028" y="1421130"/>
            <a:ext cx="7380172" cy="4928051"/>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04800" y="6219825"/>
            <a:ext cx="7315200" cy="63817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Document Structure</a:t>
            </a:r>
            <a:endParaRPr lang="en-US" dirty="0"/>
          </a:p>
        </p:txBody>
      </p:sp>
      <p:pic>
        <p:nvPicPr>
          <p:cNvPr id="3074" name="Picture 2"/>
          <p:cNvPicPr>
            <a:picLocks noChangeAspect="1" noChangeArrowheads="1"/>
          </p:cNvPicPr>
          <p:nvPr/>
        </p:nvPicPr>
        <p:blipFill>
          <a:blip r:embed="rId2"/>
          <a:srcRect t="9697"/>
          <a:stretch>
            <a:fillRect/>
          </a:stretch>
        </p:blipFill>
        <p:spPr bwMode="auto">
          <a:xfrm>
            <a:off x="75658" y="1676400"/>
            <a:ext cx="8992142" cy="49434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&lt;!DOCTYPE&gt; Declaration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declaration tag is used by the web browser to understand the version of the HTML used in the document. Current version of HTML is 5 and it makes use of the following declaration:</a:t>
            </a:r>
          </a:p>
          <a:p>
            <a:endParaRPr lang="en-US" sz="2400" dirty="0" smtClean="0"/>
          </a:p>
          <a:p>
            <a:r>
              <a:rPr lang="en-US" sz="2400" dirty="0" smtClean="0"/>
              <a:t>&lt;!DOCTYPE html&gt;</a:t>
            </a:r>
          </a:p>
          <a:p>
            <a:r>
              <a:rPr lang="en-US" sz="2400" dirty="0" smtClean="0"/>
              <a:t>The &lt;!DOCTYPE&gt; declaration is NOT case sensitive.</a:t>
            </a:r>
          </a:p>
          <a:p>
            <a:r>
              <a:rPr lang="en-US" sz="2400" b="1" dirty="0" smtClean="0"/>
              <a:t>Older HTML Documents</a:t>
            </a:r>
          </a:p>
          <a:p>
            <a:pPr lvl="1"/>
            <a:r>
              <a:rPr lang="en-US" sz="2000" dirty="0" smtClean="0"/>
              <a:t>In older documents (HTML 4 or XHTML), the declaration is more complicated because the declaration must refer to a DTD (Document Type Definition).</a:t>
            </a:r>
          </a:p>
          <a:p>
            <a:r>
              <a:rPr lang="en-US" sz="2400" dirty="0" smtClean="0"/>
              <a:t>Example is available at https://www.w3schools.com/tags/tag_doctype.asp</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1204</TotalTime>
  <Words>2161</Words>
  <Application>Microsoft Office PowerPoint</Application>
  <PresentationFormat>On-screen Show (4:3)</PresentationFormat>
  <Paragraphs>382</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Module</vt:lpstr>
      <vt:lpstr>                         HTML Hyper Text Markup Language</vt:lpstr>
      <vt:lpstr>HTML</vt:lpstr>
      <vt:lpstr>Basic HTML Document</vt:lpstr>
      <vt:lpstr>HTML Tag &lt;html&gt;</vt:lpstr>
      <vt:lpstr>HTML Tag &lt;html&gt; (continue…)</vt:lpstr>
      <vt:lpstr>HTML Tag &lt;html&gt;</vt:lpstr>
      <vt:lpstr>Tags for HTML document</vt:lpstr>
      <vt:lpstr>HTML Document Structure</vt:lpstr>
      <vt:lpstr>The &lt;!DOCTYPE&gt; Declaration</vt:lpstr>
      <vt:lpstr>Body tag &lt;body&gt;</vt:lpstr>
      <vt:lpstr>Heading tag &lt;hn&gt;</vt:lpstr>
      <vt:lpstr>Example of heading tag</vt:lpstr>
      <vt:lpstr>Heading tag display</vt:lpstr>
      <vt:lpstr>Paragraph tag &lt;p&gt;</vt:lpstr>
      <vt:lpstr>Example of paragraph tag</vt:lpstr>
      <vt:lpstr>Line Break tag &lt;br&gt;</vt:lpstr>
      <vt:lpstr>Horizontal Line &lt;hr&gt;</vt:lpstr>
      <vt:lpstr>Horizontal Line &lt;hr&gt;</vt:lpstr>
      <vt:lpstr>Example of horizontal line tag</vt:lpstr>
      <vt:lpstr>Comment tag &lt;!--...--&gt; Tag</vt:lpstr>
      <vt:lpstr>Nonbreaking Spaces </vt:lpstr>
      <vt:lpstr>Example of nonbreaking space</vt:lpstr>
      <vt:lpstr>Text formatting  </vt:lpstr>
      <vt:lpstr>Text formatting</vt:lpstr>
      <vt:lpstr>Text formatting</vt:lpstr>
      <vt:lpstr>Font tag &lt;font&gt;</vt:lpstr>
      <vt:lpstr>Font tag &lt;font&gt;</vt:lpstr>
      <vt:lpstr>Preformatted text &lt;pre&gt;</vt:lpstr>
      <vt:lpstr>Common character Entities</vt:lpstr>
      <vt:lpstr>HTML Styles</vt:lpstr>
      <vt:lpstr>HTML Styles</vt:lpstr>
      <vt:lpstr>HTML Styles</vt:lpstr>
      <vt:lpstr>HTML &lt;q&gt; for Short Quotations</vt:lpstr>
      <vt:lpstr>HTML &lt;abbr&gt; for Abbreviations </vt:lpstr>
      <vt:lpstr>HTML &lt;address&gt; for Contact Information</vt:lpstr>
      <vt:lpstr>Background Color</vt:lpstr>
      <vt:lpstr>Text Color </vt:lpstr>
      <vt:lpstr>Border Color</vt:lpstr>
      <vt:lpstr>Color Values</vt:lpstr>
      <vt:lpstr>&lt;Div&gt; tag</vt:lpstr>
      <vt:lpstr>HTML List</vt:lpstr>
      <vt:lpstr>Ordered list</vt:lpstr>
      <vt:lpstr>Example of ordered list </vt:lpstr>
      <vt:lpstr>Unordered list &lt;ul&gt;</vt:lpstr>
      <vt:lpstr>Unordered list &lt;ul&gt;</vt:lpstr>
      <vt:lpstr>Definition list &lt;dl&gt; </vt:lpstr>
      <vt:lpstr>Nested list </vt:lpstr>
      <vt:lpstr>Images in HTML </vt:lpstr>
      <vt:lpstr>Images in HTML</vt:lpstr>
      <vt:lpstr>Example of Image tag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laptop care</dc:creator>
  <cp:lastModifiedBy>laptop care</cp:lastModifiedBy>
  <cp:revision>144</cp:revision>
  <dcterms:created xsi:type="dcterms:W3CDTF">2021-03-01T10:35:08Z</dcterms:created>
  <dcterms:modified xsi:type="dcterms:W3CDTF">2021-03-03T08:22:28Z</dcterms:modified>
</cp:coreProperties>
</file>