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78"/>
  </p:notesMasterIdLst>
  <p:handoutMasterIdLst>
    <p:handoutMasterId r:id="rId79"/>
  </p:handoutMasterIdLst>
  <p:sldIdLst>
    <p:sldId id="256" r:id="rId2"/>
    <p:sldId id="257" r:id="rId3"/>
    <p:sldId id="258" r:id="rId4"/>
    <p:sldId id="259" r:id="rId5"/>
    <p:sldId id="262" r:id="rId6"/>
    <p:sldId id="263" r:id="rId7"/>
    <p:sldId id="277" r:id="rId8"/>
    <p:sldId id="278" r:id="rId9"/>
    <p:sldId id="279" r:id="rId10"/>
    <p:sldId id="341" r:id="rId11"/>
    <p:sldId id="342" r:id="rId12"/>
    <p:sldId id="343" r:id="rId13"/>
    <p:sldId id="344" r:id="rId14"/>
    <p:sldId id="345" r:id="rId15"/>
    <p:sldId id="346" r:id="rId16"/>
    <p:sldId id="280" r:id="rId17"/>
    <p:sldId id="281" r:id="rId18"/>
    <p:sldId id="282" r:id="rId19"/>
    <p:sldId id="283" r:id="rId20"/>
    <p:sldId id="284" r:id="rId21"/>
    <p:sldId id="285" r:id="rId22"/>
    <p:sldId id="286" r:id="rId23"/>
    <p:sldId id="287" r:id="rId24"/>
    <p:sldId id="288" r:id="rId25"/>
    <p:sldId id="340" r:id="rId26"/>
    <p:sldId id="289" r:id="rId27"/>
    <p:sldId id="290" r:id="rId28"/>
    <p:sldId id="291" r:id="rId29"/>
    <p:sldId id="292" r:id="rId30"/>
    <p:sldId id="295" r:id="rId31"/>
    <p:sldId id="293" r:id="rId32"/>
    <p:sldId id="294" r:id="rId33"/>
    <p:sldId id="296" r:id="rId34"/>
    <p:sldId id="297" r:id="rId35"/>
    <p:sldId id="298" r:id="rId36"/>
    <p:sldId id="299" r:id="rId37"/>
    <p:sldId id="300" r:id="rId38"/>
    <p:sldId id="301" r:id="rId39"/>
    <p:sldId id="302" r:id="rId40"/>
    <p:sldId id="303" r:id="rId41"/>
    <p:sldId id="304" r:id="rId42"/>
    <p:sldId id="305" r:id="rId43"/>
    <p:sldId id="306" r:id="rId44"/>
    <p:sldId id="307" r:id="rId45"/>
    <p:sldId id="308" r:id="rId46"/>
    <p:sldId id="309" r:id="rId47"/>
    <p:sldId id="310" r:id="rId48"/>
    <p:sldId id="311" r:id="rId49"/>
    <p:sldId id="312" r:id="rId50"/>
    <p:sldId id="313" r:id="rId51"/>
    <p:sldId id="314" r:id="rId52"/>
    <p:sldId id="315" r:id="rId53"/>
    <p:sldId id="316" r:id="rId54"/>
    <p:sldId id="317" r:id="rId55"/>
    <p:sldId id="318" r:id="rId56"/>
    <p:sldId id="319" r:id="rId57"/>
    <p:sldId id="320" r:id="rId58"/>
    <p:sldId id="321" r:id="rId59"/>
    <p:sldId id="322" r:id="rId60"/>
    <p:sldId id="323" r:id="rId61"/>
    <p:sldId id="324" r:id="rId62"/>
    <p:sldId id="325" r:id="rId63"/>
    <p:sldId id="326" r:id="rId64"/>
    <p:sldId id="327" r:id="rId65"/>
    <p:sldId id="328" r:id="rId66"/>
    <p:sldId id="329" r:id="rId67"/>
    <p:sldId id="330" r:id="rId68"/>
    <p:sldId id="331" r:id="rId69"/>
    <p:sldId id="332" r:id="rId70"/>
    <p:sldId id="333" r:id="rId71"/>
    <p:sldId id="334" r:id="rId72"/>
    <p:sldId id="335" r:id="rId73"/>
    <p:sldId id="336" r:id="rId74"/>
    <p:sldId id="337" r:id="rId75"/>
    <p:sldId id="338" r:id="rId76"/>
    <p:sldId id="339" r:id="rId7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170" y="1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45" d="100"/>
          <a:sy n="45" d="100"/>
        </p:scale>
        <p:origin x="-210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notesMaster" Target="notesMasters/notesMaster1.xml"/><Relationship Id="rId8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smtClean="0"/>
              <a:t>By: Mr. Zaib-Ur-Rehman</a:t>
            </a: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72A47FB-6851-43A7-A723-BA4FC53572EF}" type="datetime2">
              <a:rPr lang="en-US" smtClean="0"/>
              <a:t>Sunday, October 18, 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Maintaining the Hatching egg quality</a:t>
            </a: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DF2D0D1-BFF2-4C3A-B0B0-543D63101F05}" type="slidenum">
              <a:rPr lang="en-US" smtClean="0"/>
              <a:t>‹#›</a:t>
            </a:fld>
            <a:endParaRPr lang="en-US"/>
          </a:p>
        </p:txBody>
      </p:sp>
    </p:spTree>
    <p:extLst>
      <p:ext uri="{BB962C8B-B14F-4D97-AF65-F5344CB8AC3E}">
        <p14:creationId xmlns:p14="http://schemas.microsoft.com/office/powerpoint/2010/main" val="371040933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smtClean="0"/>
              <a:t>By: Mr. Zaib-Ur-Rehman</a:t>
            </a: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B4CB691-5400-4233-A76C-0A5EAE307946}" type="datetime2">
              <a:rPr lang="en-US" smtClean="0"/>
              <a:t>Sunday, October 18, 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Maintaining the Hatching egg quality</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27749E1-9019-4811-A65B-677D7379473F}" type="slidenum">
              <a:rPr lang="en-US" smtClean="0"/>
              <a:t>‹#›</a:t>
            </a:fld>
            <a:endParaRPr lang="en-US"/>
          </a:p>
        </p:txBody>
      </p:sp>
    </p:spTree>
    <p:extLst>
      <p:ext uri="{BB962C8B-B14F-4D97-AF65-F5344CB8AC3E}">
        <p14:creationId xmlns:p14="http://schemas.microsoft.com/office/powerpoint/2010/main" val="353878661"/>
      </p:ext>
    </p:extLst>
  </p:cSld>
  <p:clrMap bg1="lt1" tx1="dk1" bg2="lt2" tx2="dk2" accent1="accent1" accent2="accent2" accent3="accent3" accent4="accent4" accent5="accent5" accent6="accent6" hlink="hlink" folHlink="folHlink"/>
  <p:hf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27749E1-9019-4811-A65B-677D7379473F}" type="slidenum">
              <a:rPr lang="en-US" smtClean="0"/>
              <a:t>1</a:t>
            </a:fld>
            <a:endParaRPr lang="en-US"/>
          </a:p>
        </p:txBody>
      </p:sp>
      <p:sp>
        <p:nvSpPr>
          <p:cNvPr id="5" name="Footer Placeholder 4"/>
          <p:cNvSpPr>
            <a:spLocks noGrp="1"/>
          </p:cNvSpPr>
          <p:nvPr>
            <p:ph type="ftr" sz="quarter" idx="11"/>
          </p:nvPr>
        </p:nvSpPr>
        <p:spPr/>
        <p:txBody>
          <a:bodyPr/>
          <a:lstStyle/>
          <a:p>
            <a:r>
              <a:rPr lang="en-US" smtClean="0"/>
              <a:t>Maintaining the Hatching egg quality</a:t>
            </a:r>
            <a:endParaRPr lang="en-US"/>
          </a:p>
        </p:txBody>
      </p:sp>
      <p:sp>
        <p:nvSpPr>
          <p:cNvPr id="6" name="Header Placeholder 5"/>
          <p:cNvSpPr>
            <a:spLocks noGrp="1"/>
          </p:cNvSpPr>
          <p:nvPr>
            <p:ph type="hdr" sz="quarter" idx="12"/>
          </p:nvPr>
        </p:nvSpPr>
        <p:spPr/>
        <p:txBody>
          <a:bodyPr/>
          <a:lstStyle/>
          <a:p>
            <a:r>
              <a:rPr lang="en-US" smtClean="0"/>
              <a:t>By: Mr. Zaib-Ur-Rehman</a:t>
            </a:r>
            <a:endParaRPr lang="en-US" dirty="0"/>
          </a:p>
        </p:txBody>
      </p:sp>
    </p:spTree>
    <p:extLst>
      <p:ext uri="{BB962C8B-B14F-4D97-AF65-F5344CB8AC3E}">
        <p14:creationId xmlns:p14="http://schemas.microsoft.com/office/powerpoint/2010/main" val="1386786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27749E1-9019-4811-A65B-677D7379473F}" type="slidenum">
              <a:rPr lang="en-US" smtClean="0"/>
              <a:t>2</a:t>
            </a:fld>
            <a:endParaRPr lang="en-US"/>
          </a:p>
        </p:txBody>
      </p:sp>
      <p:sp>
        <p:nvSpPr>
          <p:cNvPr id="5" name="Footer Placeholder 4"/>
          <p:cNvSpPr>
            <a:spLocks noGrp="1"/>
          </p:cNvSpPr>
          <p:nvPr>
            <p:ph type="ftr" sz="quarter" idx="11"/>
          </p:nvPr>
        </p:nvSpPr>
        <p:spPr/>
        <p:txBody>
          <a:bodyPr/>
          <a:lstStyle/>
          <a:p>
            <a:r>
              <a:rPr lang="en-US" smtClean="0"/>
              <a:t>Maintaining the Hatching egg quality</a:t>
            </a:r>
            <a:endParaRPr lang="en-US"/>
          </a:p>
        </p:txBody>
      </p:sp>
      <p:sp>
        <p:nvSpPr>
          <p:cNvPr id="6" name="Header Placeholder 5"/>
          <p:cNvSpPr>
            <a:spLocks noGrp="1"/>
          </p:cNvSpPr>
          <p:nvPr>
            <p:ph type="hdr" sz="quarter" idx="12"/>
          </p:nvPr>
        </p:nvSpPr>
        <p:spPr/>
        <p:txBody>
          <a:bodyPr/>
          <a:lstStyle/>
          <a:p>
            <a:r>
              <a:rPr lang="en-US" smtClean="0"/>
              <a:t>By: Mr. Zaib-Ur-Rehman</a:t>
            </a:r>
            <a:endParaRPr lang="en-US" dirty="0"/>
          </a:p>
        </p:txBody>
      </p:sp>
    </p:spTree>
    <p:extLst>
      <p:ext uri="{BB962C8B-B14F-4D97-AF65-F5344CB8AC3E}">
        <p14:creationId xmlns:p14="http://schemas.microsoft.com/office/powerpoint/2010/main" val="14136494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r>
              <a:rPr lang="en-US" smtClean="0"/>
              <a:t>By: Mr. Zaib-Ur-Rehman</a:t>
            </a:r>
            <a:endParaRPr lang="en-US" dirty="0"/>
          </a:p>
        </p:txBody>
      </p:sp>
      <p:sp>
        <p:nvSpPr>
          <p:cNvPr id="5" name="Footer Placeholder 4"/>
          <p:cNvSpPr>
            <a:spLocks noGrp="1"/>
          </p:cNvSpPr>
          <p:nvPr>
            <p:ph type="ftr" sz="quarter" idx="11"/>
          </p:nvPr>
        </p:nvSpPr>
        <p:spPr/>
        <p:txBody>
          <a:bodyPr/>
          <a:lstStyle/>
          <a:p>
            <a:r>
              <a:rPr lang="en-US" smtClean="0"/>
              <a:t>Maintaining the Hatching egg quality</a:t>
            </a:r>
            <a:endParaRPr lang="en-US"/>
          </a:p>
        </p:txBody>
      </p:sp>
      <p:sp>
        <p:nvSpPr>
          <p:cNvPr id="6" name="Slide Number Placeholder 5"/>
          <p:cNvSpPr>
            <a:spLocks noGrp="1"/>
          </p:cNvSpPr>
          <p:nvPr>
            <p:ph type="sldNum" sz="quarter" idx="12"/>
          </p:nvPr>
        </p:nvSpPr>
        <p:spPr/>
        <p:txBody>
          <a:bodyPr/>
          <a:lstStyle/>
          <a:p>
            <a:fld id="{027749E1-9019-4811-A65B-677D7379473F}" type="slidenum">
              <a:rPr lang="en-US" smtClean="0"/>
              <a:t>44</a:t>
            </a:fld>
            <a:endParaRPr lang="en-US"/>
          </a:p>
        </p:txBody>
      </p:sp>
    </p:spTree>
    <p:extLst>
      <p:ext uri="{BB962C8B-B14F-4D97-AF65-F5344CB8AC3E}">
        <p14:creationId xmlns:p14="http://schemas.microsoft.com/office/powerpoint/2010/main" val="37283785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AAF90475-43A8-4278-BBCA-40DE540E3BE5}" type="datetime2">
              <a:rPr lang="en-US" smtClean="0"/>
              <a:t>Sunday, October 18, 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F6B3C399-9D30-4C82-83DF-F285CA3D08E5}"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DBA1A2B-55E5-4EB7-A603-F849AAEDCD9B}" type="datetime2">
              <a:rPr lang="en-US" smtClean="0"/>
              <a:t>Sunday, October 18, 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B3C399-9D30-4C82-83DF-F285CA3D08E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2CEA843-9BCD-4C56-9803-0B35ECA51417}" type="datetime2">
              <a:rPr lang="en-US" smtClean="0"/>
              <a:t>Sunday, October 18, 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B3C399-9D30-4C82-83DF-F285CA3D08E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BACA0C7-8931-472F-88C3-E4C69240588F}" type="datetime2">
              <a:rPr lang="en-US" smtClean="0"/>
              <a:t>Sunday, October 18, 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B3C399-9D30-4C82-83DF-F285CA3D08E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F6E36A9-F042-46EC-8AED-5FCD03438BA7}" type="datetime2">
              <a:rPr lang="en-US" smtClean="0"/>
              <a:t>Sunday, October 18, 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B3C399-9D30-4C82-83DF-F285CA3D08E5}"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782BDB1-E33B-45D5-B65D-B16AD57443CC}" type="datetime2">
              <a:rPr lang="en-US" smtClean="0"/>
              <a:t>Sunday, October 18, 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B3C399-9D30-4C82-83DF-F285CA3D08E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EFDADE2-4B63-4B99-A166-6BF7801FB146}" type="datetime2">
              <a:rPr lang="en-US" smtClean="0"/>
              <a:t>Sunday, October 18, 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6B3C399-9D30-4C82-83DF-F285CA3D08E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A9F880B-6483-4736-9DA6-0164C1B5AA1F}" type="datetime2">
              <a:rPr lang="en-US" smtClean="0"/>
              <a:t>Sunday, October 18, 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6B3C399-9D30-4C82-83DF-F285CA3D08E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01B99BF-69C5-497C-BB69-D30B20020E6E}" type="datetime2">
              <a:rPr lang="en-US" smtClean="0"/>
              <a:t>Sunday, October 18, 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6B3C399-9D30-4C82-83DF-F285CA3D08E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1D90E99-092D-4C35-94D7-9A75AA92E06E}" type="datetime2">
              <a:rPr lang="en-US" smtClean="0"/>
              <a:t>Sunday, October 18, 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B3C399-9D30-4C82-83DF-F285CA3D08E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29FA9C7-8FED-44ED-876A-7A1C1044ECD7}" type="datetime2">
              <a:rPr lang="en-US" smtClean="0"/>
              <a:t>Sunday, October 18, 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F6B3C399-9D30-4C82-83DF-F285CA3D08E5}"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70228786-3B1E-4CCE-84C6-7990FA47FE1C}" type="datetime2">
              <a:rPr lang="en-US" smtClean="0"/>
              <a:t>Sunday, October 18, 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6B3C399-9D30-4C82-83DF-F285CA3D08E5}"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49F79D6A-191D-489F-BBCA-8F92160ED7A8}" type="datetime2">
              <a:rPr lang="en-US" smtClean="0"/>
              <a:t>Sunday, October 18, 2020</a:t>
            </a:fld>
            <a:endParaRPr lang="en-US"/>
          </a:p>
        </p:txBody>
      </p:sp>
      <p:sp>
        <p:nvSpPr>
          <p:cNvPr id="3" name="Footer Placeholder 2"/>
          <p:cNvSpPr>
            <a:spLocks noGrp="1"/>
          </p:cNvSpPr>
          <p:nvPr>
            <p:ph type="ftr" sz="quarter" idx="11"/>
          </p:nvPr>
        </p:nvSpPr>
        <p:spPr/>
        <p:txBody>
          <a:bodyPr/>
          <a:lstStyle/>
          <a:p>
            <a:endParaRPr lang="en-US" dirty="0"/>
          </a:p>
        </p:txBody>
      </p:sp>
      <p:sp>
        <p:nvSpPr>
          <p:cNvPr id="2" name="Title 1"/>
          <p:cNvSpPr>
            <a:spLocks noGrp="1"/>
          </p:cNvSpPr>
          <p:nvPr>
            <p:ph type="ctrTitle" idx="4294967295"/>
          </p:nvPr>
        </p:nvSpPr>
        <p:spPr>
          <a:xfrm>
            <a:off x="228600" y="1143000"/>
            <a:ext cx="8915400" cy="2152650"/>
          </a:xfrm>
        </p:spPr>
        <p:txBody>
          <a:bodyPr/>
          <a:lstStyle/>
          <a:p>
            <a:pPr algn="ctr"/>
            <a:r>
              <a:rPr lang="en-US" b="1" dirty="0">
                <a:effectLst/>
              </a:rPr>
              <a:t>Factors Affecting Hatchability</a:t>
            </a:r>
          </a:p>
        </p:txBody>
      </p:sp>
      <p:sp>
        <p:nvSpPr>
          <p:cNvPr id="5" name="Rectangle 4"/>
          <p:cNvSpPr/>
          <p:nvPr/>
        </p:nvSpPr>
        <p:spPr>
          <a:xfrm>
            <a:off x="1981200" y="3581400"/>
            <a:ext cx="6096000" cy="1477328"/>
          </a:xfrm>
          <a:prstGeom prst="rect">
            <a:avLst/>
          </a:prstGeom>
        </p:spPr>
        <p:txBody>
          <a:bodyPr wrap="square">
            <a:spAutoFit/>
          </a:bodyPr>
          <a:lstStyle/>
          <a:p>
            <a:pPr algn="ctr"/>
            <a:r>
              <a:rPr lang="en-US" i="1" dirty="0"/>
              <a:t>By</a:t>
            </a:r>
          </a:p>
          <a:p>
            <a:pPr algn="ctr"/>
            <a:r>
              <a:rPr lang="en-US" i="1" dirty="0" err="1"/>
              <a:t>Abd</a:t>
            </a:r>
            <a:r>
              <a:rPr lang="en-US" i="1" dirty="0"/>
              <a:t> </a:t>
            </a:r>
            <a:r>
              <a:rPr lang="en-US" i="1" dirty="0" err="1"/>
              <a:t>ur</a:t>
            </a:r>
            <a:r>
              <a:rPr lang="en-US" i="1" dirty="0"/>
              <a:t> </a:t>
            </a:r>
            <a:r>
              <a:rPr lang="en-US" i="1" dirty="0" err="1"/>
              <a:t>Rehman</a:t>
            </a:r>
            <a:endParaRPr lang="en-US" i="1" dirty="0"/>
          </a:p>
          <a:p>
            <a:pPr algn="ctr"/>
            <a:r>
              <a:rPr lang="en-US" i="1" dirty="0"/>
              <a:t>Lecturer </a:t>
            </a:r>
          </a:p>
          <a:p>
            <a:pPr algn="ctr"/>
            <a:r>
              <a:rPr lang="en-US" i="1" dirty="0"/>
              <a:t>Department Animal Sciences </a:t>
            </a:r>
          </a:p>
          <a:p>
            <a:pPr algn="ctr"/>
            <a:r>
              <a:rPr lang="en-US" i="1" dirty="0"/>
              <a:t>University of </a:t>
            </a:r>
            <a:r>
              <a:rPr lang="en-US" i="1" dirty="0" smtClean="0"/>
              <a:t>Sargodha</a:t>
            </a:r>
            <a:endParaRPr lang="en-US" i="1" dirty="0"/>
          </a:p>
        </p:txBody>
      </p:sp>
    </p:spTree>
    <p:extLst>
      <p:ext uri="{BB962C8B-B14F-4D97-AF65-F5344CB8AC3E}">
        <p14:creationId xmlns:p14="http://schemas.microsoft.com/office/powerpoint/2010/main" val="16513482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p:txBody>
          <a:bodyPr/>
          <a:lstStyle/>
          <a:p>
            <a:fld id="{4FA88925-9453-44F8-93E5-9E65508009C5}" type="datetime2">
              <a:rPr lang="en-US" smtClean="0"/>
              <a:t>Sunday, October 18, 2020</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4666520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p:txBody>
          <a:bodyPr/>
          <a:lstStyle/>
          <a:p>
            <a:fld id="{230C94A3-1514-4133-9EE3-E7FBE5D1BE5A}" type="datetime2">
              <a:rPr lang="en-US" smtClean="0"/>
              <a:t>Sunday, October 18, 2020</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9176140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p:txBody>
          <a:bodyPr/>
          <a:lstStyle/>
          <a:p>
            <a:fld id="{B5E25DCA-1861-4A6A-B8C8-081E11AF2CEA}" type="datetime2">
              <a:rPr lang="en-US" smtClean="0"/>
              <a:t>Sunday, October 18, 2020</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8286774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p:txBody>
          <a:bodyPr/>
          <a:lstStyle/>
          <a:p>
            <a:fld id="{B95A9FFA-BCB8-4E94-946B-CA8C5FE88F4F}" type="datetime2">
              <a:rPr lang="en-US" smtClean="0"/>
              <a:t>Sunday, October 18, 2020</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0399840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p:txBody>
          <a:bodyPr/>
          <a:lstStyle/>
          <a:p>
            <a:fld id="{F8A30FC5-0273-4831-B1C3-351D576814DC}" type="datetime2">
              <a:rPr lang="en-US" smtClean="0"/>
              <a:t>Sunday, October 18, 2020</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5568959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p:txBody>
          <a:bodyPr/>
          <a:lstStyle/>
          <a:p>
            <a:fld id="{6451144E-124E-4FEE-B709-CA67CE42BF77}" type="datetime2">
              <a:rPr lang="en-US" smtClean="0"/>
              <a:t>Sunday, October 18, 2020</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1335483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04088"/>
            <a:ext cx="8534400" cy="1143000"/>
          </a:xfrm>
        </p:spPr>
        <p:txBody>
          <a:bodyPr>
            <a:normAutofit fontScale="90000"/>
          </a:bodyPr>
          <a:lstStyle/>
          <a:p>
            <a:r>
              <a:rPr lang="en-US" b="1" dirty="0"/>
              <a:t>Egg Laying Pattern and </a:t>
            </a:r>
            <a:r>
              <a:rPr lang="en-US" b="1" dirty="0" smtClean="0"/>
              <a:t>Hatchability</a:t>
            </a:r>
            <a:endParaRPr lang="en-US" dirty="0"/>
          </a:p>
        </p:txBody>
      </p:sp>
      <p:sp>
        <p:nvSpPr>
          <p:cNvPr id="3" name="Content Placeholder 2"/>
          <p:cNvSpPr>
            <a:spLocks noGrp="1"/>
          </p:cNvSpPr>
          <p:nvPr>
            <p:ph idx="1"/>
          </p:nvPr>
        </p:nvSpPr>
        <p:spPr/>
        <p:txBody>
          <a:bodyPr>
            <a:normAutofit lnSpcReduction="10000"/>
          </a:bodyPr>
          <a:lstStyle/>
          <a:p>
            <a:r>
              <a:rPr lang="en-US" dirty="0"/>
              <a:t>The first eggs from a breeder flock do not hatch well and do not demonstrate good livability after </a:t>
            </a:r>
            <a:r>
              <a:rPr lang="en-US" dirty="0" smtClean="0"/>
              <a:t>hatch</a:t>
            </a:r>
          </a:p>
          <a:p>
            <a:r>
              <a:rPr lang="en-US" dirty="0" smtClean="0"/>
              <a:t>Usually </a:t>
            </a:r>
            <a:r>
              <a:rPr lang="en-US" dirty="0"/>
              <a:t>they are held in the hen for a period longer than normal, and the </a:t>
            </a:r>
            <a:r>
              <a:rPr lang="en-US" dirty="0" err="1"/>
              <a:t>preincubation</a:t>
            </a:r>
            <a:r>
              <a:rPr lang="en-US" dirty="0"/>
              <a:t> is detrimental to </a:t>
            </a:r>
            <a:r>
              <a:rPr lang="en-US" dirty="0" smtClean="0"/>
              <a:t>hatch-ability</a:t>
            </a:r>
          </a:p>
          <a:p>
            <a:r>
              <a:rPr lang="en-US" dirty="0" smtClean="0"/>
              <a:t>Hatching eggs </a:t>
            </a:r>
            <a:r>
              <a:rPr lang="en-US" dirty="0"/>
              <a:t>produced during the first 2 weeks of egg production are not set, not only because of poor hatchability and chick growth but also because they are small and produce small chicks.</a:t>
            </a:r>
          </a:p>
          <a:p>
            <a:r>
              <a:rPr lang="en-US" dirty="0"/>
              <a:t>Eggs produced near the end of the laying cycle do not hatch as well as those laid </a:t>
            </a:r>
            <a:r>
              <a:rPr lang="en-US" dirty="0" smtClean="0"/>
              <a:t>earlier</a:t>
            </a:r>
          </a:p>
          <a:p>
            <a:endParaRPr lang="en-US" dirty="0"/>
          </a:p>
        </p:txBody>
      </p:sp>
      <p:sp>
        <p:nvSpPr>
          <p:cNvPr id="4" name="Date Placeholder 3"/>
          <p:cNvSpPr>
            <a:spLocks noGrp="1"/>
          </p:cNvSpPr>
          <p:nvPr>
            <p:ph type="dt" sz="half" idx="10"/>
          </p:nvPr>
        </p:nvSpPr>
        <p:spPr/>
        <p:txBody>
          <a:bodyPr/>
          <a:lstStyle/>
          <a:p>
            <a:fld id="{E63C5F04-7005-4548-BCBB-C8830B5BFFC1}" type="datetime2">
              <a:rPr lang="en-US" smtClean="0"/>
              <a:t>Sunday, October 18, 2020</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41785656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dirty="0"/>
              <a:t>There is a pattern of increased hatchability from the </a:t>
            </a:r>
            <a:r>
              <a:rPr lang="en-US" dirty="0" smtClean="0"/>
              <a:t>first </a:t>
            </a:r>
            <a:r>
              <a:rPr lang="en-US" dirty="0"/>
              <a:t>eggs set until about the </a:t>
            </a:r>
            <a:r>
              <a:rPr lang="en-US" dirty="0">
                <a:solidFill>
                  <a:srgbClr val="FF0000"/>
                </a:solidFill>
              </a:rPr>
              <a:t>12th or 13th </a:t>
            </a:r>
            <a:r>
              <a:rPr lang="en-US" dirty="0"/>
              <a:t>week of egg production, after which hatchability gradually decreases as the hen continues to age.</a:t>
            </a:r>
          </a:p>
          <a:p>
            <a:r>
              <a:rPr lang="en-US" dirty="0"/>
              <a:t>Eggs from hens with a high rate of lay hatch better than those from birds laying at a medium or low </a:t>
            </a:r>
            <a:r>
              <a:rPr lang="en-US" dirty="0" smtClean="0"/>
              <a:t>rate</a:t>
            </a:r>
          </a:p>
          <a:p>
            <a:r>
              <a:rPr lang="en-US" dirty="0" smtClean="0"/>
              <a:t>There </a:t>
            </a:r>
            <a:r>
              <a:rPr lang="en-US" dirty="0"/>
              <a:t>is evidence that eggs laid in longer clutches </a:t>
            </a:r>
            <a:r>
              <a:rPr lang="en-US" dirty="0" smtClean="0"/>
              <a:t>have </a:t>
            </a:r>
            <a:r>
              <a:rPr lang="en-US" dirty="0"/>
              <a:t>a higher rate of </a:t>
            </a:r>
            <a:r>
              <a:rPr lang="en-US" dirty="0" smtClean="0"/>
              <a:t>hatchability</a:t>
            </a:r>
          </a:p>
          <a:p>
            <a:r>
              <a:rPr lang="en-US" dirty="0" smtClean="0"/>
              <a:t>Eggs laid </a:t>
            </a:r>
            <a:r>
              <a:rPr lang="en-US" dirty="0"/>
              <a:t>near the end of the clutch hatch better than those </a:t>
            </a:r>
            <a:r>
              <a:rPr lang="en-US" dirty="0" smtClean="0"/>
              <a:t>laid </a:t>
            </a:r>
            <a:r>
              <a:rPr lang="en-US" dirty="0"/>
              <a:t>at the </a:t>
            </a:r>
            <a:r>
              <a:rPr lang="en-US" dirty="0" smtClean="0"/>
              <a:t>beginning</a:t>
            </a:r>
          </a:p>
          <a:p>
            <a:r>
              <a:rPr lang="en-US" dirty="0" smtClean="0"/>
              <a:t>The </a:t>
            </a:r>
            <a:r>
              <a:rPr lang="en-US" dirty="0"/>
              <a:t>first eggs in each clutch are normally the worst hatching </a:t>
            </a:r>
            <a:r>
              <a:rPr lang="en-US" dirty="0" smtClean="0"/>
              <a:t>eggs</a:t>
            </a:r>
            <a:endParaRPr lang="en-US" dirty="0"/>
          </a:p>
          <a:p>
            <a:endParaRPr lang="en-US" dirty="0"/>
          </a:p>
        </p:txBody>
      </p:sp>
      <p:sp>
        <p:nvSpPr>
          <p:cNvPr id="4" name="Date Placeholder 3"/>
          <p:cNvSpPr>
            <a:spLocks noGrp="1"/>
          </p:cNvSpPr>
          <p:nvPr>
            <p:ph type="dt" sz="half" idx="10"/>
          </p:nvPr>
        </p:nvSpPr>
        <p:spPr/>
        <p:txBody>
          <a:bodyPr/>
          <a:lstStyle/>
          <a:p>
            <a:fld id="{3A3E6708-1CDF-46AA-811B-FAB6088F09CE}" type="datetime2">
              <a:rPr lang="en-US" smtClean="0"/>
              <a:t>Sunday, October 18, 2020</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5589663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Weather Affects Hatchability</a:t>
            </a:r>
          </a:p>
        </p:txBody>
      </p:sp>
      <p:sp>
        <p:nvSpPr>
          <p:cNvPr id="3" name="Content Placeholder 2"/>
          <p:cNvSpPr>
            <a:spLocks noGrp="1"/>
          </p:cNvSpPr>
          <p:nvPr>
            <p:ph idx="1"/>
          </p:nvPr>
        </p:nvSpPr>
        <p:spPr/>
        <p:txBody>
          <a:bodyPr>
            <a:normAutofit fontScale="92500" lnSpcReduction="20000"/>
          </a:bodyPr>
          <a:lstStyle/>
          <a:p>
            <a:pPr algn="just"/>
            <a:r>
              <a:rPr lang="en-US" dirty="0"/>
              <a:t>Extremes in environmental temperatures are detrimental to </a:t>
            </a:r>
            <a:r>
              <a:rPr lang="en-US" dirty="0" smtClean="0"/>
              <a:t>hatchability</a:t>
            </a:r>
          </a:p>
          <a:p>
            <a:r>
              <a:rPr lang="en-US" dirty="0" smtClean="0"/>
              <a:t>Prolonged </a:t>
            </a:r>
            <a:r>
              <a:rPr lang="en-US" dirty="0"/>
              <a:t>periods of hot or cold weather are likely to cause a drop in hatchability because of their adverse effects on the </a:t>
            </a:r>
            <a:r>
              <a:rPr lang="en-US" dirty="0" smtClean="0"/>
              <a:t>hens</a:t>
            </a:r>
          </a:p>
          <a:p>
            <a:r>
              <a:rPr lang="en-US" dirty="0" smtClean="0"/>
              <a:t>Short </a:t>
            </a:r>
            <a:r>
              <a:rPr lang="en-US" dirty="0"/>
              <a:t>periods of hot or cold weather (1 or 2 days) are generally not a </a:t>
            </a:r>
            <a:r>
              <a:rPr lang="en-US" dirty="0" smtClean="0"/>
              <a:t>problem</a:t>
            </a:r>
          </a:p>
          <a:p>
            <a:r>
              <a:rPr lang="en-US" dirty="0" smtClean="0"/>
              <a:t>Hot </a:t>
            </a:r>
            <a:r>
              <a:rPr lang="en-US" dirty="0"/>
              <a:t>weather during the summer months is particularly </a:t>
            </a:r>
            <a:r>
              <a:rPr lang="en-US" dirty="0" smtClean="0"/>
              <a:t>damaging</a:t>
            </a:r>
          </a:p>
          <a:p>
            <a:r>
              <a:rPr lang="en-US" dirty="0" smtClean="0"/>
              <a:t>In </a:t>
            </a:r>
            <a:r>
              <a:rPr lang="en-US" dirty="0"/>
              <a:t>a study of large commercial hatcheries in the United States, the hatchability of eggs during the months of July, August, and September was about 5% lower than during the remainder of the </a:t>
            </a:r>
            <a:r>
              <a:rPr lang="en-US" dirty="0" smtClean="0"/>
              <a:t>year</a:t>
            </a:r>
            <a:endParaRPr lang="en-US" dirty="0"/>
          </a:p>
          <a:p>
            <a:endParaRPr lang="en-US" dirty="0"/>
          </a:p>
        </p:txBody>
      </p:sp>
      <p:sp>
        <p:nvSpPr>
          <p:cNvPr id="4" name="Date Placeholder 3"/>
          <p:cNvSpPr>
            <a:spLocks noGrp="1"/>
          </p:cNvSpPr>
          <p:nvPr>
            <p:ph type="dt" sz="half" idx="10"/>
          </p:nvPr>
        </p:nvSpPr>
        <p:spPr/>
        <p:txBody>
          <a:bodyPr/>
          <a:lstStyle/>
          <a:p>
            <a:fld id="{7737AC0D-04F8-43FF-8197-5AAD6F4D72CF}" type="datetime2">
              <a:rPr lang="en-US" smtClean="0"/>
              <a:t>Sunday, October 18, 2020</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455100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fade">
                                      <p:cBhvr>
                                        <p:cTn id="40" dur="1000"/>
                                        <p:tgtEl>
                                          <p:spTgt spid="3">
                                            <p:txEl>
                                              <p:pRg st="4" end="4"/>
                                            </p:txEl>
                                          </p:spTgt>
                                        </p:tgtEl>
                                      </p:cBhvr>
                                    </p:animEffect>
                                    <p:anim calcmode="lin" valueType="num">
                                      <p:cBhvr>
                                        <p:cTn id="4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Factors Affecting the Length of the Incubation Period</a:t>
            </a:r>
          </a:p>
        </p:txBody>
      </p:sp>
      <p:sp>
        <p:nvSpPr>
          <p:cNvPr id="3" name="Content Placeholder 2"/>
          <p:cNvSpPr>
            <a:spLocks noGrp="1"/>
          </p:cNvSpPr>
          <p:nvPr>
            <p:ph idx="1"/>
          </p:nvPr>
        </p:nvSpPr>
        <p:spPr/>
        <p:txBody>
          <a:bodyPr>
            <a:noAutofit/>
          </a:bodyPr>
          <a:lstStyle/>
          <a:p>
            <a:pPr marL="514350" indent="-514350">
              <a:buFont typeface="+mj-lt"/>
              <a:buAutoNum type="arabicPeriod"/>
            </a:pPr>
            <a:r>
              <a:rPr lang="en-US" sz="1700" dirty="0">
                <a:solidFill>
                  <a:srgbClr val="FF0000"/>
                </a:solidFill>
              </a:rPr>
              <a:t>Disease and other stressors </a:t>
            </a:r>
            <a:r>
              <a:rPr lang="en-US" sz="1700" dirty="0"/>
              <a:t>in the breeder flock can lengthen the period of </a:t>
            </a:r>
            <a:r>
              <a:rPr lang="en-US" sz="1700" dirty="0" smtClean="0"/>
              <a:t>incubation</a:t>
            </a:r>
            <a:endParaRPr lang="en-US" sz="1700" dirty="0"/>
          </a:p>
          <a:p>
            <a:pPr marL="514350" indent="-514350">
              <a:buFont typeface="+mj-lt"/>
              <a:buAutoNum type="arabicPeriod"/>
            </a:pPr>
            <a:r>
              <a:rPr lang="en-US" sz="1700" dirty="0" smtClean="0">
                <a:solidFill>
                  <a:srgbClr val="FF0000"/>
                </a:solidFill>
              </a:rPr>
              <a:t>Flock </a:t>
            </a:r>
            <a:r>
              <a:rPr lang="en-US" sz="1700" dirty="0">
                <a:solidFill>
                  <a:srgbClr val="FF0000"/>
                </a:solidFill>
              </a:rPr>
              <a:t>age </a:t>
            </a:r>
            <a:r>
              <a:rPr lang="en-US" sz="1700" dirty="0"/>
              <a:t>lengthens incubation </a:t>
            </a:r>
            <a:r>
              <a:rPr lang="en-US" sz="1700" dirty="0" smtClean="0"/>
              <a:t>time</a:t>
            </a:r>
            <a:endParaRPr lang="en-US" sz="1700" dirty="0"/>
          </a:p>
          <a:p>
            <a:pPr marL="514350" indent="-514350">
              <a:buFont typeface="+mj-lt"/>
              <a:buAutoNum type="arabicPeriod"/>
            </a:pPr>
            <a:r>
              <a:rPr lang="en-US" sz="1700" dirty="0" smtClean="0"/>
              <a:t>The </a:t>
            </a:r>
            <a:r>
              <a:rPr lang="en-US" sz="1700" dirty="0">
                <a:solidFill>
                  <a:srgbClr val="FF0000"/>
                </a:solidFill>
              </a:rPr>
              <a:t>longer an egg is held in the body of the hen </a:t>
            </a:r>
            <a:r>
              <a:rPr lang="en-US" sz="1700" dirty="0"/>
              <a:t>prior to oviposition, the greater the early embryonic growth, thus reducing the incubation time in the incubator. Embryos that are just past the gastrula stage when the egg is laid hatch </a:t>
            </a:r>
            <a:r>
              <a:rPr lang="en-US" sz="1700" dirty="0" smtClean="0"/>
              <a:t>best</a:t>
            </a:r>
            <a:endParaRPr lang="en-US" sz="1700" dirty="0"/>
          </a:p>
          <a:p>
            <a:pPr marL="514350" indent="-514350">
              <a:buFont typeface="+mj-lt"/>
              <a:buAutoNum type="arabicPeriod"/>
            </a:pPr>
            <a:r>
              <a:rPr lang="en-US" sz="1700" dirty="0" smtClean="0">
                <a:solidFill>
                  <a:srgbClr val="FF0000"/>
                </a:solidFill>
              </a:rPr>
              <a:t>Eggs </a:t>
            </a:r>
            <a:r>
              <a:rPr lang="en-US" sz="1700" dirty="0">
                <a:solidFill>
                  <a:srgbClr val="FF0000"/>
                </a:solidFill>
              </a:rPr>
              <a:t>produced in the warmer season </a:t>
            </a:r>
            <a:r>
              <a:rPr lang="en-US" sz="1700" dirty="0"/>
              <a:t>have a shorter incubation period than those laid in the cooler season, which is due to </a:t>
            </a:r>
            <a:r>
              <a:rPr lang="en-US" sz="1700" dirty="0" err="1"/>
              <a:t>preincubation</a:t>
            </a:r>
            <a:r>
              <a:rPr lang="en-US" sz="1700" dirty="0"/>
              <a:t> development.</a:t>
            </a:r>
          </a:p>
          <a:p>
            <a:pPr marL="514350" indent="-514350">
              <a:buFont typeface="+mj-lt"/>
              <a:buAutoNum type="arabicPeriod"/>
            </a:pPr>
            <a:r>
              <a:rPr lang="en-US" sz="1700" dirty="0" smtClean="0"/>
              <a:t>The </a:t>
            </a:r>
            <a:r>
              <a:rPr lang="en-US" sz="1700" dirty="0">
                <a:solidFill>
                  <a:srgbClr val="FF0000"/>
                </a:solidFill>
              </a:rPr>
              <a:t>smaller the breed</a:t>
            </a:r>
            <a:r>
              <a:rPr lang="en-US" sz="1700" dirty="0"/>
              <a:t>, the shorter the incubation period.</a:t>
            </a:r>
          </a:p>
          <a:p>
            <a:pPr marL="514350" indent="-514350">
              <a:buFont typeface="+mj-lt"/>
              <a:buAutoNum type="arabicPeriod"/>
            </a:pPr>
            <a:r>
              <a:rPr lang="en-US" sz="1700" dirty="0" smtClean="0"/>
              <a:t>The </a:t>
            </a:r>
            <a:r>
              <a:rPr lang="en-US" sz="1700" dirty="0">
                <a:solidFill>
                  <a:srgbClr val="FF0000"/>
                </a:solidFill>
              </a:rPr>
              <a:t>longer an egg is held at a temperature above 75°F </a:t>
            </a:r>
            <a:r>
              <a:rPr lang="en-US" sz="1700" dirty="0"/>
              <a:t>(23.9°C) prior to setting, the shorter the incubation period.</a:t>
            </a:r>
          </a:p>
          <a:p>
            <a:pPr marL="514350" indent="-514350">
              <a:buFont typeface="+mj-lt"/>
              <a:buAutoNum type="arabicPeriod"/>
            </a:pPr>
            <a:r>
              <a:rPr lang="en-US" sz="1700" dirty="0" smtClean="0"/>
              <a:t>Increases </a:t>
            </a:r>
            <a:r>
              <a:rPr lang="en-US" sz="1700" dirty="0"/>
              <a:t>in </a:t>
            </a:r>
            <a:r>
              <a:rPr lang="en-US" sz="1700" dirty="0">
                <a:solidFill>
                  <a:srgbClr val="FF0000"/>
                </a:solidFill>
              </a:rPr>
              <a:t>egg storage time will increase the incubation period</a:t>
            </a:r>
            <a:r>
              <a:rPr lang="en-US" sz="1700" dirty="0"/>
              <a:t>. For each day of storage after five days, the incubation period will be increased by about one hour.</a:t>
            </a:r>
          </a:p>
          <a:p>
            <a:pPr marL="514350" indent="-514350">
              <a:buFont typeface="+mj-lt"/>
              <a:buAutoNum type="arabicPeriod"/>
            </a:pPr>
            <a:r>
              <a:rPr lang="en-US" sz="1700" dirty="0" smtClean="0">
                <a:solidFill>
                  <a:srgbClr val="FF0000"/>
                </a:solidFill>
              </a:rPr>
              <a:t>Small </a:t>
            </a:r>
            <a:r>
              <a:rPr lang="en-US" sz="1700" dirty="0">
                <a:solidFill>
                  <a:srgbClr val="FF0000"/>
                </a:solidFill>
              </a:rPr>
              <a:t>eggs </a:t>
            </a:r>
            <a:r>
              <a:rPr lang="en-US" sz="1700" dirty="0"/>
              <a:t>hatch sooner than large </a:t>
            </a:r>
            <a:r>
              <a:rPr lang="en-US" sz="1700" dirty="0" smtClean="0"/>
              <a:t>eggs</a:t>
            </a:r>
          </a:p>
          <a:p>
            <a:pPr marL="514350" indent="-514350">
              <a:buFont typeface="+mj-lt"/>
              <a:buAutoNum type="arabicPeriod"/>
            </a:pPr>
            <a:r>
              <a:rPr lang="en-US" sz="1700" dirty="0" smtClean="0">
                <a:solidFill>
                  <a:srgbClr val="FF0000"/>
                </a:solidFill>
              </a:rPr>
              <a:t>Eggs </a:t>
            </a:r>
            <a:r>
              <a:rPr lang="en-US" sz="1700" dirty="0">
                <a:solidFill>
                  <a:srgbClr val="FF0000"/>
                </a:solidFill>
              </a:rPr>
              <a:t>warmed prior to setting </a:t>
            </a:r>
            <a:r>
              <a:rPr lang="en-US" sz="1700" dirty="0"/>
              <a:t>will require a shorter incubation </a:t>
            </a:r>
            <a:r>
              <a:rPr lang="en-US" sz="1700" dirty="0" smtClean="0"/>
              <a:t>period.</a:t>
            </a:r>
          </a:p>
          <a:p>
            <a:pPr marL="514350" indent="-514350">
              <a:buFont typeface="+mj-lt"/>
              <a:buAutoNum type="arabicPeriod"/>
            </a:pPr>
            <a:r>
              <a:rPr lang="en-US" sz="1700" dirty="0" smtClean="0">
                <a:solidFill>
                  <a:srgbClr val="FF0000"/>
                </a:solidFill>
              </a:rPr>
              <a:t>Lower </a:t>
            </a:r>
            <a:r>
              <a:rPr lang="en-US" sz="1700" dirty="0">
                <a:solidFill>
                  <a:srgbClr val="FF0000"/>
                </a:solidFill>
              </a:rPr>
              <a:t>setter relative </a:t>
            </a:r>
            <a:r>
              <a:rPr lang="en-US" sz="1700" dirty="0" err="1">
                <a:solidFill>
                  <a:srgbClr val="FF0000"/>
                </a:solidFill>
              </a:rPr>
              <a:t>humidities</a:t>
            </a:r>
            <a:r>
              <a:rPr lang="en-US" sz="1700" dirty="0">
                <a:solidFill>
                  <a:srgbClr val="FF0000"/>
                </a:solidFill>
              </a:rPr>
              <a:t> </a:t>
            </a:r>
            <a:r>
              <a:rPr lang="en-US" sz="1700" dirty="0"/>
              <a:t>will reduce incubation time</a:t>
            </a:r>
            <a:r>
              <a:rPr lang="en-US" sz="1700" dirty="0" smtClean="0"/>
              <a:t>.</a:t>
            </a:r>
            <a:endParaRPr lang="en-US" sz="1700" dirty="0"/>
          </a:p>
        </p:txBody>
      </p:sp>
      <p:sp>
        <p:nvSpPr>
          <p:cNvPr id="4" name="Date Placeholder 3"/>
          <p:cNvSpPr>
            <a:spLocks noGrp="1"/>
          </p:cNvSpPr>
          <p:nvPr>
            <p:ph type="dt" sz="half" idx="10"/>
          </p:nvPr>
        </p:nvSpPr>
        <p:spPr/>
        <p:txBody>
          <a:bodyPr/>
          <a:lstStyle/>
          <a:p>
            <a:fld id="{683303F9-9C7F-4C80-A602-BC1FF21589EA}" type="datetime2">
              <a:rPr lang="en-US" smtClean="0"/>
              <a:t>Sunday, October 18, 2020</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209170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fade">
                                      <p:cBhvr>
                                        <p:cTn id="40" dur="1000"/>
                                        <p:tgtEl>
                                          <p:spTgt spid="3">
                                            <p:txEl>
                                              <p:pRg st="4" end="4"/>
                                            </p:txEl>
                                          </p:spTgt>
                                        </p:tgtEl>
                                      </p:cBhvr>
                                    </p:animEffect>
                                    <p:anim calcmode="lin" valueType="num">
                                      <p:cBhvr>
                                        <p:cTn id="4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Effect transition="in" filter="fade">
                                      <p:cBhvr>
                                        <p:cTn id="47" dur="1000"/>
                                        <p:tgtEl>
                                          <p:spTgt spid="3">
                                            <p:txEl>
                                              <p:pRg st="5" end="5"/>
                                            </p:txEl>
                                          </p:spTgt>
                                        </p:tgtEl>
                                      </p:cBhvr>
                                    </p:animEffect>
                                    <p:anim calcmode="lin" valueType="num">
                                      <p:cBhvr>
                                        <p:cTn id="4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grpId="0" nodeType="clickEffect">
                                  <p:stCondLst>
                                    <p:cond delay="0"/>
                                  </p:stCondLst>
                                  <p:childTnLst>
                                    <p:set>
                                      <p:cBhvr>
                                        <p:cTn id="53" dur="1" fill="hold">
                                          <p:stCondLst>
                                            <p:cond delay="0"/>
                                          </p:stCondLst>
                                        </p:cTn>
                                        <p:tgtEl>
                                          <p:spTgt spid="3">
                                            <p:txEl>
                                              <p:pRg st="6" end="6"/>
                                            </p:txEl>
                                          </p:spTgt>
                                        </p:tgtEl>
                                        <p:attrNameLst>
                                          <p:attrName>style.visibility</p:attrName>
                                        </p:attrNameLst>
                                      </p:cBhvr>
                                      <p:to>
                                        <p:strVal val="visible"/>
                                      </p:to>
                                    </p:set>
                                    <p:animEffect transition="in" filter="fade">
                                      <p:cBhvr>
                                        <p:cTn id="54" dur="1000"/>
                                        <p:tgtEl>
                                          <p:spTgt spid="3">
                                            <p:txEl>
                                              <p:pRg st="6" end="6"/>
                                            </p:txEl>
                                          </p:spTgt>
                                        </p:tgtEl>
                                      </p:cBhvr>
                                    </p:animEffect>
                                    <p:anim calcmode="lin" valueType="num">
                                      <p:cBhvr>
                                        <p:cTn id="55"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6"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42" presetClass="entr" presetSubtype="0" fill="hold" grpId="0" nodeType="clickEffect">
                                  <p:stCondLst>
                                    <p:cond delay="0"/>
                                  </p:stCondLst>
                                  <p:childTnLst>
                                    <p:set>
                                      <p:cBhvr>
                                        <p:cTn id="60" dur="1" fill="hold">
                                          <p:stCondLst>
                                            <p:cond delay="0"/>
                                          </p:stCondLst>
                                        </p:cTn>
                                        <p:tgtEl>
                                          <p:spTgt spid="3">
                                            <p:txEl>
                                              <p:pRg st="7" end="7"/>
                                            </p:txEl>
                                          </p:spTgt>
                                        </p:tgtEl>
                                        <p:attrNameLst>
                                          <p:attrName>style.visibility</p:attrName>
                                        </p:attrNameLst>
                                      </p:cBhvr>
                                      <p:to>
                                        <p:strVal val="visible"/>
                                      </p:to>
                                    </p:set>
                                    <p:animEffect transition="in" filter="fade">
                                      <p:cBhvr>
                                        <p:cTn id="61" dur="1000"/>
                                        <p:tgtEl>
                                          <p:spTgt spid="3">
                                            <p:txEl>
                                              <p:pRg st="7" end="7"/>
                                            </p:txEl>
                                          </p:spTgt>
                                        </p:tgtEl>
                                      </p:cBhvr>
                                    </p:animEffect>
                                    <p:anim calcmode="lin" valueType="num">
                                      <p:cBhvr>
                                        <p:cTn id="62"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63"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42" presetClass="entr" presetSubtype="0" fill="hold" grpId="0" nodeType="clickEffect">
                                  <p:stCondLst>
                                    <p:cond delay="0"/>
                                  </p:stCondLst>
                                  <p:childTnLst>
                                    <p:set>
                                      <p:cBhvr>
                                        <p:cTn id="67" dur="1" fill="hold">
                                          <p:stCondLst>
                                            <p:cond delay="0"/>
                                          </p:stCondLst>
                                        </p:cTn>
                                        <p:tgtEl>
                                          <p:spTgt spid="3">
                                            <p:txEl>
                                              <p:pRg st="8" end="8"/>
                                            </p:txEl>
                                          </p:spTgt>
                                        </p:tgtEl>
                                        <p:attrNameLst>
                                          <p:attrName>style.visibility</p:attrName>
                                        </p:attrNameLst>
                                      </p:cBhvr>
                                      <p:to>
                                        <p:strVal val="visible"/>
                                      </p:to>
                                    </p:set>
                                    <p:animEffect transition="in" filter="fade">
                                      <p:cBhvr>
                                        <p:cTn id="68" dur="1000"/>
                                        <p:tgtEl>
                                          <p:spTgt spid="3">
                                            <p:txEl>
                                              <p:pRg st="8" end="8"/>
                                            </p:txEl>
                                          </p:spTgt>
                                        </p:tgtEl>
                                      </p:cBhvr>
                                    </p:animEffect>
                                    <p:anim calcmode="lin" valueType="num">
                                      <p:cBhvr>
                                        <p:cTn id="69"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70"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42" presetClass="entr" presetSubtype="0" fill="hold" grpId="0" nodeType="clickEffect">
                                  <p:stCondLst>
                                    <p:cond delay="0"/>
                                  </p:stCondLst>
                                  <p:childTnLst>
                                    <p:set>
                                      <p:cBhvr>
                                        <p:cTn id="74" dur="1" fill="hold">
                                          <p:stCondLst>
                                            <p:cond delay="0"/>
                                          </p:stCondLst>
                                        </p:cTn>
                                        <p:tgtEl>
                                          <p:spTgt spid="3">
                                            <p:txEl>
                                              <p:pRg st="9" end="9"/>
                                            </p:txEl>
                                          </p:spTgt>
                                        </p:tgtEl>
                                        <p:attrNameLst>
                                          <p:attrName>style.visibility</p:attrName>
                                        </p:attrNameLst>
                                      </p:cBhvr>
                                      <p:to>
                                        <p:strVal val="visible"/>
                                      </p:to>
                                    </p:set>
                                    <p:animEffect transition="in" filter="fade">
                                      <p:cBhvr>
                                        <p:cTn id="75" dur="1000"/>
                                        <p:tgtEl>
                                          <p:spTgt spid="3">
                                            <p:txEl>
                                              <p:pRg st="9" end="9"/>
                                            </p:txEl>
                                          </p:spTgt>
                                        </p:tgtEl>
                                      </p:cBhvr>
                                    </p:animEffect>
                                    <p:anim calcmode="lin" valueType="num">
                                      <p:cBhvr>
                                        <p:cTn id="76"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77"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228600"/>
            <a:ext cx="8458200" cy="6324600"/>
          </a:xfrm>
        </p:spPr>
        <p:txBody>
          <a:bodyPr/>
          <a:lstStyle/>
          <a:p>
            <a:r>
              <a:rPr lang="en-US" dirty="0">
                <a:effectLst/>
              </a:rPr>
              <a:t>Numerous factors have pronounced influence on the hatchability </a:t>
            </a:r>
            <a:endParaRPr lang="en-US" dirty="0" smtClean="0">
              <a:effectLst/>
            </a:endParaRPr>
          </a:p>
          <a:p>
            <a:r>
              <a:rPr lang="en-US" dirty="0" smtClean="0">
                <a:effectLst/>
              </a:rPr>
              <a:t>Many </a:t>
            </a:r>
            <a:r>
              <a:rPr lang="en-US" dirty="0">
                <a:effectLst/>
              </a:rPr>
              <a:t>of these are important long before the eggs are placed in the incubator. For example, </a:t>
            </a:r>
            <a:r>
              <a:rPr lang="en-US" dirty="0">
                <a:solidFill>
                  <a:srgbClr val="FF0000"/>
                </a:solidFill>
                <a:effectLst/>
              </a:rPr>
              <a:t>breeder flock health, nutrition, breed, age of breeders, and breeder flock management </a:t>
            </a:r>
            <a:r>
              <a:rPr lang="en-US" dirty="0">
                <a:effectLst/>
              </a:rPr>
              <a:t>can result in tremendous variation in </a:t>
            </a:r>
            <a:r>
              <a:rPr lang="en-US" dirty="0" smtClean="0">
                <a:effectLst/>
              </a:rPr>
              <a:t>hatchability</a:t>
            </a:r>
          </a:p>
          <a:p>
            <a:r>
              <a:rPr lang="en-US" dirty="0" smtClean="0">
                <a:effectLst/>
              </a:rPr>
              <a:t>Egg </a:t>
            </a:r>
            <a:r>
              <a:rPr lang="en-US" dirty="0">
                <a:effectLst/>
              </a:rPr>
              <a:t>collection, storage, and handling must be optimum to maintain embryonic viability before and during </a:t>
            </a:r>
            <a:r>
              <a:rPr lang="en-US" dirty="0" smtClean="0">
                <a:effectLst/>
              </a:rPr>
              <a:t>incubation</a:t>
            </a:r>
          </a:p>
          <a:p>
            <a:r>
              <a:rPr lang="en-US" dirty="0" smtClean="0">
                <a:effectLst/>
              </a:rPr>
              <a:t>After </a:t>
            </a:r>
            <a:r>
              <a:rPr lang="en-US" dirty="0">
                <a:effectLst/>
              </a:rPr>
              <a:t>setting in the incubator, </a:t>
            </a:r>
            <a:r>
              <a:rPr lang="en-US" dirty="0">
                <a:solidFill>
                  <a:srgbClr val="FF0000"/>
                </a:solidFill>
                <a:effectLst/>
              </a:rPr>
              <a:t>temperature, turning, humidity, ventilation in the incubators and incubator rooms, sanitation, and general hatchery management</a:t>
            </a:r>
            <a:r>
              <a:rPr lang="en-US" dirty="0">
                <a:effectLst/>
              </a:rPr>
              <a:t> are all critical factors to ensure embryonic </a:t>
            </a:r>
            <a:r>
              <a:rPr lang="en-US" dirty="0" smtClean="0">
                <a:effectLst/>
              </a:rPr>
              <a:t>survival and hatchability</a:t>
            </a:r>
            <a:endParaRPr lang="en-US" dirty="0">
              <a:effectLst/>
            </a:endParaRPr>
          </a:p>
        </p:txBody>
      </p:sp>
      <p:sp>
        <p:nvSpPr>
          <p:cNvPr id="4" name="Date Placeholder 3"/>
          <p:cNvSpPr>
            <a:spLocks noGrp="1"/>
          </p:cNvSpPr>
          <p:nvPr>
            <p:ph type="dt" sz="half" idx="10"/>
          </p:nvPr>
        </p:nvSpPr>
        <p:spPr/>
        <p:txBody>
          <a:bodyPr/>
          <a:lstStyle/>
          <a:p>
            <a:fld id="{9AA126F0-3C3F-4DFD-A280-7F00E0EA8C5A}" type="datetime2">
              <a:rPr lang="en-US" smtClean="0"/>
              <a:t>Sunday, October 18, 2020</a:t>
            </a:fld>
            <a:endParaRPr lang="en-US" dirty="0"/>
          </a:p>
        </p:txBody>
      </p:sp>
      <p:sp>
        <p:nvSpPr>
          <p:cNvPr id="3" name="Footer Placeholder 2"/>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19865853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heel(1)">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heel(1)">
                                      <p:cBhvr>
                                        <p:cTn id="12" dur="20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heel(1)">
                                      <p:cBhvr>
                                        <p:cTn id="17" dur="20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wheel(1)">
                                      <p:cBhvr>
                                        <p:cTn id="22" dur="20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Position of the Embryo in the Egg</a:t>
            </a:r>
          </a:p>
        </p:txBody>
      </p:sp>
      <p:sp>
        <p:nvSpPr>
          <p:cNvPr id="3" name="Content Placeholder 2"/>
          <p:cNvSpPr>
            <a:spLocks noGrp="1"/>
          </p:cNvSpPr>
          <p:nvPr>
            <p:ph idx="1"/>
          </p:nvPr>
        </p:nvSpPr>
        <p:spPr/>
        <p:txBody>
          <a:bodyPr>
            <a:normAutofit fontScale="92500" lnSpcReduction="20000"/>
          </a:bodyPr>
          <a:lstStyle/>
          <a:p>
            <a:r>
              <a:rPr lang="en-US" dirty="0"/>
              <a:t>Normally, the chick embryo develops with the head in the large end of the egg (near the air cell) and with its head under its right </a:t>
            </a:r>
            <a:r>
              <a:rPr lang="en-US" dirty="0" smtClean="0"/>
              <a:t>wing</a:t>
            </a:r>
          </a:p>
          <a:p>
            <a:r>
              <a:rPr lang="en-US" dirty="0" smtClean="0"/>
              <a:t>But </a:t>
            </a:r>
            <a:r>
              <a:rPr lang="en-US" dirty="0"/>
              <a:t>there are many embryos that do not develop in this </a:t>
            </a:r>
            <a:r>
              <a:rPr lang="en-US" dirty="0" smtClean="0"/>
              <a:t>position</a:t>
            </a:r>
          </a:p>
          <a:p>
            <a:r>
              <a:rPr lang="en-US" dirty="0" smtClean="0"/>
              <a:t>These </a:t>
            </a:r>
            <a:r>
              <a:rPr lang="en-US" dirty="0"/>
              <a:t>are called </a:t>
            </a:r>
            <a:r>
              <a:rPr lang="en-US" dirty="0" err="1" smtClean="0"/>
              <a:t>malpositions</a:t>
            </a:r>
            <a:r>
              <a:rPr lang="en-US" dirty="0" smtClean="0"/>
              <a:t> </a:t>
            </a:r>
          </a:p>
          <a:p>
            <a:r>
              <a:rPr lang="en-US" dirty="0" smtClean="0"/>
              <a:t>Many </a:t>
            </a:r>
            <a:r>
              <a:rPr lang="en-US" dirty="0"/>
              <a:t>of the malpositioned embryos will hatch as viable chicks while others will </a:t>
            </a:r>
            <a:r>
              <a:rPr lang="en-US" dirty="0" smtClean="0"/>
              <a:t>not</a:t>
            </a:r>
          </a:p>
          <a:p>
            <a:r>
              <a:rPr lang="en-US" dirty="0" smtClean="0"/>
              <a:t>Of </a:t>
            </a:r>
            <a:r>
              <a:rPr lang="en-US" dirty="0"/>
              <a:t>all embryos examined at 18 days of age, between 1 and 4% will be </a:t>
            </a:r>
            <a:r>
              <a:rPr lang="en-US" dirty="0" smtClean="0"/>
              <a:t>malpositioned</a:t>
            </a:r>
          </a:p>
          <a:p>
            <a:r>
              <a:rPr lang="en-US" dirty="0" smtClean="0"/>
              <a:t>An </a:t>
            </a:r>
            <a:r>
              <a:rPr lang="en-US" dirty="0"/>
              <a:t>examination of the dead-in-shell during the hatch day breakout analysis will be necessary to determine the percentage and type of </a:t>
            </a:r>
            <a:r>
              <a:rPr lang="en-US" dirty="0" smtClean="0"/>
              <a:t>malposition involved</a:t>
            </a:r>
            <a:endParaRPr lang="en-US" dirty="0"/>
          </a:p>
        </p:txBody>
      </p:sp>
      <p:sp>
        <p:nvSpPr>
          <p:cNvPr id="4" name="Date Placeholder 3"/>
          <p:cNvSpPr>
            <a:spLocks noGrp="1"/>
          </p:cNvSpPr>
          <p:nvPr>
            <p:ph type="dt" sz="half" idx="10"/>
          </p:nvPr>
        </p:nvSpPr>
        <p:spPr/>
        <p:txBody>
          <a:bodyPr/>
          <a:lstStyle/>
          <a:p>
            <a:fld id="{EEF6742F-F522-4E9E-A29F-A4591FA15A2D}" type="datetime2">
              <a:rPr lang="en-US" smtClean="0"/>
              <a:t>Sunday, October 18, 2020</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941753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3">
                                            <p:txEl>
                                              <p:pRg st="4" end="4"/>
                                            </p:txEl>
                                          </p:spTgt>
                                        </p:tgtEl>
                                        <p:attrNameLst>
                                          <p:attrName>style.visibility</p:attrName>
                                        </p:attrNameLst>
                                      </p:cBhvr>
                                      <p:to>
                                        <p:strVal val="visible"/>
                                      </p:to>
                                    </p:set>
                                    <p:animEffect transition="in" filter="fade">
                                      <p:cBhvr>
                                        <p:cTn id="40" dur="1000"/>
                                        <p:tgtEl>
                                          <p:spTgt spid="3">
                                            <p:txEl>
                                              <p:pRg st="4" end="4"/>
                                            </p:txEl>
                                          </p:spTgt>
                                        </p:tgtEl>
                                      </p:cBhvr>
                                    </p:animEffect>
                                    <p:anim calcmode="lin" valueType="num">
                                      <p:cBhvr>
                                        <p:cTn id="41"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Effect transition="in" filter="fade">
                                      <p:cBhvr>
                                        <p:cTn id="47" dur="1000"/>
                                        <p:tgtEl>
                                          <p:spTgt spid="3">
                                            <p:txEl>
                                              <p:pRg st="5" end="5"/>
                                            </p:txEl>
                                          </p:spTgt>
                                        </p:tgtEl>
                                      </p:cBhvr>
                                    </p:animEffect>
                                    <p:anim calcmode="lin" valueType="num">
                                      <p:cBhvr>
                                        <p:cTn id="48"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Classification </a:t>
            </a:r>
            <a:r>
              <a:rPr lang="en-US" dirty="0"/>
              <a:t>of </a:t>
            </a:r>
            <a:r>
              <a:rPr lang="en-US" dirty="0" err="1"/>
              <a:t>Malpositions</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326223772"/>
              </p:ext>
            </p:extLst>
          </p:nvPr>
        </p:nvGraphicFramePr>
        <p:xfrm>
          <a:off x="609600" y="1981200"/>
          <a:ext cx="7848600" cy="4688137"/>
        </p:xfrm>
        <a:graphic>
          <a:graphicData uri="http://schemas.openxmlformats.org/drawingml/2006/table">
            <a:tbl>
              <a:tblPr firstRow="1" firstCol="1" bandRow="1">
                <a:tableStyleId>{7E9639D4-E3E2-4D34-9284-5A2195B3D0D7}</a:tableStyleId>
              </a:tblPr>
              <a:tblGrid>
                <a:gridCol w="3200400">
                  <a:extLst>
                    <a:ext uri="{9D8B030D-6E8A-4147-A177-3AD203B41FA5}">
                      <a16:colId xmlns:a16="http://schemas.microsoft.com/office/drawing/2014/main" xmlns="" val="20000"/>
                    </a:ext>
                  </a:extLst>
                </a:gridCol>
                <a:gridCol w="4648200">
                  <a:extLst>
                    <a:ext uri="{9D8B030D-6E8A-4147-A177-3AD203B41FA5}">
                      <a16:colId xmlns:a16="http://schemas.microsoft.com/office/drawing/2014/main" xmlns="" val="20001"/>
                    </a:ext>
                  </a:extLst>
                </a:gridCol>
              </a:tblGrid>
              <a:tr h="575533">
                <a:tc>
                  <a:txBody>
                    <a:bodyPr/>
                    <a:lstStyle/>
                    <a:p>
                      <a:pPr marL="0" marR="0" indent="0" algn="just">
                        <a:lnSpc>
                          <a:spcPct val="115000"/>
                        </a:lnSpc>
                        <a:spcBef>
                          <a:spcPts val="0"/>
                        </a:spcBef>
                        <a:spcAft>
                          <a:spcPts val="0"/>
                        </a:spcAft>
                        <a:tabLst>
                          <a:tab pos="457200" algn="l"/>
                          <a:tab pos="914400" algn="l"/>
                          <a:tab pos="2788920" algn="r"/>
                        </a:tabLst>
                      </a:pPr>
                      <a:r>
                        <a:rPr lang="en-US" sz="1800" dirty="0">
                          <a:effectLst/>
                        </a:rPr>
                        <a:t>Classification	</a:t>
                      </a:r>
                      <a:endParaRPr lang="en-US" sz="1800" dirty="0">
                        <a:effectLst/>
                        <a:latin typeface="Calibri"/>
                        <a:ea typeface="Times New Roman"/>
                        <a:cs typeface="Times New Roman"/>
                      </a:endParaRPr>
                    </a:p>
                  </a:txBody>
                  <a:tcPr marL="68580" marR="68580" marT="0" marB="0"/>
                </a:tc>
                <a:tc>
                  <a:txBody>
                    <a:bodyPr/>
                    <a:lstStyle/>
                    <a:p>
                      <a:pPr marL="0" marR="0" indent="0" algn="just">
                        <a:lnSpc>
                          <a:spcPct val="115000"/>
                        </a:lnSpc>
                        <a:spcBef>
                          <a:spcPts val="0"/>
                        </a:spcBef>
                        <a:spcAft>
                          <a:spcPts val="0"/>
                        </a:spcAft>
                      </a:pPr>
                      <a:r>
                        <a:rPr lang="en-US" sz="1800" dirty="0">
                          <a:effectLst/>
                        </a:rPr>
                        <a:t>Description of Malposition</a:t>
                      </a:r>
                      <a:endParaRPr lang="en-US" sz="1800" dirty="0">
                        <a:effectLst/>
                        <a:latin typeface="Calibri"/>
                        <a:ea typeface="Times New Roman"/>
                        <a:cs typeface="Times New Roman"/>
                      </a:endParaRPr>
                    </a:p>
                  </a:txBody>
                  <a:tcPr marL="68580" marR="68580" marT="0" marB="0"/>
                </a:tc>
                <a:extLst>
                  <a:ext uri="{0D108BD9-81ED-4DB2-BD59-A6C34878D82A}">
                    <a16:rowId xmlns:a16="http://schemas.microsoft.com/office/drawing/2014/main" xmlns="" val="10000"/>
                  </a:ext>
                </a:extLst>
              </a:tr>
              <a:tr h="443406">
                <a:tc>
                  <a:txBody>
                    <a:bodyPr/>
                    <a:lstStyle/>
                    <a:p>
                      <a:pPr marL="0" marR="0" indent="228600" algn="just">
                        <a:lnSpc>
                          <a:spcPct val="200000"/>
                        </a:lnSpc>
                        <a:spcBef>
                          <a:spcPts val="0"/>
                        </a:spcBef>
                        <a:spcAft>
                          <a:spcPts val="0"/>
                        </a:spcAft>
                      </a:pPr>
                      <a:r>
                        <a:rPr lang="en-US" sz="1800" dirty="0">
                          <a:effectLst/>
                        </a:rPr>
                        <a:t>I</a:t>
                      </a:r>
                      <a:endParaRPr lang="en-US" sz="1800" dirty="0">
                        <a:effectLst/>
                        <a:latin typeface="Calibri"/>
                        <a:ea typeface="Times New Roman"/>
                        <a:cs typeface="Times New Roman"/>
                      </a:endParaRPr>
                    </a:p>
                  </a:txBody>
                  <a:tcPr marL="68580" marR="68580" marT="0" marB="0"/>
                </a:tc>
                <a:tc>
                  <a:txBody>
                    <a:bodyPr/>
                    <a:lstStyle/>
                    <a:p>
                      <a:pPr marL="0" marR="0" indent="228600" algn="just">
                        <a:lnSpc>
                          <a:spcPct val="200000"/>
                        </a:lnSpc>
                        <a:spcBef>
                          <a:spcPts val="0"/>
                        </a:spcBef>
                        <a:spcAft>
                          <a:spcPts val="0"/>
                        </a:spcAft>
                      </a:pPr>
                      <a:r>
                        <a:rPr lang="en-US" sz="1800">
                          <a:effectLst/>
                        </a:rPr>
                        <a:t>Head between thighs</a:t>
                      </a:r>
                      <a:endParaRPr lang="en-US" sz="1800">
                        <a:effectLst/>
                        <a:latin typeface="Calibri"/>
                        <a:ea typeface="Times New Roman"/>
                        <a:cs typeface="Times New Roman"/>
                      </a:endParaRPr>
                    </a:p>
                  </a:txBody>
                  <a:tcPr marL="68580" marR="68580" marT="0" marB="0"/>
                </a:tc>
                <a:extLst>
                  <a:ext uri="{0D108BD9-81ED-4DB2-BD59-A6C34878D82A}">
                    <a16:rowId xmlns:a16="http://schemas.microsoft.com/office/drawing/2014/main" xmlns="" val="10001"/>
                  </a:ext>
                </a:extLst>
              </a:tr>
              <a:tr h="443406">
                <a:tc>
                  <a:txBody>
                    <a:bodyPr/>
                    <a:lstStyle/>
                    <a:p>
                      <a:pPr marL="0" marR="0" indent="228600" algn="just">
                        <a:lnSpc>
                          <a:spcPct val="200000"/>
                        </a:lnSpc>
                        <a:spcBef>
                          <a:spcPts val="0"/>
                        </a:spcBef>
                        <a:spcAft>
                          <a:spcPts val="0"/>
                        </a:spcAft>
                      </a:pPr>
                      <a:r>
                        <a:rPr lang="en-US" sz="1800" dirty="0">
                          <a:effectLst/>
                        </a:rPr>
                        <a:t>II</a:t>
                      </a:r>
                      <a:endParaRPr lang="en-US" sz="1800" dirty="0">
                        <a:effectLst/>
                        <a:latin typeface="Calibri"/>
                        <a:ea typeface="Times New Roman"/>
                        <a:cs typeface="Times New Roman"/>
                      </a:endParaRPr>
                    </a:p>
                  </a:txBody>
                  <a:tcPr marL="68580" marR="68580" marT="0" marB="0"/>
                </a:tc>
                <a:tc>
                  <a:txBody>
                    <a:bodyPr/>
                    <a:lstStyle/>
                    <a:p>
                      <a:pPr marL="0" marR="0" indent="228600" algn="just">
                        <a:lnSpc>
                          <a:spcPct val="200000"/>
                        </a:lnSpc>
                        <a:spcBef>
                          <a:spcPts val="0"/>
                        </a:spcBef>
                        <a:spcAft>
                          <a:spcPts val="0"/>
                        </a:spcAft>
                      </a:pPr>
                      <a:r>
                        <a:rPr lang="en-US" sz="1800">
                          <a:effectLst/>
                        </a:rPr>
                        <a:t>Head in small end of egg</a:t>
                      </a:r>
                      <a:endParaRPr lang="en-US" sz="1800">
                        <a:effectLst/>
                        <a:latin typeface="Calibri"/>
                        <a:ea typeface="Times New Roman"/>
                        <a:cs typeface="Times New Roman"/>
                      </a:endParaRPr>
                    </a:p>
                  </a:txBody>
                  <a:tcPr marL="68580" marR="68580" marT="0" marB="0"/>
                </a:tc>
                <a:extLst>
                  <a:ext uri="{0D108BD9-81ED-4DB2-BD59-A6C34878D82A}">
                    <a16:rowId xmlns:a16="http://schemas.microsoft.com/office/drawing/2014/main" xmlns="" val="10002"/>
                  </a:ext>
                </a:extLst>
              </a:tr>
              <a:tr h="443406">
                <a:tc>
                  <a:txBody>
                    <a:bodyPr/>
                    <a:lstStyle/>
                    <a:p>
                      <a:pPr marL="0" marR="0" indent="228600" algn="just">
                        <a:lnSpc>
                          <a:spcPct val="200000"/>
                        </a:lnSpc>
                        <a:spcBef>
                          <a:spcPts val="0"/>
                        </a:spcBef>
                        <a:spcAft>
                          <a:spcPts val="0"/>
                        </a:spcAft>
                      </a:pPr>
                      <a:r>
                        <a:rPr lang="en-US" sz="1800" dirty="0">
                          <a:effectLst/>
                        </a:rPr>
                        <a:t>III</a:t>
                      </a:r>
                      <a:endParaRPr lang="en-US" sz="1800" dirty="0">
                        <a:effectLst/>
                        <a:latin typeface="Calibri"/>
                        <a:ea typeface="Times New Roman"/>
                        <a:cs typeface="Times New Roman"/>
                      </a:endParaRPr>
                    </a:p>
                  </a:txBody>
                  <a:tcPr marL="68580" marR="68580" marT="0" marB="0"/>
                </a:tc>
                <a:tc>
                  <a:txBody>
                    <a:bodyPr/>
                    <a:lstStyle/>
                    <a:p>
                      <a:pPr marL="0" marR="0" indent="228600" algn="just">
                        <a:lnSpc>
                          <a:spcPct val="200000"/>
                        </a:lnSpc>
                        <a:spcBef>
                          <a:spcPts val="0"/>
                        </a:spcBef>
                        <a:spcAft>
                          <a:spcPts val="0"/>
                        </a:spcAft>
                      </a:pPr>
                      <a:r>
                        <a:rPr lang="en-US" sz="1800">
                          <a:effectLst/>
                        </a:rPr>
                        <a:t>Head under left wing</a:t>
                      </a:r>
                      <a:endParaRPr lang="en-US" sz="1800">
                        <a:effectLst/>
                        <a:latin typeface="Calibri"/>
                        <a:ea typeface="Times New Roman"/>
                        <a:cs typeface="Times New Roman"/>
                      </a:endParaRPr>
                    </a:p>
                  </a:txBody>
                  <a:tcPr marL="68580" marR="68580" marT="0" marB="0"/>
                </a:tc>
                <a:extLst>
                  <a:ext uri="{0D108BD9-81ED-4DB2-BD59-A6C34878D82A}">
                    <a16:rowId xmlns:a16="http://schemas.microsoft.com/office/drawing/2014/main" xmlns="" val="10003"/>
                  </a:ext>
                </a:extLst>
              </a:tr>
              <a:tr h="959022">
                <a:tc>
                  <a:txBody>
                    <a:bodyPr/>
                    <a:lstStyle/>
                    <a:p>
                      <a:pPr marL="0" marR="0" indent="228600" algn="just">
                        <a:lnSpc>
                          <a:spcPct val="200000"/>
                        </a:lnSpc>
                        <a:spcBef>
                          <a:spcPts val="0"/>
                        </a:spcBef>
                        <a:spcAft>
                          <a:spcPts val="0"/>
                        </a:spcAft>
                      </a:pPr>
                      <a:r>
                        <a:rPr lang="en-US" sz="1800" dirty="0">
                          <a:effectLst/>
                        </a:rPr>
                        <a:t>IV</a:t>
                      </a:r>
                      <a:endParaRPr lang="en-US" sz="1800" dirty="0">
                        <a:effectLst/>
                        <a:latin typeface="Calibri"/>
                        <a:ea typeface="Times New Roman"/>
                        <a:cs typeface="Times New Roman"/>
                      </a:endParaRPr>
                    </a:p>
                  </a:txBody>
                  <a:tcPr marL="68580" marR="68580" marT="0" marB="0"/>
                </a:tc>
                <a:tc>
                  <a:txBody>
                    <a:bodyPr/>
                    <a:lstStyle/>
                    <a:p>
                      <a:pPr marL="0" marR="0" indent="228600" algn="just">
                        <a:lnSpc>
                          <a:spcPct val="200000"/>
                        </a:lnSpc>
                        <a:spcBef>
                          <a:spcPts val="0"/>
                        </a:spcBef>
                        <a:spcAft>
                          <a:spcPts val="0"/>
                        </a:spcAft>
                      </a:pPr>
                      <a:r>
                        <a:rPr lang="en-US" sz="1800" dirty="0">
                          <a:effectLst/>
                        </a:rPr>
                        <a:t>Head not directed toward air cell</a:t>
                      </a:r>
                      <a:endParaRPr lang="en-US" sz="1800" dirty="0">
                        <a:effectLst/>
                        <a:latin typeface="Calibri"/>
                        <a:ea typeface="Times New Roman"/>
                        <a:cs typeface="Times New Roman"/>
                      </a:endParaRPr>
                    </a:p>
                  </a:txBody>
                  <a:tcPr marL="68580" marR="68580" marT="0" marB="0"/>
                </a:tc>
                <a:extLst>
                  <a:ext uri="{0D108BD9-81ED-4DB2-BD59-A6C34878D82A}">
                    <a16:rowId xmlns:a16="http://schemas.microsoft.com/office/drawing/2014/main" xmlns="" val="10004"/>
                  </a:ext>
                </a:extLst>
              </a:tr>
              <a:tr h="443406">
                <a:tc>
                  <a:txBody>
                    <a:bodyPr/>
                    <a:lstStyle/>
                    <a:p>
                      <a:pPr marL="0" marR="0" indent="228600" algn="just">
                        <a:lnSpc>
                          <a:spcPct val="200000"/>
                        </a:lnSpc>
                        <a:spcBef>
                          <a:spcPts val="0"/>
                        </a:spcBef>
                        <a:spcAft>
                          <a:spcPts val="0"/>
                        </a:spcAft>
                      </a:pPr>
                      <a:r>
                        <a:rPr lang="en-US" sz="1800" dirty="0">
                          <a:effectLst/>
                        </a:rPr>
                        <a:t>V</a:t>
                      </a:r>
                      <a:endParaRPr lang="en-US" sz="1800" dirty="0">
                        <a:effectLst/>
                        <a:latin typeface="Calibri"/>
                        <a:ea typeface="Times New Roman"/>
                        <a:cs typeface="Times New Roman"/>
                      </a:endParaRPr>
                    </a:p>
                  </a:txBody>
                  <a:tcPr marL="68580" marR="68580" marT="0" marB="0"/>
                </a:tc>
                <a:tc>
                  <a:txBody>
                    <a:bodyPr/>
                    <a:lstStyle/>
                    <a:p>
                      <a:pPr marL="0" marR="0" indent="228600" algn="just">
                        <a:lnSpc>
                          <a:spcPct val="200000"/>
                        </a:lnSpc>
                        <a:spcBef>
                          <a:spcPts val="0"/>
                        </a:spcBef>
                        <a:spcAft>
                          <a:spcPts val="0"/>
                        </a:spcAft>
                      </a:pPr>
                      <a:r>
                        <a:rPr lang="en-US" sz="1800" dirty="0">
                          <a:effectLst/>
                        </a:rPr>
                        <a:t>Feet over head</a:t>
                      </a:r>
                      <a:endParaRPr lang="en-US" sz="1800" dirty="0">
                        <a:effectLst/>
                        <a:latin typeface="Calibri"/>
                        <a:ea typeface="Times New Roman"/>
                        <a:cs typeface="Times New Roman"/>
                      </a:endParaRPr>
                    </a:p>
                  </a:txBody>
                  <a:tcPr marL="68580" marR="68580" marT="0" marB="0"/>
                </a:tc>
                <a:extLst>
                  <a:ext uri="{0D108BD9-81ED-4DB2-BD59-A6C34878D82A}">
                    <a16:rowId xmlns:a16="http://schemas.microsoft.com/office/drawing/2014/main" xmlns="" val="10005"/>
                  </a:ext>
                </a:extLst>
              </a:tr>
              <a:tr h="959022">
                <a:tc>
                  <a:txBody>
                    <a:bodyPr/>
                    <a:lstStyle/>
                    <a:p>
                      <a:pPr marL="0" marR="0" indent="228600" algn="just">
                        <a:lnSpc>
                          <a:spcPct val="200000"/>
                        </a:lnSpc>
                        <a:spcBef>
                          <a:spcPts val="0"/>
                        </a:spcBef>
                        <a:spcAft>
                          <a:spcPts val="0"/>
                        </a:spcAft>
                      </a:pPr>
                      <a:r>
                        <a:rPr lang="en-US" sz="1800">
                          <a:effectLst/>
                        </a:rPr>
                        <a:t>VI</a:t>
                      </a:r>
                      <a:endParaRPr lang="en-US" sz="1800">
                        <a:effectLst/>
                        <a:latin typeface="Calibri"/>
                        <a:ea typeface="Times New Roman"/>
                        <a:cs typeface="Times New Roman"/>
                      </a:endParaRPr>
                    </a:p>
                  </a:txBody>
                  <a:tcPr marL="68580" marR="68580" marT="0" marB="0"/>
                </a:tc>
                <a:tc>
                  <a:txBody>
                    <a:bodyPr/>
                    <a:lstStyle/>
                    <a:p>
                      <a:pPr marL="0" marR="0" indent="228600" algn="just">
                        <a:lnSpc>
                          <a:spcPct val="200000"/>
                        </a:lnSpc>
                        <a:spcBef>
                          <a:spcPts val="0"/>
                        </a:spcBef>
                        <a:spcAft>
                          <a:spcPts val="0"/>
                        </a:spcAft>
                      </a:pPr>
                      <a:r>
                        <a:rPr lang="en-US" sz="1800" dirty="0">
                          <a:effectLst/>
                        </a:rPr>
                        <a:t>Beak above right wing instead of under</a:t>
                      </a:r>
                      <a:endParaRPr lang="en-US" sz="1800" dirty="0">
                        <a:effectLst/>
                        <a:latin typeface="Calibri"/>
                        <a:ea typeface="Times New Roman"/>
                        <a:cs typeface="Times New Roman"/>
                      </a:endParaRPr>
                    </a:p>
                  </a:txBody>
                  <a:tcPr marL="68580" marR="68580" marT="0" marB="0"/>
                </a:tc>
                <a:extLst>
                  <a:ext uri="{0D108BD9-81ED-4DB2-BD59-A6C34878D82A}">
                    <a16:rowId xmlns:a16="http://schemas.microsoft.com/office/drawing/2014/main" xmlns="" val="10006"/>
                  </a:ext>
                </a:extLst>
              </a:tr>
            </a:tbl>
          </a:graphicData>
        </a:graphic>
      </p:graphicFrame>
      <p:sp>
        <p:nvSpPr>
          <p:cNvPr id="4" name="Date Placeholder 3"/>
          <p:cNvSpPr>
            <a:spLocks noGrp="1"/>
          </p:cNvSpPr>
          <p:nvPr>
            <p:ph type="dt" sz="half" idx="10"/>
          </p:nvPr>
        </p:nvSpPr>
        <p:spPr/>
        <p:txBody>
          <a:bodyPr/>
          <a:lstStyle/>
          <a:p>
            <a:fld id="{6970C617-6808-45F1-96A9-8AF1A26A0F02}" type="datetime2">
              <a:rPr lang="en-US" smtClean="0"/>
              <a:t>Sunday, October 18, 2020</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420641894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i="1" dirty="0"/>
              <a:t>Abnormal Embryos</a:t>
            </a:r>
          </a:p>
        </p:txBody>
      </p:sp>
      <p:sp>
        <p:nvSpPr>
          <p:cNvPr id="3" name="Content Placeholder 2"/>
          <p:cNvSpPr>
            <a:spLocks noGrp="1"/>
          </p:cNvSpPr>
          <p:nvPr>
            <p:ph idx="1"/>
          </p:nvPr>
        </p:nvSpPr>
        <p:spPr/>
        <p:txBody>
          <a:bodyPr>
            <a:normAutofit/>
          </a:bodyPr>
          <a:lstStyle/>
          <a:p>
            <a:endParaRPr lang="en-US" dirty="0"/>
          </a:p>
          <a:p>
            <a:endParaRPr lang="en-US" dirty="0"/>
          </a:p>
        </p:txBody>
      </p:sp>
      <p:sp>
        <p:nvSpPr>
          <p:cNvPr id="4" name="Date Placeholder 3"/>
          <p:cNvSpPr>
            <a:spLocks noGrp="1"/>
          </p:cNvSpPr>
          <p:nvPr>
            <p:ph type="dt" sz="half" idx="10"/>
          </p:nvPr>
        </p:nvSpPr>
        <p:spPr/>
        <p:txBody>
          <a:bodyPr/>
          <a:lstStyle/>
          <a:p>
            <a:fld id="{3BAB1BD1-679C-42FD-B306-7867BA1F6C3C}" type="datetime2">
              <a:rPr lang="en-US" smtClean="0"/>
              <a:t>Sunday, October 18, 2020</a:t>
            </a:fld>
            <a:endParaRPr lang="en-US"/>
          </a:p>
        </p:txBody>
      </p:sp>
      <p:sp>
        <p:nvSpPr>
          <p:cNvPr id="5" name="Footer Placeholder 4"/>
          <p:cNvSpPr>
            <a:spLocks noGrp="1"/>
          </p:cNvSpPr>
          <p:nvPr>
            <p:ph type="ftr" sz="quarter" idx="11"/>
          </p:nvPr>
        </p:nvSpPr>
        <p:spPr/>
        <p:txBody>
          <a:bodyPr/>
          <a:lstStyle/>
          <a:p>
            <a:endParaRPr lang="en-US"/>
          </a:p>
        </p:txBody>
      </p:sp>
      <p:graphicFrame>
        <p:nvGraphicFramePr>
          <p:cNvPr id="6" name="Table 5"/>
          <p:cNvGraphicFramePr>
            <a:graphicFrameLocks noGrp="1"/>
          </p:cNvGraphicFramePr>
          <p:nvPr>
            <p:extLst>
              <p:ext uri="{D42A27DB-BD31-4B8C-83A1-F6EECF244321}">
                <p14:modId xmlns:p14="http://schemas.microsoft.com/office/powerpoint/2010/main" val="2507675370"/>
              </p:ext>
            </p:extLst>
          </p:nvPr>
        </p:nvGraphicFramePr>
        <p:xfrm>
          <a:off x="685800" y="2133600"/>
          <a:ext cx="8077200" cy="3962399"/>
        </p:xfrm>
        <a:graphic>
          <a:graphicData uri="http://schemas.openxmlformats.org/drawingml/2006/table">
            <a:tbl>
              <a:tblPr firstRow="1" firstCol="1" bandRow="1">
                <a:tableStyleId>{9D7B26C5-4107-4FEC-AEDC-1716B250A1EF}</a:tableStyleId>
              </a:tblPr>
              <a:tblGrid>
                <a:gridCol w="2692400">
                  <a:extLst>
                    <a:ext uri="{9D8B030D-6E8A-4147-A177-3AD203B41FA5}">
                      <a16:colId xmlns:a16="http://schemas.microsoft.com/office/drawing/2014/main" xmlns="" val="20000"/>
                    </a:ext>
                  </a:extLst>
                </a:gridCol>
                <a:gridCol w="2692400">
                  <a:extLst>
                    <a:ext uri="{9D8B030D-6E8A-4147-A177-3AD203B41FA5}">
                      <a16:colId xmlns:a16="http://schemas.microsoft.com/office/drawing/2014/main" xmlns="" val="20001"/>
                    </a:ext>
                  </a:extLst>
                </a:gridCol>
                <a:gridCol w="2692400">
                  <a:extLst>
                    <a:ext uri="{9D8B030D-6E8A-4147-A177-3AD203B41FA5}">
                      <a16:colId xmlns:a16="http://schemas.microsoft.com/office/drawing/2014/main" xmlns="" val="20002"/>
                    </a:ext>
                  </a:extLst>
                </a:gridCol>
              </a:tblGrid>
              <a:tr h="566057">
                <a:tc>
                  <a:txBody>
                    <a:bodyPr/>
                    <a:lstStyle/>
                    <a:p>
                      <a:pPr marL="0" marR="0" indent="228600" algn="just">
                        <a:lnSpc>
                          <a:spcPct val="200000"/>
                        </a:lnSpc>
                        <a:spcBef>
                          <a:spcPts val="0"/>
                        </a:spcBef>
                        <a:spcAft>
                          <a:spcPts val="0"/>
                        </a:spcAft>
                      </a:pPr>
                      <a:r>
                        <a:rPr lang="en-US" sz="2000" b="1" dirty="0">
                          <a:effectLst/>
                        </a:rPr>
                        <a:t>small head</a:t>
                      </a:r>
                      <a:endParaRPr lang="en-US" sz="2000" b="1" dirty="0">
                        <a:effectLst/>
                        <a:latin typeface="Calibri"/>
                        <a:ea typeface="Times New Roman"/>
                        <a:cs typeface="Times New Roman"/>
                      </a:endParaRPr>
                    </a:p>
                  </a:txBody>
                  <a:tcPr marL="68580" marR="68580" marT="0" marB="0"/>
                </a:tc>
                <a:tc>
                  <a:txBody>
                    <a:bodyPr/>
                    <a:lstStyle/>
                    <a:p>
                      <a:pPr marL="0" marR="0" indent="228600" algn="just">
                        <a:lnSpc>
                          <a:spcPct val="200000"/>
                        </a:lnSpc>
                        <a:spcBef>
                          <a:spcPts val="0"/>
                        </a:spcBef>
                        <a:spcAft>
                          <a:spcPts val="0"/>
                        </a:spcAft>
                      </a:pPr>
                      <a:r>
                        <a:rPr lang="en-US" sz="2000" b="1">
                          <a:effectLst/>
                        </a:rPr>
                        <a:t>crooked neck </a:t>
                      </a:r>
                      <a:endParaRPr lang="en-US" sz="2000" b="1">
                        <a:effectLst/>
                        <a:latin typeface="Calibri"/>
                        <a:ea typeface="Times New Roman"/>
                        <a:cs typeface="Times New Roman"/>
                      </a:endParaRPr>
                    </a:p>
                  </a:txBody>
                  <a:tcPr marL="68580" marR="68580" marT="0" marB="0"/>
                </a:tc>
                <a:tc>
                  <a:txBody>
                    <a:bodyPr/>
                    <a:lstStyle/>
                    <a:p>
                      <a:pPr marL="0" marR="0" indent="228600" algn="just">
                        <a:lnSpc>
                          <a:spcPct val="200000"/>
                        </a:lnSpc>
                        <a:spcBef>
                          <a:spcPts val="0"/>
                        </a:spcBef>
                        <a:spcAft>
                          <a:spcPts val="0"/>
                        </a:spcAft>
                      </a:pPr>
                      <a:r>
                        <a:rPr lang="en-US" sz="2000" b="1">
                          <a:effectLst/>
                        </a:rPr>
                        <a:t>clubbed down</a:t>
                      </a:r>
                      <a:endParaRPr lang="en-US" sz="2000" b="1">
                        <a:effectLst/>
                        <a:latin typeface="Calibri"/>
                        <a:ea typeface="Times New Roman"/>
                        <a:cs typeface="Times New Roman"/>
                      </a:endParaRPr>
                    </a:p>
                  </a:txBody>
                  <a:tcPr marL="68580" marR="68580" marT="0" marB="0"/>
                </a:tc>
                <a:extLst>
                  <a:ext uri="{0D108BD9-81ED-4DB2-BD59-A6C34878D82A}">
                    <a16:rowId xmlns:a16="http://schemas.microsoft.com/office/drawing/2014/main" xmlns="" val="10000"/>
                  </a:ext>
                </a:extLst>
              </a:tr>
              <a:tr h="566057">
                <a:tc>
                  <a:txBody>
                    <a:bodyPr/>
                    <a:lstStyle/>
                    <a:p>
                      <a:pPr marL="0" marR="0" indent="228600" algn="just">
                        <a:lnSpc>
                          <a:spcPct val="200000"/>
                        </a:lnSpc>
                        <a:spcBef>
                          <a:spcPts val="0"/>
                        </a:spcBef>
                        <a:spcAft>
                          <a:spcPts val="0"/>
                        </a:spcAft>
                      </a:pPr>
                      <a:r>
                        <a:rPr lang="en-US" sz="2000" b="1" dirty="0">
                          <a:effectLst/>
                        </a:rPr>
                        <a:t>popeyed</a:t>
                      </a:r>
                      <a:endParaRPr lang="en-US" sz="2000" b="1" dirty="0">
                        <a:effectLst/>
                        <a:latin typeface="Calibri"/>
                        <a:ea typeface="Times New Roman"/>
                        <a:cs typeface="Times New Roman"/>
                      </a:endParaRPr>
                    </a:p>
                  </a:txBody>
                  <a:tcPr marL="68580" marR="68580" marT="0" marB="0"/>
                </a:tc>
                <a:tc>
                  <a:txBody>
                    <a:bodyPr/>
                    <a:lstStyle/>
                    <a:p>
                      <a:pPr marL="0" marR="0" indent="228600" algn="just">
                        <a:lnSpc>
                          <a:spcPct val="200000"/>
                        </a:lnSpc>
                        <a:spcBef>
                          <a:spcPts val="0"/>
                        </a:spcBef>
                        <a:spcAft>
                          <a:spcPts val="0"/>
                        </a:spcAft>
                      </a:pPr>
                      <a:r>
                        <a:rPr lang="en-US" sz="2000" b="1">
                          <a:effectLst/>
                        </a:rPr>
                        <a:t>twisted spine</a:t>
                      </a:r>
                      <a:endParaRPr lang="en-US" sz="2000" b="1">
                        <a:effectLst/>
                        <a:latin typeface="Calibri"/>
                        <a:ea typeface="Times New Roman"/>
                        <a:cs typeface="Times New Roman"/>
                      </a:endParaRPr>
                    </a:p>
                  </a:txBody>
                  <a:tcPr marL="68580" marR="68580" marT="0" marB="0"/>
                </a:tc>
                <a:tc>
                  <a:txBody>
                    <a:bodyPr/>
                    <a:lstStyle/>
                    <a:p>
                      <a:pPr marL="0" marR="0" indent="228600" algn="just">
                        <a:lnSpc>
                          <a:spcPct val="200000"/>
                        </a:lnSpc>
                        <a:spcBef>
                          <a:spcPts val="0"/>
                        </a:spcBef>
                        <a:spcAft>
                          <a:spcPts val="0"/>
                        </a:spcAft>
                      </a:pPr>
                      <a:r>
                        <a:rPr lang="en-US" sz="2000" b="1">
                          <a:effectLst/>
                        </a:rPr>
                        <a:t>short down</a:t>
                      </a:r>
                      <a:endParaRPr lang="en-US" sz="2000" b="1">
                        <a:effectLst/>
                        <a:latin typeface="Calibri"/>
                        <a:ea typeface="Times New Roman"/>
                        <a:cs typeface="Times New Roman"/>
                      </a:endParaRPr>
                    </a:p>
                  </a:txBody>
                  <a:tcPr marL="68580" marR="68580" marT="0" marB="0"/>
                </a:tc>
                <a:extLst>
                  <a:ext uri="{0D108BD9-81ED-4DB2-BD59-A6C34878D82A}">
                    <a16:rowId xmlns:a16="http://schemas.microsoft.com/office/drawing/2014/main" xmlns="" val="10001"/>
                  </a:ext>
                </a:extLst>
              </a:tr>
              <a:tr h="566057">
                <a:tc>
                  <a:txBody>
                    <a:bodyPr/>
                    <a:lstStyle/>
                    <a:p>
                      <a:pPr marL="0" marR="0" indent="228600" algn="just">
                        <a:lnSpc>
                          <a:spcPct val="200000"/>
                        </a:lnSpc>
                        <a:spcBef>
                          <a:spcPts val="0"/>
                        </a:spcBef>
                        <a:spcAft>
                          <a:spcPts val="0"/>
                        </a:spcAft>
                      </a:pPr>
                      <a:r>
                        <a:rPr lang="en-US" sz="2000" b="1" dirty="0">
                          <a:effectLst/>
                        </a:rPr>
                        <a:t>one eye</a:t>
                      </a:r>
                      <a:endParaRPr lang="en-US" sz="2000" b="1" dirty="0">
                        <a:effectLst/>
                        <a:latin typeface="Calibri"/>
                        <a:ea typeface="Times New Roman"/>
                        <a:cs typeface="Times New Roman"/>
                      </a:endParaRPr>
                    </a:p>
                  </a:txBody>
                  <a:tcPr marL="68580" marR="68580" marT="0" marB="0"/>
                </a:tc>
                <a:tc>
                  <a:txBody>
                    <a:bodyPr/>
                    <a:lstStyle/>
                    <a:p>
                      <a:pPr marL="0" marR="0" indent="228600" algn="just">
                        <a:lnSpc>
                          <a:spcPct val="200000"/>
                        </a:lnSpc>
                        <a:spcBef>
                          <a:spcPts val="0"/>
                        </a:spcBef>
                        <a:spcAft>
                          <a:spcPts val="0"/>
                        </a:spcAft>
                      </a:pPr>
                      <a:r>
                        <a:rPr lang="en-US" sz="2000" b="1">
                          <a:effectLst/>
                        </a:rPr>
                        <a:t>thickened hocks</a:t>
                      </a:r>
                      <a:endParaRPr lang="en-US" sz="2000" b="1">
                        <a:effectLst/>
                        <a:latin typeface="Calibri"/>
                        <a:ea typeface="Times New Roman"/>
                        <a:cs typeface="Times New Roman"/>
                      </a:endParaRPr>
                    </a:p>
                  </a:txBody>
                  <a:tcPr marL="68580" marR="68580" marT="0" marB="0"/>
                </a:tc>
                <a:tc>
                  <a:txBody>
                    <a:bodyPr/>
                    <a:lstStyle/>
                    <a:p>
                      <a:pPr marL="0" marR="0" indent="228600" algn="just">
                        <a:lnSpc>
                          <a:spcPct val="200000"/>
                        </a:lnSpc>
                        <a:spcBef>
                          <a:spcPts val="0"/>
                        </a:spcBef>
                        <a:spcAft>
                          <a:spcPts val="0"/>
                        </a:spcAft>
                      </a:pPr>
                      <a:r>
                        <a:rPr lang="en-US" sz="2000" b="1">
                          <a:effectLst/>
                        </a:rPr>
                        <a:t>dwarf</a:t>
                      </a:r>
                      <a:endParaRPr lang="en-US" sz="2000" b="1">
                        <a:effectLst/>
                        <a:latin typeface="Calibri"/>
                        <a:ea typeface="Times New Roman"/>
                        <a:cs typeface="Times New Roman"/>
                      </a:endParaRPr>
                    </a:p>
                  </a:txBody>
                  <a:tcPr marL="68580" marR="68580" marT="0" marB="0"/>
                </a:tc>
                <a:extLst>
                  <a:ext uri="{0D108BD9-81ED-4DB2-BD59-A6C34878D82A}">
                    <a16:rowId xmlns:a16="http://schemas.microsoft.com/office/drawing/2014/main" xmlns="" val="10002"/>
                  </a:ext>
                </a:extLst>
              </a:tr>
              <a:tr h="566057">
                <a:tc>
                  <a:txBody>
                    <a:bodyPr/>
                    <a:lstStyle/>
                    <a:p>
                      <a:pPr marL="0" marR="0" indent="228600" algn="just">
                        <a:lnSpc>
                          <a:spcPct val="200000"/>
                        </a:lnSpc>
                        <a:spcBef>
                          <a:spcPts val="0"/>
                        </a:spcBef>
                        <a:spcAft>
                          <a:spcPts val="0"/>
                        </a:spcAft>
                      </a:pPr>
                      <a:r>
                        <a:rPr lang="en-US" sz="2000" b="1" dirty="0">
                          <a:effectLst/>
                        </a:rPr>
                        <a:t>no eyes</a:t>
                      </a:r>
                      <a:endParaRPr lang="en-US" sz="2000" b="1" dirty="0">
                        <a:effectLst/>
                        <a:latin typeface="Calibri"/>
                        <a:ea typeface="Times New Roman"/>
                        <a:cs typeface="Times New Roman"/>
                      </a:endParaRPr>
                    </a:p>
                  </a:txBody>
                  <a:tcPr marL="68580" marR="68580" marT="0" marB="0"/>
                </a:tc>
                <a:tc>
                  <a:txBody>
                    <a:bodyPr/>
                    <a:lstStyle/>
                    <a:p>
                      <a:pPr marL="0" marR="0" indent="228600" algn="just">
                        <a:lnSpc>
                          <a:spcPct val="200000"/>
                        </a:lnSpc>
                        <a:spcBef>
                          <a:spcPts val="0"/>
                        </a:spcBef>
                        <a:spcAft>
                          <a:spcPts val="0"/>
                        </a:spcAft>
                      </a:pPr>
                      <a:r>
                        <a:rPr lang="en-US" sz="2000" b="1">
                          <a:effectLst/>
                        </a:rPr>
                        <a:t>extra leg</a:t>
                      </a:r>
                      <a:endParaRPr lang="en-US" sz="2000" b="1">
                        <a:effectLst/>
                        <a:latin typeface="Calibri"/>
                        <a:ea typeface="Times New Roman"/>
                        <a:cs typeface="Times New Roman"/>
                      </a:endParaRPr>
                    </a:p>
                  </a:txBody>
                  <a:tcPr marL="68580" marR="68580" marT="0" marB="0"/>
                </a:tc>
                <a:tc>
                  <a:txBody>
                    <a:bodyPr/>
                    <a:lstStyle/>
                    <a:p>
                      <a:pPr marL="0" marR="0" indent="228600" algn="just">
                        <a:lnSpc>
                          <a:spcPct val="200000"/>
                        </a:lnSpc>
                        <a:spcBef>
                          <a:spcPts val="0"/>
                        </a:spcBef>
                        <a:spcAft>
                          <a:spcPts val="0"/>
                        </a:spcAft>
                      </a:pPr>
                      <a:r>
                        <a:rPr lang="en-US" sz="2000" b="1">
                          <a:effectLst/>
                        </a:rPr>
                        <a:t>spraddle legged</a:t>
                      </a:r>
                      <a:endParaRPr lang="en-US" sz="2000" b="1">
                        <a:effectLst/>
                        <a:latin typeface="Calibri"/>
                        <a:ea typeface="Times New Roman"/>
                        <a:cs typeface="Times New Roman"/>
                      </a:endParaRPr>
                    </a:p>
                  </a:txBody>
                  <a:tcPr marL="68580" marR="68580" marT="0" marB="0"/>
                </a:tc>
                <a:extLst>
                  <a:ext uri="{0D108BD9-81ED-4DB2-BD59-A6C34878D82A}">
                    <a16:rowId xmlns:a16="http://schemas.microsoft.com/office/drawing/2014/main" xmlns="" val="10003"/>
                  </a:ext>
                </a:extLst>
              </a:tr>
              <a:tr h="566057">
                <a:tc>
                  <a:txBody>
                    <a:bodyPr/>
                    <a:lstStyle/>
                    <a:p>
                      <a:pPr marL="0" marR="0" indent="228600" algn="just">
                        <a:lnSpc>
                          <a:spcPct val="200000"/>
                        </a:lnSpc>
                        <a:spcBef>
                          <a:spcPts val="0"/>
                        </a:spcBef>
                        <a:spcAft>
                          <a:spcPts val="0"/>
                        </a:spcAft>
                      </a:pPr>
                      <a:r>
                        <a:rPr lang="en-US" sz="2000" b="1">
                          <a:effectLst/>
                        </a:rPr>
                        <a:t>parrot beak</a:t>
                      </a:r>
                      <a:endParaRPr lang="en-US" sz="2000" b="1">
                        <a:effectLst/>
                        <a:latin typeface="Calibri"/>
                        <a:ea typeface="Times New Roman"/>
                        <a:cs typeface="Times New Roman"/>
                      </a:endParaRPr>
                    </a:p>
                  </a:txBody>
                  <a:tcPr marL="68580" marR="68580" marT="0" marB="0"/>
                </a:tc>
                <a:tc>
                  <a:txBody>
                    <a:bodyPr/>
                    <a:lstStyle/>
                    <a:p>
                      <a:pPr marL="0" marR="0" indent="228600" algn="just">
                        <a:lnSpc>
                          <a:spcPct val="200000"/>
                        </a:lnSpc>
                        <a:spcBef>
                          <a:spcPts val="0"/>
                        </a:spcBef>
                        <a:spcAft>
                          <a:spcPts val="0"/>
                        </a:spcAft>
                      </a:pPr>
                      <a:r>
                        <a:rPr lang="en-US" sz="2000" b="1" dirty="0">
                          <a:effectLst/>
                        </a:rPr>
                        <a:t>unabsorbed yolk</a:t>
                      </a:r>
                      <a:endParaRPr lang="en-US" sz="2000" b="1" dirty="0">
                        <a:effectLst/>
                        <a:latin typeface="Calibri"/>
                        <a:ea typeface="Times New Roman"/>
                        <a:cs typeface="Times New Roman"/>
                      </a:endParaRPr>
                    </a:p>
                  </a:txBody>
                  <a:tcPr marL="68580" marR="68580" marT="0" marB="0"/>
                </a:tc>
                <a:tc>
                  <a:txBody>
                    <a:bodyPr/>
                    <a:lstStyle/>
                    <a:p>
                      <a:pPr marL="0" marR="0" indent="228600" algn="just">
                        <a:lnSpc>
                          <a:spcPct val="200000"/>
                        </a:lnSpc>
                        <a:spcBef>
                          <a:spcPts val="0"/>
                        </a:spcBef>
                        <a:spcAft>
                          <a:spcPts val="0"/>
                        </a:spcAft>
                      </a:pPr>
                      <a:r>
                        <a:rPr lang="en-US" sz="2000" b="1">
                          <a:effectLst/>
                        </a:rPr>
                        <a:t>star gazer</a:t>
                      </a:r>
                      <a:endParaRPr lang="en-US" sz="2000" b="1">
                        <a:effectLst/>
                        <a:latin typeface="Calibri"/>
                        <a:ea typeface="Times New Roman"/>
                        <a:cs typeface="Times New Roman"/>
                      </a:endParaRPr>
                    </a:p>
                  </a:txBody>
                  <a:tcPr marL="68580" marR="68580" marT="0" marB="0"/>
                </a:tc>
                <a:extLst>
                  <a:ext uri="{0D108BD9-81ED-4DB2-BD59-A6C34878D82A}">
                    <a16:rowId xmlns:a16="http://schemas.microsoft.com/office/drawing/2014/main" xmlns="" val="10004"/>
                  </a:ext>
                </a:extLst>
              </a:tr>
              <a:tr h="566057">
                <a:tc>
                  <a:txBody>
                    <a:bodyPr/>
                    <a:lstStyle/>
                    <a:p>
                      <a:pPr marL="0" marR="0" indent="228600" algn="just">
                        <a:lnSpc>
                          <a:spcPct val="200000"/>
                        </a:lnSpc>
                        <a:spcBef>
                          <a:spcPts val="0"/>
                        </a:spcBef>
                        <a:spcAft>
                          <a:spcPts val="0"/>
                        </a:spcAft>
                      </a:pPr>
                      <a:r>
                        <a:rPr lang="en-US" sz="2000" b="1" dirty="0">
                          <a:effectLst/>
                        </a:rPr>
                        <a:t>crossed </a:t>
                      </a:r>
                      <a:r>
                        <a:rPr lang="en-US" sz="2000" b="1" dirty="0" smtClean="0">
                          <a:effectLst/>
                        </a:rPr>
                        <a:t>beak</a:t>
                      </a:r>
                      <a:endParaRPr lang="en-US" sz="2000" b="1" dirty="0">
                        <a:effectLst/>
                        <a:latin typeface="Calibri"/>
                        <a:ea typeface="Times New Roman"/>
                        <a:cs typeface="Times New Roman"/>
                      </a:endParaRPr>
                    </a:p>
                  </a:txBody>
                  <a:tcPr marL="68580" marR="68580" marT="0" marB="0"/>
                </a:tc>
                <a:tc>
                  <a:txBody>
                    <a:bodyPr/>
                    <a:lstStyle/>
                    <a:p>
                      <a:pPr marL="0" marR="0" indent="228600" algn="just">
                        <a:lnSpc>
                          <a:spcPct val="200000"/>
                        </a:lnSpc>
                        <a:spcBef>
                          <a:spcPts val="0"/>
                        </a:spcBef>
                        <a:spcAft>
                          <a:spcPts val="0"/>
                        </a:spcAft>
                      </a:pPr>
                      <a:r>
                        <a:rPr lang="en-US" sz="2000" b="1" dirty="0">
                          <a:effectLst/>
                        </a:rPr>
                        <a:t>curled toes</a:t>
                      </a:r>
                      <a:endParaRPr lang="en-US" sz="2000" b="1" dirty="0">
                        <a:effectLst/>
                        <a:latin typeface="Calibri"/>
                        <a:ea typeface="Times New Roman"/>
                        <a:cs typeface="Times New Roman"/>
                      </a:endParaRPr>
                    </a:p>
                  </a:txBody>
                  <a:tcPr marL="68580" marR="68580" marT="0" marB="0"/>
                </a:tc>
                <a:tc>
                  <a:txBody>
                    <a:bodyPr/>
                    <a:lstStyle/>
                    <a:p>
                      <a:pPr marL="0" marR="0" indent="228600" algn="just">
                        <a:lnSpc>
                          <a:spcPct val="200000"/>
                        </a:lnSpc>
                        <a:spcBef>
                          <a:spcPts val="0"/>
                        </a:spcBef>
                        <a:spcAft>
                          <a:spcPts val="0"/>
                        </a:spcAft>
                      </a:pPr>
                      <a:r>
                        <a:rPr lang="en-US" sz="2000" b="1" dirty="0">
                          <a:effectLst/>
                        </a:rPr>
                        <a:t>brain outside head</a:t>
                      </a:r>
                      <a:endParaRPr lang="en-US" sz="2000" b="1" dirty="0">
                        <a:effectLst/>
                        <a:latin typeface="Calibri"/>
                        <a:ea typeface="Times New Roman"/>
                        <a:cs typeface="Times New Roman"/>
                      </a:endParaRPr>
                    </a:p>
                  </a:txBody>
                  <a:tcPr marL="68580" marR="68580" marT="0" marB="0"/>
                </a:tc>
                <a:extLst>
                  <a:ext uri="{0D108BD9-81ED-4DB2-BD59-A6C34878D82A}">
                    <a16:rowId xmlns:a16="http://schemas.microsoft.com/office/drawing/2014/main" xmlns="" val="10005"/>
                  </a:ext>
                </a:extLst>
              </a:tr>
              <a:tr h="566057">
                <a:tc>
                  <a:txBody>
                    <a:bodyPr/>
                    <a:lstStyle/>
                    <a:p>
                      <a:pPr marL="0" marR="0" indent="228600" algn="just">
                        <a:lnSpc>
                          <a:spcPct val="200000"/>
                        </a:lnSpc>
                        <a:spcBef>
                          <a:spcPts val="0"/>
                        </a:spcBef>
                        <a:spcAft>
                          <a:spcPts val="0"/>
                        </a:spcAft>
                      </a:pPr>
                      <a:r>
                        <a:rPr lang="en-US" sz="2000" b="1">
                          <a:effectLst/>
                        </a:rPr>
                        <a:t>short beak</a:t>
                      </a:r>
                      <a:endParaRPr lang="en-US" sz="2000" b="1">
                        <a:effectLst/>
                        <a:latin typeface="Calibri"/>
                        <a:ea typeface="Times New Roman"/>
                        <a:cs typeface="Times New Roman"/>
                      </a:endParaRPr>
                    </a:p>
                  </a:txBody>
                  <a:tcPr marL="68580" marR="68580" marT="0" marB="0"/>
                </a:tc>
                <a:tc>
                  <a:txBody>
                    <a:bodyPr/>
                    <a:lstStyle/>
                    <a:p>
                      <a:pPr marL="0" marR="0" indent="228600" algn="just">
                        <a:lnSpc>
                          <a:spcPct val="200000"/>
                        </a:lnSpc>
                        <a:spcBef>
                          <a:spcPts val="0"/>
                        </a:spcBef>
                        <a:spcAft>
                          <a:spcPts val="0"/>
                        </a:spcAft>
                      </a:pPr>
                      <a:r>
                        <a:rPr lang="en-US" sz="2000" b="1" dirty="0">
                          <a:effectLst/>
                        </a:rPr>
                        <a:t>wingless</a:t>
                      </a:r>
                      <a:endParaRPr lang="en-US" sz="2000" b="1" dirty="0">
                        <a:effectLst/>
                        <a:latin typeface="Calibri"/>
                        <a:ea typeface="Times New Roman"/>
                        <a:cs typeface="Times New Roman"/>
                      </a:endParaRPr>
                    </a:p>
                  </a:txBody>
                  <a:tcPr marL="68580" marR="68580" marT="0" marB="0"/>
                </a:tc>
                <a:tc>
                  <a:txBody>
                    <a:bodyPr/>
                    <a:lstStyle/>
                    <a:p>
                      <a:pPr marL="0" marR="0" indent="228600" algn="just">
                        <a:lnSpc>
                          <a:spcPct val="200000"/>
                        </a:lnSpc>
                        <a:spcBef>
                          <a:spcPts val="0"/>
                        </a:spcBef>
                        <a:spcAft>
                          <a:spcPts val="0"/>
                        </a:spcAft>
                      </a:pPr>
                      <a:r>
                        <a:rPr lang="en-US" sz="2000" b="1" dirty="0">
                          <a:effectLst/>
                        </a:rPr>
                        <a:t>extra appendages</a:t>
                      </a:r>
                      <a:endParaRPr lang="en-US" sz="2000" b="1" dirty="0">
                        <a:effectLst/>
                        <a:latin typeface="Calibri"/>
                        <a:ea typeface="Times New Roman"/>
                        <a:cs typeface="Times New Roman"/>
                      </a:endParaRPr>
                    </a:p>
                  </a:txBody>
                  <a:tcPr marL="68580" marR="68580" marT="0" marB="0"/>
                </a:tc>
                <a:extLst>
                  <a:ext uri="{0D108BD9-81ED-4DB2-BD59-A6C34878D82A}">
                    <a16:rowId xmlns:a16="http://schemas.microsoft.com/office/drawing/2014/main" xmlns="" val="10006"/>
                  </a:ext>
                </a:extLst>
              </a:tr>
            </a:tbl>
          </a:graphicData>
        </a:graphic>
      </p:graphicFrame>
    </p:spTree>
    <p:extLst>
      <p:ext uri="{BB962C8B-B14F-4D97-AF65-F5344CB8AC3E}">
        <p14:creationId xmlns:p14="http://schemas.microsoft.com/office/powerpoint/2010/main" val="371109210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04088"/>
            <a:ext cx="8534400" cy="1143000"/>
          </a:xfrm>
        </p:spPr>
        <p:txBody>
          <a:bodyPr>
            <a:normAutofit fontScale="90000"/>
          </a:bodyPr>
          <a:lstStyle/>
          <a:p>
            <a:r>
              <a:rPr lang="en-US" b="1" dirty="0"/>
              <a:t>EMBRYONIC MORTALITY </a:t>
            </a:r>
            <a:r>
              <a:rPr lang="en-US" b="1" dirty="0" smtClean="0"/>
              <a:t>PATTERNS</a:t>
            </a:r>
            <a:endParaRPr lang="en-US" dirty="0"/>
          </a:p>
        </p:txBody>
      </p:sp>
      <p:sp>
        <p:nvSpPr>
          <p:cNvPr id="3" name="Content Placeholder 2"/>
          <p:cNvSpPr>
            <a:spLocks noGrp="1"/>
          </p:cNvSpPr>
          <p:nvPr>
            <p:ph idx="1"/>
          </p:nvPr>
        </p:nvSpPr>
        <p:spPr/>
        <p:txBody>
          <a:bodyPr/>
          <a:lstStyle/>
          <a:p>
            <a:r>
              <a:rPr lang="en-US" dirty="0"/>
              <a:t>There are four periods during the development of the embryo when mortality may be excessive and thereby offer some indication of the cause of poor hatches</a:t>
            </a:r>
          </a:p>
        </p:txBody>
      </p:sp>
      <p:sp>
        <p:nvSpPr>
          <p:cNvPr id="4" name="Date Placeholder 3"/>
          <p:cNvSpPr>
            <a:spLocks noGrp="1"/>
          </p:cNvSpPr>
          <p:nvPr>
            <p:ph type="dt" sz="half" idx="10"/>
          </p:nvPr>
        </p:nvSpPr>
        <p:spPr/>
        <p:txBody>
          <a:bodyPr/>
          <a:lstStyle/>
          <a:p>
            <a:fld id="{965D7675-DEBE-428E-A4FF-7B9F54153D7E}" type="datetime2">
              <a:rPr lang="en-US" smtClean="0"/>
              <a:t>Sunday, October 18, 2020</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42238086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Period I (</a:t>
            </a:r>
            <a:r>
              <a:rPr lang="en-US" dirty="0" err="1"/>
              <a:t>Preoviposital</a:t>
            </a:r>
            <a:r>
              <a:rPr lang="en-US" dirty="0"/>
              <a:t> Mortality)</a:t>
            </a:r>
          </a:p>
        </p:txBody>
      </p:sp>
      <p:sp>
        <p:nvSpPr>
          <p:cNvPr id="3" name="Content Placeholder 2"/>
          <p:cNvSpPr>
            <a:spLocks noGrp="1"/>
          </p:cNvSpPr>
          <p:nvPr>
            <p:ph idx="1"/>
          </p:nvPr>
        </p:nvSpPr>
        <p:spPr/>
        <p:txBody>
          <a:bodyPr>
            <a:normAutofit fontScale="85000" lnSpcReduction="10000"/>
          </a:bodyPr>
          <a:lstStyle/>
          <a:p>
            <a:pPr algn="just"/>
            <a:r>
              <a:rPr lang="en-US" dirty="0"/>
              <a:t>When eggs are held in the hen too long, embryonic development advances too far past the gastrula stage, and the embryonic mortality during egg holding after the egg is laid increases </a:t>
            </a:r>
            <a:r>
              <a:rPr lang="en-US" dirty="0" smtClean="0"/>
              <a:t>markedly</a:t>
            </a:r>
          </a:p>
          <a:p>
            <a:pPr algn="just"/>
            <a:r>
              <a:rPr lang="en-US" dirty="0" smtClean="0"/>
              <a:t>There </a:t>
            </a:r>
            <a:r>
              <a:rPr lang="en-US" dirty="0"/>
              <a:t>is also an increase in embryonic mortality during egg holding if the period of gastrulation has not been completed when the egg is </a:t>
            </a:r>
            <a:r>
              <a:rPr lang="en-US" dirty="0" smtClean="0"/>
              <a:t>laid</a:t>
            </a:r>
            <a:endParaRPr lang="en-US" dirty="0"/>
          </a:p>
          <a:p>
            <a:pPr algn="just"/>
            <a:r>
              <a:rPr lang="en-US" dirty="0"/>
              <a:t>The movement of the egg through the oviduct is influenced by several factors that may lengthen the time of </a:t>
            </a:r>
            <a:r>
              <a:rPr lang="en-US" dirty="0" smtClean="0"/>
              <a:t>oviposition</a:t>
            </a:r>
          </a:p>
          <a:p>
            <a:pPr algn="just"/>
            <a:r>
              <a:rPr lang="en-US" dirty="0" smtClean="0"/>
              <a:t>Larger </a:t>
            </a:r>
            <a:r>
              <a:rPr lang="en-US" dirty="0"/>
              <a:t>eggs take longer than smaller eggs, and eggs with thick shells take longer than those with thin shells to pass through the oviduct. Hens whose eggs do not become overly large through the laying period produce eggs that hatch better.</a:t>
            </a:r>
          </a:p>
          <a:p>
            <a:pPr algn="just"/>
            <a:endParaRPr lang="en-US" dirty="0"/>
          </a:p>
        </p:txBody>
      </p:sp>
      <p:sp>
        <p:nvSpPr>
          <p:cNvPr id="4" name="Date Placeholder 3"/>
          <p:cNvSpPr>
            <a:spLocks noGrp="1"/>
          </p:cNvSpPr>
          <p:nvPr>
            <p:ph type="dt" sz="half" idx="10"/>
          </p:nvPr>
        </p:nvSpPr>
        <p:spPr/>
        <p:txBody>
          <a:bodyPr/>
          <a:lstStyle/>
          <a:p>
            <a:fld id="{E863A76D-4F6C-4197-A5CB-DE9D405163C8}" type="datetime2">
              <a:rPr lang="en-US" smtClean="0"/>
              <a:t>Sunday, October 18, 2020</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66588479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algn="just"/>
            <a:r>
              <a:rPr lang="en-US" dirty="0"/>
              <a:t>Poorer producing hens lay eggs which remain in the oviduct a longer period of time, sometimes as long as 27 hours, with embryo growth having advanced too far when the egg is laid. This is one major reason why better egg producers usually have higher hatchability.</a:t>
            </a:r>
          </a:p>
          <a:p>
            <a:pPr algn="just"/>
            <a:r>
              <a:rPr lang="en-US" dirty="0"/>
              <a:t>Conversely, in prematurely laid eggs, the </a:t>
            </a:r>
            <a:r>
              <a:rPr lang="en-US" dirty="0" err="1"/>
              <a:t>preoviposital</a:t>
            </a:r>
            <a:r>
              <a:rPr lang="en-US" dirty="0"/>
              <a:t> incubation period is shortened. These eggs are generally characterized by thin shells, or in the case of brown-shelled eggs, by a lighter shell color. Certain respiratory diseases in the breeder flock can cause premature </a:t>
            </a:r>
            <a:r>
              <a:rPr lang="en-US" dirty="0" smtClean="0"/>
              <a:t>oviposition</a:t>
            </a:r>
            <a:endParaRPr lang="en-US" dirty="0"/>
          </a:p>
          <a:p>
            <a:pPr algn="just"/>
            <a:endParaRPr lang="en-US" dirty="0"/>
          </a:p>
        </p:txBody>
      </p:sp>
      <p:sp>
        <p:nvSpPr>
          <p:cNvPr id="4" name="Date Placeholder 3"/>
          <p:cNvSpPr>
            <a:spLocks noGrp="1"/>
          </p:cNvSpPr>
          <p:nvPr>
            <p:ph type="dt" sz="half" idx="10"/>
          </p:nvPr>
        </p:nvSpPr>
        <p:spPr/>
        <p:txBody>
          <a:bodyPr/>
          <a:lstStyle/>
          <a:p>
            <a:fld id="{E3258A65-86EC-4246-859F-380BA55FA45C}" type="datetime2">
              <a:rPr lang="en-US" smtClean="0"/>
              <a:t>Sunday, October 18, 2020</a:t>
            </a:fld>
            <a:endParaRPr lang="en-US"/>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355148496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Period II (Early-Dead Embryos)</a:t>
            </a:r>
          </a:p>
        </p:txBody>
      </p:sp>
      <p:sp>
        <p:nvSpPr>
          <p:cNvPr id="3" name="Content Placeholder 2"/>
          <p:cNvSpPr>
            <a:spLocks noGrp="1"/>
          </p:cNvSpPr>
          <p:nvPr>
            <p:ph idx="1"/>
          </p:nvPr>
        </p:nvSpPr>
        <p:spPr/>
        <p:txBody>
          <a:bodyPr>
            <a:normAutofit fontScale="92500" lnSpcReduction="20000"/>
          </a:bodyPr>
          <a:lstStyle/>
          <a:p>
            <a:pPr algn="just"/>
            <a:r>
              <a:rPr lang="en-US" dirty="0"/>
              <a:t>Period II represents embryos that die during the first week of </a:t>
            </a:r>
            <a:r>
              <a:rPr lang="en-US" dirty="0" smtClean="0"/>
              <a:t>incubation</a:t>
            </a:r>
          </a:p>
          <a:p>
            <a:pPr algn="just"/>
            <a:r>
              <a:rPr lang="en-US" dirty="0" smtClean="0"/>
              <a:t>Some </a:t>
            </a:r>
            <a:r>
              <a:rPr lang="en-US" dirty="0"/>
              <a:t>do not reinitiate development once the eggs are placed in the </a:t>
            </a:r>
            <a:r>
              <a:rPr lang="en-US" dirty="0" smtClean="0"/>
              <a:t>setter</a:t>
            </a:r>
          </a:p>
          <a:p>
            <a:pPr algn="just"/>
            <a:r>
              <a:rPr lang="en-US" dirty="0" smtClean="0"/>
              <a:t>This </a:t>
            </a:r>
            <a:r>
              <a:rPr lang="en-US" dirty="0"/>
              <a:t>may be the result of poor egg-holding conditions between the time the eggs are laid and the time they are placed in the incubator, which lowers embryo </a:t>
            </a:r>
            <a:r>
              <a:rPr lang="en-US" dirty="0" smtClean="0"/>
              <a:t>vitality</a:t>
            </a:r>
          </a:p>
          <a:p>
            <a:pPr algn="just"/>
            <a:r>
              <a:rPr lang="en-US" dirty="0" smtClean="0"/>
              <a:t>If </a:t>
            </a:r>
            <a:r>
              <a:rPr lang="en-US" dirty="0"/>
              <a:t>the vascular system is advanced far enough when the young embryo dies, the blood will migrate and pool at the outer edges of the blood vessels and coagulate there, leaving a blood </a:t>
            </a:r>
            <a:r>
              <a:rPr lang="en-US" dirty="0" smtClean="0"/>
              <a:t>ring</a:t>
            </a:r>
          </a:p>
          <a:p>
            <a:pPr algn="just"/>
            <a:r>
              <a:rPr lang="en-US" dirty="0" smtClean="0"/>
              <a:t>The </a:t>
            </a:r>
            <a:r>
              <a:rPr lang="en-US" dirty="0"/>
              <a:t>normal percentage of Period II embryonic mortality is about </a:t>
            </a:r>
            <a:r>
              <a:rPr lang="en-US" dirty="0">
                <a:solidFill>
                  <a:srgbClr val="FF0000"/>
                </a:solidFill>
              </a:rPr>
              <a:t>2.75%</a:t>
            </a:r>
            <a:r>
              <a:rPr lang="en-US" dirty="0"/>
              <a:t> </a:t>
            </a:r>
            <a:r>
              <a:rPr lang="en-US" dirty="0">
                <a:solidFill>
                  <a:srgbClr val="FF0000"/>
                </a:solidFill>
              </a:rPr>
              <a:t>during the life of the breeder </a:t>
            </a:r>
            <a:r>
              <a:rPr lang="en-US" dirty="0" smtClean="0">
                <a:solidFill>
                  <a:srgbClr val="FF0000"/>
                </a:solidFill>
              </a:rPr>
              <a:t>flock</a:t>
            </a:r>
            <a:endParaRPr lang="en-US" dirty="0"/>
          </a:p>
          <a:p>
            <a:pPr algn="just"/>
            <a:endParaRPr lang="en-US" dirty="0"/>
          </a:p>
        </p:txBody>
      </p:sp>
      <p:sp>
        <p:nvSpPr>
          <p:cNvPr id="4" name="Date Placeholder 3"/>
          <p:cNvSpPr>
            <a:spLocks noGrp="1"/>
          </p:cNvSpPr>
          <p:nvPr>
            <p:ph type="dt" sz="half" idx="10"/>
          </p:nvPr>
        </p:nvSpPr>
        <p:spPr/>
        <p:txBody>
          <a:bodyPr/>
          <a:lstStyle/>
          <a:p>
            <a:fld id="{6CCC8083-7F66-4E63-9885-26A96C191B74}" type="datetime2">
              <a:rPr lang="en-US" smtClean="0"/>
              <a:t>Sunday, October 18, 2020</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07665168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a:t>Period III (8- to 18-day Mortality</a:t>
            </a:r>
            <a:r>
              <a:rPr lang="en-US" b="1" i="1" dirty="0" smtClean="0"/>
              <a:t>)</a:t>
            </a:r>
            <a:endParaRPr lang="en-US" dirty="0"/>
          </a:p>
        </p:txBody>
      </p:sp>
      <p:sp>
        <p:nvSpPr>
          <p:cNvPr id="3" name="Content Placeholder 2"/>
          <p:cNvSpPr>
            <a:spLocks noGrp="1"/>
          </p:cNvSpPr>
          <p:nvPr>
            <p:ph idx="1"/>
          </p:nvPr>
        </p:nvSpPr>
        <p:spPr/>
        <p:txBody>
          <a:bodyPr>
            <a:normAutofit lnSpcReduction="10000"/>
          </a:bodyPr>
          <a:lstStyle/>
          <a:p>
            <a:pPr algn="just"/>
            <a:r>
              <a:rPr lang="en-US" dirty="0"/>
              <a:t>Embryonic mortality during Period III should remain very low, less than </a:t>
            </a:r>
            <a:r>
              <a:rPr lang="en-US" dirty="0" smtClean="0"/>
              <a:t>0.75%</a:t>
            </a:r>
          </a:p>
          <a:p>
            <a:pPr algn="just"/>
            <a:r>
              <a:rPr lang="en-US" dirty="0" smtClean="0"/>
              <a:t>Nutritional </a:t>
            </a:r>
            <a:r>
              <a:rPr lang="en-US" dirty="0"/>
              <a:t>deficiencies in the breeder diet have their greatest effect on the embryo in Period III, although too little vitamin A aids in the development of the circulatory </a:t>
            </a:r>
            <a:r>
              <a:rPr lang="en-US" dirty="0" smtClean="0"/>
              <a:t>system</a:t>
            </a:r>
            <a:endParaRPr lang="en-US" dirty="0"/>
          </a:p>
          <a:p>
            <a:pPr algn="just"/>
            <a:r>
              <a:rPr lang="en-US" dirty="0" smtClean="0"/>
              <a:t>Clubbed </a:t>
            </a:r>
            <a:r>
              <a:rPr lang="en-US" dirty="0"/>
              <a:t>down, curled toes, dwarfing, </a:t>
            </a:r>
            <a:r>
              <a:rPr lang="en-US" dirty="0" err="1"/>
              <a:t>micromelia</a:t>
            </a:r>
            <a:r>
              <a:rPr lang="en-US" dirty="0"/>
              <a:t> (shortening of the long bones), parrot beak, crooked keel and beak, </a:t>
            </a:r>
            <a:r>
              <a:rPr lang="en-US" dirty="0" err="1"/>
              <a:t>malpositions</a:t>
            </a:r>
            <a:r>
              <a:rPr lang="en-US" dirty="0"/>
              <a:t>, blood casts, and edema may be </a:t>
            </a:r>
            <a:r>
              <a:rPr lang="en-US" dirty="0" smtClean="0"/>
              <a:t>evident</a:t>
            </a:r>
          </a:p>
          <a:p>
            <a:pPr algn="just"/>
            <a:r>
              <a:rPr lang="en-US" dirty="0" smtClean="0"/>
              <a:t>Breeder </a:t>
            </a:r>
            <a:r>
              <a:rPr lang="en-US" dirty="0"/>
              <a:t>age has little influence on Period III mortality. </a:t>
            </a:r>
          </a:p>
          <a:p>
            <a:pPr algn="just"/>
            <a:endParaRPr lang="en-US" dirty="0"/>
          </a:p>
        </p:txBody>
      </p:sp>
      <p:sp>
        <p:nvSpPr>
          <p:cNvPr id="4" name="Date Placeholder 3"/>
          <p:cNvSpPr>
            <a:spLocks noGrp="1"/>
          </p:cNvSpPr>
          <p:nvPr>
            <p:ph type="dt" sz="half" idx="10"/>
          </p:nvPr>
        </p:nvSpPr>
        <p:spPr/>
        <p:txBody>
          <a:bodyPr/>
          <a:lstStyle/>
          <a:p>
            <a:fld id="{F7D0D9A5-574B-4F9F-AE9E-05B259020564}" type="datetime2">
              <a:rPr lang="en-US" smtClean="0"/>
              <a:t>Sunday, October 18, 2020</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97773028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i="1" dirty="0" smtClean="0"/>
              <a:t>Period </a:t>
            </a:r>
            <a:r>
              <a:rPr lang="en-US" b="1" i="1" dirty="0"/>
              <a:t>IV (Nineteenth , Twentieth, Twenty- first Days of Mortality</a:t>
            </a:r>
            <a:r>
              <a:rPr lang="en-US" b="1" i="1" dirty="0" smtClean="0"/>
              <a:t>)</a:t>
            </a:r>
            <a:endParaRPr lang="en-US" dirty="0"/>
          </a:p>
        </p:txBody>
      </p:sp>
      <p:sp>
        <p:nvSpPr>
          <p:cNvPr id="3" name="Content Placeholder 2"/>
          <p:cNvSpPr>
            <a:spLocks noGrp="1"/>
          </p:cNvSpPr>
          <p:nvPr>
            <p:ph idx="1"/>
          </p:nvPr>
        </p:nvSpPr>
        <p:spPr/>
        <p:txBody>
          <a:bodyPr/>
          <a:lstStyle/>
          <a:p>
            <a:pPr algn="just"/>
            <a:r>
              <a:rPr lang="en-US" dirty="0"/>
              <a:t>These last 3 days of incubation represent another critical </a:t>
            </a:r>
            <a:r>
              <a:rPr lang="en-US" dirty="0" smtClean="0"/>
              <a:t>stage</a:t>
            </a:r>
          </a:p>
          <a:p>
            <a:pPr algn="just"/>
            <a:r>
              <a:rPr lang="en-US" dirty="0" smtClean="0"/>
              <a:t>A </a:t>
            </a:r>
            <a:r>
              <a:rPr lang="en-US" dirty="0"/>
              <a:t>large amount of the embryonic mortality during Period IV is caused by </a:t>
            </a:r>
            <a:r>
              <a:rPr lang="en-US" dirty="0">
                <a:solidFill>
                  <a:srgbClr val="FF0000"/>
                </a:solidFill>
              </a:rPr>
              <a:t>factors of long </a:t>
            </a:r>
            <a:r>
              <a:rPr lang="en-US" dirty="0" smtClean="0">
                <a:solidFill>
                  <a:srgbClr val="FF0000"/>
                </a:solidFill>
              </a:rPr>
              <a:t>duration</a:t>
            </a:r>
          </a:p>
          <a:p>
            <a:pPr algn="just"/>
            <a:r>
              <a:rPr lang="en-US" dirty="0" smtClean="0"/>
              <a:t>Of </a:t>
            </a:r>
            <a:r>
              <a:rPr lang="en-US" dirty="0"/>
              <a:t>those chicks that fail to hatch, many will be found in an </a:t>
            </a:r>
            <a:r>
              <a:rPr lang="en-US" dirty="0">
                <a:solidFill>
                  <a:srgbClr val="FF0000"/>
                </a:solidFill>
              </a:rPr>
              <a:t>abnormal position</a:t>
            </a:r>
            <a:r>
              <a:rPr lang="en-US" dirty="0"/>
              <a:t>; the most common cause of </a:t>
            </a:r>
            <a:r>
              <a:rPr lang="en-US" dirty="0">
                <a:solidFill>
                  <a:srgbClr val="FF0000"/>
                </a:solidFill>
              </a:rPr>
              <a:t>embryonic </a:t>
            </a:r>
            <a:r>
              <a:rPr lang="en-US" dirty="0" err="1">
                <a:solidFill>
                  <a:srgbClr val="FF0000"/>
                </a:solidFill>
              </a:rPr>
              <a:t>malpositions</a:t>
            </a:r>
            <a:r>
              <a:rPr lang="en-US" dirty="0">
                <a:solidFill>
                  <a:srgbClr val="FF0000"/>
                </a:solidFill>
              </a:rPr>
              <a:t> occur when the eggs are not set with the air cell </a:t>
            </a:r>
            <a:r>
              <a:rPr lang="en-US" dirty="0" smtClean="0">
                <a:solidFill>
                  <a:srgbClr val="FF0000"/>
                </a:solidFill>
              </a:rPr>
              <a:t>up</a:t>
            </a:r>
            <a:endParaRPr lang="en-US" dirty="0"/>
          </a:p>
          <a:p>
            <a:pPr algn="just"/>
            <a:endParaRPr lang="en-US" dirty="0"/>
          </a:p>
        </p:txBody>
      </p:sp>
      <p:sp>
        <p:nvSpPr>
          <p:cNvPr id="4" name="Date Placeholder 3"/>
          <p:cNvSpPr>
            <a:spLocks noGrp="1"/>
          </p:cNvSpPr>
          <p:nvPr>
            <p:ph type="dt" sz="half" idx="10"/>
          </p:nvPr>
        </p:nvSpPr>
        <p:spPr/>
        <p:txBody>
          <a:bodyPr/>
          <a:lstStyle/>
          <a:p>
            <a:fld id="{C6560E08-EF69-4513-963C-3B48E90725B5}" type="datetime2">
              <a:rPr lang="en-US" smtClean="0"/>
              <a:t>Sunday, October 18, 2020</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97466035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normAutofit/>
          </a:bodyPr>
          <a:lstStyle/>
          <a:p>
            <a:r>
              <a:rPr lang="en-US" dirty="0"/>
              <a:t>Survey of </a:t>
            </a:r>
            <a:r>
              <a:rPr lang="en-US" dirty="0" smtClean="0"/>
              <a:t>Embryonic Mortality</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556189270"/>
              </p:ext>
            </p:extLst>
          </p:nvPr>
        </p:nvGraphicFramePr>
        <p:xfrm>
          <a:off x="304800" y="1828800"/>
          <a:ext cx="8153400" cy="4661749"/>
        </p:xfrm>
        <a:graphic>
          <a:graphicData uri="http://schemas.openxmlformats.org/drawingml/2006/table">
            <a:tbl>
              <a:tblPr firstRow="1" firstCol="1" bandRow="1">
                <a:tableStyleId>{616DA210-FB5B-4158-B5E0-FEB733F419BA}</a:tableStyleId>
              </a:tblPr>
              <a:tblGrid>
                <a:gridCol w="2717800">
                  <a:extLst>
                    <a:ext uri="{9D8B030D-6E8A-4147-A177-3AD203B41FA5}">
                      <a16:colId xmlns:a16="http://schemas.microsoft.com/office/drawing/2014/main" xmlns="" val="20000"/>
                    </a:ext>
                  </a:extLst>
                </a:gridCol>
                <a:gridCol w="2717800">
                  <a:extLst>
                    <a:ext uri="{9D8B030D-6E8A-4147-A177-3AD203B41FA5}">
                      <a16:colId xmlns:a16="http://schemas.microsoft.com/office/drawing/2014/main" xmlns="" val="20001"/>
                    </a:ext>
                  </a:extLst>
                </a:gridCol>
                <a:gridCol w="2717800">
                  <a:extLst>
                    <a:ext uri="{9D8B030D-6E8A-4147-A177-3AD203B41FA5}">
                      <a16:colId xmlns:a16="http://schemas.microsoft.com/office/drawing/2014/main" xmlns="" val="20002"/>
                    </a:ext>
                  </a:extLst>
                </a:gridCol>
              </a:tblGrid>
              <a:tr h="465667">
                <a:tc>
                  <a:txBody>
                    <a:bodyPr/>
                    <a:lstStyle/>
                    <a:p>
                      <a:pPr marL="0" marR="0" indent="0" algn="just">
                        <a:lnSpc>
                          <a:spcPct val="115000"/>
                        </a:lnSpc>
                        <a:spcBef>
                          <a:spcPts val="0"/>
                        </a:spcBef>
                        <a:spcAft>
                          <a:spcPts val="0"/>
                        </a:spcAft>
                      </a:pPr>
                      <a:r>
                        <a:rPr lang="en-US" sz="2000" dirty="0">
                          <a:effectLst/>
                        </a:rPr>
                        <a:t>Reproductive Failure on Hatch Day</a:t>
                      </a:r>
                      <a:endParaRPr lang="en-US" sz="2000" dirty="0">
                        <a:effectLst/>
                        <a:latin typeface="Calibri"/>
                        <a:ea typeface="Times New Roman"/>
                        <a:cs typeface="Times New Roman"/>
                      </a:endParaRPr>
                    </a:p>
                  </a:txBody>
                  <a:tcPr marL="68580" marR="68580" marT="0" marB="0"/>
                </a:tc>
                <a:tc>
                  <a:txBody>
                    <a:bodyPr/>
                    <a:lstStyle/>
                    <a:p>
                      <a:pPr marL="0" marR="0" indent="0" algn="just">
                        <a:lnSpc>
                          <a:spcPct val="115000"/>
                        </a:lnSpc>
                        <a:spcBef>
                          <a:spcPts val="0"/>
                        </a:spcBef>
                        <a:spcAft>
                          <a:spcPts val="0"/>
                        </a:spcAft>
                      </a:pPr>
                      <a:r>
                        <a:rPr lang="en-US" sz="2000">
                          <a:effectLst/>
                        </a:rPr>
                        <a:t>Average %</a:t>
                      </a:r>
                      <a:endParaRPr lang="en-US" sz="2000">
                        <a:effectLst/>
                        <a:latin typeface="Calibri"/>
                        <a:ea typeface="Times New Roman"/>
                        <a:cs typeface="Times New Roman"/>
                      </a:endParaRPr>
                    </a:p>
                  </a:txBody>
                  <a:tcPr marL="68580" marR="68580" marT="0" marB="0"/>
                </a:tc>
                <a:tc>
                  <a:txBody>
                    <a:bodyPr/>
                    <a:lstStyle/>
                    <a:p>
                      <a:pPr marL="0" marR="0" indent="0" algn="just">
                        <a:lnSpc>
                          <a:spcPct val="115000"/>
                        </a:lnSpc>
                        <a:spcBef>
                          <a:spcPts val="0"/>
                        </a:spcBef>
                        <a:spcAft>
                          <a:spcPts val="0"/>
                        </a:spcAft>
                      </a:pPr>
                      <a:r>
                        <a:rPr lang="en-US" sz="2000">
                          <a:effectLst/>
                        </a:rPr>
                        <a:t>    Best Company%</a:t>
                      </a:r>
                      <a:endParaRPr lang="en-US" sz="2000">
                        <a:effectLst/>
                        <a:latin typeface="Calibri"/>
                        <a:ea typeface="Times New Roman"/>
                        <a:cs typeface="Times New Roman"/>
                      </a:endParaRPr>
                    </a:p>
                  </a:txBody>
                  <a:tcPr marL="68580" marR="68580" marT="0" marB="0"/>
                </a:tc>
                <a:extLst>
                  <a:ext uri="{0D108BD9-81ED-4DB2-BD59-A6C34878D82A}">
                    <a16:rowId xmlns:a16="http://schemas.microsoft.com/office/drawing/2014/main" xmlns="" val="10000"/>
                  </a:ext>
                </a:extLst>
              </a:tr>
              <a:tr h="465667">
                <a:tc>
                  <a:txBody>
                    <a:bodyPr/>
                    <a:lstStyle/>
                    <a:p>
                      <a:pPr marL="0" marR="0" indent="0" algn="just">
                        <a:lnSpc>
                          <a:spcPct val="115000"/>
                        </a:lnSpc>
                        <a:spcBef>
                          <a:spcPts val="0"/>
                        </a:spcBef>
                        <a:spcAft>
                          <a:spcPts val="0"/>
                        </a:spcAft>
                      </a:pPr>
                      <a:r>
                        <a:rPr lang="en-US" sz="2000" dirty="0">
                          <a:effectLst/>
                        </a:rPr>
                        <a:t>Infertile*</a:t>
                      </a:r>
                      <a:endParaRPr lang="en-US" sz="2000" dirty="0">
                        <a:effectLst/>
                        <a:latin typeface="Calibri"/>
                        <a:ea typeface="Times New Roman"/>
                        <a:cs typeface="Times New Roman"/>
                      </a:endParaRPr>
                    </a:p>
                  </a:txBody>
                  <a:tcPr marL="68580" marR="68580" marT="0" marB="0"/>
                </a:tc>
                <a:tc>
                  <a:txBody>
                    <a:bodyPr/>
                    <a:lstStyle/>
                    <a:p>
                      <a:pPr marL="0" marR="0" indent="0" algn="just">
                        <a:lnSpc>
                          <a:spcPct val="115000"/>
                        </a:lnSpc>
                        <a:spcBef>
                          <a:spcPts val="0"/>
                        </a:spcBef>
                        <a:spcAft>
                          <a:spcPts val="0"/>
                        </a:spcAft>
                      </a:pPr>
                      <a:r>
                        <a:rPr lang="en-US" sz="2000">
                          <a:effectLst/>
                        </a:rPr>
                        <a:t>7.25</a:t>
                      </a:r>
                      <a:endParaRPr lang="en-US" sz="2000">
                        <a:effectLst/>
                        <a:latin typeface="Calibri"/>
                        <a:ea typeface="Times New Roman"/>
                        <a:cs typeface="Times New Roman"/>
                      </a:endParaRPr>
                    </a:p>
                  </a:txBody>
                  <a:tcPr marL="68580" marR="68580" marT="0" marB="0"/>
                </a:tc>
                <a:tc>
                  <a:txBody>
                    <a:bodyPr/>
                    <a:lstStyle/>
                    <a:p>
                      <a:pPr marL="0" marR="0">
                        <a:spcBef>
                          <a:spcPts val="0"/>
                        </a:spcBef>
                        <a:spcAft>
                          <a:spcPts val="0"/>
                        </a:spcAft>
                      </a:pPr>
                      <a:r>
                        <a:rPr lang="en-US" sz="2000">
                          <a:effectLst/>
                        </a:rPr>
                        <a:t>6.27</a:t>
                      </a:r>
                      <a:endParaRPr lang="en-US" sz="2000">
                        <a:effectLst/>
                        <a:latin typeface="Calibri"/>
                        <a:ea typeface="Times New Roman"/>
                        <a:cs typeface="Times New Roman"/>
                      </a:endParaRPr>
                    </a:p>
                  </a:txBody>
                  <a:tcPr marL="68580" marR="68580" marT="0" marB="0"/>
                </a:tc>
                <a:extLst>
                  <a:ext uri="{0D108BD9-81ED-4DB2-BD59-A6C34878D82A}">
                    <a16:rowId xmlns:a16="http://schemas.microsoft.com/office/drawing/2014/main" xmlns="" val="10001"/>
                  </a:ext>
                </a:extLst>
              </a:tr>
              <a:tr h="465667">
                <a:tc>
                  <a:txBody>
                    <a:bodyPr/>
                    <a:lstStyle/>
                    <a:p>
                      <a:pPr marL="0" marR="0" indent="0" algn="just">
                        <a:lnSpc>
                          <a:spcPct val="115000"/>
                        </a:lnSpc>
                        <a:spcBef>
                          <a:spcPts val="0"/>
                        </a:spcBef>
                        <a:spcAft>
                          <a:spcPts val="0"/>
                        </a:spcAft>
                      </a:pPr>
                      <a:r>
                        <a:rPr lang="en-US" sz="2000" dirty="0">
                          <a:effectLst/>
                        </a:rPr>
                        <a:t>Embryo mortality:           </a:t>
                      </a:r>
                      <a:r>
                        <a:rPr lang="en-US" sz="2000" dirty="0" smtClean="0">
                          <a:effectLst/>
                        </a:rPr>
                        <a:t>           </a:t>
                      </a:r>
                      <a:r>
                        <a:rPr lang="en-US" sz="2000" dirty="0">
                          <a:effectLst/>
                        </a:rPr>
                        <a:t>(1-7 days)                                     </a:t>
                      </a:r>
                      <a:endParaRPr lang="en-US" sz="2000" dirty="0">
                        <a:effectLst/>
                        <a:latin typeface="Calibri"/>
                        <a:ea typeface="Times New Roman"/>
                        <a:cs typeface="Times New Roman"/>
                      </a:endParaRPr>
                    </a:p>
                  </a:txBody>
                  <a:tcPr marL="68580" marR="68580" marT="0" marB="0"/>
                </a:tc>
                <a:tc>
                  <a:txBody>
                    <a:bodyPr/>
                    <a:lstStyle/>
                    <a:p>
                      <a:pPr marL="0" marR="0" indent="0" algn="just">
                        <a:lnSpc>
                          <a:spcPct val="115000"/>
                        </a:lnSpc>
                        <a:spcBef>
                          <a:spcPts val="0"/>
                        </a:spcBef>
                        <a:spcAft>
                          <a:spcPts val="0"/>
                        </a:spcAft>
                      </a:pPr>
                      <a:r>
                        <a:rPr lang="en-US" sz="2000">
                          <a:effectLst/>
                        </a:rPr>
                        <a:t>2.46                                     </a:t>
                      </a:r>
                      <a:endParaRPr lang="en-US" sz="2000">
                        <a:effectLst/>
                        <a:latin typeface="Calibri"/>
                        <a:ea typeface="Times New Roman"/>
                        <a:cs typeface="Times New Roman"/>
                      </a:endParaRPr>
                    </a:p>
                  </a:txBody>
                  <a:tcPr marL="68580" marR="68580" marT="0" marB="0"/>
                </a:tc>
                <a:tc>
                  <a:txBody>
                    <a:bodyPr/>
                    <a:lstStyle/>
                    <a:p>
                      <a:pPr marL="0" marR="0">
                        <a:spcBef>
                          <a:spcPts val="0"/>
                        </a:spcBef>
                        <a:spcAft>
                          <a:spcPts val="0"/>
                        </a:spcAft>
                      </a:pPr>
                      <a:r>
                        <a:rPr lang="en-US" sz="2000">
                          <a:effectLst/>
                        </a:rPr>
                        <a:t>2.27</a:t>
                      </a:r>
                      <a:endParaRPr lang="en-US" sz="2000">
                        <a:effectLst/>
                        <a:latin typeface="Calibri"/>
                        <a:ea typeface="Times New Roman"/>
                        <a:cs typeface="Times New Roman"/>
                      </a:endParaRPr>
                    </a:p>
                  </a:txBody>
                  <a:tcPr marL="68580" marR="68580" marT="0" marB="0"/>
                </a:tc>
                <a:extLst>
                  <a:ext uri="{0D108BD9-81ED-4DB2-BD59-A6C34878D82A}">
                    <a16:rowId xmlns:a16="http://schemas.microsoft.com/office/drawing/2014/main" xmlns="" val="10002"/>
                  </a:ext>
                </a:extLst>
              </a:tr>
              <a:tr h="465667">
                <a:tc>
                  <a:txBody>
                    <a:bodyPr/>
                    <a:lstStyle/>
                    <a:p>
                      <a:pPr marL="0" marR="0" indent="0" algn="r">
                        <a:lnSpc>
                          <a:spcPct val="115000"/>
                        </a:lnSpc>
                        <a:spcBef>
                          <a:spcPts val="0"/>
                        </a:spcBef>
                        <a:spcAft>
                          <a:spcPts val="0"/>
                        </a:spcAft>
                      </a:pPr>
                      <a:r>
                        <a:rPr lang="en-US" sz="2000" dirty="0">
                          <a:effectLst/>
                        </a:rPr>
                        <a:t>(8-14 days)  </a:t>
                      </a:r>
                      <a:endParaRPr lang="en-US" sz="2000" dirty="0">
                        <a:effectLst/>
                        <a:latin typeface="Calibri"/>
                        <a:ea typeface="Times New Roman"/>
                        <a:cs typeface="Times New Roman"/>
                      </a:endParaRPr>
                    </a:p>
                  </a:txBody>
                  <a:tcPr marL="68580" marR="68580" marT="0" marB="0"/>
                </a:tc>
                <a:tc>
                  <a:txBody>
                    <a:bodyPr/>
                    <a:lstStyle/>
                    <a:p>
                      <a:pPr marL="0" marR="0" indent="0" algn="just">
                        <a:lnSpc>
                          <a:spcPct val="115000"/>
                        </a:lnSpc>
                        <a:spcBef>
                          <a:spcPts val="0"/>
                        </a:spcBef>
                        <a:spcAft>
                          <a:spcPts val="0"/>
                        </a:spcAft>
                      </a:pPr>
                      <a:r>
                        <a:rPr lang="en-US" sz="2000">
                          <a:effectLst/>
                        </a:rPr>
                        <a:t>0.44                                     </a:t>
                      </a:r>
                      <a:endParaRPr lang="en-US" sz="2000">
                        <a:effectLst/>
                        <a:latin typeface="Calibri"/>
                        <a:ea typeface="Times New Roman"/>
                        <a:cs typeface="Times New Roman"/>
                      </a:endParaRPr>
                    </a:p>
                  </a:txBody>
                  <a:tcPr marL="68580" marR="68580" marT="0" marB="0"/>
                </a:tc>
                <a:tc>
                  <a:txBody>
                    <a:bodyPr/>
                    <a:lstStyle/>
                    <a:p>
                      <a:pPr marL="0" marR="0">
                        <a:spcBef>
                          <a:spcPts val="0"/>
                        </a:spcBef>
                        <a:spcAft>
                          <a:spcPts val="0"/>
                        </a:spcAft>
                      </a:pPr>
                      <a:r>
                        <a:rPr lang="en-US" sz="2000">
                          <a:effectLst/>
                        </a:rPr>
                        <a:t>0.32   </a:t>
                      </a:r>
                      <a:endParaRPr lang="en-US" sz="2000">
                        <a:effectLst/>
                        <a:latin typeface="Calibri"/>
                        <a:ea typeface="Times New Roman"/>
                        <a:cs typeface="Times New Roman"/>
                      </a:endParaRPr>
                    </a:p>
                  </a:txBody>
                  <a:tcPr marL="68580" marR="68580" marT="0" marB="0"/>
                </a:tc>
                <a:extLst>
                  <a:ext uri="{0D108BD9-81ED-4DB2-BD59-A6C34878D82A}">
                    <a16:rowId xmlns:a16="http://schemas.microsoft.com/office/drawing/2014/main" xmlns="" val="10003"/>
                  </a:ext>
                </a:extLst>
              </a:tr>
              <a:tr h="465667">
                <a:tc>
                  <a:txBody>
                    <a:bodyPr/>
                    <a:lstStyle/>
                    <a:p>
                      <a:pPr marL="0" marR="0" indent="0" algn="r">
                        <a:lnSpc>
                          <a:spcPct val="115000"/>
                        </a:lnSpc>
                        <a:spcBef>
                          <a:spcPts val="0"/>
                        </a:spcBef>
                        <a:spcAft>
                          <a:spcPts val="0"/>
                        </a:spcAft>
                      </a:pPr>
                      <a:r>
                        <a:rPr lang="en-US" sz="2000">
                          <a:effectLst/>
                        </a:rPr>
                        <a:t>(15-21 days)</a:t>
                      </a:r>
                      <a:endParaRPr lang="en-US" sz="2000">
                        <a:effectLst/>
                        <a:latin typeface="Calibri"/>
                        <a:ea typeface="Times New Roman"/>
                        <a:cs typeface="Times New Roman"/>
                      </a:endParaRPr>
                    </a:p>
                  </a:txBody>
                  <a:tcPr marL="68580" marR="68580" marT="0" marB="0"/>
                </a:tc>
                <a:tc>
                  <a:txBody>
                    <a:bodyPr/>
                    <a:lstStyle/>
                    <a:p>
                      <a:pPr marL="0" marR="0" indent="0" algn="just">
                        <a:lnSpc>
                          <a:spcPct val="115000"/>
                        </a:lnSpc>
                        <a:spcBef>
                          <a:spcPts val="0"/>
                        </a:spcBef>
                        <a:spcAft>
                          <a:spcPts val="0"/>
                        </a:spcAft>
                      </a:pPr>
                      <a:r>
                        <a:rPr lang="en-US" sz="2000">
                          <a:effectLst/>
                        </a:rPr>
                        <a:t>2.75</a:t>
                      </a:r>
                      <a:endParaRPr lang="en-US" sz="2000">
                        <a:effectLst/>
                        <a:latin typeface="Calibri"/>
                        <a:ea typeface="Times New Roman"/>
                        <a:cs typeface="Times New Roman"/>
                      </a:endParaRPr>
                    </a:p>
                  </a:txBody>
                  <a:tcPr marL="68580" marR="68580" marT="0" marB="0"/>
                </a:tc>
                <a:tc>
                  <a:txBody>
                    <a:bodyPr/>
                    <a:lstStyle/>
                    <a:p>
                      <a:pPr marL="0" marR="0" indent="0" algn="just">
                        <a:lnSpc>
                          <a:spcPct val="115000"/>
                        </a:lnSpc>
                        <a:spcBef>
                          <a:spcPts val="0"/>
                        </a:spcBef>
                        <a:spcAft>
                          <a:spcPts val="0"/>
                        </a:spcAft>
                      </a:pPr>
                      <a:r>
                        <a:rPr lang="en-US" sz="2000">
                          <a:effectLst/>
                        </a:rPr>
                        <a:t>2.12</a:t>
                      </a:r>
                      <a:endParaRPr lang="en-US" sz="2000">
                        <a:effectLst/>
                        <a:latin typeface="Calibri"/>
                        <a:ea typeface="Times New Roman"/>
                        <a:cs typeface="Times New Roman"/>
                      </a:endParaRPr>
                    </a:p>
                  </a:txBody>
                  <a:tcPr marL="68580" marR="68580" marT="0" marB="0"/>
                </a:tc>
                <a:extLst>
                  <a:ext uri="{0D108BD9-81ED-4DB2-BD59-A6C34878D82A}">
                    <a16:rowId xmlns:a16="http://schemas.microsoft.com/office/drawing/2014/main" xmlns="" val="10004"/>
                  </a:ext>
                </a:extLst>
              </a:tr>
              <a:tr h="465667">
                <a:tc>
                  <a:txBody>
                    <a:bodyPr/>
                    <a:lstStyle/>
                    <a:p>
                      <a:pPr marL="0" marR="0" indent="0" algn="just">
                        <a:lnSpc>
                          <a:spcPct val="115000"/>
                        </a:lnSpc>
                        <a:spcBef>
                          <a:spcPts val="0"/>
                        </a:spcBef>
                        <a:spcAft>
                          <a:spcPts val="0"/>
                        </a:spcAft>
                      </a:pPr>
                      <a:r>
                        <a:rPr lang="en-US" sz="2000" dirty="0">
                          <a:effectLst/>
                        </a:rPr>
                        <a:t>Pips</a:t>
                      </a:r>
                      <a:endParaRPr lang="en-US" sz="2000" dirty="0">
                        <a:effectLst/>
                        <a:latin typeface="Calibri"/>
                        <a:ea typeface="Times New Roman"/>
                        <a:cs typeface="Times New Roman"/>
                      </a:endParaRPr>
                    </a:p>
                  </a:txBody>
                  <a:tcPr marL="68580" marR="68580" marT="0" marB="0"/>
                </a:tc>
                <a:tc>
                  <a:txBody>
                    <a:bodyPr/>
                    <a:lstStyle/>
                    <a:p>
                      <a:pPr marL="0" marR="0" indent="0" algn="just">
                        <a:lnSpc>
                          <a:spcPct val="115000"/>
                        </a:lnSpc>
                        <a:spcBef>
                          <a:spcPts val="0"/>
                        </a:spcBef>
                        <a:spcAft>
                          <a:spcPts val="0"/>
                        </a:spcAft>
                      </a:pPr>
                      <a:r>
                        <a:rPr lang="en-US" sz="2000">
                          <a:effectLst/>
                        </a:rPr>
                        <a:t>1.12                                     </a:t>
                      </a:r>
                      <a:endParaRPr lang="en-US" sz="2000">
                        <a:effectLst/>
                        <a:latin typeface="Calibri"/>
                        <a:ea typeface="Times New Roman"/>
                        <a:cs typeface="Times New Roman"/>
                      </a:endParaRPr>
                    </a:p>
                  </a:txBody>
                  <a:tcPr marL="68580" marR="68580" marT="0" marB="0"/>
                </a:tc>
                <a:tc>
                  <a:txBody>
                    <a:bodyPr/>
                    <a:lstStyle/>
                    <a:p>
                      <a:pPr marL="0" marR="0" indent="0" algn="just">
                        <a:lnSpc>
                          <a:spcPct val="115000"/>
                        </a:lnSpc>
                        <a:spcBef>
                          <a:spcPts val="0"/>
                        </a:spcBef>
                        <a:spcAft>
                          <a:spcPts val="0"/>
                        </a:spcAft>
                      </a:pPr>
                      <a:r>
                        <a:rPr lang="en-US" sz="2000">
                          <a:effectLst/>
                        </a:rPr>
                        <a:t>1.05</a:t>
                      </a:r>
                      <a:endParaRPr lang="en-US" sz="2000">
                        <a:effectLst/>
                        <a:latin typeface="Calibri"/>
                        <a:ea typeface="Times New Roman"/>
                        <a:cs typeface="Times New Roman"/>
                      </a:endParaRPr>
                    </a:p>
                  </a:txBody>
                  <a:tcPr marL="68580" marR="68580" marT="0" marB="0"/>
                </a:tc>
                <a:extLst>
                  <a:ext uri="{0D108BD9-81ED-4DB2-BD59-A6C34878D82A}">
                    <a16:rowId xmlns:a16="http://schemas.microsoft.com/office/drawing/2014/main" xmlns="" val="10005"/>
                  </a:ext>
                </a:extLst>
              </a:tr>
              <a:tr h="465667">
                <a:tc>
                  <a:txBody>
                    <a:bodyPr/>
                    <a:lstStyle/>
                    <a:p>
                      <a:pPr marL="0" marR="0" indent="0" algn="just">
                        <a:lnSpc>
                          <a:spcPct val="115000"/>
                        </a:lnSpc>
                        <a:spcBef>
                          <a:spcPts val="0"/>
                        </a:spcBef>
                        <a:spcAft>
                          <a:spcPts val="0"/>
                        </a:spcAft>
                      </a:pPr>
                      <a:r>
                        <a:rPr lang="en-US" sz="2000">
                          <a:effectLst/>
                        </a:rPr>
                        <a:t>Farm cracks                                                                   </a:t>
                      </a:r>
                      <a:endParaRPr lang="en-US" sz="2000">
                        <a:effectLst/>
                        <a:latin typeface="Calibri"/>
                        <a:ea typeface="Times New Roman"/>
                        <a:cs typeface="Times New Roman"/>
                      </a:endParaRPr>
                    </a:p>
                  </a:txBody>
                  <a:tcPr marL="68580" marR="68580" marT="0" marB="0"/>
                </a:tc>
                <a:tc>
                  <a:txBody>
                    <a:bodyPr/>
                    <a:lstStyle/>
                    <a:p>
                      <a:pPr marL="0" marR="0" indent="0" algn="just">
                        <a:lnSpc>
                          <a:spcPct val="115000"/>
                        </a:lnSpc>
                        <a:spcBef>
                          <a:spcPts val="0"/>
                        </a:spcBef>
                        <a:spcAft>
                          <a:spcPts val="0"/>
                        </a:spcAft>
                      </a:pPr>
                      <a:r>
                        <a:rPr lang="en-US" sz="2000">
                          <a:effectLst/>
                        </a:rPr>
                        <a:t>0.63                                      </a:t>
                      </a:r>
                      <a:endParaRPr lang="en-US" sz="2000">
                        <a:effectLst/>
                        <a:latin typeface="Calibri"/>
                        <a:ea typeface="Times New Roman"/>
                        <a:cs typeface="Times New Roman"/>
                      </a:endParaRPr>
                    </a:p>
                  </a:txBody>
                  <a:tcPr marL="68580" marR="68580" marT="0" marB="0"/>
                </a:tc>
                <a:tc>
                  <a:txBody>
                    <a:bodyPr/>
                    <a:lstStyle/>
                    <a:p>
                      <a:pPr marL="0" marR="0">
                        <a:spcBef>
                          <a:spcPts val="0"/>
                        </a:spcBef>
                        <a:spcAft>
                          <a:spcPts val="0"/>
                        </a:spcAft>
                      </a:pPr>
                      <a:r>
                        <a:rPr lang="en-US" sz="2000">
                          <a:effectLst/>
                        </a:rPr>
                        <a:t>0.48</a:t>
                      </a:r>
                      <a:endParaRPr lang="en-US" sz="2000">
                        <a:effectLst/>
                        <a:latin typeface="Calibri"/>
                        <a:ea typeface="Times New Roman"/>
                        <a:cs typeface="Times New Roman"/>
                      </a:endParaRPr>
                    </a:p>
                  </a:txBody>
                  <a:tcPr marL="68580" marR="68580" marT="0" marB="0"/>
                </a:tc>
                <a:extLst>
                  <a:ext uri="{0D108BD9-81ED-4DB2-BD59-A6C34878D82A}">
                    <a16:rowId xmlns:a16="http://schemas.microsoft.com/office/drawing/2014/main" xmlns="" val="10006"/>
                  </a:ext>
                </a:extLst>
              </a:tr>
              <a:tr h="465667">
                <a:tc>
                  <a:txBody>
                    <a:bodyPr/>
                    <a:lstStyle/>
                    <a:p>
                      <a:pPr marL="0" marR="0" indent="0" algn="just">
                        <a:lnSpc>
                          <a:spcPct val="115000"/>
                        </a:lnSpc>
                        <a:spcBef>
                          <a:spcPts val="0"/>
                        </a:spcBef>
                        <a:spcAft>
                          <a:spcPts val="0"/>
                        </a:spcAft>
                      </a:pPr>
                      <a:r>
                        <a:rPr lang="en-US" sz="2000">
                          <a:effectLst/>
                        </a:rPr>
                        <a:t>Transfer cracks</a:t>
                      </a:r>
                      <a:endParaRPr lang="en-US" sz="2000">
                        <a:effectLst/>
                        <a:latin typeface="Calibri"/>
                        <a:ea typeface="Times New Roman"/>
                        <a:cs typeface="Times New Roman"/>
                      </a:endParaRPr>
                    </a:p>
                  </a:txBody>
                  <a:tcPr marL="68580" marR="68580" marT="0" marB="0"/>
                </a:tc>
                <a:tc>
                  <a:txBody>
                    <a:bodyPr/>
                    <a:lstStyle/>
                    <a:p>
                      <a:pPr marL="0" marR="0" indent="0" algn="just">
                        <a:lnSpc>
                          <a:spcPct val="115000"/>
                        </a:lnSpc>
                        <a:spcBef>
                          <a:spcPts val="0"/>
                        </a:spcBef>
                        <a:spcAft>
                          <a:spcPts val="0"/>
                        </a:spcAft>
                      </a:pPr>
                      <a:r>
                        <a:rPr lang="en-US" sz="2000" dirty="0">
                          <a:effectLst/>
                        </a:rPr>
                        <a:t>0.34                                      </a:t>
                      </a:r>
                      <a:endParaRPr lang="en-US" sz="2000" dirty="0">
                        <a:effectLst/>
                        <a:latin typeface="Calibri"/>
                        <a:ea typeface="Times New Roman"/>
                        <a:cs typeface="Times New Roman"/>
                      </a:endParaRPr>
                    </a:p>
                  </a:txBody>
                  <a:tcPr marL="68580" marR="68580" marT="0" marB="0"/>
                </a:tc>
                <a:tc>
                  <a:txBody>
                    <a:bodyPr/>
                    <a:lstStyle/>
                    <a:p>
                      <a:pPr marL="0" marR="0" indent="0" algn="just">
                        <a:lnSpc>
                          <a:spcPct val="115000"/>
                        </a:lnSpc>
                        <a:spcBef>
                          <a:spcPts val="0"/>
                        </a:spcBef>
                        <a:spcAft>
                          <a:spcPts val="0"/>
                        </a:spcAft>
                      </a:pPr>
                      <a:r>
                        <a:rPr lang="en-US" sz="2000">
                          <a:effectLst/>
                        </a:rPr>
                        <a:t>0.26</a:t>
                      </a:r>
                      <a:endParaRPr lang="en-US" sz="2000">
                        <a:effectLst/>
                        <a:latin typeface="Calibri"/>
                        <a:ea typeface="Times New Roman"/>
                        <a:cs typeface="Times New Roman"/>
                      </a:endParaRPr>
                    </a:p>
                  </a:txBody>
                  <a:tcPr marL="68580" marR="68580" marT="0" marB="0"/>
                </a:tc>
                <a:extLst>
                  <a:ext uri="{0D108BD9-81ED-4DB2-BD59-A6C34878D82A}">
                    <a16:rowId xmlns:a16="http://schemas.microsoft.com/office/drawing/2014/main" xmlns="" val="10007"/>
                  </a:ext>
                </a:extLst>
              </a:tr>
              <a:tr h="465667">
                <a:tc>
                  <a:txBody>
                    <a:bodyPr/>
                    <a:lstStyle/>
                    <a:p>
                      <a:pPr marL="0" marR="0" indent="0" algn="just">
                        <a:lnSpc>
                          <a:spcPct val="115000"/>
                        </a:lnSpc>
                        <a:spcBef>
                          <a:spcPts val="0"/>
                        </a:spcBef>
                        <a:spcAft>
                          <a:spcPts val="0"/>
                        </a:spcAft>
                      </a:pPr>
                      <a:r>
                        <a:rPr lang="en-US" sz="2000">
                          <a:effectLst/>
                        </a:rPr>
                        <a:t>Contaminated</a:t>
                      </a:r>
                      <a:endParaRPr lang="en-US" sz="2000">
                        <a:effectLst/>
                        <a:latin typeface="Calibri"/>
                        <a:ea typeface="Times New Roman"/>
                        <a:cs typeface="Times New Roman"/>
                      </a:endParaRPr>
                    </a:p>
                  </a:txBody>
                  <a:tcPr marL="68580" marR="68580" marT="0" marB="0"/>
                </a:tc>
                <a:tc>
                  <a:txBody>
                    <a:bodyPr/>
                    <a:lstStyle/>
                    <a:p>
                      <a:pPr marL="0" marR="0" indent="0" algn="just">
                        <a:lnSpc>
                          <a:spcPct val="115000"/>
                        </a:lnSpc>
                        <a:spcBef>
                          <a:spcPts val="0"/>
                        </a:spcBef>
                        <a:spcAft>
                          <a:spcPts val="0"/>
                        </a:spcAft>
                      </a:pPr>
                      <a:r>
                        <a:rPr lang="en-US" sz="2000" dirty="0">
                          <a:effectLst/>
                        </a:rPr>
                        <a:t>0.39                                       </a:t>
                      </a:r>
                      <a:endParaRPr lang="en-US" sz="2000" dirty="0">
                        <a:effectLst/>
                        <a:latin typeface="Calibri"/>
                        <a:ea typeface="Times New Roman"/>
                        <a:cs typeface="Times New Roman"/>
                      </a:endParaRPr>
                    </a:p>
                  </a:txBody>
                  <a:tcPr marL="68580" marR="68580" marT="0" marB="0"/>
                </a:tc>
                <a:tc>
                  <a:txBody>
                    <a:bodyPr/>
                    <a:lstStyle/>
                    <a:p>
                      <a:pPr marL="0" marR="0" indent="0" algn="just">
                        <a:lnSpc>
                          <a:spcPct val="115000"/>
                        </a:lnSpc>
                        <a:spcBef>
                          <a:spcPts val="0"/>
                        </a:spcBef>
                        <a:spcAft>
                          <a:spcPts val="0"/>
                        </a:spcAft>
                      </a:pPr>
                      <a:r>
                        <a:rPr lang="en-US" sz="2000" dirty="0">
                          <a:effectLst/>
                        </a:rPr>
                        <a:t>0.39</a:t>
                      </a:r>
                      <a:endParaRPr lang="en-US" sz="2000" dirty="0">
                        <a:effectLst/>
                        <a:latin typeface="Calibri"/>
                        <a:ea typeface="Times New Roman"/>
                        <a:cs typeface="Times New Roman"/>
                      </a:endParaRPr>
                    </a:p>
                  </a:txBody>
                  <a:tcPr marL="68580" marR="68580" marT="0" marB="0"/>
                </a:tc>
                <a:extLst>
                  <a:ext uri="{0D108BD9-81ED-4DB2-BD59-A6C34878D82A}">
                    <a16:rowId xmlns:a16="http://schemas.microsoft.com/office/drawing/2014/main" xmlns="" val="10008"/>
                  </a:ext>
                </a:extLst>
              </a:tr>
            </a:tbl>
          </a:graphicData>
        </a:graphic>
      </p:graphicFrame>
      <p:sp>
        <p:nvSpPr>
          <p:cNvPr id="4" name="Date Placeholder 3"/>
          <p:cNvSpPr>
            <a:spLocks noGrp="1"/>
          </p:cNvSpPr>
          <p:nvPr>
            <p:ph type="dt" sz="half" idx="10"/>
          </p:nvPr>
        </p:nvSpPr>
        <p:spPr/>
        <p:txBody>
          <a:bodyPr/>
          <a:lstStyle/>
          <a:p>
            <a:fld id="{F6D0851D-1E73-463E-BCFE-D661400CCD9E}" type="datetime2">
              <a:rPr lang="en-US" smtClean="0"/>
              <a:t>Sunday, October 18, 2020</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8843010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3400" y="304801"/>
            <a:ext cx="7848600" cy="6248399"/>
          </a:xfrm>
        </p:spPr>
        <p:txBody>
          <a:bodyPr>
            <a:normAutofit fontScale="70000" lnSpcReduction="20000"/>
          </a:bodyPr>
          <a:lstStyle/>
          <a:p>
            <a:r>
              <a:rPr lang="en-US" sz="3600" b="1" cap="small" dirty="0" smtClean="0">
                <a:effectLst/>
              </a:rPr>
              <a:t>FERTILITY</a:t>
            </a:r>
            <a:endParaRPr lang="en-US" sz="3600" b="1" cap="small" dirty="0">
              <a:effectLst/>
            </a:endParaRPr>
          </a:p>
          <a:p>
            <a:r>
              <a:rPr lang="en-US" sz="3600" b="1" cap="small" dirty="0" smtClean="0">
                <a:effectLst/>
              </a:rPr>
              <a:t>SEX </a:t>
            </a:r>
            <a:r>
              <a:rPr lang="en-US" sz="3600" b="1" cap="small" dirty="0">
                <a:effectLst/>
              </a:rPr>
              <a:t>OF </a:t>
            </a:r>
            <a:r>
              <a:rPr lang="en-US" sz="3600" b="1" cap="small" dirty="0" smtClean="0">
                <a:effectLst/>
              </a:rPr>
              <a:t>CHICKS</a:t>
            </a:r>
            <a:endParaRPr lang="en-US" sz="3600" b="1" cap="small" dirty="0">
              <a:effectLst/>
            </a:endParaRPr>
          </a:p>
          <a:p>
            <a:r>
              <a:rPr lang="en-US" sz="3600" b="1" cap="small" dirty="0" smtClean="0">
                <a:effectLst/>
              </a:rPr>
              <a:t>METABOLISM </a:t>
            </a:r>
            <a:r>
              <a:rPr lang="en-US" sz="3600" b="1" cap="small" dirty="0">
                <a:effectLst/>
              </a:rPr>
              <a:t>OF THE CHICK </a:t>
            </a:r>
            <a:r>
              <a:rPr lang="en-US" sz="3600" b="1" cap="small" dirty="0" smtClean="0">
                <a:effectLst/>
              </a:rPr>
              <a:t>EMBRYO</a:t>
            </a:r>
            <a:endParaRPr lang="en-US" sz="3600" b="1" cap="small" dirty="0">
              <a:effectLst/>
            </a:endParaRPr>
          </a:p>
          <a:p>
            <a:r>
              <a:rPr lang="en-US" sz="3600" b="1" cap="small" dirty="0" smtClean="0">
                <a:effectLst/>
              </a:rPr>
              <a:t>TEMPERATURE </a:t>
            </a:r>
            <a:r>
              <a:rPr lang="en-US" sz="3600" b="1" cap="small" dirty="0">
                <a:effectLst/>
              </a:rPr>
              <a:t>DURING </a:t>
            </a:r>
            <a:r>
              <a:rPr lang="en-US" sz="3600" b="1" cap="small" dirty="0" smtClean="0">
                <a:effectLst/>
              </a:rPr>
              <a:t>INCUBATION</a:t>
            </a:r>
            <a:endParaRPr lang="en-US" sz="3600" b="1" cap="small" dirty="0">
              <a:effectLst/>
            </a:endParaRPr>
          </a:p>
          <a:p>
            <a:r>
              <a:rPr lang="en-US" sz="3600" b="1" cap="small" dirty="0" smtClean="0">
                <a:effectLst/>
              </a:rPr>
              <a:t>INCUBATION HUMIDITY</a:t>
            </a:r>
            <a:endParaRPr lang="en-US" sz="3600" b="1" cap="small" dirty="0">
              <a:effectLst/>
            </a:endParaRPr>
          </a:p>
          <a:p>
            <a:r>
              <a:rPr lang="en-US" sz="3600" b="1" cap="small" dirty="0" smtClean="0">
                <a:effectLst/>
              </a:rPr>
              <a:t>AIR </a:t>
            </a:r>
            <a:r>
              <a:rPr lang="en-US" sz="3600" b="1" cap="small" dirty="0">
                <a:effectLst/>
              </a:rPr>
              <a:t>REQUIREMENTS DURING </a:t>
            </a:r>
            <a:r>
              <a:rPr lang="en-US" sz="3600" b="1" cap="small" dirty="0" smtClean="0">
                <a:effectLst/>
              </a:rPr>
              <a:t>INCUBATION</a:t>
            </a:r>
            <a:endParaRPr lang="en-US" sz="3600" b="1" cap="small" dirty="0">
              <a:effectLst/>
            </a:endParaRPr>
          </a:p>
          <a:p>
            <a:r>
              <a:rPr lang="en-US" sz="3600" cap="small" dirty="0" smtClean="0">
                <a:effectLst/>
              </a:rPr>
              <a:t>Other </a:t>
            </a:r>
            <a:r>
              <a:rPr lang="en-US" sz="3600" cap="small" dirty="0">
                <a:effectLst/>
              </a:rPr>
              <a:t>Factors to Consider with High Altitude </a:t>
            </a:r>
            <a:r>
              <a:rPr lang="en-US" sz="3600" cap="small" dirty="0" smtClean="0">
                <a:effectLst/>
              </a:rPr>
              <a:t>Incubation</a:t>
            </a:r>
            <a:endParaRPr lang="en-US" sz="3600" cap="small" dirty="0">
              <a:effectLst/>
            </a:endParaRPr>
          </a:p>
          <a:p>
            <a:r>
              <a:rPr lang="en-US" sz="3600" b="1" cap="small" dirty="0" smtClean="0">
                <a:effectLst/>
              </a:rPr>
              <a:t>POSITION </a:t>
            </a:r>
            <a:r>
              <a:rPr lang="en-US" sz="3600" b="1" cap="small" dirty="0">
                <a:effectLst/>
              </a:rPr>
              <a:t>AND TURNING OF THE EGG DURING </a:t>
            </a:r>
            <a:r>
              <a:rPr lang="en-US" sz="3600" b="1" cap="small" dirty="0" smtClean="0">
                <a:effectLst/>
              </a:rPr>
              <a:t>INCUBATION</a:t>
            </a:r>
            <a:endParaRPr lang="en-US" sz="3600" b="1" cap="small" dirty="0">
              <a:effectLst/>
            </a:endParaRPr>
          </a:p>
          <a:p>
            <a:r>
              <a:rPr lang="en-US" sz="3600" b="1" cap="small" dirty="0" smtClean="0">
                <a:effectLst/>
              </a:rPr>
              <a:t>OTHER </a:t>
            </a:r>
            <a:r>
              <a:rPr lang="en-US" sz="3600" b="1" cap="small" dirty="0">
                <a:effectLst/>
              </a:rPr>
              <a:t>FACTORS AFFECTING </a:t>
            </a:r>
            <a:r>
              <a:rPr lang="en-US" sz="3600" b="1" cap="small" dirty="0" smtClean="0">
                <a:effectLst/>
              </a:rPr>
              <a:t>HATCHABILITY</a:t>
            </a:r>
            <a:endParaRPr lang="en-US" sz="3600" b="1" cap="small" dirty="0">
              <a:effectLst/>
            </a:endParaRPr>
          </a:p>
          <a:p>
            <a:r>
              <a:rPr lang="en-US" sz="3600" b="1" cap="small" dirty="0" smtClean="0">
                <a:effectLst/>
              </a:rPr>
              <a:t>EMBRYONIC </a:t>
            </a:r>
            <a:r>
              <a:rPr lang="en-US" sz="3600" b="1" cap="small" dirty="0">
                <a:effectLst/>
              </a:rPr>
              <a:t>MORTALITY </a:t>
            </a:r>
            <a:r>
              <a:rPr lang="en-US" sz="3600" b="1" cap="small" dirty="0" smtClean="0">
                <a:effectLst/>
              </a:rPr>
              <a:t>PATTERNS</a:t>
            </a:r>
            <a:endParaRPr lang="en-US" sz="3600" b="1" cap="small" dirty="0">
              <a:effectLst/>
            </a:endParaRPr>
          </a:p>
          <a:p>
            <a:r>
              <a:rPr lang="en-US" sz="3600" b="1" cap="small" dirty="0" smtClean="0">
                <a:effectLst/>
              </a:rPr>
              <a:t>NUTRITIONAL </a:t>
            </a:r>
            <a:r>
              <a:rPr lang="en-US" sz="3600" b="1" cap="small" dirty="0">
                <a:effectLst/>
              </a:rPr>
              <a:t>EFFECTS ON </a:t>
            </a:r>
            <a:r>
              <a:rPr lang="en-US" sz="3600" b="1" cap="small" dirty="0" smtClean="0">
                <a:effectLst/>
              </a:rPr>
              <a:t>HATCHABILITY</a:t>
            </a:r>
            <a:endParaRPr lang="en-US" sz="3600" b="1" cap="small" dirty="0">
              <a:effectLst/>
            </a:endParaRPr>
          </a:p>
          <a:p>
            <a:r>
              <a:rPr lang="en-US" sz="3600" b="1" cap="small" dirty="0" smtClean="0">
                <a:effectLst/>
              </a:rPr>
              <a:t>DISEASE </a:t>
            </a:r>
            <a:r>
              <a:rPr lang="en-US" sz="3600" b="1" cap="small" dirty="0">
                <a:effectLst/>
              </a:rPr>
              <a:t>AND </a:t>
            </a:r>
            <a:r>
              <a:rPr lang="en-US" sz="3600" b="1" cap="small" dirty="0" smtClean="0">
                <a:effectLst/>
              </a:rPr>
              <a:t>HATCHABILITY</a:t>
            </a:r>
            <a:endParaRPr lang="en-US" sz="3600" b="1" cap="small" dirty="0">
              <a:effectLst/>
            </a:endParaRPr>
          </a:p>
          <a:p>
            <a:r>
              <a:rPr lang="en-US" sz="3600" b="1" cap="small" dirty="0" smtClean="0">
                <a:effectLst/>
              </a:rPr>
              <a:t>Troubleshooting </a:t>
            </a:r>
            <a:r>
              <a:rPr lang="en-US" sz="3600" b="1" cap="small" dirty="0">
                <a:effectLst/>
              </a:rPr>
              <a:t>the Hatchability </a:t>
            </a:r>
            <a:r>
              <a:rPr lang="en-US" sz="3600" b="1" cap="small" dirty="0" smtClean="0">
                <a:effectLst/>
              </a:rPr>
              <a:t>Problems</a:t>
            </a:r>
            <a:endParaRPr lang="en-US" sz="3600" b="1" cap="small" dirty="0">
              <a:effectLst/>
            </a:endParaRPr>
          </a:p>
        </p:txBody>
      </p:sp>
      <p:sp>
        <p:nvSpPr>
          <p:cNvPr id="5" name="Date Placeholder 4"/>
          <p:cNvSpPr>
            <a:spLocks noGrp="1"/>
          </p:cNvSpPr>
          <p:nvPr>
            <p:ph type="dt" sz="half" idx="10"/>
          </p:nvPr>
        </p:nvSpPr>
        <p:spPr/>
        <p:txBody>
          <a:bodyPr/>
          <a:lstStyle/>
          <a:p>
            <a:fld id="{474A4583-CEAD-4EC3-81F6-143BE99A297C}" type="datetime2">
              <a:rPr lang="en-US" smtClean="0"/>
              <a:t>Sunday, October 18, 2020</a:t>
            </a:fld>
            <a:endParaRPr lang="en-US" dirty="0"/>
          </a:p>
        </p:txBody>
      </p:sp>
      <p:sp>
        <p:nvSpPr>
          <p:cNvPr id="4" name="Footer Placeholder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99962498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DISEASE AND HATCHABILITY</a:t>
            </a:r>
          </a:p>
        </p:txBody>
      </p:sp>
      <p:sp>
        <p:nvSpPr>
          <p:cNvPr id="3" name="Content Placeholder 2"/>
          <p:cNvSpPr>
            <a:spLocks noGrp="1"/>
          </p:cNvSpPr>
          <p:nvPr>
            <p:ph idx="1"/>
          </p:nvPr>
        </p:nvSpPr>
        <p:spPr/>
        <p:txBody>
          <a:bodyPr>
            <a:normAutofit fontScale="77500" lnSpcReduction="20000"/>
          </a:bodyPr>
          <a:lstStyle/>
          <a:p>
            <a:r>
              <a:rPr lang="en-US" dirty="0" err="1"/>
              <a:t>Pullorum</a:t>
            </a:r>
            <a:r>
              <a:rPr lang="en-US" dirty="0"/>
              <a:t> disease                                             </a:t>
            </a:r>
            <a:endParaRPr lang="en-US" dirty="0" smtClean="0"/>
          </a:p>
          <a:p>
            <a:r>
              <a:rPr lang="en-US" dirty="0" smtClean="0"/>
              <a:t>infectious </a:t>
            </a:r>
            <a:r>
              <a:rPr lang="en-US" dirty="0"/>
              <a:t>bronchitis</a:t>
            </a:r>
          </a:p>
          <a:p>
            <a:r>
              <a:rPr lang="en-US" dirty="0"/>
              <a:t>Arizona disease                                                </a:t>
            </a:r>
            <a:endParaRPr lang="en-US" dirty="0" smtClean="0"/>
          </a:p>
          <a:p>
            <a:r>
              <a:rPr lang="en-US" dirty="0" smtClean="0"/>
              <a:t>Newcastle </a:t>
            </a:r>
            <a:r>
              <a:rPr lang="en-US" dirty="0"/>
              <a:t>disease                              </a:t>
            </a:r>
          </a:p>
          <a:p>
            <a:r>
              <a:rPr lang="en-US" dirty="0"/>
              <a:t>Fowl Typhoid                                      </a:t>
            </a:r>
            <a:r>
              <a:rPr lang="en-US" dirty="0" smtClean="0"/>
              <a:t>          </a:t>
            </a:r>
          </a:p>
          <a:p>
            <a:r>
              <a:rPr lang="en-US" dirty="0" smtClean="0"/>
              <a:t>Avian encephalomyelitis </a:t>
            </a:r>
            <a:endParaRPr lang="en-US" dirty="0"/>
          </a:p>
          <a:p>
            <a:r>
              <a:rPr lang="en-US" dirty="0"/>
              <a:t>Paratyphoid                                                      </a:t>
            </a:r>
            <a:endParaRPr lang="en-US" dirty="0" smtClean="0"/>
          </a:p>
          <a:p>
            <a:r>
              <a:rPr lang="en-US" i="1" dirty="0" smtClean="0"/>
              <a:t>Mycoplasma </a:t>
            </a:r>
            <a:r>
              <a:rPr lang="en-US" i="1" dirty="0" err="1"/>
              <a:t>gallisepticum</a:t>
            </a:r>
            <a:r>
              <a:rPr lang="en-US" i="1" dirty="0"/>
              <a:t> </a:t>
            </a:r>
            <a:r>
              <a:rPr lang="en-US" dirty="0"/>
              <a:t>infection</a:t>
            </a:r>
          </a:p>
          <a:p>
            <a:r>
              <a:rPr lang="en-US" dirty="0" err="1"/>
              <a:t>Aspergillosis</a:t>
            </a:r>
            <a:r>
              <a:rPr lang="en-US" dirty="0"/>
              <a:t>                                                      </a:t>
            </a:r>
            <a:endParaRPr lang="en-US" dirty="0" smtClean="0"/>
          </a:p>
          <a:p>
            <a:r>
              <a:rPr lang="en-US" i="1" dirty="0" smtClean="0"/>
              <a:t>Mycoplasma </a:t>
            </a:r>
            <a:r>
              <a:rPr lang="en-US" i="1" dirty="0" err="1"/>
              <a:t>synoviae</a:t>
            </a:r>
            <a:r>
              <a:rPr lang="en-US" i="1" dirty="0"/>
              <a:t> </a:t>
            </a:r>
            <a:r>
              <a:rPr lang="en-US" dirty="0"/>
              <a:t>infection</a:t>
            </a:r>
          </a:p>
          <a:p>
            <a:r>
              <a:rPr lang="en-US" dirty="0" err="1"/>
              <a:t>Omphalitis</a:t>
            </a:r>
            <a:r>
              <a:rPr lang="en-US" dirty="0"/>
              <a:t>                                                         </a:t>
            </a:r>
            <a:endParaRPr lang="en-US" dirty="0" smtClean="0"/>
          </a:p>
          <a:p>
            <a:r>
              <a:rPr lang="en-US" dirty="0" err="1" smtClean="0"/>
              <a:t>aflatoxicosis</a:t>
            </a:r>
            <a:r>
              <a:rPr lang="en-US" dirty="0" smtClean="0"/>
              <a:t> </a:t>
            </a:r>
            <a:r>
              <a:rPr lang="en-US" dirty="0"/>
              <a:t>(toxin poisoning)</a:t>
            </a:r>
          </a:p>
          <a:p>
            <a:r>
              <a:rPr lang="en-US" i="1" dirty="0"/>
              <a:t>Escherichia coli </a:t>
            </a:r>
            <a:r>
              <a:rPr lang="en-US" dirty="0"/>
              <a:t>infection                                </a:t>
            </a:r>
            <a:endParaRPr lang="en-US" dirty="0" smtClean="0"/>
          </a:p>
          <a:p>
            <a:r>
              <a:rPr lang="en-US" dirty="0" err="1" smtClean="0"/>
              <a:t>laryngotracheitis</a:t>
            </a:r>
            <a:endParaRPr lang="en-US" dirty="0"/>
          </a:p>
          <a:p>
            <a:pPr algn="just"/>
            <a:endParaRPr lang="en-US" dirty="0"/>
          </a:p>
        </p:txBody>
      </p:sp>
      <p:sp>
        <p:nvSpPr>
          <p:cNvPr id="4" name="Date Placeholder 3"/>
          <p:cNvSpPr>
            <a:spLocks noGrp="1"/>
          </p:cNvSpPr>
          <p:nvPr>
            <p:ph type="dt" sz="half" idx="10"/>
          </p:nvPr>
        </p:nvSpPr>
        <p:spPr/>
        <p:txBody>
          <a:bodyPr/>
          <a:lstStyle/>
          <a:p>
            <a:fld id="{1378E83F-5EF4-4461-A7BD-49609A02BB27}" type="datetime2">
              <a:rPr lang="en-US" smtClean="0"/>
              <a:t>Sunday, October 18, 2020</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08813922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NUTRITIONAL EFFECTS ON HATCHABILITY</a:t>
            </a:r>
          </a:p>
        </p:txBody>
      </p:sp>
      <p:sp>
        <p:nvSpPr>
          <p:cNvPr id="3" name="Content Placeholder 2"/>
          <p:cNvSpPr>
            <a:spLocks noGrp="1"/>
          </p:cNvSpPr>
          <p:nvPr>
            <p:ph idx="1"/>
          </p:nvPr>
        </p:nvSpPr>
        <p:spPr/>
        <p:txBody>
          <a:bodyPr>
            <a:normAutofit lnSpcReduction="10000"/>
          </a:bodyPr>
          <a:lstStyle/>
          <a:p>
            <a:pPr algn="just"/>
            <a:r>
              <a:rPr lang="en-US" dirty="0"/>
              <a:t>Nutritional deficiencies or toxic materials in the breeder diet can affect both egg production and hatchability, with the impact increasing gradually as the involvement becomes more </a:t>
            </a:r>
            <a:r>
              <a:rPr lang="en-US" dirty="0" smtClean="0"/>
              <a:t>acute</a:t>
            </a:r>
          </a:p>
          <a:p>
            <a:pPr algn="just"/>
            <a:r>
              <a:rPr lang="en-US" dirty="0" smtClean="0"/>
              <a:t>Sudden </a:t>
            </a:r>
            <a:r>
              <a:rPr lang="en-US" dirty="0"/>
              <a:t>drops either in egg production or hatchability are more likely the result of disease in the flock or incubator failure (hatchability only</a:t>
            </a:r>
            <a:r>
              <a:rPr lang="en-US" dirty="0" smtClean="0"/>
              <a:t>)</a:t>
            </a:r>
            <a:endParaRPr lang="en-US" dirty="0"/>
          </a:p>
          <a:p>
            <a:pPr algn="just"/>
            <a:r>
              <a:rPr lang="en-US" dirty="0"/>
              <a:t>Nutritional deficiencies cause embryonic mortality at earlier stages. For example, mortality that normally occurs during 18 to 21 days will be found at 15 to 19 days or even earlier if there are deficiencies in </a:t>
            </a:r>
            <a:r>
              <a:rPr lang="en-US" dirty="0" smtClean="0"/>
              <a:t>nutrients</a:t>
            </a:r>
            <a:endParaRPr lang="en-US" dirty="0"/>
          </a:p>
        </p:txBody>
      </p:sp>
      <p:sp>
        <p:nvSpPr>
          <p:cNvPr id="4" name="Date Placeholder 3"/>
          <p:cNvSpPr>
            <a:spLocks noGrp="1"/>
          </p:cNvSpPr>
          <p:nvPr>
            <p:ph type="dt" sz="half" idx="10"/>
          </p:nvPr>
        </p:nvSpPr>
        <p:spPr/>
        <p:txBody>
          <a:bodyPr/>
          <a:lstStyle/>
          <a:p>
            <a:fld id="{25049523-736B-47CB-BAEB-C8A2D0A58B4E}" type="datetime2">
              <a:rPr lang="en-US" smtClean="0"/>
              <a:t>Sunday, October 18, 2020</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68144820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Vitamin A</a:t>
            </a:r>
            <a:r>
              <a:rPr lang="en-US" dirty="0"/>
              <a:t>                 </a:t>
            </a:r>
            <a:endParaRPr lang="en-US" dirty="0" smtClean="0"/>
          </a:p>
          <a:p>
            <a:r>
              <a:rPr lang="en-US" dirty="0" smtClean="0"/>
              <a:t>Circulatory </a:t>
            </a:r>
            <a:r>
              <a:rPr lang="en-US" dirty="0"/>
              <a:t>system development abnormal; skeletal abnormalities, </a:t>
            </a:r>
            <a:r>
              <a:rPr lang="en-US" dirty="0" smtClean="0"/>
              <a:t>especially in </a:t>
            </a:r>
            <a:r>
              <a:rPr lang="en-US" dirty="0"/>
              <a:t>the skull and spinal column; degenerative changes in the brain, spinal cord, and nerves; embryonic mortality is early (during days 2 to </a:t>
            </a:r>
            <a:r>
              <a:rPr lang="en-US" dirty="0" smtClean="0"/>
              <a:t>3)</a:t>
            </a:r>
          </a:p>
          <a:p>
            <a:r>
              <a:rPr lang="en-US" dirty="0" smtClean="0"/>
              <a:t>Chicks </a:t>
            </a:r>
            <a:r>
              <a:rPr lang="en-US" dirty="0"/>
              <a:t>hatching may have watery discharge from eyes or have eyelids stuck </a:t>
            </a:r>
            <a:r>
              <a:rPr lang="en-US" dirty="0" smtClean="0"/>
              <a:t>together</a:t>
            </a:r>
          </a:p>
          <a:p>
            <a:r>
              <a:rPr lang="en-US" dirty="0" smtClean="0"/>
              <a:t>A </a:t>
            </a:r>
            <a:r>
              <a:rPr lang="en-US" dirty="0"/>
              <a:t>great excess of vitamin A also will cause skeletal </a:t>
            </a:r>
            <a:r>
              <a:rPr lang="en-US" dirty="0" smtClean="0"/>
              <a:t>abnormalities</a:t>
            </a:r>
            <a:endParaRPr lang="en-US" dirty="0"/>
          </a:p>
          <a:p>
            <a:endParaRPr lang="en-US" dirty="0"/>
          </a:p>
        </p:txBody>
      </p:sp>
      <p:sp>
        <p:nvSpPr>
          <p:cNvPr id="4" name="Date Placeholder 3"/>
          <p:cNvSpPr>
            <a:spLocks noGrp="1"/>
          </p:cNvSpPr>
          <p:nvPr>
            <p:ph type="dt" sz="half" idx="10"/>
          </p:nvPr>
        </p:nvSpPr>
        <p:spPr/>
        <p:txBody>
          <a:bodyPr/>
          <a:lstStyle/>
          <a:p>
            <a:fld id="{CDE19477-E7AA-4111-8018-EB2DEB4F4511}" type="datetime2">
              <a:rPr lang="en-US" smtClean="0"/>
              <a:t>Sunday, October 18, 2020</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58425025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lgn="just"/>
            <a:r>
              <a:rPr lang="en-US" b="1" dirty="0"/>
              <a:t>Vitamin D3 </a:t>
            </a:r>
            <a:r>
              <a:rPr lang="en-US" dirty="0"/>
              <a:t>  	      </a:t>
            </a:r>
            <a:endParaRPr lang="en-US" dirty="0" smtClean="0"/>
          </a:p>
          <a:p>
            <a:pPr algn="just"/>
            <a:r>
              <a:rPr lang="en-US" dirty="0" smtClean="0"/>
              <a:t>Deficiencies </a:t>
            </a:r>
            <a:r>
              <a:rPr lang="en-US" dirty="0"/>
              <a:t>cause late embryonic mortality (&gt;17'days); stunting; poor skeletal growth; </a:t>
            </a:r>
            <a:r>
              <a:rPr lang="en-US" dirty="0" smtClean="0"/>
              <a:t>rickets</a:t>
            </a:r>
            <a:endParaRPr lang="en-US" dirty="0"/>
          </a:p>
          <a:p>
            <a:pPr algn="just"/>
            <a:r>
              <a:rPr lang="en-US" b="1" dirty="0"/>
              <a:t>Vitamin E</a:t>
            </a:r>
            <a:r>
              <a:rPr lang="en-US" dirty="0"/>
              <a:t>	              </a:t>
            </a:r>
          </a:p>
          <a:p>
            <a:pPr algn="just"/>
            <a:r>
              <a:rPr lang="en-US" dirty="0" smtClean="0"/>
              <a:t>Circulatory </a:t>
            </a:r>
            <a:r>
              <a:rPr lang="en-US" dirty="0"/>
              <a:t>system problems, exudative diathesis, hemorrhages, stunting, </a:t>
            </a:r>
            <a:r>
              <a:rPr lang="en-US" dirty="0" err="1"/>
              <a:t>encephalomalacia</a:t>
            </a:r>
            <a:r>
              <a:rPr lang="en-US" dirty="0"/>
              <a:t>, eye abnormalities  (e.g., cloudy lens or hemorrhages), edema of neck and feet; embryonic mortality peaks during days 2 to 5.  Muscular weakness after </a:t>
            </a:r>
            <a:r>
              <a:rPr lang="en-US" dirty="0" smtClean="0"/>
              <a:t>hatching</a:t>
            </a:r>
            <a:endParaRPr lang="en-US" dirty="0"/>
          </a:p>
          <a:p>
            <a:pPr algn="just"/>
            <a:r>
              <a:rPr lang="en-US" b="1" dirty="0"/>
              <a:t>Vitamin K</a:t>
            </a:r>
            <a:r>
              <a:rPr lang="en-US" dirty="0"/>
              <a:t>	              </a:t>
            </a:r>
            <a:endParaRPr lang="en-US" dirty="0" smtClean="0"/>
          </a:p>
          <a:p>
            <a:pPr algn="just"/>
            <a:r>
              <a:rPr lang="en-US" dirty="0" smtClean="0"/>
              <a:t>Hemorrhages </a:t>
            </a:r>
            <a:r>
              <a:rPr lang="en-US" dirty="0"/>
              <a:t>in embryo and membranes, especially at or near time of </a:t>
            </a:r>
            <a:r>
              <a:rPr lang="en-US" dirty="0" smtClean="0"/>
              <a:t>hatching</a:t>
            </a:r>
            <a:endParaRPr lang="en-US" dirty="0"/>
          </a:p>
        </p:txBody>
      </p:sp>
      <p:sp>
        <p:nvSpPr>
          <p:cNvPr id="4" name="Date Placeholder 3"/>
          <p:cNvSpPr>
            <a:spLocks noGrp="1"/>
          </p:cNvSpPr>
          <p:nvPr>
            <p:ph type="dt" sz="half" idx="10"/>
          </p:nvPr>
        </p:nvSpPr>
        <p:spPr/>
        <p:txBody>
          <a:bodyPr/>
          <a:lstStyle/>
          <a:p>
            <a:fld id="{9C5CD089-712B-4AAB-85AA-942B65257A12}" type="datetime2">
              <a:rPr lang="en-US" smtClean="0"/>
              <a:t>Sunday, October 18, 2020</a:t>
            </a:fld>
            <a:endParaRPr lang="en-US"/>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90945943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10000"/>
          </a:bodyPr>
          <a:lstStyle/>
          <a:p>
            <a:r>
              <a:rPr lang="en-US" b="1" dirty="0"/>
              <a:t>Thiamin</a:t>
            </a:r>
            <a:r>
              <a:rPr lang="en-US" dirty="0"/>
              <a:t>	               </a:t>
            </a:r>
            <a:endParaRPr lang="en-US" dirty="0" smtClean="0"/>
          </a:p>
          <a:p>
            <a:r>
              <a:rPr lang="en-US" dirty="0" smtClean="0"/>
              <a:t>Polyneuritis</a:t>
            </a:r>
            <a:r>
              <a:rPr lang="en-US" dirty="0"/>
              <a:t>; early mortality peak and late peak ≥19 days; many dead chicks </a:t>
            </a:r>
            <a:r>
              <a:rPr lang="en-US" dirty="0" smtClean="0"/>
              <a:t>in </a:t>
            </a:r>
            <a:r>
              <a:rPr lang="en-US" dirty="0"/>
              <a:t>hatching trays.</a:t>
            </a:r>
          </a:p>
          <a:p>
            <a:r>
              <a:rPr lang="en-US" b="1" dirty="0"/>
              <a:t>Riboflavin</a:t>
            </a:r>
            <a:r>
              <a:rPr lang="en-US" dirty="0"/>
              <a:t>	               </a:t>
            </a:r>
          </a:p>
          <a:p>
            <a:r>
              <a:rPr lang="en-US" dirty="0" smtClean="0"/>
              <a:t>Stunting</a:t>
            </a:r>
            <a:r>
              <a:rPr lang="en-US" dirty="0"/>
              <a:t>, short legs, disorganization of the circulatory system, edema, clubbed down, curled toes, </a:t>
            </a:r>
            <a:r>
              <a:rPr lang="en-US" dirty="0" err="1"/>
              <a:t>micromelia</a:t>
            </a:r>
            <a:r>
              <a:rPr lang="en-US" dirty="0"/>
              <a:t>, anemia, brown or dark green liver; mortality peaks during days 3 to 5, 10 to 15, and 21 to 22. Mortality peaks change from late to early as breeder depletion of riboflavin proceeds.</a:t>
            </a:r>
          </a:p>
          <a:p>
            <a:r>
              <a:rPr lang="en-US" b="1" dirty="0"/>
              <a:t>Niacin</a:t>
            </a:r>
            <a:r>
              <a:rPr lang="en-US" dirty="0"/>
              <a:t>	                             </a:t>
            </a:r>
            <a:endParaRPr lang="en-US" dirty="0" smtClean="0"/>
          </a:p>
          <a:p>
            <a:r>
              <a:rPr lang="en-US" dirty="0" smtClean="0"/>
              <a:t>Hypoplasia </a:t>
            </a:r>
            <a:r>
              <a:rPr lang="en-US" dirty="0"/>
              <a:t>(decreased growth and development) of skeletal muscles, edema, short upper beak, nervous and vascular system abnormalities. Mortality peaks during days 8 to 14.</a:t>
            </a:r>
          </a:p>
          <a:p>
            <a:endParaRPr lang="en-US" dirty="0"/>
          </a:p>
        </p:txBody>
      </p:sp>
      <p:sp>
        <p:nvSpPr>
          <p:cNvPr id="4" name="Date Placeholder 3"/>
          <p:cNvSpPr>
            <a:spLocks noGrp="1"/>
          </p:cNvSpPr>
          <p:nvPr>
            <p:ph type="dt" sz="half" idx="10"/>
          </p:nvPr>
        </p:nvSpPr>
        <p:spPr/>
        <p:txBody>
          <a:bodyPr/>
          <a:lstStyle/>
          <a:p>
            <a:fld id="{27BB552E-6553-4E4F-A885-B9322085C85C}" type="datetime2">
              <a:rPr lang="en-US" smtClean="0"/>
              <a:t>Sunday, October 18, 2020</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06059537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b="1" dirty="0"/>
              <a:t>Vitamin B6 (pyridoxine) </a:t>
            </a:r>
            <a:endParaRPr lang="en-US" b="1" dirty="0" smtClean="0"/>
          </a:p>
          <a:p>
            <a:r>
              <a:rPr lang="en-US" dirty="0" smtClean="0"/>
              <a:t>Inhibition </a:t>
            </a:r>
            <a:r>
              <a:rPr lang="en-US" dirty="0"/>
              <a:t>of early embryonic growth; mortality peaks during days 8 to 14.</a:t>
            </a:r>
          </a:p>
          <a:p>
            <a:r>
              <a:rPr lang="en-US" b="1" dirty="0"/>
              <a:t>Pantothenic acid</a:t>
            </a:r>
            <a:r>
              <a:rPr lang="en-US" dirty="0"/>
              <a:t>	</a:t>
            </a:r>
            <a:endParaRPr lang="en-US" dirty="0" smtClean="0"/>
          </a:p>
          <a:p>
            <a:r>
              <a:rPr lang="en-US" dirty="0" smtClean="0"/>
              <a:t>Subcutaneous </a:t>
            </a:r>
            <a:r>
              <a:rPr lang="en-US" dirty="0"/>
              <a:t>hemorrhages, edema, hydrocephalus, poor feathering, twisted legs, fatty livers, opacities of the eye, pale, dilated hearts; embryonic mortality peaks during days 2 to 4 and 11 to 15.</a:t>
            </a:r>
          </a:p>
          <a:p>
            <a:r>
              <a:rPr lang="en-US" b="1" dirty="0"/>
              <a:t>Biotin</a:t>
            </a:r>
            <a:r>
              <a:rPr lang="en-US" dirty="0"/>
              <a:t>	                            </a:t>
            </a:r>
            <a:endParaRPr lang="en-US" dirty="0" smtClean="0"/>
          </a:p>
          <a:p>
            <a:r>
              <a:rPr lang="en-US" dirty="0" err="1" smtClean="0"/>
              <a:t>Chondrodystrophy</a:t>
            </a:r>
            <a:r>
              <a:rPr lang="en-US" dirty="0" smtClean="0"/>
              <a:t> </a:t>
            </a:r>
            <a:r>
              <a:rPr lang="en-US" dirty="0"/>
              <a:t>and </a:t>
            </a:r>
            <a:r>
              <a:rPr lang="en-US" dirty="0" err="1"/>
              <a:t>micromelia</a:t>
            </a:r>
            <a:r>
              <a:rPr lang="en-US" dirty="0"/>
              <a:t> (deformed skeleton, shortened long bones, parrot beak), </a:t>
            </a:r>
            <a:r>
              <a:rPr lang="en-US" dirty="0" err="1"/>
              <a:t>syndactylism</a:t>
            </a:r>
            <a:r>
              <a:rPr lang="en-US" dirty="0"/>
              <a:t> (webbing between toes); hemorrhages in the embryo and </a:t>
            </a:r>
            <a:r>
              <a:rPr lang="en-US" dirty="0" err="1"/>
              <a:t>chorioallantois</a:t>
            </a:r>
            <a:r>
              <a:rPr lang="en-US" dirty="0"/>
              <a:t>; peak embryonic mortality during days 3 to 4 and ≥17. The early mortality peak is greatest with severe deficiency, while the late peak is greatest with mild </a:t>
            </a:r>
            <a:r>
              <a:rPr lang="en-US" dirty="0" smtClean="0"/>
              <a:t>deficiency</a:t>
            </a:r>
            <a:endParaRPr lang="en-US" dirty="0"/>
          </a:p>
        </p:txBody>
      </p:sp>
      <p:sp>
        <p:nvSpPr>
          <p:cNvPr id="4" name="Date Placeholder 3"/>
          <p:cNvSpPr>
            <a:spLocks noGrp="1"/>
          </p:cNvSpPr>
          <p:nvPr>
            <p:ph type="dt" sz="half" idx="10"/>
          </p:nvPr>
        </p:nvSpPr>
        <p:spPr/>
        <p:txBody>
          <a:bodyPr/>
          <a:lstStyle/>
          <a:p>
            <a:fld id="{AFCBD8AA-AFC8-487F-A6FC-E42689239CFD}" type="datetime2">
              <a:rPr lang="en-US" smtClean="0"/>
              <a:t>Sunday, October 18, 2020</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25922585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b="1" dirty="0"/>
              <a:t>Folic acid</a:t>
            </a:r>
            <a:r>
              <a:rPr lang="en-US" dirty="0"/>
              <a:t>	             </a:t>
            </a:r>
            <a:endParaRPr lang="en-US" dirty="0" smtClean="0"/>
          </a:p>
          <a:p>
            <a:r>
              <a:rPr lang="en-US" dirty="0" smtClean="0"/>
              <a:t>Bent </a:t>
            </a:r>
            <a:r>
              <a:rPr lang="en-US" dirty="0"/>
              <a:t>tibia, </a:t>
            </a:r>
            <a:r>
              <a:rPr lang="en-US" dirty="0" err="1"/>
              <a:t>syndactylism</a:t>
            </a:r>
            <a:r>
              <a:rPr lang="en-US" dirty="0"/>
              <a:t> (toe webbing), flattened head, small eyes, exposed viscera, parrot beak, other beak defects, stunting; peak embryonic mortality days &gt;17.</a:t>
            </a:r>
          </a:p>
          <a:p>
            <a:r>
              <a:rPr lang="en-US" b="1" dirty="0"/>
              <a:t>Vitamin B12</a:t>
            </a:r>
            <a:r>
              <a:rPr lang="en-US" dirty="0"/>
              <a:t>	            </a:t>
            </a:r>
            <a:endParaRPr lang="en-US" dirty="0" smtClean="0"/>
          </a:p>
          <a:p>
            <a:r>
              <a:rPr lang="en-US" dirty="0" smtClean="0"/>
              <a:t>Edema </a:t>
            </a:r>
            <a:r>
              <a:rPr lang="en-US" dirty="0"/>
              <a:t>(especially around eyes), hemorrhages, curled toes, short beak, poor leg muscle development, dwarfing, fatty liver, enlarged thyroid, dilated, irregularly shaped heart, head-between-thighs malposition; peak embryonic mortality during days 8 to 14 (small peak) and 16 to 18.</a:t>
            </a:r>
          </a:p>
          <a:p>
            <a:r>
              <a:rPr lang="en-US" b="1" dirty="0"/>
              <a:t>Manganese</a:t>
            </a:r>
            <a:r>
              <a:rPr lang="en-US" dirty="0"/>
              <a:t>	           </a:t>
            </a:r>
            <a:endParaRPr lang="en-US" dirty="0" smtClean="0"/>
          </a:p>
          <a:p>
            <a:r>
              <a:rPr lang="en-US" dirty="0" err="1" smtClean="0"/>
              <a:t>Chondrodystrophy</a:t>
            </a:r>
            <a:r>
              <a:rPr lang="en-US" dirty="0"/>
              <a:t>, deformed skeleton, shortened long bones, parrot beak, </a:t>
            </a:r>
            <a:r>
              <a:rPr lang="en-US" dirty="0" err="1"/>
              <a:t>micromelia</a:t>
            </a:r>
            <a:r>
              <a:rPr lang="en-US" dirty="0"/>
              <a:t>, edema, abnormal down feathers; peak embryonic mortality days &gt;18. Chicks </a:t>
            </a:r>
            <a:r>
              <a:rPr lang="en-US" dirty="0" err="1"/>
              <a:t>uncordinated</a:t>
            </a:r>
            <a:r>
              <a:rPr lang="en-US" dirty="0"/>
              <a:t>.</a:t>
            </a:r>
          </a:p>
          <a:p>
            <a:endParaRPr lang="en-US" dirty="0"/>
          </a:p>
        </p:txBody>
      </p:sp>
      <p:sp>
        <p:nvSpPr>
          <p:cNvPr id="4" name="Date Placeholder 3"/>
          <p:cNvSpPr>
            <a:spLocks noGrp="1"/>
          </p:cNvSpPr>
          <p:nvPr>
            <p:ph type="dt" sz="half" idx="10"/>
          </p:nvPr>
        </p:nvSpPr>
        <p:spPr/>
        <p:txBody>
          <a:bodyPr/>
          <a:lstStyle/>
          <a:p>
            <a:fld id="{F50FDB51-B800-41F4-8163-DBCCA7A043C1}" type="datetime2">
              <a:rPr lang="en-US" smtClean="0"/>
              <a:t>Sunday, October 18, 2020</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989899700"/>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b="1" dirty="0"/>
              <a:t>Zinc                              </a:t>
            </a:r>
            <a:endParaRPr lang="en-US" b="1" dirty="0" smtClean="0"/>
          </a:p>
          <a:p>
            <a:r>
              <a:rPr lang="en-US" dirty="0" smtClean="0"/>
              <a:t>Skeletal </a:t>
            </a:r>
            <a:r>
              <a:rPr lang="en-US" dirty="0"/>
              <a:t>defects, especially in posterior vertebral column (most common defect is </a:t>
            </a:r>
            <a:r>
              <a:rPr lang="en-US" dirty="0" err="1"/>
              <a:t>rumplessness</a:t>
            </a:r>
            <a:r>
              <a:rPr lang="en-US" dirty="0"/>
              <a:t>), small eyes, exposed viscera, beak and head abnormalities, edema. Chicks are weak; will not stand, eat, or drink. Embryonic mortality can be very </a:t>
            </a:r>
            <a:r>
              <a:rPr lang="en-US" dirty="0" smtClean="0"/>
              <a:t>high</a:t>
            </a:r>
            <a:endParaRPr lang="en-US" dirty="0"/>
          </a:p>
          <a:p>
            <a:r>
              <a:rPr lang="en-US" b="1" dirty="0"/>
              <a:t>Calcium                        </a:t>
            </a:r>
            <a:endParaRPr lang="en-US" b="1" dirty="0" smtClean="0"/>
          </a:p>
          <a:p>
            <a:r>
              <a:rPr lang="en-US" dirty="0" smtClean="0"/>
              <a:t>Effects </a:t>
            </a:r>
            <a:r>
              <a:rPr lang="en-US" dirty="0"/>
              <a:t>more indirect through poor shell quality, increased egg weight loss, and increased contamination. Stunted growth, decreased bone development, and increased mortality tend to occur in later stages. A great excess of calcium also will cause embryonic </a:t>
            </a:r>
            <a:r>
              <a:rPr lang="en-US" dirty="0" smtClean="0"/>
              <a:t>abnormalities</a:t>
            </a:r>
            <a:endParaRPr lang="en-US" dirty="0"/>
          </a:p>
          <a:p>
            <a:endParaRPr lang="en-US" dirty="0"/>
          </a:p>
        </p:txBody>
      </p:sp>
      <p:sp>
        <p:nvSpPr>
          <p:cNvPr id="4" name="Date Placeholder 3"/>
          <p:cNvSpPr>
            <a:spLocks noGrp="1"/>
          </p:cNvSpPr>
          <p:nvPr>
            <p:ph type="dt" sz="half" idx="10"/>
          </p:nvPr>
        </p:nvSpPr>
        <p:spPr/>
        <p:txBody>
          <a:bodyPr/>
          <a:lstStyle/>
          <a:p>
            <a:fld id="{3C0A132B-11D1-4C2A-AA80-63BF0216B2D7}" type="datetime2">
              <a:rPr lang="en-US" smtClean="0"/>
              <a:t>Sunday, October 18, 2020</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73548498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b="1" dirty="0"/>
              <a:t>Magnesium                </a:t>
            </a:r>
            <a:endParaRPr lang="en-US" b="1" dirty="0" smtClean="0"/>
          </a:p>
          <a:p>
            <a:r>
              <a:rPr lang="en-US" dirty="0" smtClean="0"/>
              <a:t>Nervous </a:t>
            </a:r>
            <a:r>
              <a:rPr lang="en-US" dirty="0"/>
              <a:t>tremor, gasping, and convulsions at hatching.</a:t>
            </a:r>
          </a:p>
          <a:p>
            <a:r>
              <a:rPr lang="en-US" b="1" dirty="0"/>
              <a:t>Phosphorus               </a:t>
            </a:r>
            <a:endParaRPr lang="en-US" b="1" dirty="0" smtClean="0"/>
          </a:p>
          <a:p>
            <a:r>
              <a:rPr lang="en-US" dirty="0" smtClean="0"/>
              <a:t>Abnormal </a:t>
            </a:r>
            <a:r>
              <a:rPr lang="en-US" dirty="0"/>
              <a:t>bone formation, stunting; mortality peaks during days 14 to 16.</a:t>
            </a:r>
          </a:p>
          <a:p>
            <a:r>
              <a:rPr lang="en-US" b="1" dirty="0"/>
              <a:t>Copper                        </a:t>
            </a:r>
            <a:endParaRPr lang="en-US" b="1" dirty="0" smtClean="0"/>
          </a:p>
          <a:p>
            <a:r>
              <a:rPr lang="en-US" dirty="0" smtClean="0"/>
              <a:t>Blood </a:t>
            </a:r>
            <a:r>
              <a:rPr lang="en-US" dirty="0"/>
              <a:t>and circulatory system defects. Mortality peaks during days ≤3</a:t>
            </a:r>
          </a:p>
          <a:p>
            <a:r>
              <a:rPr lang="en-US" b="1" dirty="0"/>
              <a:t>Iodine                          </a:t>
            </a:r>
            <a:endParaRPr lang="en-US" b="1" dirty="0" smtClean="0"/>
          </a:p>
          <a:p>
            <a:r>
              <a:rPr lang="en-US" dirty="0" smtClean="0"/>
              <a:t>Affects </a:t>
            </a:r>
            <a:r>
              <a:rPr lang="en-US" dirty="0"/>
              <a:t>thyroid activity. Deficiency or excess causes increased incubation time, decreased growth, and increased mortality. Thyroid may be enlarged.</a:t>
            </a:r>
          </a:p>
          <a:p>
            <a:endParaRPr lang="en-US" dirty="0"/>
          </a:p>
        </p:txBody>
      </p:sp>
      <p:sp>
        <p:nvSpPr>
          <p:cNvPr id="4" name="Date Placeholder 3"/>
          <p:cNvSpPr>
            <a:spLocks noGrp="1"/>
          </p:cNvSpPr>
          <p:nvPr>
            <p:ph type="dt" sz="half" idx="10"/>
          </p:nvPr>
        </p:nvSpPr>
        <p:spPr/>
        <p:txBody>
          <a:bodyPr/>
          <a:lstStyle/>
          <a:p>
            <a:fld id="{18E5D700-2ECB-4D37-A328-9BD90412FE89}" type="datetime2">
              <a:rPr lang="en-US" smtClean="0"/>
              <a:t>Sunday, October 18, 2020</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03357766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b="1" dirty="0"/>
              <a:t>Selenium                    </a:t>
            </a:r>
            <a:endParaRPr lang="en-US" b="1" dirty="0" smtClean="0"/>
          </a:p>
          <a:p>
            <a:r>
              <a:rPr lang="en-US" dirty="0" smtClean="0"/>
              <a:t>Exudative </a:t>
            </a:r>
            <a:r>
              <a:rPr lang="en-US" dirty="0"/>
              <a:t>diathesis; selenium will spare vitamin E. Very high levels of selenium are toxic: edema of head and neck, twisted legs, necrosis in brain and spinal cord, short upper beak, missing eyes, protruding eyes, an increase in </a:t>
            </a:r>
            <a:r>
              <a:rPr lang="en-US" dirty="0" err="1"/>
              <a:t>malpositions</a:t>
            </a:r>
            <a:r>
              <a:rPr lang="en-US" dirty="0"/>
              <a:t>.</a:t>
            </a:r>
          </a:p>
          <a:p>
            <a:r>
              <a:rPr lang="en-US" b="1" dirty="0"/>
              <a:t>Molybdenum             </a:t>
            </a:r>
            <a:endParaRPr lang="en-US" b="1" dirty="0" smtClean="0"/>
          </a:p>
          <a:p>
            <a:r>
              <a:rPr lang="en-US" dirty="0" smtClean="0"/>
              <a:t>&gt;</a:t>
            </a:r>
            <a:r>
              <a:rPr lang="en-US" dirty="0"/>
              <a:t>17 ppm in the egg results in 100% mortality by day 12.</a:t>
            </a:r>
          </a:p>
          <a:p>
            <a:r>
              <a:rPr lang="en-US" b="1" dirty="0"/>
              <a:t>Lithium                        </a:t>
            </a:r>
            <a:endParaRPr lang="en-US" b="1" dirty="0" smtClean="0"/>
          </a:p>
          <a:p>
            <a:r>
              <a:rPr lang="en-US" dirty="0" smtClean="0"/>
              <a:t>Excess </a:t>
            </a:r>
            <a:r>
              <a:rPr lang="en-US" dirty="0"/>
              <a:t>causes high embryonic mortality associated with inhibited development, eye defects, enlarged aorta, abnormal neural </a:t>
            </a:r>
            <a:r>
              <a:rPr lang="en-US" dirty="0" smtClean="0"/>
              <a:t>tube</a:t>
            </a:r>
            <a:endParaRPr lang="en-US" dirty="0"/>
          </a:p>
          <a:p>
            <a:endParaRPr lang="en-US" dirty="0"/>
          </a:p>
        </p:txBody>
      </p:sp>
      <p:sp>
        <p:nvSpPr>
          <p:cNvPr id="4" name="Date Placeholder 3"/>
          <p:cNvSpPr>
            <a:spLocks noGrp="1"/>
          </p:cNvSpPr>
          <p:nvPr>
            <p:ph type="dt" sz="half" idx="10"/>
          </p:nvPr>
        </p:nvSpPr>
        <p:spPr/>
        <p:txBody>
          <a:bodyPr/>
          <a:lstStyle/>
          <a:p>
            <a:fld id="{601EDFF1-A82D-446D-884D-10A62EFA03C4}" type="datetime2">
              <a:rPr lang="en-US" smtClean="0"/>
              <a:t>Sunday, October 18, 2020</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4513230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38200" y="0"/>
            <a:ext cx="7543800" cy="914400"/>
          </a:xfrm>
        </p:spPr>
        <p:txBody>
          <a:bodyPr/>
          <a:lstStyle/>
          <a:p>
            <a:r>
              <a:rPr lang="en-US" sz="5400" b="1" dirty="0">
                <a:effectLst/>
              </a:rPr>
              <a:t>FERTILITY</a:t>
            </a:r>
          </a:p>
        </p:txBody>
      </p:sp>
      <p:sp>
        <p:nvSpPr>
          <p:cNvPr id="2" name="Content Placeholder 1"/>
          <p:cNvSpPr>
            <a:spLocks noGrp="1"/>
          </p:cNvSpPr>
          <p:nvPr>
            <p:ph idx="1"/>
          </p:nvPr>
        </p:nvSpPr>
        <p:spPr>
          <a:xfrm>
            <a:off x="304800" y="1143000"/>
            <a:ext cx="8610600" cy="5334000"/>
          </a:xfrm>
        </p:spPr>
        <p:txBody>
          <a:bodyPr>
            <a:normAutofit/>
          </a:bodyPr>
          <a:lstStyle/>
          <a:p>
            <a:r>
              <a:rPr lang="en-US" dirty="0" smtClean="0">
                <a:effectLst/>
              </a:rPr>
              <a:t>Normally</a:t>
            </a:r>
            <a:r>
              <a:rPr lang="en-US" dirty="0">
                <a:effectLst/>
              </a:rPr>
              <a:t>, fertility is the most important factor in determining hatchability performance. A study conducted in Georgia measured flock and hatchery performance in 15 broiler hatcheries over a six-year period (</a:t>
            </a:r>
            <a:r>
              <a:rPr lang="en-US" dirty="0" smtClean="0">
                <a:effectLst/>
              </a:rPr>
              <a:t>1984 to 1989)</a:t>
            </a:r>
          </a:p>
          <a:p>
            <a:r>
              <a:rPr lang="en-US" dirty="0" smtClean="0">
                <a:effectLst/>
              </a:rPr>
              <a:t>The </a:t>
            </a:r>
            <a:r>
              <a:rPr lang="en-US" dirty="0">
                <a:effectLst/>
              </a:rPr>
              <a:t>life-of-flock average for infertility was </a:t>
            </a:r>
            <a:r>
              <a:rPr lang="en-US" dirty="0">
                <a:solidFill>
                  <a:srgbClr val="FF0000"/>
                </a:solidFill>
                <a:effectLst/>
              </a:rPr>
              <a:t>725%, </a:t>
            </a:r>
            <a:r>
              <a:rPr lang="en-US" dirty="0">
                <a:effectLst/>
              </a:rPr>
              <a:t>which followed the typical pattern of infertility being the largest single cause of eggs failing to hatch.</a:t>
            </a:r>
          </a:p>
          <a:p>
            <a:endParaRPr lang="en-US" dirty="0"/>
          </a:p>
        </p:txBody>
      </p:sp>
      <p:sp>
        <p:nvSpPr>
          <p:cNvPr id="5" name="Date Placeholder 4"/>
          <p:cNvSpPr>
            <a:spLocks noGrp="1"/>
          </p:cNvSpPr>
          <p:nvPr>
            <p:ph type="dt" sz="half" idx="10"/>
          </p:nvPr>
        </p:nvSpPr>
        <p:spPr/>
        <p:txBody>
          <a:bodyPr/>
          <a:lstStyle/>
          <a:p>
            <a:fld id="{2F802BC8-C37F-4952-8E6D-6DBB037E7667}" type="datetime2">
              <a:rPr lang="en-US" smtClean="0"/>
              <a:t>Sunday, October 18, 2020</a:t>
            </a:fld>
            <a:endParaRPr lang="en-US"/>
          </a:p>
        </p:txBody>
      </p:sp>
      <p:sp>
        <p:nvSpPr>
          <p:cNvPr id="4" name="Footer Placeholder 3"/>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2220140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r>
              <a:rPr lang="en-US" b="1" dirty="0"/>
              <a:t>Boron                           </a:t>
            </a:r>
            <a:endParaRPr lang="en-US" b="1" dirty="0" smtClean="0"/>
          </a:p>
          <a:p>
            <a:r>
              <a:rPr lang="en-US" dirty="0" smtClean="0"/>
              <a:t>Excess </a:t>
            </a:r>
            <a:r>
              <a:rPr lang="en-US" dirty="0"/>
              <a:t>boron in egg (44 ppm) causes embryonic mortality in early development and at day 13. Abnormalities similar to those of riboflavin deficiency. Face, beak, and appendicular skeleton abnormalities.</a:t>
            </a:r>
          </a:p>
          <a:p>
            <a:r>
              <a:rPr lang="en-US" b="1" dirty="0"/>
              <a:t>Protein, amino acids </a:t>
            </a:r>
            <a:endParaRPr lang="en-US" b="1" dirty="0" smtClean="0"/>
          </a:p>
          <a:p>
            <a:r>
              <a:rPr lang="en-US" dirty="0" smtClean="0"/>
              <a:t>Deficiency</a:t>
            </a:r>
            <a:r>
              <a:rPr lang="en-US" dirty="0"/>
              <a:t>, excess, or imbalance of some amino acids can cause embryonic abnormalities and mortality. Abnormalities include small or abnormal upper and/or lower beak, disorganized protrusions in the brain, exposed viscera, twisted and shortened limbs, twisted spine, short body, degeneration of the eye.</a:t>
            </a:r>
          </a:p>
          <a:p>
            <a:endParaRPr lang="en-US" dirty="0"/>
          </a:p>
        </p:txBody>
      </p:sp>
      <p:sp>
        <p:nvSpPr>
          <p:cNvPr id="4" name="Date Placeholder 3"/>
          <p:cNvSpPr>
            <a:spLocks noGrp="1"/>
          </p:cNvSpPr>
          <p:nvPr>
            <p:ph type="dt" sz="half" idx="10"/>
          </p:nvPr>
        </p:nvSpPr>
        <p:spPr/>
        <p:txBody>
          <a:bodyPr/>
          <a:lstStyle/>
          <a:p>
            <a:fld id="{14AAE38D-1E7E-45FE-ACAF-837E8BC373F4}" type="datetime2">
              <a:rPr lang="en-US" smtClean="0"/>
              <a:t>Sunday, October 18, 2020</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400910352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Fat, fatty acids            </a:t>
            </a:r>
            <a:endParaRPr lang="en-US" b="1" dirty="0" smtClean="0"/>
          </a:p>
          <a:p>
            <a:r>
              <a:rPr lang="en-US" dirty="0" smtClean="0"/>
              <a:t>Linoleic </a:t>
            </a:r>
            <a:r>
              <a:rPr lang="en-US" dirty="0"/>
              <a:t>acid deficiency: slow development, 75% of embryos in the head-over-right-wing malposition; mortality peaks during days 1 to 4, 8 to 14, and &gt;21. Lipid transfer from the yolk to the embryo is reduced in the first few eggs produced by young pullets; this appears to result in increased embryonic mortality.</a:t>
            </a:r>
          </a:p>
          <a:p>
            <a:endParaRPr lang="en-US" dirty="0"/>
          </a:p>
        </p:txBody>
      </p:sp>
      <p:sp>
        <p:nvSpPr>
          <p:cNvPr id="4" name="Date Placeholder 3"/>
          <p:cNvSpPr>
            <a:spLocks noGrp="1"/>
          </p:cNvSpPr>
          <p:nvPr>
            <p:ph type="dt" sz="half" idx="10"/>
          </p:nvPr>
        </p:nvSpPr>
        <p:spPr/>
        <p:txBody>
          <a:bodyPr/>
          <a:lstStyle/>
          <a:p>
            <a:fld id="{2959E351-D7DC-48EF-939F-D31E9A1942D2}" type="datetime2">
              <a:rPr lang="en-US" smtClean="0"/>
              <a:t>Sunday, October 18, 2020</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68734026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b="1" dirty="0"/>
              <a:t>Miscellaneous substances:</a:t>
            </a:r>
            <a:endParaRPr lang="en-US" dirty="0"/>
          </a:p>
          <a:p>
            <a:r>
              <a:rPr lang="en-US" b="1" dirty="0" err="1"/>
              <a:t>Tetracyclines</a:t>
            </a:r>
            <a:r>
              <a:rPr lang="en-US" b="1" dirty="0"/>
              <a:t>              </a:t>
            </a:r>
            <a:endParaRPr lang="en-US" b="1" dirty="0" smtClean="0"/>
          </a:p>
          <a:p>
            <a:r>
              <a:rPr lang="en-US" dirty="0" smtClean="0"/>
              <a:t>Inhibition </a:t>
            </a:r>
            <a:r>
              <a:rPr lang="en-US" dirty="0"/>
              <a:t>of skeletal mineralization, erosion of long-bone cartilage, skeleton malformation </a:t>
            </a:r>
          </a:p>
          <a:p>
            <a:r>
              <a:rPr lang="en-US" b="1" dirty="0" err="1"/>
              <a:t>Sulfanilamides</a:t>
            </a:r>
            <a:r>
              <a:rPr lang="en-US" b="1" dirty="0"/>
              <a:t>           </a:t>
            </a:r>
            <a:endParaRPr lang="en-US" b="1" dirty="0" smtClean="0"/>
          </a:p>
          <a:p>
            <a:r>
              <a:rPr lang="en-US" dirty="0" smtClean="0"/>
              <a:t>Retarded </a:t>
            </a:r>
            <a:r>
              <a:rPr lang="en-US" dirty="0"/>
              <a:t>growth, shortened long bones, extreme </a:t>
            </a:r>
            <a:r>
              <a:rPr lang="en-US" dirty="0" err="1"/>
              <a:t>micromelia</a:t>
            </a:r>
            <a:r>
              <a:rPr lang="en-US" dirty="0"/>
              <a:t>, parrot beak, </a:t>
            </a:r>
            <a:r>
              <a:rPr lang="en-US" dirty="0" err="1" smtClean="0"/>
              <a:t>rumplessness</a:t>
            </a:r>
            <a:endParaRPr lang="en-US" dirty="0"/>
          </a:p>
          <a:p>
            <a:r>
              <a:rPr lang="en-US" b="1" dirty="0"/>
              <a:t>Penicillin                                </a:t>
            </a:r>
            <a:endParaRPr lang="en-US" b="1" dirty="0" smtClean="0"/>
          </a:p>
          <a:p>
            <a:r>
              <a:rPr lang="en-US" dirty="0" smtClean="0"/>
              <a:t>Edema</a:t>
            </a:r>
            <a:r>
              <a:rPr lang="en-US" dirty="0"/>
              <a:t>' and hemorrhage in wings, legs, and </a:t>
            </a:r>
            <a:r>
              <a:rPr lang="en-US" dirty="0" smtClean="0"/>
              <a:t>head</a:t>
            </a:r>
            <a:endParaRPr lang="en-US" dirty="0"/>
          </a:p>
          <a:p>
            <a:r>
              <a:rPr lang="en-US" b="1" dirty="0" err="1"/>
              <a:t>Aflatoxin</a:t>
            </a:r>
            <a:r>
              <a:rPr lang="en-US" b="1" dirty="0"/>
              <a:t> B</a:t>
            </a:r>
            <a:r>
              <a:rPr lang="en-US" b="1" baseline="-25000" dirty="0"/>
              <a:t>1                                        </a:t>
            </a:r>
            <a:r>
              <a:rPr lang="en-US" b="1" dirty="0"/>
              <a:t> </a:t>
            </a:r>
            <a:endParaRPr lang="en-US" b="1" dirty="0" smtClean="0"/>
          </a:p>
          <a:p>
            <a:r>
              <a:rPr lang="en-US" dirty="0" smtClean="0"/>
              <a:t>Stunting </a:t>
            </a:r>
            <a:r>
              <a:rPr lang="en-US" dirty="0"/>
              <a:t>(beginning at day 12), small liver, high </a:t>
            </a:r>
            <a:r>
              <a:rPr lang="en-US" dirty="0" smtClean="0"/>
              <a:t>mortality</a:t>
            </a:r>
            <a:endParaRPr lang="en-US" dirty="0"/>
          </a:p>
          <a:p>
            <a:r>
              <a:rPr lang="en-US" b="1" dirty="0"/>
              <a:t>Ammonia (in incubators)    </a:t>
            </a:r>
            <a:endParaRPr lang="en-US" b="1" dirty="0" smtClean="0"/>
          </a:p>
          <a:p>
            <a:r>
              <a:rPr lang="en-US" dirty="0" smtClean="0"/>
              <a:t>No </a:t>
            </a:r>
            <a:r>
              <a:rPr lang="en-US" dirty="0"/>
              <a:t>closure of neural tube, </a:t>
            </a:r>
            <a:r>
              <a:rPr lang="en-US" dirty="0" smtClean="0"/>
              <a:t>mortality</a:t>
            </a:r>
            <a:endParaRPr lang="en-US" dirty="0"/>
          </a:p>
          <a:p>
            <a:endParaRPr lang="en-US" dirty="0"/>
          </a:p>
        </p:txBody>
      </p:sp>
      <p:sp>
        <p:nvSpPr>
          <p:cNvPr id="4" name="Date Placeholder 3"/>
          <p:cNvSpPr>
            <a:spLocks noGrp="1"/>
          </p:cNvSpPr>
          <p:nvPr>
            <p:ph type="dt" sz="half" idx="10"/>
          </p:nvPr>
        </p:nvSpPr>
        <p:spPr/>
        <p:txBody>
          <a:bodyPr/>
          <a:lstStyle/>
          <a:p>
            <a:fld id="{A7FFF36B-2D5F-46F8-8E79-397AEA08C342}" type="datetime2">
              <a:rPr lang="en-US" smtClean="0"/>
              <a:t>Sunday, October 18, 2020</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53553771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Troubleshooting Guide for Hatchability Problems</a:t>
            </a:r>
          </a:p>
        </p:txBody>
      </p:sp>
      <p:sp>
        <p:nvSpPr>
          <p:cNvPr id="3" name="Content Placeholder 2"/>
          <p:cNvSpPr>
            <a:spLocks noGrp="1"/>
          </p:cNvSpPr>
          <p:nvPr>
            <p:ph idx="1"/>
          </p:nvPr>
        </p:nvSpPr>
        <p:spPr/>
        <p:txBody>
          <a:bodyPr>
            <a:normAutofit fontScale="85000" lnSpcReduction="20000"/>
          </a:bodyPr>
          <a:lstStyle/>
          <a:p>
            <a:r>
              <a:rPr lang="en-US" b="1" dirty="0"/>
              <a:t>1. Sign:</a:t>
            </a:r>
            <a:r>
              <a:rPr lang="en-US" dirty="0"/>
              <a:t> Eggs candle clear; broken out eggs show small white-dot germinal disc; no blood. Infertile.</a:t>
            </a:r>
          </a:p>
          <a:p>
            <a:r>
              <a:rPr lang="en-US" b="1" dirty="0"/>
              <a:t>Causes:</a:t>
            </a:r>
            <a:endParaRPr lang="en-US" dirty="0"/>
          </a:p>
          <a:p>
            <a:pPr marL="514350" indent="-514350">
              <a:buFont typeface="+mj-lt"/>
              <a:buAutoNum type="alphaLcParenR"/>
            </a:pPr>
            <a:r>
              <a:rPr lang="en-US" dirty="0" smtClean="0"/>
              <a:t>Immature </a:t>
            </a:r>
            <a:r>
              <a:rPr lang="en-US" dirty="0"/>
              <a:t>males. Males may need to be </a:t>
            </a:r>
            <a:r>
              <a:rPr lang="en-US" dirty="0" err="1"/>
              <a:t>photostimulated</a:t>
            </a:r>
            <a:r>
              <a:rPr lang="en-US" dirty="0"/>
              <a:t> 2 weeks earlier than females.</a:t>
            </a:r>
          </a:p>
          <a:p>
            <a:pPr marL="514350" indent="-514350">
              <a:buFont typeface="+mj-lt"/>
              <a:buAutoNum type="alphaLcParenR"/>
            </a:pPr>
            <a:r>
              <a:rPr lang="en-US" dirty="0" smtClean="0"/>
              <a:t>Males </a:t>
            </a:r>
            <a:r>
              <a:rPr lang="en-US" dirty="0"/>
              <a:t>with abnormal sperm; females with abnormal egg (germinal disc). This occurs most often in very young or very old breeders.</a:t>
            </a:r>
          </a:p>
          <a:p>
            <a:pPr marL="514350" indent="-514350">
              <a:buFont typeface="+mj-lt"/>
              <a:buAutoNum type="alphaLcParenR"/>
            </a:pPr>
            <a:r>
              <a:rPr lang="en-US" dirty="0" smtClean="0"/>
              <a:t>Too </a:t>
            </a:r>
            <a:r>
              <a:rPr lang="en-US" dirty="0"/>
              <a:t>few males, resulting in infrequent mating; too many males, resulting in fighting or interference. Ratios of 1:12 to 1:15 for light breeds and 1:10 to 1:12 for heavy breeds are suggested.</a:t>
            </a:r>
          </a:p>
          <a:p>
            <a:pPr marL="514350" indent="-514350">
              <a:buFont typeface="+mj-lt"/>
              <a:buAutoNum type="alphaLcParenR"/>
            </a:pPr>
            <a:r>
              <a:rPr lang="en-US" dirty="0" smtClean="0"/>
              <a:t>Extreme </a:t>
            </a:r>
            <a:r>
              <a:rPr lang="en-US" dirty="0"/>
              <a:t>weather conditions.</a:t>
            </a:r>
          </a:p>
          <a:p>
            <a:pPr marL="514350" indent="-514350">
              <a:buFont typeface="+mj-lt"/>
              <a:buAutoNum type="alphaLcParenR"/>
            </a:pPr>
            <a:r>
              <a:rPr lang="en-US" dirty="0" smtClean="0"/>
              <a:t>Old </a:t>
            </a:r>
            <a:r>
              <a:rPr lang="en-US" dirty="0"/>
              <a:t>breeders. Spiking with young males may help if the problem is with the male</a:t>
            </a:r>
          </a:p>
          <a:p>
            <a:endParaRPr lang="en-US" dirty="0"/>
          </a:p>
        </p:txBody>
      </p:sp>
      <p:sp>
        <p:nvSpPr>
          <p:cNvPr id="4" name="Date Placeholder 3"/>
          <p:cNvSpPr>
            <a:spLocks noGrp="1"/>
          </p:cNvSpPr>
          <p:nvPr>
            <p:ph type="dt" sz="half" idx="10"/>
          </p:nvPr>
        </p:nvSpPr>
        <p:spPr/>
        <p:txBody>
          <a:bodyPr/>
          <a:lstStyle/>
          <a:p>
            <a:fld id="{16B8CEEA-CBE8-4487-854E-3AF202C9C5F6}" type="datetime2">
              <a:rPr lang="en-US" smtClean="0"/>
              <a:t>Sunday, October 18, 2020</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25171552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marL="514350" indent="-514350">
              <a:buFont typeface="+mj-lt"/>
              <a:buAutoNum type="alphaLcParenR"/>
            </a:pPr>
            <a:r>
              <a:rPr lang="en-US" dirty="0" smtClean="0"/>
              <a:t>Breeder flock disease. This is often indicated by rough, misshaped, or thin-shelled eggs.</a:t>
            </a:r>
          </a:p>
          <a:p>
            <a:pPr marL="514350" indent="-514350">
              <a:buFont typeface="+mj-lt"/>
              <a:buAutoNum type="alphaLcParenR"/>
            </a:pPr>
            <a:r>
              <a:rPr lang="en-US" dirty="0" smtClean="0"/>
              <a:t>Excess body weight, especially in broiler breeder males (&gt;10.6 </a:t>
            </a:r>
            <a:r>
              <a:rPr lang="en-US" dirty="0" err="1" smtClean="0"/>
              <a:t>lb</a:t>
            </a:r>
            <a:r>
              <a:rPr lang="en-US" dirty="0" smtClean="0"/>
              <a:t>, 4,800 g).</a:t>
            </a:r>
          </a:p>
          <a:p>
            <a:pPr marL="514350" indent="-514350">
              <a:buFont typeface="+mj-lt"/>
              <a:buAutoNum type="alphaLcParenR"/>
            </a:pPr>
            <a:r>
              <a:rPr lang="en-US" dirty="0" smtClean="0"/>
              <a:t>Nutritional deficiencies or excesses; severe feed restriction.</a:t>
            </a:r>
          </a:p>
          <a:p>
            <a:pPr marL="514350" indent="-514350">
              <a:buFont typeface="+mj-lt"/>
              <a:buAutoNum type="alphaLcParenR"/>
            </a:pPr>
            <a:r>
              <a:rPr lang="en-US" dirty="0" smtClean="0"/>
              <a:t>Feet and leg problems, especially in males of heavy breeds.</a:t>
            </a:r>
          </a:p>
          <a:p>
            <a:pPr marL="514350" indent="-514350">
              <a:buFont typeface="+mj-lt"/>
              <a:buAutoNum type="alphaLcParenR"/>
            </a:pPr>
            <a:r>
              <a:rPr lang="en-US" dirty="0" smtClean="0"/>
              <a:t>Certain drugs, pesticides, chemicals, toxins, or mycotoxins.</a:t>
            </a:r>
          </a:p>
          <a:p>
            <a:pPr marL="514350" indent="-514350">
              <a:buFont typeface="+mj-lt"/>
              <a:buAutoNum type="alphaLcParenR"/>
            </a:pPr>
            <a:r>
              <a:rPr lang="en-US" dirty="0" smtClean="0"/>
              <a:t>Parasites, such as mites.</a:t>
            </a:r>
          </a:p>
          <a:p>
            <a:pPr marL="514350" indent="-514350">
              <a:buFont typeface="+mj-lt"/>
              <a:buAutoNum type="alphaLcParenR"/>
            </a:pPr>
            <a:r>
              <a:rPr lang="en-US" dirty="0" smtClean="0"/>
              <a:t>Inadequate floor space.</a:t>
            </a:r>
          </a:p>
          <a:p>
            <a:pPr marL="514350" indent="-514350">
              <a:buFont typeface="+mj-lt"/>
              <a:buAutoNum type="alphaLcParenR"/>
            </a:pPr>
            <a:r>
              <a:rPr lang="en-US" dirty="0" smtClean="0"/>
              <a:t>Decreased mating frequency, or no mating, is commonly seen in many of the conditions listed above; this may often be the direct cause of infertility.</a:t>
            </a:r>
          </a:p>
          <a:p>
            <a:pPr marL="514350" indent="-514350">
              <a:buFont typeface="+mj-lt"/>
              <a:buAutoNum type="alphaLcParenR"/>
            </a:pPr>
            <a:r>
              <a:rPr lang="en-US" dirty="0" smtClean="0"/>
              <a:t>Inadequate lighting (intensity or day length).</a:t>
            </a:r>
          </a:p>
          <a:p>
            <a:pPr marL="514350" indent="-514350">
              <a:buFont typeface="+mj-lt"/>
              <a:buAutoNum type="alphaLcParenR"/>
            </a:pPr>
            <a:r>
              <a:rPr lang="en-US" dirty="0" smtClean="0"/>
              <a:t>Improper artificial insemination procedures (if artificial insemination is used)</a:t>
            </a:r>
          </a:p>
          <a:p>
            <a:endParaRPr lang="en-US" dirty="0"/>
          </a:p>
        </p:txBody>
      </p:sp>
      <p:sp>
        <p:nvSpPr>
          <p:cNvPr id="4" name="Date Placeholder 3"/>
          <p:cNvSpPr>
            <a:spLocks noGrp="1"/>
          </p:cNvSpPr>
          <p:nvPr>
            <p:ph type="dt" sz="half" idx="10"/>
          </p:nvPr>
        </p:nvSpPr>
        <p:spPr/>
        <p:txBody>
          <a:bodyPr/>
          <a:lstStyle/>
          <a:p>
            <a:fld id="{73820DBD-C296-46BB-A5C9-46C5F1E1EE43}" type="datetime2">
              <a:rPr lang="en-US" smtClean="0"/>
              <a:t>Sunday, October 18, 2020</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54437053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791200"/>
          </a:xfrm>
        </p:spPr>
        <p:txBody>
          <a:bodyPr>
            <a:normAutofit fontScale="70000" lnSpcReduction="20000"/>
          </a:bodyPr>
          <a:lstStyle/>
          <a:p>
            <a:pPr marL="0" indent="0">
              <a:buNone/>
            </a:pPr>
            <a:r>
              <a:rPr lang="en-US" b="1" dirty="0"/>
              <a:t>2. Sign:</a:t>
            </a:r>
            <a:r>
              <a:rPr lang="en-US" dirty="0"/>
              <a:t> Eggs candle clear; broken out eggs show enlarged germinal disc; no blood. Fertile. Some are termed "blastoderm without embryo."</a:t>
            </a:r>
          </a:p>
          <a:p>
            <a:r>
              <a:rPr lang="en-US" b="1" dirty="0"/>
              <a:t>Causes:</a:t>
            </a:r>
            <a:endParaRPr lang="en-US" dirty="0"/>
          </a:p>
          <a:p>
            <a:pPr marL="514350" indent="-514350">
              <a:buFont typeface="+mj-lt"/>
              <a:buAutoNum type="alphaLcParenR"/>
            </a:pPr>
            <a:r>
              <a:rPr lang="en-US" dirty="0" smtClean="0"/>
              <a:t>Eggs </a:t>
            </a:r>
            <a:r>
              <a:rPr lang="en-US" dirty="0"/>
              <a:t>stored too long. They should be stored &lt;7 days.</a:t>
            </a:r>
          </a:p>
          <a:p>
            <a:pPr marL="514350" indent="-514350">
              <a:buFont typeface="+mj-lt"/>
              <a:buAutoNum type="alphaLcParenR"/>
            </a:pPr>
            <a:r>
              <a:rPr lang="en-US" dirty="0" smtClean="0"/>
              <a:t>Eggs </a:t>
            </a:r>
            <a:r>
              <a:rPr lang="en-US" dirty="0"/>
              <a:t>held under poor conditions, temperature too high or too low. Fluctuating temperatures. Temperature should be 60° to 65°F (15.6° to 18.3°C).</a:t>
            </a:r>
          </a:p>
          <a:p>
            <a:pPr marL="514350" indent="-514350">
              <a:buFont typeface="+mj-lt"/>
              <a:buAutoNum type="alphaLcParenR"/>
            </a:pPr>
            <a:r>
              <a:rPr lang="en-US" dirty="0" smtClean="0"/>
              <a:t>Fumigation </a:t>
            </a:r>
            <a:r>
              <a:rPr lang="en-US" dirty="0"/>
              <a:t>improper too severe or done between 12 and 96 h of incubation. Incorrectly spraying or foaming eggs with disinfectant.</a:t>
            </a:r>
          </a:p>
          <a:p>
            <a:pPr marL="514350" indent="-514350">
              <a:buFont typeface="+mj-lt"/>
              <a:buAutoNum type="alphaLcParenR"/>
            </a:pPr>
            <a:r>
              <a:rPr lang="en-US" dirty="0" smtClean="0"/>
              <a:t>Eggs </a:t>
            </a:r>
            <a:r>
              <a:rPr lang="en-US" dirty="0"/>
              <a:t>damaged during handling and transport by jarring, temperature shock (temperature increased decreased too rapidly), etc.</a:t>
            </a:r>
          </a:p>
          <a:p>
            <a:pPr marL="514350" indent="-514350">
              <a:buFont typeface="+mj-lt"/>
              <a:buAutoNum type="alphaLcParenR"/>
            </a:pPr>
            <a:r>
              <a:rPr lang="en-US" dirty="0" smtClean="0"/>
              <a:t>Eggshell </a:t>
            </a:r>
            <a:r>
              <a:rPr lang="en-US" dirty="0"/>
              <a:t>sealed—respiration inhibited.</a:t>
            </a:r>
          </a:p>
          <a:p>
            <a:pPr marL="514350" indent="-514350">
              <a:buFont typeface="+mj-lt"/>
              <a:buAutoNum type="alphaLcParenR"/>
            </a:pPr>
            <a:r>
              <a:rPr lang="en-US" dirty="0" smtClean="0"/>
              <a:t>High </a:t>
            </a:r>
            <a:r>
              <a:rPr lang="en-US" dirty="0"/>
              <a:t>temperature in early incubation.</a:t>
            </a:r>
          </a:p>
          <a:p>
            <a:pPr marL="514350" indent="-514350">
              <a:buFont typeface="+mj-lt"/>
              <a:buAutoNum type="alphaLcParenR"/>
            </a:pPr>
            <a:r>
              <a:rPr lang="en-US" dirty="0" smtClean="0"/>
              <a:t>Very </a:t>
            </a:r>
            <a:r>
              <a:rPr lang="en-US" dirty="0"/>
              <a:t>young or very old breeders.</a:t>
            </a:r>
          </a:p>
          <a:p>
            <a:pPr marL="514350" indent="-514350">
              <a:buFont typeface="+mj-lt"/>
              <a:buAutoNum type="alphaLcParenR"/>
            </a:pPr>
            <a:r>
              <a:rPr lang="en-US" dirty="0" smtClean="0"/>
              <a:t>Heredity</a:t>
            </a:r>
            <a:r>
              <a:rPr lang="en-US" dirty="0"/>
              <a:t>, inbreeding, chromosome abnormalities, or parthenogenesis.</a:t>
            </a:r>
          </a:p>
          <a:p>
            <a:pPr marL="514350" indent="-514350">
              <a:buFont typeface="+mj-lt"/>
              <a:buAutoNum type="alphaLcParenR"/>
            </a:pPr>
            <a:r>
              <a:rPr lang="en-US" dirty="0" smtClean="0"/>
              <a:t>Breeder </a:t>
            </a:r>
            <a:r>
              <a:rPr lang="en-US" dirty="0"/>
              <a:t>flock diseases.</a:t>
            </a:r>
          </a:p>
          <a:p>
            <a:pPr marL="514350" indent="-514350">
              <a:buFont typeface="+mj-lt"/>
              <a:buAutoNum type="alphaLcParenR"/>
            </a:pPr>
            <a:r>
              <a:rPr lang="en-US" dirty="0" smtClean="0"/>
              <a:t>Failure </a:t>
            </a:r>
            <a:r>
              <a:rPr lang="en-US" dirty="0"/>
              <a:t>of a basic organ system to develop normally.</a:t>
            </a:r>
          </a:p>
          <a:p>
            <a:pPr marL="514350" indent="-514350">
              <a:buFont typeface="+mj-lt"/>
              <a:buAutoNum type="alphaLcParenR"/>
            </a:pPr>
            <a:r>
              <a:rPr lang="en-US" dirty="0" smtClean="0"/>
              <a:t>Egg </a:t>
            </a:r>
            <a:r>
              <a:rPr lang="en-US" dirty="0"/>
              <a:t>wash temperature too high.</a:t>
            </a:r>
          </a:p>
          <a:p>
            <a:pPr marL="514350" indent="-514350">
              <a:buFont typeface="+mj-lt"/>
              <a:buAutoNum type="alphaLcParenR"/>
            </a:pPr>
            <a:r>
              <a:rPr lang="en-US" dirty="0" smtClean="0"/>
              <a:t>Egg-borne </a:t>
            </a:r>
            <a:r>
              <a:rPr lang="en-US" dirty="0"/>
              <a:t>infections (e.g., Salmonella).</a:t>
            </a:r>
          </a:p>
          <a:p>
            <a:pPr marL="514350" indent="-514350">
              <a:buFont typeface="+mj-lt"/>
              <a:buAutoNum type="alphaLcParenR"/>
            </a:pPr>
            <a:r>
              <a:rPr lang="en-US" dirty="0" smtClean="0"/>
              <a:t>Drugs</a:t>
            </a:r>
            <a:r>
              <a:rPr lang="en-US" dirty="0"/>
              <a:t>, toxins, pesticides, etc.</a:t>
            </a:r>
          </a:p>
          <a:p>
            <a:pPr marL="514350" indent="-514350">
              <a:buFont typeface="+mj-lt"/>
              <a:buAutoNum type="alphaLcParenR"/>
            </a:pPr>
            <a:r>
              <a:rPr lang="en-US" dirty="0" smtClean="0"/>
              <a:t>Infrequent </a:t>
            </a:r>
            <a:r>
              <a:rPr lang="en-US" dirty="0"/>
              <a:t>or incomplete egg collection.</a:t>
            </a:r>
          </a:p>
          <a:p>
            <a:endParaRPr lang="en-US" dirty="0"/>
          </a:p>
        </p:txBody>
      </p:sp>
      <p:sp>
        <p:nvSpPr>
          <p:cNvPr id="4" name="Date Placeholder 3"/>
          <p:cNvSpPr>
            <a:spLocks noGrp="1"/>
          </p:cNvSpPr>
          <p:nvPr>
            <p:ph type="dt" sz="half" idx="10"/>
          </p:nvPr>
        </p:nvSpPr>
        <p:spPr/>
        <p:txBody>
          <a:bodyPr/>
          <a:lstStyle/>
          <a:p>
            <a:fld id="{507C9004-B5FB-4E36-BCD0-4DC4C92FE9BE}" type="datetime2">
              <a:rPr lang="en-US" smtClean="0"/>
              <a:t>Sunday, October 18, 2020</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29510308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334000"/>
          </a:xfrm>
        </p:spPr>
        <p:txBody>
          <a:bodyPr>
            <a:normAutofit fontScale="70000" lnSpcReduction="20000"/>
          </a:bodyPr>
          <a:lstStyle/>
          <a:p>
            <a:pPr marL="0" indent="0">
              <a:buNone/>
            </a:pPr>
            <a:r>
              <a:rPr lang="en-US" b="1" dirty="0"/>
              <a:t>3. Sign:</a:t>
            </a:r>
            <a:r>
              <a:rPr lang="en-US" dirty="0"/>
              <a:t> Eggs candle clear; broken out eggs show blood ring or small embryo that died before 3 days of incubation; no dark eye visible.</a:t>
            </a:r>
          </a:p>
          <a:p>
            <a:r>
              <a:rPr lang="en-US" b="1" dirty="0"/>
              <a:t>Causes:</a:t>
            </a:r>
            <a:endParaRPr lang="en-US" dirty="0"/>
          </a:p>
          <a:p>
            <a:pPr marL="514350" indent="-514350">
              <a:buFont typeface="+mj-lt"/>
              <a:buAutoNum type="alphaLcParenR"/>
            </a:pPr>
            <a:r>
              <a:rPr lang="en-US" dirty="0" smtClean="0"/>
              <a:t>Eggs </a:t>
            </a:r>
            <a:r>
              <a:rPr lang="en-US" dirty="0"/>
              <a:t>stored too long or under improper temperature.</a:t>
            </a:r>
          </a:p>
          <a:p>
            <a:pPr marL="514350" indent="-514350">
              <a:buFont typeface="+mj-lt"/>
              <a:buAutoNum type="alphaLcParenR"/>
            </a:pPr>
            <a:r>
              <a:rPr lang="en-US" dirty="0" smtClean="0"/>
              <a:t>Fumigation </a:t>
            </a:r>
            <a:r>
              <a:rPr lang="en-US" dirty="0"/>
              <a:t>improper—too severe or done between 12 and 96 h of incubation.</a:t>
            </a:r>
          </a:p>
          <a:p>
            <a:pPr marL="514350" indent="-514350">
              <a:buFont typeface="+mj-lt"/>
              <a:buAutoNum type="alphaLcParenR"/>
            </a:pPr>
            <a:r>
              <a:rPr lang="en-US" dirty="0" smtClean="0"/>
              <a:t>High </a:t>
            </a:r>
            <a:r>
              <a:rPr lang="en-US" dirty="0"/>
              <a:t>temperature in early incubation.</a:t>
            </a:r>
          </a:p>
          <a:p>
            <a:pPr marL="514350" indent="-514350">
              <a:buFont typeface="+mj-lt"/>
              <a:buAutoNum type="alphaLcParenR"/>
            </a:pPr>
            <a:r>
              <a:rPr lang="en-US" dirty="0" smtClean="0"/>
              <a:t>Low </a:t>
            </a:r>
            <a:r>
              <a:rPr lang="en-US" dirty="0"/>
              <a:t>temperature in early incubation.</a:t>
            </a:r>
          </a:p>
          <a:p>
            <a:pPr marL="514350" indent="-514350">
              <a:buFont typeface="+mj-lt"/>
              <a:buAutoNum type="alphaLcParenR"/>
            </a:pPr>
            <a:r>
              <a:rPr lang="en-US" dirty="0" smtClean="0"/>
              <a:t>Eggs </a:t>
            </a:r>
            <a:r>
              <a:rPr lang="en-US" dirty="0"/>
              <a:t>damaged during transport by jarring, etc.</a:t>
            </a:r>
          </a:p>
          <a:p>
            <a:pPr marL="514350" indent="-514350">
              <a:buFont typeface="+mj-lt"/>
              <a:buAutoNum type="alphaLcParenR"/>
            </a:pPr>
            <a:r>
              <a:rPr lang="en-US" dirty="0" smtClean="0"/>
              <a:t>Breeder </a:t>
            </a:r>
            <a:r>
              <a:rPr lang="en-US" dirty="0"/>
              <a:t>flock diseases.</a:t>
            </a:r>
          </a:p>
          <a:p>
            <a:pPr marL="514350" indent="-514350">
              <a:buFont typeface="+mj-lt"/>
              <a:buAutoNum type="alphaLcParenR"/>
            </a:pPr>
            <a:r>
              <a:rPr lang="en-US" dirty="0" smtClean="0"/>
              <a:t>Old </a:t>
            </a:r>
            <a:r>
              <a:rPr lang="en-US" dirty="0"/>
              <a:t>breeders.</a:t>
            </a:r>
          </a:p>
          <a:p>
            <a:pPr marL="514350" indent="-514350">
              <a:buFont typeface="+mj-lt"/>
              <a:buAutoNum type="alphaLcParenR"/>
            </a:pPr>
            <a:r>
              <a:rPr lang="en-US" dirty="0" smtClean="0"/>
              <a:t>Embryological </a:t>
            </a:r>
            <a:r>
              <a:rPr lang="en-US" dirty="0"/>
              <a:t>development accidents.</a:t>
            </a:r>
          </a:p>
          <a:p>
            <a:pPr marL="514350" indent="-514350">
              <a:buFont typeface="+mj-lt"/>
              <a:buAutoNum type="alphaLcParenR"/>
            </a:pPr>
            <a:r>
              <a:rPr lang="en-US" dirty="0" smtClean="0"/>
              <a:t>Inbreeding</a:t>
            </a:r>
            <a:r>
              <a:rPr lang="en-US" dirty="0"/>
              <a:t>, chromosome abnormalities.</a:t>
            </a:r>
          </a:p>
          <a:p>
            <a:pPr marL="514350" indent="-514350">
              <a:buFont typeface="+mj-lt"/>
              <a:buAutoNum type="alphaLcParenR"/>
            </a:pPr>
            <a:r>
              <a:rPr lang="en-US" dirty="0" smtClean="0"/>
              <a:t>Severe </a:t>
            </a:r>
            <a:r>
              <a:rPr lang="en-US" dirty="0"/>
              <a:t>nutritional deficiencies, e.g., biotin, vitamin A, copper, vitamin E, boron, Or pantothenic acid.</a:t>
            </a:r>
          </a:p>
          <a:p>
            <a:pPr marL="514350" indent="-514350">
              <a:buFont typeface="+mj-lt"/>
              <a:buAutoNum type="alphaLcParenR"/>
            </a:pPr>
            <a:r>
              <a:rPr lang="en-US" dirty="0" smtClean="0"/>
              <a:t>Frequently </a:t>
            </a:r>
            <a:r>
              <a:rPr lang="en-US" dirty="0"/>
              <a:t>associated with a high incidence of infertility.</a:t>
            </a:r>
          </a:p>
          <a:p>
            <a:pPr marL="514350" indent="-514350">
              <a:buFont typeface="+mj-lt"/>
              <a:buAutoNum type="alphaLcParenR"/>
            </a:pPr>
            <a:r>
              <a:rPr lang="en-US" dirty="0" smtClean="0"/>
              <a:t>Drugs</a:t>
            </a:r>
            <a:r>
              <a:rPr lang="en-US" dirty="0"/>
              <a:t>, toxins, or pesticides.</a:t>
            </a:r>
          </a:p>
          <a:p>
            <a:pPr marL="514350" indent="-514350">
              <a:buFont typeface="+mj-lt"/>
              <a:buAutoNum type="alphaLcParenR"/>
            </a:pPr>
            <a:r>
              <a:rPr lang="en-US" dirty="0" smtClean="0"/>
              <a:t>Contamination</a:t>
            </a:r>
            <a:r>
              <a:rPr lang="en-US" dirty="0"/>
              <a:t>.</a:t>
            </a:r>
          </a:p>
          <a:p>
            <a:pPr marL="514350" indent="-514350">
              <a:buFont typeface="+mj-lt"/>
              <a:buAutoNum type="alphaLcParenR"/>
            </a:pPr>
            <a:r>
              <a:rPr lang="en-US" dirty="0" smtClean="0"/>
              <a:t>Embryos </a:t>
            </a:r>
            <a:r>
              <a:rPr lang="en-US" dirty="0"/>
              <a:t>less developed at </a:t>
            </a:r>
            <a:r>
              <a:rPr lang="en-US" dirty="0" err="1"/>
              <a:t>ovipsition</a:t>
            </a:r>
            <a:r>
              <a:rPr lang="en-US" dirty="0"/>
              <a:t>, i.e., pre-endoderm or very early endoderm formation.</a:t>
            </a:r>
          </a:p>
        </p:txBody>
      </p:sp>
      <p:sp>
        <p:nvSpPr>
          <p:cNvPr id="4" name="Date Placeholder 3"/>
          <p:cNvSpPr>
            <a:spLocks noGrp="1"/>
          </p:cNvSpPr>
          <p:nvPr>
            <p:ph type="dt" sz="half" idx="10"/>
          </p:nvPr>
        </p:nvSpPr>
        <p:spPr/>
        <p:txBody>
          <a:bodyPr/>
          <a:lstStyle/>
          <a:p>
            <a:fld id="{E83045A6-24E1-4D80-83E5-AF4096E88BBB}" type="datetime2">
              <a:rPr lang="en-US" smtClean="0"/>
              <a:t>Sunday, October 18, 2020</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46613463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43000"/>
            <a:ext cx="8229600" cy="5181600"/>
          </a:xfrm>
        </p:spPr>
        <p:txBody>
          <a:bodyPr>
            <a:normAutofit/>
          </a:bodyPr>
          <a:lstStyle/>
          <a:p>
            <a:pPr marL="0" indent="0">
              <a:buNone/>
            </a:pPr>
            <a:r>
              <a:rPr lang="en-US" b="1" dirty="0"/>
              <a:t>4. Sign</a:t>
            </a:r>
            <a:r>
              <a:rPr lang="en-US" dirty="0"/>
              <a:t>: Dead embryos; 3 to 6 days of incubation; yolk sac circulatory system present, embryo on left side, no egg tooth.</a:t>
            </a:r>
          </a:p>
          <a:p>
            <a:r>
              <a:rPr lang="en-US" b="1" dirty="0"/>
              <a:t>Causes:</a:t>
            </a:r>
            <a:endParaRPr lang="en-US" dirty="0"/>
          </a:p>
          <a:p>
            <a:pPr marL="514350" indent="-514350">
              <a:buFont typeface="+mj-lt"/>
              <a:buAutoNum type="alphaLcParenR"/>
            </a:pPr>
            <a:r>
              <a:rPr lang="en-US" dirty="0" smtClean="0"/>
              <a:t>See </a:t>
            </a:r>
            <a:r>
              <a:rPr lang="en-US" dirty="0"/>
              <a:t>Causes 3.a–n.</a:t>
            </a:r>
          </a:p>
          <a:p>
            <a:pPr marL="514350" indent="-514350">
              <a:buFont typeface="+mj-lt"/>
              <a:buAutoNum type="alphaLcParenR"/>
            </a:pPr>
            <a:r>
              <a:rPr lang="en-US" dirty="0" smtClean="0"/>
              <a:t>Lack </a:t>
            </a:r>
            <a:r>
              <a:rPr lang="en-US" dirty="0"/>
              <a:t>of ventilation, or sealed shells, carbon dioxide &gt;1</a:t>
            </a:r>
            <a:r>
              <a:rPr lang="en-US" dirty="0" smtClean="0"/>
              <a:t>%</a:t>
            </a:r>
            <a:endParaRPr lang="en-US" dirty="0"/>
          </a:p>
          <a:p>
            <a:pPr marL="514350" indent="-514350">
              <a:buFont typeface="+mj-lt"/>
              <a:buAutoNum type="alphaLcParenR"/>
            </a:pPr>
            <a:r>
              <a:rPr lang="en-US" dirty="0" smtClean="0"/>
              <a:t>Improper </a:t>
            </a:r>
            <a:r>
              <a:rPr lang="en-US" dirty="0"/>
              <a:t>turning—&lt;1 /h or &gt;6/h; improper turning </a:t>
            </a:r>
            <a:r>
              <a:rPr lang="en-US" dirty="0" smtClean="0"/>
              <a:t>angle</a:t>
            </a:r>
            <a:endParaRPr lang="en-US" dirty="0"/>
          </a:p>
          <a:p>
            <a:pPr marL="514350" indent="-514350">
              <a:buFont typeface="+mj-lt"/>
              <a:buAutoNum type="alphaLcParenR"/>
            </a:pPr>
            <a:r>
              <a:rPr lang="en-US" dirty="0" smtClean="0"/>
              <a:t>Vitamin </a:t>
            </a:r>
            <a:r>
              <a:rPr lang="en-US" dirty="0"/>
              <a:t>deficiencies—vitamin E, riboflavin, biotin, pantothenic acid, or linoleic </a:t>
            </a:r>
            <a:r>
              <a:rPr lang="en-US" dirty="0" smtClean="0"/>
              <a:t>acid</a:t>
            </a:r>
            <a:endParaRPr lang="en-US" dirty="0"/>
          </a:p>
          <a:p>
            <a:endParaRPr lang="en-US" dirty="0"/>
          </a:p>
        </p:txBody>
      </p:sp>
      <p:sp>
        <p:nvSpPr>
          <p:cNvPr id="4" name="Date Placeholder 3"/>
          <p:cNvSpPr>
            <a:spLocks noGrp="1"/>
          </p:cNvSpPr>
          <p:nvPr>
            <p:ph type="dt" sz="half" idx="10"/>
          </p:nvPr>
        </p:nvSpPr>
        <p:spPr/>
        <p:txBody>
          <a:bodyPr/>
          <a:lstStyle/>
          <a:p>
            <a:fld id="{5C9C0B08-0B16-4250-A65F-42736130F641}" type="datetime2">
              <a:rPr lang="en-US" smtClean="0"/>
              <a:t>Sunday, October 18, 2020</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88203878"/>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marL="0" indent="0">
              <a:buNone/>
            </a:pPr>
            <a:r>
              <a:rPr lang="en-US" b="1" dirty="0"/>
              <a:t>5. Sign:</a:t>
            </a:r>
            <a:r>
              <a:rPr lang="en-US" dirty="0"/>
              <a:t> Dead embryos; 7 to 17 days of incubation; each embryo has egg tooth, toenails, feather follicles (8 days), feathers (11 days).</a:t>
            </a:r>
          </a:p>
          <a:p>
            <a:r>
              <a:rPr lang="en-US" b="1" dirty="0"/>
              <a:t>Causes:</a:t>
            </a:r>
            <a:endParaRPr lang="en-US" dirty="0"/>
          </a:p>
          <a:p>
            <a:pPr marL="514350" indent="-514350">
              <a:buFont typeface="+mj-lt"/>
              <a:buAutoNum type="alphaLcParenR"/>
            </a:pPr>
            <a:r>
              <a:rPr lang="en-US" dirty="0" smtClean="0"/>
              <a:t>Improper </a:t>
            </a:r>
            <a:r>
              <a:rPr lang="en-US" dirty="0"/>
              <a:t>incubator temperature, humidity, turning, ventilation. Low humidity increases abnormalities of aortic arches (13 days</a:t>
            </a:r>
            <a:r>
              <a:rPr lang="en-US" dirty="0" smtClean="0"/>
              <a:t>)</a:t>
            </a:r>
            <a:endParaRPr lang="en-US" dirty="0"/>
          </a:p>
          <a:p>
            <a:pPr marL="514350" indent="-514350">
              <a:buFont typeface="+mj-lt"/>
              <a:buAutoNum type="alphaLcParenR"/>
            </a:pPr>
            <a:r>
              <a:rPr lang="en-US" dirty="0" smtClean="0"/>
              <a:t>Contamination</a:t>
            </a:r>
            <a:endParaRPr lang="en-US" dirty="0"/>
          </a:p>
          <a:p>
            <a:pPr marL="514350" indent="-514350">
              <a:buFont typeface="+mj-lt"/>
              <a:buAutoNum type="alphaLcParenR"/>
            </a:pPr>
            <a:r>
              <a:rPr lang="en-US" dirty="0" smtClean="0"/>
              <a:t>Nutritional </a:t>
            </a:r>
            <a:r>
              <a:rPr lang="en-US" dirty="0"/>
              <a:t>deficiencies--riboflavin, vitamin B12, biotin, niacin, pyridoxine, pantothenic acid, phosphorus, boron, or linoleic </a:t>
            </a:r>
            <a:r>
              <a:rPr lang="en-US" dirty="0" smtClean="0"/>
              <a:t>acid</a:t>
            </a:r>
            <a:endParaRPr lang="en-US" dirty="0"/>
          </a:p>
          <a:p>
            <a:pPr marL="514350" indent="-514350">
              <a:buFont typeface="+mj-lt"/>
              <a:buAutoNum type="alphaLcParenR"/>
            </a:pPr>
            <a:r>
              <a:rPr lang="en-US" dirty="0" smtClean="0"/>
              <a:t>Lethal </a:t>
            </a:r>
            <a:r>
              <a:rPr lang="en-US" dirty="0"/>
              <a:t>genes (&gt;30 have been described</a:t>
            </a:r>
            <a:r>
              <a:rPr lang="en-US" dirty="0" smtClean="0"/>
              <a:t>)</a:t>
            </a:r>
            <a:endParaRPr lang="en-US" dirty="0"/>
          </a:p>
          <a:p>
            <a:endParaRPr lang="en-US" dirty="0"/>
          </a:p>
        </p:txBody>
      </p:sp>
      <p:sp>
        <p:nvSpPr>
          <p:cNvPr id="4" name="Date Placeholder 3"/>
          <p:cNvSpPr>
            <a:spLocks noGrp="1"/>
          </p:cNvSpPr>
          <p:nvPr>
            <p:ph type="dt" sz="half" idx="10"/>
          </p:nvPr>
        </p:nvSpPr>
        <p:spPr/>
        <p:txBody>
          <a:bodyPr/>
          <a:lstStyle/>
          <a:p>
            <a:fld id="{D21CF2E7-DF11-475A-9C4E-44A85D84D733}" type="datetime2">
              <a:rPr lang="en-US" smtClean="0"/>
              <a:t>Sunday, October 18, 2020</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99417255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334000"/>
          </a:xfrm>
        </p:spPr>
        <p:txBody>
          <a:bodyPr>
            <a:normAutofit lnSpcReduction="10000"/>
          </a:bodyPr>
          <a:lstStyle/>
          <a:p>
            <a:r>
              <a:rPr lang="en-US" b="1" dirty="0"/>
              <a:t>6. Sign:</a:t>
            </a:r>
            <a:r>
              <a:rPr lang="en-US" dirty="0"/>
              <a:t> Dead embryos—&gt;18 days of incubation.</a:t>
            </a:r>
          </a:p>
          <a:p>
            <a:r>
              <a:rPr lang="en-US" b="1" dirty="0"/>
              <a:t>Causes:</a:t>
            </a:r>
            <a:endParaRPr lang="en-US" dirty="0"/>
          </a:p>
          <a:p>
            <a:pPr marL="0" indent="0">
              <a:buNone/>
            </a:pPr>
            <a:r>
              <a:rPr lang="en-US" dirty="0"/>
              <a:t>a.	Improper incubator temperature, humidity, </a:t>
            </a:r>
            <a:r>
              <a:rPr lang="en-US" dirty="0" smtClean="0"/>
              <a:t>	turning</a:t>
            </a:r>
            <a:r>
              <a:rPr lang="en-US" dirty="0"/>
              <a:t>, ventilation.</a:t>
            </a:r>
          </a:p>
          <a:p>
            <a:pPr marL="0" indent="0">
              <a:buNone/>
            </a:pPr>
            <a:r>
              <a:rPr lang="en-US" dirty="0"/>
              <a:t>b.	Improper hatcher temperature, humidity, </a:t>
            </a:r>
            <a:r>
              <a:rPr lang="en-US" dirty="0" smtClean="0"/>
              <a:t>	ventilation</a:t>
            </a:r>
            <a:r>
              <a:rPr lang="en-US" dirty="0"/>
              <a:t>.</a:t>
            </a:r>
          </a:p>
          <a:p>
            <a:pPr marL="0" indent="0">
              <a:buNone/>
            </a:pPr>
            <a:r>
              <a:rPr lang="en-US" dirty="0"/>
              <a:t>c.	Contamination, especially from molds </a:t>
            </a:r>
            <a:r>
              <a:rPr lang="en-US" dirty="0" smtClean="0"/>
              <a:t>	</a:t>
            </a:r>
            <a:r>
              <a:rPr lang="en-US" i="1" dirty="0" err="1" smtClean="0"/>
              <a:t>Aspergillus</a:t>
            </a:r>
            <a:r>
              <a:rPr lang="en-US" dirty="0"/>
              <a:t>, etc.).</a:t>
            </a:r>
          </a:p>
          <a:p>
            <a:pPr marL="0" indent="0">
              <a:buNone/>
            </a:pPr>
            <a:r>
              <a:rPr lang="en-US" dirty="0"/>
              <a:t>d.	Fumigation too severe or too prolonged.</a:t>
            </a:r>
          </a:p>
          <a:p>
            <a:pPr marL="0" indent="0">
              <a:buNone/>
            </a:pPr>
            <a:r>
              <a:rPr lang="en-US" dirty="0"/>
              <a:t>e.	Eggs chilled in transfer, or transferred too late.</a:t>
            </a:r>
          </a:p>
          <a:p>
            <a:pPr marL="0" indent="0">
              <a:buNone/>
            </a:pPr>
            <a:r>
              <a:rPr lang="en-US" dirty="0"/>
              <a:t>f.	Broken shell—pre-set, during incubation, or at </a:t>
            </a:r>
            <a:r>
              <a:rPr lang="en-US" dirty="0" smtClean="0"/>
              <a:t>	transfer.</a:t>
            </a:r>
            <a:endParaRPr lang="en-US" dirty="0"/>
          </a:p>
        </p:txBody>
      </p:sp>
      <p:sp>
        <p:nvSpPr>
          <p:cNvPr id="4" name="Date Placeholder 3"/>
          <p:cNvSpPr>
            <a:spLocks noGrp="1"/>
          </p:cNvSpPr>
          <p:nvPr>
            <p:ph type="dt" sz="half" idx="10"/>
          </p:nvPr>
        </p:nvSpPr>
        <p:spPr/>
        <p:txBody>
          <a:bodyPr/>
          <a:lstStyle/>
          <a:p>
            <a:fld id="{87A8920A-EB91-49EA-A373-609A23564B59}" type="datetime2">
              <a:rPr lang="en-US" smtClean="0"/>
              <a:t>Sunday, October 18, 2020</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9306395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Title 23"/>
          <p:cNvSpPr>
            <a:spLocks noGrp="1"/>
          </p:cNvSpPr>
          <p:nvPr>
            <p:ph type="title"/>
          </p:nvPr>
        </p:nvSpPr>
        <p:spPr>
          <a:xfrm>
            <a:off x="228600" y="304800"/>
            <a:ext cx="8534400" cy="914400"/>
          </a:xfrm>
        </p:spPr>
        <p:txBody>
          <a:bodyPr/>
          <a:lstStyle/>
          <a:p>
            <a:pPr marL="18288" indent="0"/>
            <a:r>
              <a:rPr lang="en-US" sz="5400" b="1" i="1" dirty="0">
                <a:effectLst/>
              </a:rPr>
              <a:t>1. Determining Fertility</a:t>
            </a:r>
            <a:endParaRPr lang="en-US" sz="5400" dirty="0"/>
          </a:p>
        </p:txBody>
      </p:sp>
      <p:sp>
        <p:nvSpPr>
          <p:cNvPr id="25" name="Content Placeholder 24"/>
          <p:cNvSpPr>
            <a:spLocks noGrp="1"/>
          </p:cNvSpPr>
          <p:nvPr>
            <p:ph sz="half" idx="1"/>
          </p:nvPr>
        </p:nvSpPr>
        <p:spPr>
          <a:xfrm>
            <a:off x="381000" y="1371600"/>
            <a:ext cx="8305800" cy="4800600"/>
          </a:xfrm>
        </p:spPr>
        <p:txBody>
          <a:bodyPr>
            <a:normAutofit/>
          </a:bodyPr>
          <a:lstStyle/>
          <a:p>
            <a:pPr algn="just"/>
            <a:r>
              <a:rPr lang="en-US" sz="2000" dirty="0">
                <a:effectLst/>
              </a:rPr>
              <a:t>There are three common methods to determine fertility</a:t>
            </a:r>
            <a:br>
              <a:rPr lang="en-US" sz="2000" dirty="0">
                <a:effectLst/>
              </a:rPr>
            </a:br>
            <a:endParaRPr lang="en-US" sz="2000" dirty="0" smtClean="0">
              <a:effectLst/>
            </a:endParaRPr>
          </a:p>
          <a:p>
            <a:pPr lvl="1" algn="just"/>
            <a:r>
              <a:rPr lang="en-US" sz="1800" dirty="0" smtClean="0">
                <a:effectLst/>
              </a:rPr>
              <a:t>The first opportunity to sample fertility is with freshly laid eggs</a:t>
            </a:r>
          </a:p>
          <a:p>
            <a:pPr lvl="1" algn="just"/>
            <a:r>
              <a:rPr lang="en-US" sz="1800" dirty="0" smtClean="0">
                <a:effectLst/>
              </a:rPr>
              <a:t>The </a:t>
            </a:r>
            <a:r>
              <a:rPr lang="en-US" sz="1800" dirty="0">
                <a:effectLst/>
              </a:rPr>
              <a:t>second opportunity involves candling eggs that have been incubated for 7 to 12 days and breaking out clear eggs to differentiate between infertility and early embryo </a:t>
            </a:r>
            <a:r>
              <a:rPr lang="en-US" sz="1800" dirty="0" smtClean="0">
                <a:effectLst/>
              </a:rPr>
              <a:t>mortality</a:t>
            </a:r>
          </a:p>
          <a:p>
            <a:pPr lvl="1" algn="just"/>
            <a:r>
              <a:rPr lang="en-US" sz="1800" dirty="0" smtClean="0">
                <a:effectLst/>
              </a:rPr>
              <a:t>The </a:t>
            </a:r>
            <a:r>
              <a:rPr lang="en-US" sz="1800" dirty="0">
                <a:effectLst/>
              </a:rPr>
              <a:t>third method is the breakout of unhatched eggs on hatch </a:t>
            </a:r>
            <a:r>
              <a:rPr lang="en-US" sz="1800" dirty="0" smtClean="0">
                <a:effectLst/>
              </a:rPr>
              <a:t>day</a:t>
            </a:r>
          </a:p>
          <a:p>
            <a:pPr algn="just"/>
            <a:r>
              <a:rPr lang="en-US" sz="2000" dirty="0" smtClean="0">
                <a:effectLst/>
              </a:rPr>
              <a:t>This </a:t>
            </a:r>
            <a:r>
              <a:rPr lang="en-US" sz="2000" dirty="0">
                <a:effectLst/>
              </a:rPr>
              <a:t>last method is a very powerful quality control procedure because it provides data on nearly all the possible causes of poor hatchability and serves as an excellent incubation troubleshooting tool</a:t>
            </a:r>
            <a:endParaRPr lang="en-US" dirty="0"/>
          </a:p>
        </p:txBody>
      </p:sp>
      <p:sp>
        <p:nvSpPr>
          <p:cNvPr id="2" name="Date Placeholder 1"/>
          <p:cNvSpPr>
            <a:spLocks noGrp="1"/>
          </p:cNvSpPr>
          <p:nvPr>
            <p:ph type="dt" sz="half" idx="10"/>
          </p:nvPr>
        </p:nvSpPr>
        <p:spPr/>
        <p:txBody>
          <a:bodyPr/>
          <a:lstStyle/>
          <a:p>
            <a:fld id="{9F125259-C963-49A0-AAAF-FCD5C398066F}" type="datetime2">
              <a:rPr lang="en-US" smtClean="0"/>
              <a:t>Sunday, October 18, 2020</a:t>
            </a:fld>
            <a:endParaRPr lang="en-US"/>
          </a:p>
        </p:txBody>
      </p:sp>
      <p:sp>
        <p:nvSpPr>
          <p:cNvPr id="3" name="Footer Placeholder 2"/>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896086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barn(inVertical)">
                                      <p:cBhvr>
                                        <p:cTn id="7" dur="500"/>
                                        <p:tgtEl>
                                          <p:spTgt spid="2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25">
                                            <p:txEl>
                                              <p:pRg st="0" end="0"/>
                                            </p:txEl>
                                          </p:spTgt>
                                        </p:tgtEl>
                                        <p:attrNameLst>
                                          <p:attrName>style.visibility</p:attrName>
                                        </p:attrNameLst>
                                      </p:cBhvr>
                                      <p:to>
                                        <p:strVal val="visible"/>
                                      </p:to>
                                    </p:set>
                                    <p:anim calcmode="lin" valueType="num">
                                      <p:cBhvr additive="base">
                                        <p:cTn id="12" dur="500" fill="hold"/>
                                        <p:tgtEl>
                                          <p:spTgt spid="25">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25">
                                            <p:txEl>
                                              <p:pRg st="0" end="0"/>
                                            </p:txEl>
                                          </p:spTgt>
                                        </p:tgtEl>
                                        <p:attrNameLst>
                                          <p:attrName>ppt_y</p:attrName>
                                        </p:attrNameLst>
                                      </p:cBhvr>
                                      <p:tavLst>
                                        <p:tav tm="0">
                                          <p:val>
                                            <p:strVal val="1+#ppt_h/2"/>
                                          </p:val>
                                        </p:tav>
                                        <p:tav tm="100000">
                                          <p:val>
                                            <p:strVal val="#ppt_y"/>
                                          </p:val>
                                        </p:tav>
                                      </p:tavLst>
                                    </p:anim>
                                  </p:childTnLst>
                                </p:cTn>
                              </p:par>
                              <p:par>
                                <p:cTn id="14" presetID="2" presetClass="entr" presetSubtype="4" fill="hold" grpId="0" nodeType="withEffect">
                                  <p:stCondLst>
                                    <p:cond delay="0"/>
                                  </p:stCondLst>
                                  <p:childTnLst>
                                    <p:set>
                                      <p:cBhvr>
                                        <p:cTn id="15" dur="1" fill="hold">
                                          <p:stCondLst>
                                            <p:cond delay="0"/>
                                          </p:stCondLst>
                                        </p:cTn>
                                        <p:tgtEl>
                                          <p:spTgt spid="25">
                                            <p:txEl>
                                              <p:pRg st="1" end="1"/>
                                            </p:txEl>
                                          </p:spTgt>
                                        </p:tgtEl>
                                        <p:attrNameLst>
                                          <p:attrName>style.visibility</p:attrName>
                                        </p:attrNameLst>
                                      </p:cBhvr>
                                      <p:to>
                                        <p:strVal val="visible"/>
                                      </p:to>
                                    </p:set>
                                    <p:anim calcmode="lin" valueType="num">
                                      <p:cBhvr additive="base">
                                        <p:cTn id="16" dur="500" fill="hold"/>
                                        <p:tgtEl>
                                          <p:spTgt spid="25">
                                            <p:txEl>
                                              <p:pRg st="1" end="1"/>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25">
                                            <p:txEl>
                                              <p:pRg st="1" end="1"/>
                                            </p:txEl>
                                          </p:spTgt>
                                        </p:tgtEl>
                                        <p:attrNameLst>
                                          <p:attrName>ppt_y</p:attrName>
                                        </p:attrNameLst>
                                      </p:cBhvr>
                                      <p:tavLst>
                                        <p:tav tm="0">
                                          <p:val>
                                            <p:strVal val="1+#ppt_h/2"/>
                                          </p:val>
                                        </p:tav>
                                        <p:tav tm="100000">
                                          <p:val>
                                            <p:strVal val="#ppt_y"/>
                                          </p:val>
                                        </p:tav>
                                      </p:tavLst>
                                    </p:anim>
                                  </p:childTnLst>
                                </p:cTn>
                              </p:par>
                              <p:par>
                                <p:cTn id="18" presetID="2" presetClass="entr" presetSubtype="4" fill="hold" grpId="0" nodeType="withEffect">
                                  <p:stCondLst>
                                    <p:cond delay="0"/>
                                  </p:stCondLst>
                                  <p:childTnLst>
                                    <p:set>
                                      <p:cBhvr>
                                        <p:cTn id="19" dur="1" fill="hold">
                                          <p:stCondLst>
                                            <p:cond delay="0"/>
                                          </p:stCondLst>
                                        </p:cTn>
                                        <p:tgtEl>
                                          <p:spTgt spid="25">
                                            <p:txEl>
                                              <p:pRg st="2" end="2"/>
                                            </p:txEl>
                                          </p:spTgt>
                                        </p:tgtEl>
                                        <p:attrNameLst>
                                          <p:attrName>style.visibility</p:attrName>
                                        </p:attrNameLst>
                                      </p:cBhvr>
                                      <p:to>
                                        <p:strVal val="visible"/>
                                      </p:to>
                                    </p:set>
                                    <p:anim calcmode="lin" valueType="num">
                                      <p:cBhvr additive="base">
                                        <p:cTn id="20" dur="500" fill="hold"/>
                                        <p:tgtEl>
                                          <p:spTgt spid="25">
                                            <p:txEl>
                                              <p:pRg st="2" end="2"/>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25">
                                            <p:txEl>
                                              <p:pRg st="2" end="2"/>
                                            </p:txEl>
                                          </p:spTgt>
                                        </p:tgtEl>
                                        <p:attrNameLst>
                                          <p:attrName>ppt_y</p:attrName>
                                        </p:attrNameLst>
                                      </p:cBhvr>
                                      <p:tavLst>
                                        <p:tav tm="0">
                                          <p:val>
                                            <p:strVal val="1+#ppt_h/2"/>
                                          </p:val>
                                        </p:tav>
                                        <p:tav tm="100000">
                                          <p:val>
                                            <p:strVal val="#ppt_y"/>
                                          </p:val>
                                        </p:tav>
                                      </p:tavLst>
                                    </p:anim>
                                  </p:childTnLst>
                                </p:cTn>
                              </p:par>
                              <p:par>
                                <p:cTn id="22" presetID="2" presetClass="entr" presetSubtype="4" fill="hold" grpId="0" nodeType="withEffect">
                                  <p:stCondLst>
                                    <p:cond delay="0"/>
                                  </p:stCondLst>
                                  <p:childTnLst>
                                    <p:set>
                                      <p:cBhvr>
                                        <p:cTn id="23" dur="1" fill="hold">
                                          <p:stCondLst>
                                            <p:cond delay="0"/>
                                          </p:stCondLst>
                                        </p:cTn>
                                        <p:tgtEl>
                                          <p:spTgt spid="25">
                                            <p:txEl>
                                              <p:pRg st="3" end="3"/>
                                            </p:txEl>
                                          </p:spTgt>
                                        </p:tgtEl>
                                        <p:attrNameLst>
                                          <p:attrName>style.visibility</p:attrName>
                                        </p:attrNameLst>
                                      </p:cBhvr>
                                      <p:to>
                                        <p:strVal val="visible"/>
                                      </p:to>
                                    </p:set>
                                    <p:anim calcmode="lin" valueType="num">
                                      <p:cBhvr additive="base">
                                        <p:cTn id="24" dur="500" fill="hold"/>
                                        <p:tgtEl>
                                          <p:spTgt spid="25">
                                            <p:txEl>
                                              <p:pRg st="3" end="3"/>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2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25">
                                            <p:txEl>
                                              <p:pRg st="4" end="4"/>
                                            </p:txEl>
                                          </p:spTgt>
                                        </p:tgtEl>
                                        <p:attrNameLst>
                                          <p:attrName>style.visibility</p:attrName>
                                        </p:attrNameLst>
                                      </p:cBhvr>
                                      <p:to>
                                        <p:strVal val="visible"/>
                                      </p:to>
                                    </p:set>
                                    <p:anim calcmode="lin" valueType="num">
                                      <p:cBhvr additive="base">
                                        <p:cTn id="30" dur="500" fill="hold"/>
                                        <p:tgtEl>
                                          <p:spTgt spid="25">
                                            <p:txEl>
                                              <p:pRg st="4" end="4"/>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2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5"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Cont</a:t>
            </a:r>
            <a:r>
              <a:rPr lang="en-US" dirty="0" smtClean="0"/>
              <a:t>….</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a:t>g.	Nutritional deficiencies—vitamin D, vitamin A, folic acid, or pantothenic acid, riboflavin, vitamin E, selenium, vitamin K, biotin,  thiamin, vitamin B12, calcium, phosphorus, manganese, or linoleic acid.</a:t>
            </a:r>
          </a:p>
          <a:p>
            <a:pPr marL="0" indent="0">
              <a:buNone/>
            </a:pPr>
            <a:r>
              <a:rPr lang="en-US" dirty="0"/>
              <a:t>h.	Embryonic malposition; embryo fails to move into proper hatching position (see #21)</a:t>
            </a:r>
          </a:p>
          <a:p>
            <a:pPr marL="0" indent="0">
              <a:buNone/>
            </a:pPr>
            <a:r>
              <a:rPr lang="en-US" dirty="0"/>
              <a:t>i.	Embryological development accident. Failure to change to lung respiration and all </a:t>
            </a:r>
            <a:r>
              <a:rPr lang="en-US" dirty="0" err="1"/>
              <a:t>intraembryonic</a:t>
            </a:r>
            <a:r>
              <a:rPr lang="en-US" dirty="0"/>
              <a:t> circulation, and/ or to retract the intestinal loops and yolk sac. These and other changes are critical at this time.</a:t>
            </a:r>
          </a:p>
          <a:p>
            <a:pPr marL="0" indent="0">
              <a:buNone/>
            </a:pPr>
            <a:r>
              <a:rPr lang="en-US" dirty="0"/>
              <a:t>j.	Heredity—lethal genes, chromosome abnormalities.</a:t>
            </a:r>
          </a:p>
          <a:p>
            <a:pPr marL="0" indent="0">
              <a:buNone/>
            </a:pPr>
            <a:r>
              <a:rPr lang="en-US" dirty="0"/>
              <a:t>k.	Twinning.	</a:t>
            </a:r>
          </a:p>
          <a:p>
            <a:pPr marL="0" indent="0">
              <a:buNone/>
            </a:pPr>
            <a:r>
              <a:rPr lang="en-US" dirty="0"/>
              <a:t>l.             Hatcher opened too much during </a:t>
            </a:r>
            <a:r>
              <a:rPr lang="en-US" dirty="0" err="1"/>
              <a:t>pipping</a:t>
            </a:r>
            <a:r>
              <a:rPr lang="en-US" dirty="0"/>
              <a:t> and hatching.</a:t>
            </a:r>
          </a:p>
          <a:p>
            <a:pPr marL="0" indent="0">
              <a:buNone/>
            </a:pPr>
            <a:r>
              <a:rPr lang="en-US" dirty="0"/>
              <a:t>m.	Poor -shell quality.</a:t>
            </a:r>
          </a:p>
          <a:p>
            <a:pPr marL="0" indent="0">
              <a:buNone/>
            </a:pPr>
            <a:r>
              <a:rPr lang="en-US" dirty="0"/>
              <a:t>n.	Breeder diseases.</a:t>
            </a:r>
          </a:p>
          <a:p>
            <a:endParaRPr lang="en-US" dirty="0"/>
          </a:p>
        </p:txBody>
      </p:sp>
      <p:sp>
        <p:nvSpPr>
          <p:cNvPr id="4" name="Date Placeholder 3"/>
          <p:cNvSpPr>
            <a:spLocks noGrp="1"/>
          </p:cNvSpPr>
          <p:nvPr>
            <p:ph type="dt" sz="half" idx="10"/>
          </p:nvPr>
        </p:nvSpPr>
        <p:spPr/>
        <p:txBody>
          <a:bodyPr/>
          <a:lstStyle/>
          <a:p>
            <a:fld id="{79514F05-EC68-46FD-B2DA-D3A4ECA53BD4}" type="datetime2">
              <a:rPr lang="en-US" smtClean="0"/>
              <a:t>Sunday, October 18, 2020</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35748230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TROUBLESHOOTING: SPECIFIC </a:t>
            </a:r>
            <a:r>
              <a:rPr lang="en-US" b="1" dirty="0" smtClean="0"/>
              <a:t>PROBLEMS</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b="1" dirty="0" smtClean="0"/>
              <a:t>7</a:t>
            </a:r>
            <a:r>
              <a:rPr lang="en-US" b="1" dirty="0"/>
              <a:t>. Sign</a:t>
            </a:r>
            <a:r>
              <a:rPr lang="en-US" dirty="0"/>
              <a:t>: Not </a:t>
            </a:r>
            <a:r>
              <a:rPr lang="en-US" dirty="0" err="1"/>
              <a:t>pipped</a:t>
            </a:r>
            <a:r>
              <a:rPr lang="en-US" dirty="0"/>
              <a:t>. Full-term embryo, large yolk sac; yolk sac may not be fully enclosed by abdominal wall, may have residual albumen.</a:t>
            </a:r>
          </a:p>
          <a:p>
            <a:pPr marL="0" indent="0">
              <a:buNone/>
            </a:pPr>
            <a:endParaRPr lang="en-US" dirty="0"/>
          </a:p>
          <a:p>
            <a:r>
              <a:rPr lang="en-US" b="1" dirty="0"/>
              <a:t>Causes:</a:t>
            </a:r>
            <a:endParaRPr lang="en-US" dirty="0"/>
          </a:p>
          <a:p>
            <a:r>
              <a:rPr lang="en-US" dirty="0" smtClean="0"/>
              <a:t>Inadequate </a:t>
            </a:r>
            <a:r>
              <a:rPr lang="en-US" dirty="0"/>
              <a:t>turning, resulting in decreased embryonic membrane development and nutrient absorption.</a:t>
            </a:r>
          </a:p>
          <a:p>
            <a:r>
              <a:rPr lang="en-US" dirty="0" smtClean="0"/>
              <a:t>Humidity </a:t>
            </a:r>
            <a:r>
              <a:rPr lang="en-US" dirty="0"/>
              <a:t>too high during incubation or after transfer.</a:t>
            </a:r>
          </a:p>
          <a:p>
            <a:r>
              <a:rPr lang="en-US" dirty="0" smtClean="0"/>
              <a:t>Incubator </a:t>
            </a:r>
            <a:r>
              <a:rPr lang="en-US" dirty="0"/>
              <a:t>temperature too low.</a:t>
            </a:r>
          </a:p>
          <a:p>
            <a:r>
              <a:rPr lang="en-US" dirty="0" smtClean="0"/>
              <a:t>Hatcher </a:t>
            </a:r>
            <a:r>
              <a:rPr lang="en-US" dirty="0"/>
              <a:t>temperature too high.</a:t>
            </a:r>
          </a:p>
          <a:p>
            <a:r>
              <a:rPr lang="en-US" dirty="0" smtClean="0"/>
              <a:t>Eggs </a:t>
            </a:r>
            <a:r>
              <a:rPr lang="en-US" dirty="0"/>
              <a:t>chilled (e.g., at transfer).</a:t>
            </a:r>
          </a:p>
          <a:p>
            <a:r>
              <a:rPr lang="en-US" dirty="0" smtClean="0"/>
              <a:t>Nutritional </a:t>
            </a:r>
            <a:r>
              <a:rPr lang="en-US" dirty="0"/>
              <a:t>deficiencies.</a:t>
            </a:r>
          </a:p>
          <a:p>
            <a:r>
              <a:rPr lang="en-US" dirty="0" smtClean="0"/>
              <a:t>Heredity</a:t>
            </a:r>
            <a:r>
              <a:rPr lang="en-US" dirty="0"/>
              <a:t>.</a:t>
            </a:r>
          </a:p>
          <a:p>
            <a:r>
              <a:rPr lang="en-US" dirty="0" smtClean="0"/>
              <a:t>Embryological </a:t>
            </a:r>
            <a:r>
              <a:rPr lang="en-US" dirty="0"/>
              <a:t>development accident.</a:t>
            </a:r>
          </a:p>
          <a:p>
            <a:r>
              <a:rPr lang="en-US" dirty="0" smtClean="0"/>
              <a:t>Breeder </a:t>
            </a:r>
            <a:r>
              <a:rPr lang="en-US" dirty="0"/>
              <a:t>diseases.</a:t>
            </a:r>
          </a:p>
          <a:p>
            <a:r>
              <a:rPr lang="en-US" dirty="0" smtClean="0"/>
              <a:t>Inadequate </a:t>
            </a:r>
            <a:r>
              <a:rPr lang="en-US" dirty="0"/>
              <a:t>ventilation.</a:t>
            </a:r>
          </a:p>
          <a:p>
            <a:r>
              <a:rPr lang="en-US" dirty="0" smtClean="0"/>
              <a:t>Prolonged </a:t>
            </a:r>
            <a:r>
              <a:rPr lang="en-US" dirty="0"/>
              <a:t>egg storage.</a:t>
            </a:r>
          </a:p>
          <a:p>
            <a:endParaRPr lang="en-US" dirty="0"/>
          </a:p>
        </p:txBody>
      </p:sp>
      <p:sp>
        <p:nvSpPr>
          <p:cNvPr id="4" name="Date Placeholder 3"/>
          <p:cNvSpPr>
            <a:spLocks noGrp="1"/>
          </p:cNvSpPr>
          <p:nvPr>
            <p:ph type="dt" sz="half" idx="10"/>
          </p:nvPr>
        </p:nvSpPr>
        <p:spPr/>
        <p:txBody>
          <a:bodyPr/>
          <a:lstStyle/>
          <a:p>
            <a:fld id="{92488BB3-5443-4DA4-800A-D3B9D22A37DE}" type="datetime2">
              <a:rPr lang="en-US" smtClean="0"/>
              <a:t>Sunday, October 18, 2020</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575341571"/>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marL="0" indent="0">
              <a:buNone/>
            </a:pPr>
            <a:r>
              <a:rPr lang="en-US" b="1" dirty="0"/>
              <a:t>8. Sign:</a:t>
            </a:r>
            <a:r>
              <a:rPr lang="en-US" dirty="0"/>
              <a:t> </a:t>
            </a:r>
            <a:r>
              <a:rPr lang="en-US" dirty="0" err="1"/>
              <a:t>Pipped</a:t>
            </a:r>
            <a:r>
              <a:rPr lang="en-US" dirty="0"/>
              <a:t>. Full-term embryo, dead in shell.</a:t>
            </a:r>
          </a:p>
          <a:p>
            <a:r>
              <a:rPr lang="en-US" b="1" dirty="0"/>
              <a:t>Causes:</a:t>
            </a:r>
            <a:endParaRPr lang="en-US" dirty="0"/>
          </a:p>
          <a:p>
            <a:r>
              <a:rPr lang="en-US" dirty="0" smtClean="0"/>
              <a:t>Low </a:t>
            </a:r>
            <a:r>
              <a:rPr lang="en-US" dirty="0"/>
              <a:t>humidity or temperature for a prolonged period.</a:t>
            </a:r>
          </a:p>
          <a:p>
            <a:r>
              <a:rPr lang="en-US" dirty="0" smtClean="0"/>
              <a:t>Low </a:t>
            </a:r>
            <a:r>
              <a:rPr lang="en-US" dirty="0"/>
              <a:t>humidity during hatching.</a:t>
            </a:r>
          </a:p>
          <a:p>
            <a:r>
              <a:rPr lang="en-US" dirty="0" smtClean="0"/>
              <a:t>High </a:t>
            </a:r>
            <a:r>
              <a:rPr lang="en-US" dirty="0"/>
              <a:t>temperature during hatching.</a:t>
            </a:r>
          </a:p>
          <a:p>
            <a:r>
              <a:rPr lang="en-US" dirty="0" smtClean="0"/>
              <a:t>Nutritional </a:t>
            </a:r>
            <a:r>
              <a:rPr lang="en-US" dirty="0"/>
              <a:t>deficiencies.</a:t>
            </a:r>
          </a:p>
          <a:p>
            <a:r>
              <a:rPr lang="en-US" dirty="0" smtClean="0"/>
              <a:t>Breeder </a:t>
            </a:r>
            <a:r>
              <a:rPr lang="en-US" dirty="0"/>
              <a:t>diseases.</a:t>
            </a:r>
          </a:p>
          <a:p>
            <a:r>
              <a:rPr lang="en-US" dirty="0" smtClean="0"/>
              <a:t>Poor </a:t>
            </a:r>
            <a:r>
              <a:rPr lang="en-US" dirty="0"/>
              <a:t>ventilation.</a:t>
            </a:r>
          </a:p>
          <a:p>
            <a:r>
              <a:rPr lang="en-US" dirty="0" smtClean="0"/>
              <a:t>Inadequate </a:t>
            </a:r>
            <a:r>
              <a:rPr lang="en-US" dirty="0"/>
              <a:t>turning during first 12 days.</a:t>
            </a:r>
          </a:p>
          <a:p>
            <a:r>
              <a:rPr lang="en-US" dirty="0" smtClean="0"/>
              <a:t>Injury </a:t>
            </a:r>
            <a:r>
              <a:rPr lang="en-US" dirty="0"/>
              <a:t>during transfer.</a:t>
            </a:r>
          </a:p>
          <a:p>
            <a:r>
              <a:rPr lang="en-US" dirty="0" smtClean="0"/>
              <a:t>Prolonged </a:t>
            </a:r>
            <a:r>
              <a:rPr lang="en-US" dirty="0"/>
              <a:t>egg storage.</a:t>
            </a:r>
          </a:p>
          <a:p>
            <a:endParaRPr lang="en-US" dirty="0"/>
          </a:p>
        </p:txBody>
      </p:sp>
      <p:sp>
        <p:nvSpPr>
          <p:cNvPr id="4" name="Date Placeholder 3"/>
          <p:cNvSpPr>
            <a:spLocks noGrp="1"/>
          </p:cNvSpPr>
          <p:nvPr>
            <p:ph type="dt" sz="half" idx="10"/>
          </p:nvPr>
        </p:nvSpPr>
        <p:spPr/>
        <p:txBody>
          <a:bodyPr/>
          <a:lstStyle/>
          <a:p>
            <a:fld id="{8D0806AA-AAF7-4484-B91E-D87F2E5B8C08}" type="datetime2">
              <a:rPr lang="en-US" smtClean="0"/>
              <a:t>Sunday, October 18, 2020</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76515637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a:t>9. Sign:</a:t>
            </a:r>
            <a:r>
              <a:rPr lang="en-US" dirty="0"/>
              <a:t> Shell partially </a:t>
            </a:r>
            <a:r>
              <a:rPr lang="en-US" dirty="0" err="1"/>
              <a:t>pipped</a:t>
            </a:r>
            <a:r>
              <a:rPr lang="en-US" dirty="0"/>
              <a:t>, embryo alive or dead.</a:t>
            </a:r>
          </a:p>
          <a:p>
            <a:r>
              <a:rPr lang="en-US" b="1" dirty="0"/>
              <a:t>Causes:</a:t>
            </a:r>
            <a:endParaRPr lang="en-US" dirty="0"/>
          </a:p>
          <a:p>
            <a:r>
              <a:rPr lang="en-US" dirty="0" smtClean="0"/>
              <a:t>Excessive </a:t>
            </a:r>
            <a:r>
              <a:rPr lang="en-US" dirty="0"/>
              <a:t>fumigation during hatching.</a:t>
            </a:r>
          </a:p>
          <a:p>
            <a:r>
              <a:rPr lang="en-US" dirty="0" smtClean="0"/>
              <a:t>Eggs </a:t>
            </a:r>
            <a:r>
              <a:rPr lang="en-US" dirty="0"/>
              <a:t>set small end up.</a:t>
            </a:r>
          </a:p>
          <a:p>
            <a:endParaRPr lang="en-US" dirty="0"/>
          </a:p>
        </p:txBody>
      </p:sp>
      <p:sp>
        <p:nvSpPr>
          <p:cNvPr id="4" name="Date Placeholder 3"/>
          <p:cNvSpPr>
            <a:spLocks noGrp="1"/>
          </p:cNvSpPr>
          <p:nvPr>
            <p:ph type="dt" sz="half" idx="10"/>
          </p:nvPr>
        </p:nvSpPr>
        <p:spPr/>
        <p:txBody>
          <a:bodyPr/>
          <a:lstStyle/>
          <a:p>
            <a:fld id="{C4F919CE-16B0-4C1E-A87B-22C62934CC98}" type="datetime2">
              <a:rPr lang="en-US" smtClean="0"/>
              <a:t>Sunday, October 18, 2020</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9908240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a:t>10. Sign:</a:t>
            </a:r>
            <a:r>
              <a:rPr lang="en-US" dirty="0"/>
              <a:t> Chicks hatch early; tendency to be thin and noisy.</a:t>
            </a:r>
          </a:p>
          <a:p>
            <a:r>
              <a:rPr lang="en-US" b="1" dirty="0"/>
              <a:t>Causes:</a:t>
            </a:r>
            <a:endParaRPr lang="en-US" dirty="0"/>
          </a:p>
          <a:p>
            <a:pPr marL="514350" indent="-514350">
              <a:buFont typeface="+mj-lt"/>
              <a:buAutoNum type="alphaLcParenR"/>
            </a:pPr>
            <a:r>
              <a:rPr lang="en-US" dirty="0" smtClean="0"/>
              <a:t>Small </a:t>
            </a:r>
            <a:r>
              <a:rPr lang="en-US" dirty="0"/>
              <a:t>eggs.</a:t>
            </a:r>
          </a:p>
          <a:p>
            <a:pPr marL="514350" indent="-514350">
              <a:buFont typeface="+mj-lt"/>
              <a:buAutoNum type="alphaLcParenR"/>
            </a:pPr>
            <a:r>
              <a:rPr lang="en-US" dirty="0" smtClean="0"/>
              <a:t>Differences </a:t>
            </a:r>
            <a:r>
              <a:rPr lang="en-US" dirty="0"/>
              <a:t>among breeds.</a:t>
            </a:r>
          </a:p>
          <a:p>
            <a:pPr marL="514350" indent="-514350">
              <a:buFont typeface="+mj-lt"/>
              <a:buAutoNum type="alphaLcParenR"/>
            </a:pPr>
            <a:r>
              <a:rPr lang="en-US" dirty="0" smtClean="0"/>
              <a:t>Incubator </a:t>
            </a:r>
            <a:r>
              <a:rPr lang="en-US" dirty="0"/>
              <a:t>temperature too high.</a:t>
            </a:r>
          </a:p>
          <a:p>
            <a:pPr marL="514350" indent="-514350">
              <a:buFont typeface="+mj-lt"/>
              <a:buAutoNum type="alphaLcParenR"/>
            </a:pPr>
            <a:r>
              <a:rPr lang="en-US" dirty="0" smtClean="0"/>
              <a:t>Incubator </a:t>
            </a:r>
            <a:r>
              <a:rPr lang="en-US" dirty="0"/>
              <a:t>humidity too low.</a:t>
            </a:r>
          </a:p>
          <a:p>
            <a:endParaRPr lang="en-US" dirty="0"/>
          </a:p>
        </p:txBody>
      </p:sp>
      <p:sp>
        <p:nvSpPr>
          <p:cNvPr id="4" name="Date Placeholder 3"/>
          <p:cNvSpPr>
            <a:spLocks noGrp="1"/>
          </p:cNvSpPr>
          <p:nvPr>
            <p:ph type="dt" sz="half" idx="10"/>
          </p:nvPr>
        </p:nvSpPr>
        <p:spPr/>
        <p:txBody>
          <a:bodyPr/>
          <a:lstStyle/>
          <a:p>
            <a:fld id="{77300D47-B6AD-4947-BF54-67DCB07D39D3}" type="datetime2">
              <a:rPr lang="en-US" smtClean="0"/>
              <a:t>Sunday, October 18, 2020</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513056312"/>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marL="0" indent="0">
              <a:buNone/>
            </a:pPr>
            <a:r>
              <a:rPr lang="en-US" b="1" dirty="0"/>
              <a:t>11. Sign:</a:t>
            </a:r>
            <a:r>
              <a:rPr lang="en-US" dirty="0"/>
              <a:t> Chicks hatch late.</a:t>
            </a:r>
          </a:p>
          <a:p>
            <a:r>
              <a:rPr lang="en-US" b="1" dirty="0"/>
              <a:t>Causes:</a:t>
            </a:r>
            <a:endParaRPr lang="en-US" dirty="0"/>
          </a:p>
          <a:p>
            <a:pPr marL="514350" indent="-514350">
              <a:buFont typeface="+mj-lt"/>
              <a:buAutoNum type="alphaLcParenR"/>
            </a:pPr>
            <a:r>
              <a:rPr lang="en-US" dirty="0" smtClean="0"/>
              <a:t>Large </a:t>
            </a:r>
            <a:r>
              <a:rPr lang="en-US" dirty="0"/>
              <a:t>eggs.</a:t>
            </a:r>
          </a:p>
          <a:p>
            <a:pPr marL="514350" indent="-514350">
              <a:buFont typeface="+mj-lt"/>
              <a:buAutoNum type="alphaLcParenR"/>
            </a:pPr>
            <a:r>
              <a:rPr lang="en-US" dirty="0" smtClean="0"/>
              <a:t>Old </a:t>
            </a:r>
            <a:r>
              <a:rPr lang="en-US" dirty="0"/>
              <a:t>breeders.</a:t>
            </a:r>
          </a:p>
          <a:p>
            <a:pPr marL="514350" indent="-514350">
              <a:buFont typeface="+mj-lt"/>
              <a:buAutoNum type="alphaLcParenR"/>
            </a:pPr>
            <a:r>
              <a:rPr lang="en-US" dirty="0" smtClean="0"/>
              <a:t>Eggs </a:t>
            </a:r>
            <a:r>
              <a:rPr lang="en-US" dirty="0"/>
              <a:t>stored too long (increase in incubation time /day of storage, 0.5% to 1.2% decrease in number hatched /day of storage).</a:t>
            </a:r>
          </a:p>
          <a:p>
            <a:pPr marL="514350" indent="-514350">
              <a:buFont typeface="+mj-lt"/>
              <a:buAutoNum type="alphaLcParenR"/>
            </a:pPr>
            <a:r>
              <a:rPr lang="en-US" dirty="0" smtClean="0"/>
              <a:t>Incubator </a:t>
            </a:r>
            <a:r>
              <a:rPr lang="en-US" dirty="0"/>
              <a:t>temperature too low.</a:t>
            </a:r>
          </a:p>
          <a:p>
            <a:pPr marL="514350" indent="-514350">
              <a:buFont typeface="+mj-lt"/>
              <a:buAutoNum type="alphaLcParenR"/>
            </a:pPr>
            <a:r>
              <a:rPr lang="en-US" dirty="0" smtClean="0"/>
              <a:t>Weak </a:t>
            </a:r>
            <a:r>
              <a:rPr lang="en-US" dirty="0"/>
              <a:t>embryos.</a:t>
            </a:r>
          </a:p>
          <a:p>
            <a:pPr marL="514350" indent="-514350">
              <a:buFont typeface="+mj-lt"/>
              <a:buAutoNum type="alphaLcParenR"/>
            </a:pPr>
            <a:r>
              <a:rPr lang="en-US" dirty="0" smtClean="0"/>
              <a:t>Inbreeding</a:t>
            </a:r>
            <a:r>
              <a:rPr lang="en-US" dirty="0"/>
              <a:t>.</a:t>
            </a:r>
          </a:p>
          <a:p>
            <a:pPr marL="514350" indent="-514350">
              <a:buFont typeface="+mj-lt"/>
              <a:buAutoNum type="alphaLcParenR"/>
            </a:pPr>
            <a:r>
              <a:rPr lang="en-US" dirty="0" smtClean="0"/>
              <a:t>Incubator </a:t>
            </a:r>
            <a:r>
              <a:rPr lang="en-US" dirty="0"/>
              <a:t>humidity too high.</a:t>
            </a:r>
          </a:p>
          <a:p>
            <a:endParaRPr lang="en-US" dirty="0"/>
          </a:p>
        </p:txBody>
      </p:sp>
      <p:sp>
        <p:nvSpPr>
          <p:cNvPr id="4" name="Date Placeholder 3"/>
          <p:cNvSpPr>
            <a:spLocks noGrp="1"/>
          </p:cNvSpPr>
          <p:nvPr>
            <p:ph type="dt" sz="half" idx="10"/>
          </p:nvPr>
        </p:nvSpPr>
        <p:spPr/>
        <p:txBody>
          <a:bodyPr/>
          <a:lstStyle/>
          <a:p>
            <a:fld id="{193C1028-7863-472A-B5A2-7E457B04CD96}" type="datetime2">
              <a:rPr lang="en-US" smtClean="0"/>
              <a:t>Sunday, October 18, 2020</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77363059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b="1" dirty="0"/>
              <a:t>12. Sign:</a:t>
            </a:r>
            <a:r>
              <a:rPr lang="en-US" dirty="0"/>
              <a:t> Slow, protracted (drawn-out) hatch.</a:t>
            </a:r>
          </a:p>
          <a:p>
            <a:r>
              <a:rPr lang="en-US" b="1" dirty="0"/>
              <a:t>Causes:</a:t>
            </a:r>
            <a:endParaRPr lang="en-US" dirty="0"/>
          </a:p>
          <a:p>
            <a:pPr marL="514350" indent="-514350">
              <a:buFont typeface="+mj-lt"/>
              <a:buAutoNum type="alphaLcParenR"/>
            </a:pPr>
            <a:r>
              <a:rPr lang="en-US" dirty="0" smtClean="0"/>
              <a:t>Mix </a:t>
            </a:r>
            <a:r>
              <a:rPr lang="en-US" dirty="0"/>
              <a:t>in the incubator of eggs stored for long and short periods (1.2% loss of hatch/day of storage when all eggs set at the same time; only 0.5% loss/day when eggs stored for long periods are set earlier to allow a longer incubation period).</a:t>
            </a:r>
          </a:p>
          <a:p>
            <a:pPr marL="514350" indent="-514350">
              <a:buFont typeface="+mj-lt"/>
              <a:buAutoNum type="alphaLcParenR"/>
            </a:pPr>
            <a:r>
              <a:rPr lang="en-US" dirty="0" smtClean="0"/>
              <a:t>Mix </a:t>
            </a:r>
            <a:r>
              <a:rPr lang="en-US" dirty="0"/>
              <a:t>of eggs from young and old breeders.</a:t>
            </a:r>
          </a:p>
          <a:p>
            <a:pPr marL="514350" indent="-514350">
              <a:buFont typeface="+mj-lt"/>
              <a:buAutoNum type="alphaLcParenR"/>
            </a:pPr>
            <a:r>
              <a:rPr lang="en-US" dirty="0" smtClean="0"/>
              <a:t>Mix </a:t>
            </a:r>
            <a:r>
              <a:rPr lang="en-US" dirty="0"/>
              <a:t>of large and small eggs.</a:t>
            </a:r>
          </a:p>
          <a:p>
            <a:pPr marL="514350" indent="-514350">
              <a:buFont typeface="+mj-lt"/>
              <a:buAutoNum type="alphaLcParenR"/>
            </a:pPr>
            <a:r>
              <a:rPr lang="en-US" dirty="0" smtClean="0"/>
              <a:t>Improper </a:t>
            </a:r>
            <a:r>
              <a:rPr lang="en-US" dirty="0"/>
              <a:t>egg handling.</a:t>
            </a:r>
          </a:p>
          <a:p>
            <a:pPr marL="514350" indent="-514350">
              <a:buFont typeface="+mj-lt"/>
              <a:buAutoNum type="alphaLcParenR"/>
            </a:pPr>
            <a:r>
              <a:rPr lang="en-US" dirty="0" smtClean="0"/>
              <a:t>Hot </a:t>
            </a:r>
            <a:r>
              <a:rPr lang="en-US" dirty="0"/>
              <a:t>or cold spots in incubator or hatcher.</a:t>
            </a:r>
          </a:p>
          <a:p>
            <a:pPr marL="514350" indent="-514350">
              <a:buFont typeface="+mj-lt"/>
              <a:buAutoNum type="alphaLcParenR"/>
            </a:pPr>
            <a:r>
              <a:rPr lang="en-US" dirty="0" smtClean="0"/>
              <a:t>Incubator </a:t>
            </a:r>
            <a:r>
              <a:rPr lang="en-US" dirty="0"/>
              <a:t>or hatcher temperature too high or too low.</a:t>
            </a:r>
          </a:p>
          <a:p>
            <a:pPr marL="514350" indent="-514350">
              <a:buFont typeface="+mj-lt"/>
              <a:buAutoNum type="alphaLcParenR"/>
            </a:pPr>
            <a:r>
              <a:rPr lang="en-US" dirty="0" smtClean="0"/>
              <a:t>Room </a:t>
            </a:r>
            <a:r>
              <a:rPr lang="en-US" dirty="0"/>
              <a:t>ventilation system improper; high positive pressure or low negative pressure. Such pressures may alter incubator or hatcher ventilation.</a:t>
            </a:r>
          </a:p>
          <a:p>
            <a:endParaRPr lang="en-US" dirty="0"/>
          </a:p>
        </p:txBody>
      </p:sp>
      <p:sp>
        <p:nvSpPr>
          <p:cNvPr id="4" name="Date Placeholder 3"/>
          <p:cNvSpPr>
            <a:spLocks noGrp="1"/>
          </p:cNvSpPr>
          <p:nvPr>
            <p:ph type="dt" sz="half" idx="10"/>
          </p:nvPr>
        </p:nvSpPr>
        <p:spPr/>
        <p:txBody>
          <a:bodyPr/>
          <a:lstStyle/>
          <a:p>
            <a:fld id="{36930D44-26BB-457F-A1EA-2A035F411740}" type="datetime2">
              <a:rPr lang="en-US" smtClean="0"/>
              <a:t>Sunday, October 18, 2020</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832543025"/>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n-US" b="1" dirty="0"/>
              <a:t>13. Sign:</a:t>
            </a:r>
            <a:r>
              <a:rPr lang="en-US" dirty="0"/>
              <a:t> Trays not uniform in hatch or chick quality.</a:t>
            </a:r>
          </a:p>
          <a:p>
            <a:r>
              <a:rPr lang="en-US" b="1" dirty="0"/>
              <a:t>Causes:</a:t>
            </a:r>
            <a:endParaRPr lang="en-US" dirty="0"/>
          </a:p>
          <a:p>
            <a:r>
              <a:rPr lang="en-US" dirty="0" smtClean="0"/>
              <a:t>Mix </a:t>
            </a:r>
            <a:r>
              <a:rPr lang="en-US" dirty="0"/>
              <a:t>of large and small eggs.</a:t>
            </a:r>
          </a:p>
          <a:p>
            <a:r>
              <a:rPr lang="en-US" dirty="0" smtClean="0"/>
              <a:t>Mix </a:t>
            </a:r>
            <a:r>
              <a:rPr lang="en-US" dirty="0"/>
              <a:t>of eggs from young and old breeders.</a:t>
            </a:r>
          </a:p>
          <a:p>
            <a:r>
              <a:rPr lang="en-US" dirty="0" smtClean="0"/>
              <a:t>Mix </a:t>
            </a:r>
            <a:r>
              <a:rPr lang="en-US" dirty="0"/>
              <a:t>of eggs from different strains or breeds.</a:t>
            </a:r>
          </a:p>
          <a:p>
            <a:r>
              <a:rPr lang="en-US" dirty="0" smtClean="0"/>
              <a:t>Some </a:t>
            </a:r>
            <a:r>
              <a:rPr lang="en-US" dirty="0"/>
              <a:t>eggs stored much longer.</a:t>
            </a:r>
          </a:p>
          <a:p>
            <a:r>
              <a:rPr lang="en-US" dirty="0" smtClean="0"/>
              <a:t>Lack </a:t>
            </a:r>
            <a:r>
              <a:rPr lang="en-US" dirty="0"/>
              <a:t>of uniform ventilation in setter or hatcher.</a:t>
            </a:r>
          </a:p>
          <a:p>
            <a:r>
              <a:rPr lang="en-US" dirty="0" smtClean="0"/>
              <a:t>Disease </a:t>
            </a:r>
            <a:r>
              <a:rPr lang="en-US" dirty="0"/>
              <a:t>or other stress in one or more breeder flocks.</a:t>
            </a:r>
          </a:p>
          <a:p>
            <a:r>
              <a:rPr lang="en-US" dirty="0" smtClean="0"/>
              <a:t>Variation </a:t>
            </a:r>
            <a:r>
              <a:rPr lang="en-US" dirty="0"/>
              <a:t>in-egg storage procedures among flocks.</a:t>
            </a:r>
          </a:p>
          <a:p>
            <a:endParaRPr lang="en-US" dirty="0"/>
          </a:p>
        </p:txBody>
      </p:sp>
      <p:sp>
        <p:nvSpPr>
          <p:cNvPr id="4" name="Date Placeholder 3"/>
          <p:cNvSpPr>
            <a:spLocks noGrp="1"/>
          </p:cNvSpPr>
          <p:nvPr>
            <p:ph type="dt" sz="half" idx="10"/>
          </p:nvPr>
        </p:nvSpPr>
        <p:spPr/>
        <p:txBody>
          <a:bodyPr/>
          <a:lstStyle/>
          <a:p>
            <a:fld id="{6F98A244-3860-4A99-ABA3-4187047AA3ED}" type="datetime2">
              <a:rPr lang="en-US" smtClean="0"/>
              <a:t>Sunday, October 18, 2020</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457514532"/>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a:t>14. Sign:</a:t>
            </a:r>
            <a:r>
              <a:rPr lang="en-US" dirty="0"/>
              <a:t> Sticky chicks; chicks smeared with albumen.</a:t>
            </a:r>
          </a:p>
          <a:p>
            <a:r>
              <a:rPr lang="en-US" b="1" dirty="0"/>
              <a:t>Causes:</a:t>
            </a:r>
            <a:endParaRPr lang="en-US" dirty="0"/>
          </a:p>
          <a:p>
            <a:r>
              <a:rPr lang="en-US" dirty="0" smtClean="0"/>
              <a:t>Low </a:t>
            </a:r>
            <a:r>
              <a:rPr lang="en-US" dirty="0"/>
              <a:t>incubation temperature.</a:t>
            </a:r>
          </a:p>
          <a:p>
            <a:r>
              <a:rPr lang="en-US" dirty="0" smtClean="0"/>
              <a:t>High </a:t>
            </a:r>
            <a:r>
              <a:rPr lang="en-US" dirty="0"/>
              <a:t>incubation humidity.</a:t>
            </a:r>
          </a:p>
          <a:p>
            <a:r>
              <a:rPr lang="en-US" dirty="0" smtClean="0"/>
              <a:t>Improper </a:t>
            </a:r>
            <a:r>
              <a:rPr lang="en-US" dirty="0"/>
              <a:t>turning. This results in reduced embryonic membrane growth and reduced nutrient absorption.</a:t>
            </a:r>
          </a:p>
          <a:p>
            <a:r>
              <a:rPr lang="en-US" dirty="0" smtClean="0"/>
              <a:t>Old </a:t>
            </a:r>
            <a:r>
              <a:rPr lang="en-US" dirty="0"/>
              <a:t>eggs.</a:t>
            </a:r>
          </a:p>
          <a:p>
            <a:r>
              <a:rPr lang="en-US" dirty="0" smtClean="0"/>
              <a:t>Very </a:t>
            </a:r>
            <a:r>
              <a:rPr lang="en-US" dirty="0"/>
              <a:t>large eggs.</a:t>
            </a:r>
          </a:p>
          <a:p>
            <a:endParaRPr lang="en-US" dirty="0"/>
          </a:p>
        </p:txBody>
      </p:sp>
      <p:sp>
        <p:nvSpPr>
          <p:cNvPr id="4" name="Date Placeholder 3"/>
          <p:cNvSpPr>
            <a:spLocks noGrp="1"/>
          </p:cNvSpPr>
          <p:nvPr>
            <p:ph type="dt" sz="half" idx="10"/>
          </p:nvPr>
        </p:nvSpPr>
        <p:spPr/>
        <p:txBody>
          <a:bodyPr/>
          <a:lstStyle/>
          <a:p>
            <a:fld id="{F7257AD3-6F08-4141-9809-B5D78888A1C5}" type="datetime2">
              <a:rPr lang="en-US" smtClean="0"/>
              <a:t>Sunday, October 18, 2020</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4202079246"/>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marL="0" indent="0">
              <a:buNone/>
            </a:pPr>
            <a:r>
              <a:rPr lang="en-US" b="1" dirty="0"/>
              <a:t>15. Sign</a:t>
            </a:r>
            <a:r>
              <a:rPr lang="en-US" dirty="0"/>
              <a:t>: Chicks stuck in shell, dry; chicks with shell fragments stuck to down feathers.</a:t>
            </a:r>
          </a:p>
          <a:p>
            <a:r>
              <a:rPr lang="en-US" b="1" dirty="0"/>
              <a:t>Causes:</a:t>
            </a:r>
            <a:endParaRPr lang="en-US" dirty="0"/>
          </a:p>
          <a:p>
            <a:pPr marL="514350" indent="-514350">
              <a:buFont typeface="+mj-lt"/>
              <a:buAutoNum type="alphaLcParenR"/>
            </a:pPr>
            <a:r>
              <a:rPr lang="en-US" dirty="0" smtClean="0"/>
              <a:t>Humidity </a:t>
            </a:r>
            <a:r>
              <a:rPr lang="en-US" dirty="0"/>
              <a:t>too low during egg storage, incubation, and/or hatching.</a:t>
            </a:r>
          </a:p>
          <a:p>
            <a:pPr marL="514350" indent="-514350">
              <a:buFont typeface="+mj-lt"/>
              <a:buAutoNum type="alphaLcParenR"/>
            </a:pPr>
            <a:r>
              <a:rPr lang="en-US" dirty="0" smtClean="0"/>
              <a:t>Improper </a:t>
            </a:r>
            <a:r>
              <a:rPr lang="en-US" dirty="0"/>
              <a:t>egg turning.</a:t>
            </a:r>
          </a:p>
          <a:p>
            <a:pPr marL="514350" indent="-514350">
              <a:buFont typeface="+mj-lt"/>
              <a:buAutoNum type="alphaLcParenR"/>
            </a:pPr>
            <a:r>
              <a:rPr lang="en-US" dirty="0" smtClean="0"/>
              <a:t>Cracked </a:t>
            </a:r>
            <a:r>
              <a:rPr lang="en-US" dirty="0"/>
              <a:t>eggs or poor shell quality.</a:t>
            </a:r>
          </a:p>
          <a:p>
            <a:pPr marL="0" indent="0">
              <a:buNone/>
            </a:pPr>
            <a:endParaRPr lang="en-US" b="1" dirty="0"/>
          </a:p>
          <a:p>
            <a:pPr marL="0" indent="0">
              <a:buNone/>
            </a:pPr>
            <a:r>
              <a:rPr lang="en-US" b="1" dirty="0" smtClean="0"/>
              <a:t>16</a:t>
            </a:r>
            <a:r>
              <a:rPr lang="en-US" b="1" dirty="0"/>
              <a:t>. Sign:</a:t>
            </a:r>
            <a:r>
              <a:rPr lang="en-US" dirty="0"/>
              <a:t> Premature hatching; bloody navels.</a:t>
            </a:r>
          </a:p>
          <a:p>
            <a:r>
              <a:rPr lang="en-US" b="1" dirty="0" smtClean="0"/>
              <a:t>Cause:</a:t>
            </a:r>
            <a:endParaRPr lang="en-US" dirty="0"/>
          </a:p>
          <a:p>
            <a:pPr marL="514350" indent="-514350">
              <a:buFont typeface="+mj-lt"/>
              <a:buAutoNum type="alphaLcParenR"/>
            </a:pPr>
            <a:r>
              <a:rPr lang="en-US" dirty="0" smtClean="0"/>
              <a:t>Incubator </a:t>
            </a:r>
            <a:r>
              <a:rPr lang="en-US" dirty="0"/>
              <a:t>and / or hatcher temperature too high.</a:t>
            </a:r>
          </a:p>
          <a:p>
            <a:endParaRPr lang="en-US" dirty="0"/>
          </a:p>
        </p:txBody>
      </p:sp>
      <p:sp>
        <p:nvSpPr>
          <p:cNvPr id="4" name="Date Placeholder 3"/>
          <p:cNvSpPr>
            <a:spLocks noGrp="1"/>
          </p:cNvSpPr>
          <p:nvPr>
            <p:ph type="dt" sz="half" idx="10"/>
          </p:nvPr>
        </p:nvSpPr>
        <p:spPr/>
        <p:txBody>
          <a:bodyPr/>
          <a:lstStyle/>
          <a:p>
            <a:fld id="{C66EAFD4-9ABA-4200-8FDD-A50FD61A1576}" type="datetime2">
              <a:rPr lang="en-US" smtClean="0"/>
              <a:t>Sunday, October 18, 2020</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5467457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0"/>
            <a:ext cx="7543800" cy="914400"/>
          </a:xfrm>
        </p:spPr>
        <p:txBody>
          <a:bodyPr/>
          <a:lstStyle/>
          <a:p>
            <a:r>
              <a:rPr lang="en-US" dirty="0">
                <a:effectLst/>
              </a:rPr>
              <a:t>a. Fresh Egg Breakout</a:t>
            </a:r>
            <a:endParaRPr lang="en-US" b="1" dirty="0">
              <a:effectLst/>
            </a:endParaRPr>
          </a:p>
        </p:txBody>
      </p:sp>
      <p:sp>
        <p:nvSpPr>
          <p:cNvPr id="2" name="Content Placeholder 1"/>
          <p:cNvSpPr>
            <a:spLocks noGrp="1"/>
          </p:cNvSpPr>
          <p:nvPr>
            <p:ph idx="1"/>
          </p:nvPr>
        </p:nvSpPr>
        <p:spPr>
          <a:xfrm>
            <a:off x="457200" y="914400"/>
            <a:ext cx="8382000" cy="5638800"/>
          </a:xfrm>
        </p:spPr>
        <p:txBody>
          <a:bodyPr>
            <a:normAutofit fontScale="70000" lnSpcReduction="20000"/>
          </a:bodyPr>
          <a:lstStyle/>
          <a:p>
            <a:pPr algn="just"/>
            <a:r>
              <a:rPr lang="en-US" dirty="0" smtClean="0">
                <a:effectLst/>
              </a:rPr>
              <a:t>The </a:t>
            </a:r>
            <a:r>
              <a:rPr lang="en-US" dirty="0">
                <a:effectLst/>
              </a:rPr>
              <a:t>breakout of fresh eggs has the advantage of being the quickest way to estimate fertility in the breeder flock. It is useful when a flock begins to lay or when a flock has been treated for a disease or fertility problem. Fertility can be determined on the day the eggs are laid rather than having to wait until after incubation. For example, if there is a storage time of one week and fertility is determined by the hatch day breakout method, then the information regarding flock fertility is four weeks behind actual flock performance. While fresh egg breakout can provide the current status fertility in a flock, it has several disadvantages.</a:t>
            </a:r>
          </a:p>
          <a:p>
            <a:pPr algn="just"/>
            <a:r>
              <a:rPr lang="en-US" dirty="0">
                <a:effectLst/>
              </a:rPr>
              <a:t>The most serious disadvantage of fresh egg breakout is that it provides information only on fertility and does not measure other valuable information on additional important causes of reproductive failure such as embryonic mortality and contamination. A second disadvantage is the loss of valuable hatching eggs and potential chicks with this procedure. However, a relatively small sample size is normally used for fresh egg breakout. Because valuable hatching eggs must be used, the sample size rarely exceeds 100, resulting in the third disadvantage, errors of prediction. A fourth disadvantage of a fresh egg breakout is that it is more difficult to distinguish between fertility and infertility in fresh eggs than when eggs have been incubated for several days. However, distinguishing fertiles from infertiles is certainly not impossible with a little practice. To correctly distinguish the differences in fertile and infertile eggs, the germinal must be examined.</a:t>
            </a:r>
          </a:p>
          <a:p>
            <a:pPr marL="475488" indent="-457200" algn="just">
              <a:buFont typeface="+mj-lt"/>
              <a:buAutoNum type="arabicPeriod"/>
            </a:pPr>
            <a:endParaRPr lang="en-US" dirty="0">
              <a:effectLst/>
            </a:endParaRPr>
          </a:p>
        </p:txBody>
      </p:sp>
      <p:sp>
        <p:nvSpPr>
          <p:cNvPr id="4" name="Date Placeholder 3"/>
          <p:cNvSpPr>
            <a:spLocks noGrp="1"/>
          </p:cNvSpPr>
          <p:nvPr>
            <p:ph type="dt" sz="half" idx="10"/>
          </p:nvPr>
        </p:nvSpPr>
        <p:spPr/>
        <p:txBody>
          <a:bodyPr/>
          <a:lstStyle/>
          <a:p>
            <a:fld id="{80F10489-41DA-4F0E-9376-CE608FAD7FD3}" type="datetime2">
              <a:rPr lang="en-US" smtClean="0"/>
              <a:t>Sunday, October 18, 2020</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86008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randombar(horizont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10000"/>
          </a:bodyPr>
          <a:lstStyle/>
          <a:p>
            <a:pPr marL="0" indent="0">
              <a:buNone/>
            </a:pPr>
            <a:r>
              <a:rPr lang="en-US" b="1" dirty="0"/>
              <a:t>17. Sign:</a:t>
            </a:r>
            <a:r>
              <a:rPr lang="en-US" dirty="0"/>
              <a:t> Small chicks.</a:t>
            </a:r>
          </a:p>
          <a:p>
            <a:r>
              <a:rPr lang="en-US" b="1" dirty="0"/>
              <a:t>Causes:</a:t>
            </a:r>
            <a:endParaRPr lang="en-US" dirty="0"/>
          </a:p>
          <a:p>
            <a:pPr marL="514350" indent="-514350">
              <a:buFont typeface="+mj-lt"/>
              <a:buAutoNum type="alphaLcParenR"/>
            </a:pPr>
            <a:r>
              <a:rPr lang="en-US" dirty="0" smtClean="0"/>
              <a:t>Small </a:t>
            </a:r>
            <a:r>
              <a:rPr lang="en-US" dirty="0"/>
              <a:t>eggs.</a:t>
            </a:r>
          </a:p>
          <a:p>
            <a:pPr marL="514350" indent="-514350">
              <a:buFont typeface="+mj-lt"/>
              <a:buAutoNum type="alphaLcParenR"/>
            </a:pPr>
            <a:r>
              <a:rPr lang="en-US" dirty="0" smtClean="0"/>
              <a:t>Low </a:t>
            </a:r>
            <a:r>
              <a:rPr lang="en-US" dirty="0"/>
              <a:t>humidity during egg storage and/or incubation.</a:t>
            </a:r>
          </a:p>
          <a:p>
            <a:pPr marL="514350" indent="-514350">
              <a:buFont typeface="+mj-lt"/>
              <a:buAutoNum type="alphaLcParenR"/>
            </a:pPr>
            <a:r>
              <a:rPr lang="en-US" dirty="0" smtClean="0"/>
              <a:t>High </a:t>
            </a:r>
            <a:r>
              <a:rPr lang="en-US" dirty="0"/>
              <a:t>incubation temperature.</a:t>
            </a:r>
          </a:p>
          <a:p>
            <a:pPr marL="514350" indent="-514350">
              <a:buFont typeface="+mj-lt"/>
              <a:buAutoNum type="alphaLcParenR"/>
            </a:pPr>
            <a:r>
              <a:rPr lang="en-US" dirty="0" smtClean="0"/>
              <a:t>High </a:t>
            </a:r>
            <a:r>
              <a:rPr lang="en-US" dirty="0"/>
              <a:t>altitude. Hatcheries at high altitudes (&gt;4,920 </a:t>
            </a:r>
            <a:r>
              <a:rPr lang="en-US" dirty="0" err="1"/>
              <a:t>ft</a:t>
            </a:r>
            <a:r>
              <a:rPr lang="en-US" dirty="0"/>
              <a:t> or 1,500 m) may need to adjust for low humidity, carbon dioxide, and oxygen. Atmospheric pressure &lt;600 mm Hg (at 6,004 </a:t>
            </a:r>
            <a:r>
              <a:rPr lang="en-US" dirty="0" err="1"/>
              <a:t>ft</a:t>
            </a:r>
            <a:r>
              <a:rPr lang="en-US" dirty="0"/>
              <a:t> or 1,830 m) reduces growth and metabolic rate, increases loss of water from the egg.</a:t>
            </a:r>
          </a:p>
          <a:p>
            <a:pPr marL="514350" indent="-514350">
              <a:buFont typeface="+mj-lt"/>
              <a:buAutoNum type="alphaLcParenR"/>
            </a:pPr>
            <a:r>
              <a:rPr lang="en-US" dirty="0" smtClean="0"/>
              <a:t>Thin</a:t>
            </a:r>
            <a:r>
              <a:rPr lang="en-US" dirty="0"/>
              <a:t>, porous shells.</a:t>
            </a:r>
          </a:p>
          <a:p>
            <a:endParaRPr lang="en-US" dirty="0"/>
          </a:p>
        </p:txBody>
      </p:sp>
      <p:sp>
        <p:nvSpPr>
          <p:cNvPr id="4" name="Date Placeholder 3"/>
          <p:cNvSpPr>
            <a:spLocks noGrp="1"/>
          </p:cNvSpPr>
          <p:nvPr>
            <p:ph type="dt" sz="half" idx="10"/>
          </p:nvPr>
        </p:nvSpPr>
        <p:spPr/>
        <p:txBody>
          <a:bodyPr/>
          <a:lstStyle/>
          <a:p>
            <a:fld id="{1EFB76FC-0722-4043-B4D6-CF8A2148BEF8}" type="datetime2">
              <a:rPr lang="en-US" smtClean="0"/>
              <a:t>Sunday, October 18, 2020</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471329270"/>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a:t>18. Sign</a:t>
            </a:r>
            <a:r>
              <a:rPr lang="en-US" dirty="0"/>
              <a:t>: Unhealed navel; dry, rough down feathers.</a:t>
            </a:r>
          </a:p>
          <a:p>
            <a:r>
              <a:rPr lang="en-US" b="1" dirty="0"/>
              <a:t>Causes:</a:t>
            </a:r>
            <a:endParaRPr lang="en-US" dirty="0"/>
          </a:p>
          <a:p>
            <a:r>
              <a:rPr lang="en-US" dirty="0" smtClean="0"/>
              <a:t>High </a:t>
            </a:r>
            <a:r>
              <a:rPr lang="en-US" dirty="0"/>
              <a:t>incubator temperature or wide fluctuations in temperature.</a:t>
            </a:r>
          </a:p>
          <a:p>
            <a:r>
              <a:rPr lang="en-US" dirty="0" smtClean="0"/>
              <a:t>Low </a:t>
            </a:r>
            <a:r>
              <a:rPr lang="en-US" dirty="0"/>
              <a:t>temperature in hatcher.</a:t>
            </a:r>
          </a:p>
          <a:p>
            <a:r>
              <a:rPr lang="en-US" dirty="0" smtClean="0"/>
              <a:t>Humidity </a:t>
            </a:r>
            <a:r>
              <a:rPr lang="en-US" dirty="0"/>
              <a:t>too high in hatcher or not lowered when hatching complete.</a:t>
            </a:r>
          </a:p>
          <a:p>
            <a:r>
              <a:rPr lang="en-US" dirty="0" smtClean="0"/>
              <a:t>Inadequate </a:t>
            </a:r>
            <a:r>
              <a:rPr lang="en-US" dirty="0"/>
              <a:t>breeder nutrition.</a:t>
            </a:r>
          </a:p>
          <a:p>
            <a:endParaRPr lang="en-US" dirty="0"/>
          </a:p>
        </p:txBody>
      </p:sp>
      <p:sp>
        <p:nvSpPr>
          <p:cNvPr id="4" name="Date Placeholder 3"/>
          <p:cNvSpPr>
            <a:spLocks noGrp="1"/>
          </p:cNvSpPr>
          <p:nvPr>
            <p:ph type="dt" sz="half" idx="10"/>
          </p:nvPr>
        </p:nvSpPr>
        <p:spPr/>
        <p:txBody>
          <a:bodyPr/>
          <a:lstStyle/>
          <a:p>
            <a:fld id="{88835E66-2559-45FF-A75A-0C45BB1967A4}" type="datetime2">
              <a:rPr lang="en-US" smtClean="0"/>
              <a:t>Sunday, October 18, 2020</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813050760"/>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a:t>19. Sign:</a:t>
            </a:r>
            <a:r>
              <a:rPr lang="en-US" dirty="0"/>
              <a:t> Unhealed navel; wet, odorous, mushy, large, soft-bodied, and lethargic chick.</a:t>
            </a:r>
          </a:p>
          <a:p>
            <a:r>
              <a:rPr lang="en-US" b="1" dirty="0"/>
              <a:t>Causes:</a:t>
            </a:r>
            <a:endParaRPr lang="en-US" dirty="0"/>
          </a:p>
          <a:p>
            <a:pPr marL="514350" indent="-514350">
              <a:buFont typeface="+mj-lt"/>
              <a:buAutoNum type="alphaLcParenR"/>
            </a:pPr>
            <a:r>
              <a:rPr lang="en-US" dirty="0" err="1" smtClean="0"/>
              <a:t>Omphalitis</a:t>
            </a:r>
            <a:r>
              <a:rPr lang="en-US" dirty="0" smtClean="0"/>
              <a:t> </a:t>
            </a:r>
            <a:r>
              <a:rPr lang="en-US" dirty="0"/>
              <a:t>(navel infection). Contamination from dirty trays, unsanitary machines or hatchery, dirty eggs, inadequate egg sanitation, or fumigation.</a:t>
            </a:r>
          </a:p>
          <a:p>
            <a:pPr marL="514350" indent="-514350">
              <a:buFont typeface="+mj-lt"/>
              <a:buAutoNum type="alphaLcParenR"/>
            </a:pPr>
            <a:r>
              <a:rPr lang="en-US" dirty="0" smtClean="0"/>
              <a:t>Low </a:t>
            </a:r>
            <a:r>
              <a:rPr lang="en-US" dirty="0"/>
              <a:t>incubator </a:t>
            </a:r>
            <a:r>
              <a:rPr lang="en-US" dirty="0" smtClean="0"/>
              <a:t>temperature</a:t>
            </a:r>
            <a:endParaRPr lang="en-US" dirty="0"/>
          </a:p>
          <a:p>
            <a:pPr marL="514350" indent="-514350">
              <a:buFont typeface="+mj-lt"/>
              <a:buAutoNum type="alphaLcParenR"/>
            </a:pPr>
            <a:r>
              <a:rPr lang="en-US" dirty="0" smtClean="0"/>
              <a:t>High </a:t>
            </a:r>
            <a:r>
              <a:rPr lang="en-US" dirty="0"/>
              <a:t>incubator or hatcher </a:t>
            </a:r>
            <a:r>
              <a:rPr lang="en-US" dirty="0" smtClean="0"/>
              <a:t>humidity</a:t>
            </a:r>
            <a:endParaRPr lang="en-US" dirty="0"/>
          </a:p>
          <a:p>
            <a:pPr marL="514350" indent="-514350">
              <a:buFont typeface="+mj-lt"/>
              <a:buAutoNum type="alphaLcParenR"/>
            </a:pPr>
            <a:r>
              <a:rPr lang="en-US" dirty="0" smtClean="0"/>
              <a:t>Inadequate ventilation</a:t>
            </a:r>
            <a:endParaRPr lang="en-US" dirty="0"/>
          </a:p>
          <a:p>
            <a:endParaRPr lang="en-US" dirty="0"/>
          </a:p>
        </p:txBody>
      </p:sp>
      <p:sp>
        <p:nvSpPr>
          <p:cNvPr id="4" name="Date Placeholder 3"/>
          <p:cNvSpPr>
            <a:spLocks noGrp="1"/>
          </p:cNvSpPr>
          <p:nvPr>
            <p:ph type="dt" sz="half" idx="10"/>
          </p:nvPr>
        </p:nvSpPr>
        <p:spPr/>
        <p:txBody>
          <a:bodyPr/>
          <a:lstStyle/>
          <a:p>
            <a:fld id="{571B4F56-6C51-4A86-8CA4-3AA8EEAAC8AE}" type="datetime2">
              <a:rPr lang="en-US" smtClean="0"/>
              <a:t>Sunday, October 18, 2020</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486222536"/>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r>
              <a:rPr lang="en-US" b="1" dirty="0"/>
              <a:t>20. </a:t>
            </a:r>
            <a:r>
              <a:rPr lang="en-US" b="1" dirty="0" smtClean="0"/>
              <a:t>	Sign</a:t>
            </a:r>
            <a:r>
              <a:rPr lang="en-US" b="1" dirty="0"/>
              <a:t>:</a:t>
            </a:r>
            <a:r>
              <a:rPr lang="en-US" dirty="0"/>
              <a:t> Weak chicks.</a:t>
            </a:r>
          </a:p>
          <a:p>
            <a:r>
              <a:rPr lang="en-US" b="1" dirty="0"/>
              <a:t>Causes:</a:t>
            </a:r>
            <a:endParaRPr lang="en-US" dirty="0"/>
          </a:p>
          <a:p>
            <a:pPr marL="514350" indent="-514350">
              <a:buFont typeface="+mj-lt"/>
              <a:buAutoNum type="alphaLcParenR"/>
            </a:pPr>
            <a:r>
              <a:rPr lang="en-US" dirty="0" smtClean="0"/>
              <a:t>High </a:t>
            </a:r>
            <a:r>
              <a:rPr lang="en-US" dirty="0"/>
              <a:t>hatcher </a:t>
            </a:r>
            <a:r>
              <a:rPr lang="en-US" dirty="0" smtClean="0"/>
              <a:t>temperature</a:t>
            </a:r>
            <a:endParaRPr lang="en-US" dirty="0"/>
          </a:p>
          <a:p>
            <a:pPr marL="514350" indent="-514350">
              <a:buFont typeface="+mj-lt"/>
              <a:buAutoNum type="alphaLcParenR"/>
            </a:pPr>
            <a:r>
              <a:rPr lang="en-US" dirty="0" smtClean="0"/>
              <a:t>Poor </a:t>
            </a:r>
            <a:r>
              <a:rPr lang="en-US" dirty="0"/>
              <a:t>hatcher </a:t>
            </a:r>
            <a:r>
              <a:rPr lang="en-US" dirty="0" smtClean="0"/>
              <a:t>ventilation</a:t>
            </a:r>
            <a:endParaRPr lang="en-US" dirty="0"/>
          </a:p>
          <a:p>
            <a:pPr marL="514350" indent="-514350">
              <a:buFont typeface="+mj-lt"/>
              <a:buAutoNum type="alphaLcParenR"/>
            </a:pPr>
            <a:r>
              <a:rPr lang="en-US" dirty="0" smtClean="0"/>
              <a:t>Excessive fumigation</a:t>
            </a:r>
            <a:endParaRPr lang="en-US" dirty="0"/>
          </a:p>
          <a:p>
            <a:pPr marL="514350" indent="-514350">
              <a:buFont typeface="+mj-lt"/>
              <a:buAutoNum type="alphaLcParenR"/>
            </a:pPr>
            <a:r>
              <a:rPr lang="en-US" dirty="0" smtClean="0"/>
              <a:t>Contamination</a:t>
            </a:r>
            <a:endParaRPr lang="en-US" dirty="0"/>
          </a:p>
        </p:txBody>
      </p:sp>
      <p:sp>
        <p:nvSpPr>
          <p:cNvPr id="4" name="Date Placeholder 3"/>
          <p:cNvSpPr>
            <a:spLocks noGrp="1"/>
          </p:cNvSpPr>
          <p:nvPr>
            <p:ph type="dt" sz="half" idx="10"/>
          </p:nvPr>
        </p:nvSpPr>
        <p:spPr/>
        <p:txBody>
          <a:bodyPr/>
          <a:lstStyle/>
          <a:p>
            <a:fld id="{E5462BC3-4A8F-4122-9968-3F293E22E256}" type="datetime2">
              <a:rPr lang="en-US" smtClean="0"/>
              <a:t>Sunday, October 18, 2020</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201893892"/>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562600"/>
          </a:xfrm>
        </p:spPr>
        <p:txBody>
          <a:bodyPr>
            <a:normAutofit fontScale="92500" lnSpcReduction="20000"/>
          </a:bodyPr>
          <a:lstStyle/>
          <a:p>
            <a:pPr marL="0" indent="0">
              <a:buNone/>
            </a:pPr>
            <a:r>
              <a:rPr lang="en-US" b="1" dirty="0"/>
              <a:t>21. </a:t>
            </a:r>
            <a:r>
              <a:rPr lang="en-US" b="1" dirty="0" smtClean="0"/>
              <a:t>	Sign</a:t>
            </a:r>
            <a:r>
              <a:rPr lang="en-US" b="1" dirty="0"/>
              <a:t>: </a:t>
            </a:r>
            <a:r>
              <a:rPr lang="en-US" dirty="0"/>
              <a:t>Chicks malpositioned. Normal position after 19 days of incubation: embryo’s long axis same as long axis of egg; head in large end of egg; head to the right and under right wing; beak towards air cell; feet towards head.</a:t>
            </a:r>
          </a:p>
          <a:p>
            <a:r>
              <a:rPr lang="en-US" b="1" dirty="0"/>
              <a:t>Causes:</a:t>
            </a:r>
            <a:endParaRPr lang="en-US" dirty="0"/>
          </a:p>
          <a:p>
            <a:pPr marL="514350" indent="-514350">
              <a:buFont typeface="+mj-lt"/>
              <a:buAutoNum type="alphaLcParenR"/>
            </a:pPr>
            <a:r>
              <a:rPr lang="en-US" dirty="0" smtClean="0"/>
              <a:t>Eggs </a:t>
            </a:r>
            <a:r>
              <a:rPr lang="en-US" dirty="0"/>
              <a:t>set small end up or in horizontal position.</a:t>
            </a:r>
          </a:p>
          <a:p>
            <a:pPr marL="514350" indent="-514350">
              <a:buFont typeface="+mj-lt"/>
              <a:buAutoNum type="alphaLcParenR"/>
            </a:pPr>
            <a:r>
              <a:rPr lang="en-US" dirty="0" smtClean="0"/>
              <a:t>Inadequate </a:t>
            </a:r>
            <a:r>
              <a:rPr lang="en-US" dirty="0"/>
              <a:t>or improper turning.</a:t>
            </a:r>
          </a:p>
          <a:p>
            <a:pPr marL="514350" indent="-514350">
              <a:buFont typeface="+mj-lt"/>
              <a:buAutoNum type="alphaLcParenR"/>
            </a:pPr>
            <a:r>
              <a:rPr lang="en-US" dirty="0" smtClean="0"/>
              <a:t>High </a:t>
            </a:r>
            <a:r>
              <a:rPr lang="en-US" dirty="0"/>
              <a:t>or low incubator temperature.</a:t>
            </a:r>
          </a:p>
          <a:p>
            <a:pPr marL="514350" indent="-514350">
              <a:buFont typeface="+mj-lt"/>
              <a:buAutoNum type="alphaLcParenR"/>
            </a:pPr>
            <a:r>
              <a:rPr lang="en-US" dirty="0" smtClean="0"/>
              <a:t>High </a:t>
            </a:r>
            <a:r>
              <a:rPr lang="en-US" dirty="0"/>
              <a:t>humidity.</a:t>
            </a:r>
          </a:p>
          <a:p>
            <a:pPr marL="514350" indent="-514350">
              <a:buFont typeface="+mj-lt"/>
              <a:buAutoNum type="alphaLcParenR"/>
            </a:pPr>
            <a:r>
              <a:rPr lang="en-US" dirty="0" smtClean="0"/>
              <a:t>Old </a:t>
            </a:r>
            <a:r>
              <a:rPr lang="en-US" dirty="0"/>
              <a:t>breeders.</a:t>
            </a:r>
          </a:p>
          <a:p>
            <a:pPr marL="514350" indent="-514350">
              <a:buFont typeface="+mj-lt"/>
              <a:buAutoNum type="alphaLcParenR"/>
            </a:pPr>
            <a:r>
              <a:rPr lang="en-US" dirty="0" smtClean="0"/>
              <a:t>Round-shaped </a:t>
            </a:r>
            <a:r>
              <a:rPr lang="en-US" dirty="0"/>
              <a:t>eggs or very large eggs.</a:t>
            </a:r>
          </a:p>
          <a:p>
            <a:pPr marL="514350" indent="-514350">
              <a:buFont typeface="+mj-lt"/>
              <a:buAutoNum type="alphaLcParenR"/>
            </a:pPr>
            <a:r>
              <a:rPr lang="en-US" dirty="0" smtClean="0"/>
              <a:t>Nutritional </a:t>
            </a:r>
            <a:r>
              <a:rPr lang="en-US" dirty="0"/>
              <a:t>deficiencies, especially vitamin A and vitamin B12.</a:t>
            </a:r>
          </a:p>
          <a:p>
            <a:pPr marL="514350" indent="-514350">
              <a:buFont typeface="+mj-lt"/>
              <a:buAutoNum type="alphaLcParenR"/>
            </a:pPr>
            <a:r>
              <a:rPr lang="en-US" dirty="0" smtClean="0"/>
              <a:t>Eggs </a:t>
            </a:r>
            <a:r>
              <a:rPr lang="en-US" dirty="0"/>
              <a:t>handled or stored improperly.</a:t>
            </a:r>
          </a:p>
          <a:p>
            <a:pPr marL="514350" indent="-514350">
              <a:buFont typeface="+mj-lt"/>
              <a:buAutoNum type="alphaLcParenR"/>
            </a:pPr>
            <a:r>
              <a:rPr lang="en-US" dirty="0" smtClean="0"/>
              <a:t>Retarded </a:t>
            </a:r>
            <a:r>
              <a:rPr lang="en-US" dirty="0"/>
              <a:t>development.</a:t>
            </a:r>
          </a:p>
          <a:p>
            <a:endParaRPr lang="en-US" dirty="0"/>
          </a:p>
        </p:txBody>
      </p:sp>
      <p:sp>
        <p:nvSpPr>
          <p:cNvPr id="4" name="Date Placeholder 3"/>
          <p:cNvSpPr>
            <a:spLocks noGrp="1"/>
          </p:cNvSpPr>
          <p:nvPr>
            <p:ph type="dt" sz="half" idx="10"/>
          </p:nvPr>
        </p:nvSpPr>
        <p:spPr/>
        <p:txBody>
          <a:bodyPr/>
          <a:lstStyle/>
          <a:p>
            <a:fld id="{0EB9D379-E0E9-4B5F-A487-C57FD5B85E9C}" type="datetime2">
              <a:rPr lang="en-US" smtClean="0"/>
              <a:t>Sunday, October 18, 2020</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890476323"/>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marL="0" indent="0">
              <a:buNone/>
            </a:pPr>
            <a:r>
              <a:rPr lang="en-US" b="1" dirty="0"/>
              <a:t>22. </a:t>
            </a:r>
            <a:r>
              <a:rPr lang="en-US" b="1" dirty="0" smtClean="0"/>
              <a:t>	Sign</a:t>
            </a:r>
            <a:r>
              <a:rPr lang="en-US" dirty="0"/>
              <a:t>: Malformations.</a:t>
            </a:r>
          </a:p>
          <a:p>
            <a:r>
              <a:rPr lang="en-US" b="1" dirty="0"/>
              <a:t>Causes:</a:t>
            </a:r>
            <a:endParaRPr lang="en-US" dirty="0"/>
          </a:p>
          <a:p>
            <a:pPr marL="514350" indent="-514350">
              <a:buFont typeface="+mj-lt"/>
              <a:buAutoNum type="alphaLcParenR"/>
            </a:pPr>
            <a:r>
              <a:rPr lang="en-US" dirty="0" smtClean="0"/>
              <a:t>Improper </a:t>
            </a:r>
            <a:r>
              <a:rPr lang="en-US" dirty="0"/>
              <a:t>egg storage.</a:t>
            </a:r>
          </a:p>
          <a:p>
            <a:pPr marL="514350" indent="-514350">
              <a:buFont typeface="+mj-lt"/>
              <a:buAutoNum type="alphaLcParenR"/>
            </a:pPr>
            <a:r>
              <a:rPr lang="en-US" dirty="0" smtClean="0"/>
              <a:t>Jarring </a:t>
            </a:r>
            <a:r>
              <a:rPr lang="en-US" dirty="0"/>
              <a:t>of eggs or transporting large end down.</a:t>
            </a:r>
          </a:p>
          <a:p>
            <a:pPr marL="514350" indent="-514350">
              <a:buFont typeface="+mj-lt"/>
              <a:buAutoNum type="alphaLcParenR"/>
            </a:pPr>
            <a:r>
              <a:rPr lang="en-US" dirty="0" smtClean="0"/>
              <a:t>Heredity</a:t>
            </a:r>
            <a:r>
              <a:rPr lang="en-US" dirty="0"/>
              <a:t>.</a:t>
            </a:r>
          </a:p>
          <a:p>
            <a:pPr marL="514350" indent="-514350">
              <a:buFont typeface="+mj-lt"/>
              <a:buAutoNum type="alphaLcParenR"/>
            </a:pPr>
            <a:r>
              <a:rPr lang="en-US" dirty="0" smtClean="0"/>
              <a:t>Nutritional </a:t>
            </a:r>
            <a:r>
              <a:rPr lang="en-US" dirty="0"/>
              <a:t>deficiencies, e.g., biotin, riboflavin, zinc, or manganese.</a:t>
            </a:r>
          </a:p>
          <a:p>
            <a:pPr marL="514350" indent="-514350">
              <a:buFont typeface="+mj-lt"/>
              <a:buAutoNum type="alphaLcParenR"/>
            </a:pPr>
            <a:r>
              <a:rPr lang="en-US" dirty="0" smtClean="0"/>
              <a:t>Inadequate </a:t>
            </a:r>
            <a:r>
              <a:rPr lang="en-US" dirty="0"/>
              <a:t>turning.</a:t>
            </a:r>
          </a:p>
          <a:p>
            <a:pPr marL="514350" indent="-514350">
              <a:buFont typeface="+mj-lt"/>
              <a:buAutoNum type="alphaLcParenR"/>
            </a:pPr>
            <a:r>
              <a:rPr lang="en-US" dirty="0" smtClean="0"/>
              <a:t>Improper </a:t>
            </a:r>
            <a:r>
              <a:rPr lang="en-US" dirty="0"/>
              <a:t>egg orientation, e.g., small end up.</a:t>
            </a:r>
          </a:p>
          <a:p>
            <a:pPr marL="514350" indent="-514350">
              <a:buFont typeface="+mj-lt"/>
              <a:buAutoNum type="alphaLcParenR"/>
            </a:pPr>
            <a:r>
              <a:rPr lang="en-US" dirty="0" smtClean="0"/>
              <a:t>High </a:t>
            </a:r>
            <a:r>
              <a:rPr lang="en-US" dirty="0"/>
              <a:t>or low incubator temperature.</a:t>
            </a:r>
          </a:p>
          <a:p>
            <a:pPr marL="514350" indent="-514350">
              <a:buFont typeface="+mj-lt"/>
              <a:buAutoNum type="alphaLcParenR"/>
            </a:pPr>
            <a:r>
              <a:rPr lang="en-US" dirty="0" smtClean="0"/>
              <a:t>Breeder </a:t>
            </a:r>
            <a:r>
              <a:rPr lang="en-US" dirty="0"/>
              <a:t>diseases.</a:t>
            </a:r>
          </a:p>
          <a:p>
            <a:pPr marL="514350" indent="-514350">
              <a:buFont typeface="+mj-lt"/>
              <a:buAutoNum type="alphaLcParenR"/>
            </a:pPr>
            <a:r>
              <a:rPr lang="en-US" dirty="0" smtClean="0"/>
              <a:t>Inadequate </a:t>
            </a:r>
            <a:r>
              <a:rPr lang="en-US" dirty="0"/>
              <a:t>ventilation or shells with low porosity or permeability.</a:t>
            </a:r>
          </a:p>
          <a:p>
            <a:endParaRPr lang="en-US" dirty="0"/>
          </a:p>
        </p:txBody>
      </p:sp>
      <p:sp>
        <p:nvSpPr>
          <p:cNvPr id="4" name="Date Placeholder 3"/>
          <p:cNvSpPr>
            <a:spLocks noGrp="1"/>
          </p:cNvSpPr>
          <p:nvPr>
            <p:ph type="dt" sz="half" idx="10"/>
          </p:nvPr>
        </p:nvSpPr>
        <p:spPr/>
        <p:txBody>
          <a:bodyPr/>
          <a:lstStyle/>
          <a:p>
            <a:fld id="{13DBDF3E-34AD-4D74-8457-C4722FC389FD}" type="datetime2">
              <a:rPr lang="en-US" smtClean="0"/>
              <a:t>Sunday, October 18, 2020</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145652257"/>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a:t>23. </a:t>
            </a:r>
            <a:r>
              <a:rPr lang="en-US" b="1" dirty="0" smtClean="0"/>
              <a:t>	Sign</a:t>
            </a:r>
            <a:r>
              <a:rPr lang="en-US" dirty="0"/>
              <a:t>: Crooked toes, </a:t>
            </a:r>
            <a:r>
              <a:rPr lang="en-US" dirty="0" err="1"/>
              <a:t>spraddled</a:t>
            </a:r>
            <a:r>
              <a:rPr lang="en-US" dirty="0"/>
              <a:t> legs.</a:t>
            </a:r>
          </a:p>
          <a:p>
            <a:r>
              <a:rPr lang="en-US" b="1" dirty="0"/>
              <a:t>Causes:</a:t>
            </a:r>
            <a:endParaRPr lang="en-US" dirty="0"/>
          </a:p>
          <a:p>
            <a:pPr marL="514350" indent="-514350">
              <a:buFont typeface="+mj-lt"/>
              <a:buAutoNum type="alphaLcParenR"/>
            </a:pPr>
            <a:r>
              <a:rPr lang="en-US" dirty="0" smtClean="0"/>
              <a:t>High </a:t>
            </a:r>
            <a:r>
              <a:rPr lang="en-US" dirty="0"/>
              <a:t>or low incubator temperature.</a:t>
            </a:r>
          </a:p>
          <a:p>
            <a:pPr marL="514350" indent="-514350">
              <a:buFont typeface="+mj-lt"/>
              <a:buAutoNum type="alphaLcParenR"/>
            </a:pPr>
            <a:r>
              <a:rPr lang="en-US" dirty="0" smtClean="0"/>
              <a:t>Inadequate </a:t>
            </a:r>
            <a:r>
              <a:rPr lang="en-US" dirty="0"/>
              <a:t>nutrition.</a:t>
            </a:r>
          </a:p>
          <a:p>
            <a:pPr marL="514350" indent="-514350">
              <a:buFont typeface="+mj-lt"/>
              <a:buAutoNum type="alphaLcParenR"/>
            </a:pPr>
            <a:r>
              <a:rPr lang="en-US" dirty="0" smtClean="0"/>
              <a:t>Smooth </a:t>
            </a:r>
            <a:r>
              <a:rPr lang="en-US" dirty="0"/>
              <a:t>bottom hatching trays.</a:t>
            </a:r>
          </a:p>
          <a:p>
            <a:pPr marL="514350" indent="-514350">
              <a:buFont typeface="+mj-lt"/>
              <a:buAutoNum type="alphaLcParenR"/>
            </a:pPr>
            <a:endParaRPr lang="en-US" dirty="0"/>
          </a:p>
        </p:txBody>
      </p:sp>
      <p:sp>
        <p:nvSpPr>
          <p:cNvPr id="4" name="Date Placeholder 3"/>
          <p:cNvSpPr>
            <a:spLocks noGrp="1"/>
          </p:cNvSpPr>
          <p:nvPr>
            <p:ph type="dt" sz="half" idx="10"/>
          </p:nvPr>
        </p:nvSpPr>
        <p:spPr/>
        <p:txBody>
          <a:bodyPr/>
          <a:lstStyle/>
          <a:p>
            <a:fld id="{B93D26D0-5FD6-459F-8065-0E327996BE18}" type="datetime2">
              <a:rPr lang="en-US" smtClean="0"/>
              <a:t>Sunday, October 18, 2020</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506473359"/>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a:t>24. Sign</a:t>
            </a:r>
            <a:r>
              <a:rPr lang="en-US" dirty="0"/>
              <a:t>: Short down, wiry down.</a:t>
            </a:r>
          </a:p>
          <a:p>
            <a:r>
              <a:rPr lang="en-US" b="1" dirty="0"/>
              <a:t>Causes:</a:t>
            </a:r>
            <a:endParaRPr lang="en-US" dirty="0"/>
          </a:p>
          <a:p>
            <a:pPr marL="514350" indent="-514350">
              <a:buFont typeface="+mj-lt"/>
              <a:buAutoNum type="alphaLcParenR"/>
            </a:pPr>
            <a:r>
              <a:rPr lang="en-US" dirty="0" smtClean="0"/>
              <a:t>Nutritional </a:t>
            </a:r>
            <a:r>
              <a:rPr lang="en-US" dirty="0"/>
              <a:t>deficiencies, especially riboflavin.</a:t>
            </a:r>
          </a:p>
          <a:p>
            <a:pPr marL="514350" indent="-514350">
              <a:buFont typeface="+mj-lt"/>
              <a:buAutoNum type="alphaLcParenR"/>
            </a:pPr>
            <a:r>
              <a:rPr lang="en-US" dirty="0" smtClean="0"/>
              <a:t>Mycotoxins </a:t>
            </a:r>
            <a:r>
              <a:rPr lang="en-US" dirty="0"/>
              <a:t>and other toxic or inhibitory substances, resulting in nutritional deficiencies.</a:t>
            </a:r>
          </a:p>
          <a:p>
            <a:pPr marL="514350" indent="-514350">
              <a:buFont typeface="+mj-lt"/>
              <a:buAutoNum type="alphaLcParenR"/>
            </a:pPr>
            <a:r>
              <a:rPr lang="en-US" dirty="0" smtClean="0"/>
              <a:t>High </a:t>
            </a:r>
            <a:r>
              <a:rPr lang="en-US" dirty="0"/>
              <a:t>incubation temperature during days 1 to 14.</a:t>
            </a:r>
          </a:p>
          <a:p>
            <a:pPr marL="514350" indent="-514350">
              <a:buFont typeface="+mj-lt"/>
              <a:buAutoNum type="alphaLcParenR"/>
            </a:pPr>
            <a:endParaRPr lang="en-US" dirty="0"/>
          </a:p>
        </p:txBody>
      </p:sp>
      <p:sp>
        <p:nvSpPr>
          <p:cNvPr id="4" name="Date Placeholder 3"/>
          <p:cNvSpPr>
            <a:spLocks noGrp="1"/>
          </p:cNvSpPr>
          <p:nvPr>
            <p:ph type="dt" sz="half" idx="10"/>
          </p:nvPr>
        </p:nvSpPr>
        <p:spPr/>
        <p:txBody>
          <a:bodyPr/>
          <a:lstStyle/>
          <a:p>
            <a:fld id="{476630EC-5FA4-4BB4-8D3C-0A5A3FE59441}" type="datetime2">
              <a:rPr lang="en-US" smtClean="0"/>
              <a:t>Sunday, October 18, 2020</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792735012"/>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a:t>25. </a:t>
            </a:r>
            <a:r>
              <a:rPr lang="en-US" b="1" dirty="0" smtClean="0"/>
              <a:t>	Sign</a:t>
            </a:r>
            <a:r>
              <a:rPr lang="en-US" dirty="0"/>
              <a:t>: Eyes closed, down stuck to eyes.</a:t>
            </a:r>
          </a:p>
          <a:p>
            <a:r>
              <a:rPr lang="en-US" b="1" dirty="0"/>
              <a:t>Causes:</a:t>
            </a:r>
            <a:endParaRPr lang="en-US" dirty="0"/>
          </a:p>
          <a:p>
            <a:pPr marL="514350" indent="-514350">
              <a:buFont typeface="+mj-lt"/>
              <a:buAutoNum type="alphaLcParenR"/>
            </a:pPr>
            <a:r>
              <a:rPr lang="en-US" dirty="0" smtClean="0"/>
              <a:t>Temperature </a:t>
            </a:r>
            <a:r>
              <a:rPr lang="en-US" dirty="0"/>
              <a:t>too high in hatcher.</a:t>
            </a:r>
          </a:p>
          <a:p>
            <a:pPr marL="514350" indent="-514350">
              <a:buFont typeface="+mj-lt"/>
              <a:buAutoNum type="alphaLcParenR"/>
            </a:pPr>
            <a:r>
              <a:rPr lang="en-US" dirty="0" smtClean="0"/>
              <a:t>Humidity </a:t>
            </a:r>
            <a:r>
              <a:rPr lang="en-US" dirty="0"/>
              <a:t>too low in hatcher.</a:t>
            </a:r>
          </a:p>
          <a:p>
            <a:pPr marL="514350" indent="-514350">
              <a:buFont typeface="+mj-lt"/>
              <a:buAutoNum type="alphaLcParenR"/>
            </a:pPr>
            <a:r>
              <a:rPr lang="en-US" dirty="0" smtClean="0"/>
              <a:t>Down </a:t>
            </a:r>
            <a:r>
              <a:rPr lang="en-US" dirty="0"/>
              <a:t>collectors inadequate.</a:t>
            </a:r>
          </a:p>
          <a:p>
            <a:pPr marL="514350" indent="-514350">
              <a:buFont typeface="+mj-lt"/>
              <a:buAutoNum type="alphaLcParenR"/>
            </a:pPr>
            <a:r>
              <a:rPr lang="en-US" dirty="0" smtClean="0"/>
              <a:t>Chicks </a:t>
            </a:r>
            <a:r>
              <a:rPr lang="en-US" dirty="0"/>
              <a:t>remain in hatcher too long after hatching.</a:t>
            </a:r>
          </a:p>
          <a:p>
            <a:pPr marL="514350" indent="-514350">
              <a:buFont typeface="+mj-lt"/>
              <a:buAutoNum type="alphaLcParenR"/>
            </a:pPr>
            <a:r>
              <a:rPr lang="en-US" dirty="0" smtClean="0"/>
              <a:t>Excessive </a:t>
            </a:r>
            <a:r>
              <a:rPr lang="en-US" dirty="0"/>
              <a:t>air movement in hatcher.</a:t>
            </a:r>
          </a:p>
          <a:p>
            <a:endParaRPr lang="en-US" dirty="0"/>
          </a:p>
        </p:txBody>
      </p:sp>
      <p:sp>
        <p:nvSpPr>
          <p:cNvPr id="4" name="Date Placeholder 3"/>
          <p:cNvSpPr>
            <a:spLocks noGrp="1"/>
          </p:cNvSpPr>
          <p:nvPr>
            <p:ph type="dt" sz="half" idx="10"/>
          </p:nvPr>
        </p:nvSpPr>
        <p:spPr/>
        <p:txBody>
          <a:bodyPr/>
          <a:lstStyle/>
          <a:p>
            <a:fld id="{82721EBF-153D-48B4-97F7-958498060E7A}" type="datetime2">
              <a:rPr lang="en-US" smtClean="0"/>
              <a:t>Sunday, October 18, 2020</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534263576"/>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marL="0" indent="0">
              <a:buNone/>
            </a:pPr>
            <a:r>
              <a:rPr lang="en-US" b="1" dirty="0"/>
              <a:t>26. </a:t>
            </a:r>
            <a:r>
              <a:rPr lang="en-US" b="1" dirty="0" smtClean="0"/>
              <a:t>	Sign</a:t>
            </a:r>
            <a:r>
              <a:rPr lang="en-US" b="1" dirty="0"/>
              <a:t>:</a:t>
            </a:r>
            <a:r>
              <a:rPr lang="en-US" dirty="0"/>
              <a:t> </a:t>
            </a:r>
            <a:r>
              <a:rPr lang="en-US" dirty="0" smtClean="0"/>
              <a:t>Exploders</a:t>
            </a:r>
            <a:endParaRPr lang="en-US" dirty="0"/>
          </a:p>
          <a:p>
            <a:r>
              <a:rPr lang="en-US" b="1" dirty="0"/>
              <a:t>Causes:</a:t>
            </a:r>
            <a:endParaRPr lang="en-US" dirty="0"/>
          </a:p>
          <a:p>
            <a:pPr marL="514350" indent="-514350">
              <a:buFont typeface="+mj-lt"/>
              <a:buAutoNum type="alphaLcParenR"/>
            </a:pPr>
            <a:r>
              <a:rPr lang="en-US" dirty="0" smtClean="0"/>
              <a:t>Dirty </a:t>
            </a:r>
            <a:r>
              <a:rPr lang="en-US" dirty="0"/>
              <a:t>eggs from nest. Dirty nests.</a:t>
            </a:r>
          </a:p>
          <a:p>
            <a:pPr marL="514350" indent="-514350">
              <a:buFont typeface="+mj-lt"/>
              <a:buAutoNum type="alphaLcParenR"/>
            </a:pPr>
            <a:r>
              <a:rPr lang="en-US" dirty="0" smtClean="0"/>
              <a:t>Floor </a:t>
            </a:r>
            <a:r>
              <a:rPr lang="en-US" dirty="0"/>
              <a:t>eggs.</a:t>
            </a:r>
          </a:p>
          <a:p>
            <a:pPr marL="514350" indent="-514350">
              <a:buFont typeface="+mj-lt"/>
              <a:buAutoNum type="alphaLcParenR"/>
            </a:pPr>
            <a:r>
              <a:rPr lang="en-US" dirty="0" smtClean="0"/>
              <a:t>Eggs </a:t>
            </a:r>
            <a:r>
              <a:rPr lang="en-US" dirty="0"/>
              <a:t>improperly washed; eggs wiped or cleaned with contaminated cloth or buffer.</a:t>
            </a:r>
          </a:p>
          <a:p>
            <a:pPr marL="514350" indent="-514350">
              <a:buFont typeface="+mj-lt"/>
              <a:buAutoNum type="alphaLcParenR"/>
            </a:pPr>
            <a:r>
              <a:rPr lang="en-US" dirty="0" smtClean="0"/>
              <a:t>Dust </a:t>
            </a:r>
            <a:r>
              <a:rPr lang="en-US" dirty="0"/>
              <a:t>from breeder house, cooler, transport, etc.</a:t>
            </a:r>
          </a:p>
          <a:p>
            <a:pPr marL="514350" indent="-514350">
              <a:buFont typeface="+mj-lt"/>
              <a:buAutoNum type="alphaLcParenR"/>
            </a:pPr>
            <a:r>
              <a:rPr lang="en-US" dirty="0" smtClean="0"/>
              <a:t>Water </a:t>
            </a:r>
            <a:r>
              <a:rPr lang="en-US" dirty="0"/>
              <a:t>condensation on eggs (sweating).</a:t>
            </a:r>
          </a:p>
          <a:p>
            <a:pPr marL="514350" indent="-514350">
              <a:buFont typeface="+mj-lt"/>
              <a:buAutoNum type="alphaLcParenR"/>
            </a:pPr>
            <a:r>
              <a:rPr lang="en-US" dirty="0" smtClean="0"/>
              <a:t>Water </a:t>
            </a:r>
            <a:r>
              <a:rPr lang="en-US" dirty="0"/>
              <a:t>sprayed, fogged, or splashed on eggs; eggs dipped in contaminated solutions.</a:t>
            </a:r>
          </a:p>
          <a:p>
            <a:pPr marL="514350" indent="-514350">
              <a:buFont typeface="+mj-lt"/>
              <a:buAutoNum type="alphaLcParenR"/>
            </a:pPr>
            <a:r>
              <a:rPr lang="en-US" dirty="0" smtClean="0"/>
              <a:t>Contamination </a:t>
            </a:r>
            <a:r>
              <a:rPr lang="en-US" dirty="0"/>
              <a:t>from earlier exploders, leakers, or broken eggs.</a:t>
            </a:r>
          </a:p>
          <a:p>
            <a:pPr marL="514350" indent="-514350">
              <a:buFont typeface="+mj-lt"/>
              <a:buAutoNum type="alphaLcParenR"/>
            </a:pPr>
            <a:r>
              <a:rPr lang="en-US" dirty="0" smtClean="0"/>
              <a:t>Contamination </a:t>
            </a:r>
            <a:r>
              <a:rPr lang="en-US" dirty="0"/>
              <a:t>from handling eggs with dirty hands or equipment.</a:t>
            </a:r>
          </a:p>
          <a:p>
            <a:pPr marL="514350" indent="-514350">
              <a:buFont typeface="+mj-lt"/>
              <a:buAutoNum type="alphaLcParenR"/>
            </a:pPr>
            <a:r>
              <a:rPr lang="en-US" dirty="0" smtClean="0"/>
              <a:t>Contaminated </a:t>
            </a:r>
            <a:r>
              <a:rPr lang="en-US" dirty="0"/>
              <a:t>setter flats, air filters, water (humidity) system.</a:t>
            </a:r>
          </a:p>
          <a:p>
            <a:endParaRPr lang="en-US" dirty="0"/>
          </a:p>
        </p:txBody>
      </p:sp>
      <p:sp>
        <p:nvSpPr>
          <p:cNvPr id="4" name="Date Placeholder 3"/>
          <p:cNvSpPr>
            <a:spLocks noGrp="1"/>
          </p:cNvSpPr>
          <p:nvPr>
            <p:ph type="dt" sz="half" idx="10"/>
          </p:nvPr>
        </p:nvSpPr>
        <p:spPr/>
        <p:txBody>
          <a:bodyPr/>
          <a:lstStyle/>
          <a:p>
            <a:fld id="{75D7D41D-78A9-48A5-B671-9587BA178ED5}" type="datetime2">
              <a:rPr lang="en-US" smtClean="0"/>
              <a:t>Sunday, October 18, 2020</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5430350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09600" y="304800"/>
            <a:ext cx="8290560" cy="914400"/>
          </a:xfrm>
        </p:spPr>
        <p:txBody>
          <a:bodyPr/>
          <a:lstStyle/>
          <a:p>
            <a:pPr lvl="0"/>
            <a:endParaRPr lang="en-US" dirty="0"/>
          </a:p>
        </p:txBody>
      </p:sp>
      <p:sp>
        <p:nvSpPr>
          <p:cNvPr id="2" name="Content Placeholder 1"/>
          <p:cNvSpPr>
            <a:spLocks noGrp="1"/>
          </p:cNvSpPr>
          <p:nvPr>
            <p:ph idx="1"/>
          </p:nvPr>
        </p:nvSpPr>
        <p:spPr>
          <a:xfrm>
            <a:off x="533400" y="1219200"/>
            <a:ext cx="8305800" cy="5105400"/>
          </a:xfrm>
        </p:spPr>
        <p:txBody>
          <a:bodyPr>
            <a:normAutofit fontScale="70000" lnSpcReduction="20000"/>
          </a:bodyPr>
          <a:lstStyle/>
          <a:p>
            <a:r>
              <a:rPr lang="en-US" dirty="0">
                <a:effectLst/>
              </a:rPr>
              <a:t>There are three criteria that should be used to determine fertility of a germinal disc: shape, size, and color intensity.					</a:t>
            </a:r>
          </a:p>
          <a:p>
            <a:pPr lvl="0"/>
            <a:r>
              <a:rPr lang="en-US" i="1" dirty="0">
                <a:effectLst/>
              </a:rPr>
              <a:t>Shape.</a:t>
            </a:r>
            <a:r>
              <a:rPr lang="en-US" dirty="0">
                <a:effectLst/>
              </a:rPr>
              <a:t> Upon close observation, a </a:t>
            </a:r>
            <a:r>
              <a:rPr lang="en-US" i="1" dirty="0">
                <a:effectLst/>
              </a:rPr>
              <a:t>blastoderm</a:t>
            </a:r>
            <a:r>
              <a:rPr lang="en-US" dirty="0">
                <a:effectLst/>
              </a:rPr>
              <a:t> (indicating fertility) is usually round (i.e., almost perfectly uniform and symmetrical). Hatchery personnel often refer to this shape as a "doughnut." The doughnut appearance is seen as a white symmetrical ring with a clear area in the center of the ring. The blastodisc (indicating infertility) is rarely perfectly round, and has jagged edges. There are usually more vacuoles (bubbles) present in the periphery of the blastodisc than in the blastoderm.</a:t>
            </a:r>
          </a:p>
          <a:p>
            <a:pPr lvl="0"/>
            <a:r>
              <a:rPr lang="en-US" i="1" dirty="0">
                <a:effectLst/>
              </a:rPr>
              <a:t>Size.</a:t>
            </a:r>
            <a:r>
              <a:rPr lang="en-US" dirty="0">
                <a:effectLst/>
              </a:rPr>
              <a:t> The blastoderm is almost always larger in appearance (one-quarter to one-third larger) than the blastodisc.</a:t>
            </a:r>
          </a:p>
          <a:p>
            <a:pPr lvl="0"/>
            <a:r>
              <a:rPr lang="en-US" i="1" dirty="0">
                <a:effectLst/>
              </a:rPr>
              <a:t>Color intensity.</a:t>
            </a:r>
            <a:r>
              <a:rPr lang="en-US" dirty="0">
                <a:effectLst/>
              </a:rPr>
              <a:t> The blastoderm almost always appears to be a less intense color of white than the blastodisc. The blastodisc appears as more of a small, intense white spot on the surface of the yolk. Sometimes the blastodisc is granulated. Instead of one white spot, there may be several clumped white spots</a:t>
            </a:r>
            <a:r>
              <a:rPr lang="en-US" dirty="0" smtClean="0">
                <a:effectLst/>
              </a:rPr>
              <a:t>.</a:t>
            </a:r>
          </a:p>
          <a:p>
            <a:r>
              <a:rPr lang="en-US" dirty="0">
                <a:effectLst/>
              </a:rPr>
              <a:t>While conducting a fresh egg breakout, it is important to have a sample size of at least 100 eggs per flock. Because of the disadvantages involved in the fresh egg breakout, use of this procedure is not recommended unless a quick fertility check is desired. Candling and / or hatch day breakouts should be done more routinely (every one or two weeks).</a:t>
            </a:r>
          </a:p>
          <a:p>
            <a:pPr lvl="0"/>
            <a:endParaRPr lang="en-US" dirty="0">
              <a:effectLst/>
            </a:endParaRPr>
          </a:p>
        </p:txBody>
      </p:sp>
      <p:sp>
        <p:nvSpPr>
          <p:cNvPr id="4" name="Date Placeholder 3"/>
          <p:cNvSpPr>
            <a:spLocks noGrp="1"/>
          </p:cNvSpPr>
          <p:nvPr>
            <p:ph type="dt" sz="half" idx="10"/>
          </p:nvPr>
        </p:nvSpPr>
        <p:spPr/>
        <p:txBody>
          <a:bodyPr/>
          <a:lstStyle/>
          <a:p>
            <a:fld id="{68C8D0F0-E5A7-412A-B709-9E89995238BD}" type="datetime2">
              <a:rPr lang="en-US" smtClean="0"/>
              <a:t>Sunday, October 18, 2020</a:t>
            </a:fld>
            <a:endParaRPr lang="en-US" dirty="0"/>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535332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nodePh="1">
                                  <p:stCondLst>
                                    <p:cond delay="0"/>
                                  </p:stCondLst>
                                  <p:endCondLst>
                                    <p:cond evt="begin" delay="0">
                                      <p:tn val="5"/>
                                    </p:cond>
                                  </p:end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additive="base">
                                        <p:cTn id="13"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1" end="1"/>
                                            </p:txEl>
                                          </p:spTgt>
                                        </p:tgtEl>
                                        <p:attrNameLst>
                                          <p:attrName>style.visibility</p:attrName>
                                        </p:attrNameLst>
                                      </p:cBhvr>
                                      <p:to>
                                        <p:strVal val="visible"/>
                                      </p:to>
                                    </p:set>
                                    <p:anim calcmode="lin" valueType="num">
                                      <p:cBhvr additive="base">
                                        <p:cTn id="19"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2" end="2"/>
                                            </p:txEl>
                                          </p:spTgt>
                                        </p:tgtEl>
                                        <p:attrNameLst>
                                          <p:attrName>style.visibility</p:attrName>
                                        </p:attrNameLst>
                                      </p:cBhvr>
                                      <p:to>
                                        <p:strVal val="visible"/>
                                      </p:to>
                                    </p:set>
                                    <p:anim calcmode="lin" valueType="num">
                                      <p:cBhvr additive="base">
                                        <p:cTn id="25"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
                                            <p:txEl>
                                              <p:pRg st="3" end="3"/>
                                            </p:txEl>
                                          </p:spTgt>
                                        </p:tgtEl>
                                        <p:attrNameLst>
                                          <p:attrName>style.visibility</p:attrName>
                                        </p:attrNameLst>
                                      </p:cBhvr>
                                      <p:to>
                                        <p:strVal val="visible"/>
                                      </p:to>
                                    </p:set>
                                    <p:anim calcmode="lin" valueType="num">
                                      <p:cBhvr additive="base">
                                        <p:cTn id="31"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xEl>
                                              <p:pRg st="4" end="4"/>
                                            </p:txEl>
                                          </p:spTgt>
                                        </p:tgtEl>
                                        <p:attrNameLst>
                                          <p:attrName>style.visibility</p:attrName>
                                        </p:attrNameLst>
                                      </p:cBhvr>
                                      <p:to>
                                        <p:strVal val="visible"/>
                                      </p:to>
                                    </p:set>
                                    <p:anim calcmode="lin" valueType="num">
                                      <p:cBhvr additive="base">
                                        <p:cTn id="37"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build="p"/>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a:t>27. </a:t>
            </a:r>
            <a:r>
              <a:rPr lang="en-US" b="1" dirty="0" smtClean="0"/>
              <a:t>	Sign</a:t>
            </a:r>
            <a:r>
              <a:rPr lang="en-US" dirty="0"/>
              <a:t>: Dwarf embryos: runts in growing chicks.</a:t>
            </a:r>
          </a:p>
          <a:p>
            <a:r>
              <a:rPr lang="en-US" b="1" dirty="0"/>
              <a:t>Causes:</a:t>
            </a:r>
            <a:endParaRPr lang="en-US" dirty="0"/>
          </a:p>
          <a:p>
            <a:pPr marL="514350" indent="-514350">
              <a:buFont typeface="+mj-lt"/>
              <a:buAutoNum type="alphaLcParenR"/>
            </a:pPr>
            <a:r>
              <a:rPr lang="en-US" dirty="0" smtClean="0"/>
              <a:t>Egg </a:t>
            </a:r>
            <a:r>
              <a:rPr lang="en-US" dirty="0"/>
              <a:t>contamination.</a:t>
            </a:r>
          </a:p>
          <a:p>
            <a:pPr marL="514350" indent="-514350">
              <a:buFont typeface="+mj-lt"/>
              <a:buAutoNum type="alphaLcParenR"/>
            </a:pPr>
            <a:r>
              <a:rPr lang="en-US" dirty="0" smtClean="0"/>
              <a:t>Hatchery </a:t>
            </a:r>
            <a:r>
              <a:rPr lang="en-US" dirty="0"/>
              <a:t>contamination, especially during hatching.</a:t>
            </a:r>
          </a:p>
          <a:p>
            <a:pPr marL="514350" indent="-514350">
              <a:buFont typeface="+mj-lt"/>
              <a:buAutoNum type="alphaLcParenR"/>
            </a:pPr>
            <a:r>
              <a:rPr lang="en-US" dirty="0" smtClean="0"/>
              <a:t>Breeder </a:t>
            </a:r>
            <a:r>
              <a:rPr lang="en-US" dirty="0"/>
              <a:t>diseases.</a:t>
            </a:r>
          </a:p>
          <a:p>
            <a:pPr marL="514350" indent="-514350">
              <a:buFont typeface="+mj-lt"/>
              <a:buAutoNum type="alphaLcParenR"/>
            </a:pPr>
            <a:r>
              <a:rPr lang="en-US" dirty="0" smtClean="0"/>
              <a:t>Heredity</a:t>
            </a:r>
            <a:r>
              <a:rPr lang="en-US" dirty="0"/>
              <a:t>.</a:t>
            </a:r>
          </a:p>
          <a:p>
            <a:pPr marL="514350" indent="-514350">
              <a:buFont typeface="+mj-lt"/>
              <a:buAutoNum type="alphaLcParenR"/>
            </a:pPr>
            <a:r>
              <a:rPr lang="en-US" dirty="0" smtClean="0"/>
              <a:t>Nutritional </a:t>
            </a:r>
            <a:r>
              <a:rPr lang="en-US" dirty="0"/>
              <a:t>deficiencies.</a:t>
            </a:r>
          </a:p>
          <a:p>
            <a:pPr marL="514350" indent="-514350">
              <a:buFont typeface="+mj-lt"/>
              <a:buAutoNum type="alphaLcParenR"/>
            </a:pPr>
            <a:r>
              <a:rPr lang="en-US" dirty="0" smtClean="0"/>
              <a:t>Thyroid </a:t>
            </a:r>
            <a:r>
              <a:rPr lang="en-US" dirty="0"/>
              <a:t>abnormalities.</a:t>
            </a:r>
          </a:p>
          <a:p>
            <a:endParaRPr lang="en-US" dirty="0"/>
          </a:p>
        </p:txBody>
      </p:sp>
      <p:sp>
        <p:nvSpPr>
          <p:cNvPr id="4" name="Date Placeholder 3"/>
          <p:cNvSpPr>
            <a:spLocks noGrp="1"/>
          </p:cNvSpPr>
          <p:nvPr>
            <p:ph type="dt" sz="half" idx="10"/>
          </p:nvPr>
        </p:nvSpPr>
        <p:spPr/>
        <p:txBody>
          <a:bodyPr/>
          <a:lstStyle/>
          <a:p>
            <a:fld id="{2CC1AFF8-7583-4CA3-A987-55C1F2BA52B5}" type="datetime2">
              <a:rPr lang="en-US" smtClean="0"/>
              <a:t>Sunday, October 18, 2020</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827517841"/>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marL="0" indent="0">
              <a:buNone/>
            </a:pPr>
            <a:r>
              <a:rPr lang="en-US" b="1" dirty="0"/>
              <a:t>28. 	</a:t>
            </a:r>
            <a:r>
              <a:rPr lang="en-US" b="1" dirty="0" smtClean="0"/>
              <a:t>Sign</a:t>
            </a:r>
            <a:r>
              <a:rPr lang="en-US" b="1" dirty="0"/>
              <a:t>:</a:t>
            </a:r>
            <a:r>
              <a:rPr lang="en-US" dirty="0"/>
              <a:t> Crossed beak, twisted beak.</a:t>
            </a:r>
          </a:p>
          <a:p>
            <a:r>
              <a:rPr lang="en-US" b="1" dirty="0"/>
              <a:t>Cause:</a:t>
            </a:r>
            <a:endParaRPr lang="en-US" dirty="0"/>
          </a:p>
          <a:p>
            <a:pPr marL="514350" lvl="0" indent="-514350">
              <a:buFont typeface="+mj-lt"/>
              <a:buAutoNum type="alphaLcParenR"/>
            </a:pPr>
            <a:r>
              <a:rPr lang="en-US" dirty="0"/>
              <a:t>Heredity.</a:t>
            </a:r>
          </a:p>
          <a:p>
            <a:pPr marL="0" indent="0">
              <a:buNone/>
            </a:pPr>
            <a:r>
              <a:rPr lang="en-US" b="1" dirty="0"/>
              <a:t>29. </a:t>
            </a:r>
            <a:r>
              <a:rPr lang="en-US" b="1" dirty="0" smtClean="0"/>
              <a:t>	Sign</a:t>
            </a:r>
            <a:r>
              <a:rPr lang="en-US" b="1" dirty="0"/>
              <a:t>:</a:t>
            </a:r>
            <a:r>
              <a:rPr lang="en-US" dirty="0"/>
              <a:t> Missing eye(s), other eye abnormalities.</a:t>
            </a:r>
          </a:p>
          <a:p>
            <a:r>
              <a:rPr lang="en-US" b="1" dirty="0"/>
              <a:t>Causes:</a:t>
            </a:r>
            <a:endParaRPr lang="en-US" dirty="0"/>
          </a:p>
          <a:p>
            <a:pPr marL="514350" indent="-514350">
              <a:buFont typeface="+mj-lt"/>
              <a:buAutoNum type="alphaLcParenR"/>
            </a:pPr>
            <a:r>
              <a:rPr lang="en-US" dirty="0" smtClean="0"/>
              <a:t>High </a:t>
            </a:r>
            <a:r>
              <a:rPr lang="en-US" dirty="0"/>
              <a:t>incubator temperature during days 1 to 6.</a:t>
            </a:r>
          </a:p>
          <a:p>
            <a:pPr marL="514350" indent="-514350">
              <a:buFont typeface="+mj-lt"/>
              <a:buAutoNum type="alphaLcParenR"/>
            </a:pPr>
            <a:r>
              <a:rPr lang="en-US" dirty="0" smtClean="0"/>
              <a:t>Low </a:t>
            </a:r>
            <a:r>
              <a:rPr lang="en-US" dirty="0"/>
              <a:t>oxygen during days 1 to 6.</a:t>
            </a:r>
          </a:p>
          <a:p>
            <a:pPr marL="0" indent="0">
              <a:buNone/>
            </a:pPr>
            <a:r>
              <a:rPr lang="en-US" b="1" dirty="0" smtClean="0"/>
              <a:t>30</a:t>
            </a:r>
            <a:r>
              <a:rPr lang="en-US" b="1" dirty="0"/>
              <a:t>. </a:t>
            </a:r>
            <a:r>
              <a:rPr lang="en-US" b="1" dirty="0" smtClean="0"/>
              <a:t>	Sign</a:t>
            </a:r>
            <a:r>
              <a:rPr lang="en-US" b="1" dirty="0"/>
              <a:t>:</a:t>
            </a:r>
            <a:r>
              <a:rPr lang="en-US" dirty="0"/>
              <a:t> Exposed brain.</a:t>
            </a:r>
          </a:p>
          <a:p>
            <a:r>
              <a:rPr lang="en-US" b="1" dirty="0"/>
              <a:t>Causes</a:t>
            </a:r>
            <a:r>
              <a:rPr lang="en-US" dirty="0"/>
              <a:t>:</a:t>
            </a:r>
          </a:p>
          <a:p>
            <a:pPr marL="514350" indent="-514350">
              <a:buFont typeface="+mj-lt"/>
              <a:buAutoNum type="alphaLcParenR"/>
            </a:pPr>
            <a:r>
              <a:rPr lang="en-US" dirty="0" smtClean="0"/>
              <a:t>High </a:t>
            </a:r>
            <a:r>
              <a:rPr lang="en-US" dirty="0"/>
              <a:t>incubator temperature during days 1 to 3.</a:t>
            </a:r>
          </a:p>
          <a:p>
            <a:pPr marL="514350" indent="-514350">
              <a:buFont typeface="+mj-lt"/>
              <a:buAutoNum type="alphaLcParenR"/>
            </a:pPr>
            <a:r>
              <a:rPr lang="en-US" dirty="0" smtClean="0"/>
              <a:t>Low </a:t>
            </a:r>
            <a:r>
              <a:rPr lang="en-US" dirty="0"/>
              <a:t>oxygen during days 1 to </a:t>
            </a:r>
            <a:r>
              <a:rPr lang="en-US" dirty="0" smtClean="0"/>
              <a:t>3</a:t>
            </a:r>
            <a:endParaRPr lang="en-US" dirty="0"/>
          </a:p>
        </p:txBody>
      </p:sp>
      <p:sp>
        <p:nvSpPr>
          <p:cNvPr id="4" name="Date Placeholder 3"/>
          <p:cNvSpPr>
            <a:spLocks noGrp="1"/>
          </p:cNvSpPr>
          <p:nvPr>
            <p:ph type="dt" sz="half" idx="10"/>
          </p:nvPr>
        </p:nvSpPr>
        <p:spPr/>
        <p:txBody>
          <a:bodyPr/>
          <a:lstStyle/>
          <a:p>
            <a:fld id="{3E3960B5-FCC4-4F1E-A579-CDDFA424CA7C}" type="datetime2">
              <a:rPr lang="en-US" smtClean="0"/>
              <a:t>Sunday, October 18, 2020</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4215956273"/>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b="1" dirty="0"/>
              <a:t>31. </a:t>
            </a:r>
            <a:r>
              <a:rPr lang="en-US" b="1" dirty="0" smtClean="0"/>
              <a:t>	Sign</a:t>
            </a:r>
            <a:r>
              <a:rPr lang="en-US" b="1" dirty="0"/>
              <a:t>:</a:t>
            </a:r>
            <a:r>
              <a:rPr lang="en-US" dirty="0"/>
              <a:t> Red hocks in hatched chicks or unhatched pips.</a:t>
            </a:r>
          </a:p>
          <a:p>
            <a:r>
              <a:rPr lang="en-US" b="1" dirty="0"/>
              <a:t>Causes:</a:t>
            </a:r>
            <a:endParaRPr lang="en-US" dirty="0"/>
          </a:p>
          <a:p>
            <a:pPr marL="514350" indent="-514350">
              <a:buFont typeface="+mj-lt"/>
              <a:buAutoNum type="alphaLcParenR"/>
            </a:pPr>
            <a:r>
              <a:rPr lang="en-US" dirty="0" smtClean="0"/>
              <a:t>Prolonged </a:t>
            </a:r>
            <a:r>
              <a:rPr lang="en-US" dirty="0"/>
              <a:t>pushing on shell during </a:t>
            </a:r>
            <a:r>
              <a:rPr lang="en-US" dirty="0" err="1"/>
              <a:t>pipping</a:t>
            </a:r>
            <a:r>
              <a:rPr lang="en-US" dirty="0"/>
              <a:t> and </a:t>
            </a:r>
            <a:r>
              <a:rPr lang="en-US" dirty="0" smtClean="0"/>
              <a:t>hatching</a:t>
            </a:r>
            <a:endParaRPr lang="en-US" dirty="0"/>
          </a:p>
          <a:p>
            <a:pPr marL="514350" indent="-514350">
              <a:buFont typeface="+mj-lt"/>
              <a:buAutoNum type="alphaLcParenR"/>
            </a:pPr>
            <a:r>
              <a:rPr lang="en-US" dirty="0" smtClean="0"/>
              <a:t>Vitamin </a:t>
            </a:r>
            <a:r>
              <a:rPr lang="en-US" dirty="0"/>
              <a:t>deficiencies.</a:t>
            </a:r>
          </a:p>
          <a:p>
            <a:pPr marL="514350" indent="-514350">
              <a:buFont typeface="+mj-lt"/>
              <a:buAutoNum type="alphaLcParenR"/>
            </a:pPr>
            <a:r>
              <a:rPr lang="en-US" dirty="0" smtClean="0"/>
              <a:t>Thick </a:t>
            </a:r>
            <a:r>
              <a:rPr lang="en-US" dirty="0"/>
              <a:t>shells, as in pullet </a:t>
            </a:r>
            <a:r>
              <a:rPr lang="en-US" dirty="0" smtClean="0"/>
              <a:t>flocks</a:t>
            </a:r>
            <a:endParaRPr lang="en-US" dirty="0"/>
          </a:p>
          <a:p>
            <a:pPr marL="514350" indent="-514350">
              <a:buFont typeface="+mj-lt"/>
              <a:buAutoNum type="alphaLcParenR"/>
            </a:pPr>
            <a:r>
              <a:rPr lang="en-US" dirty="0" smtClean="0"/>
              <a:t>High </a:t>
            </a:r>
            <a:r>
              <a:rPr lang="en-US" dirty="0"/>
              <a:t>incubator humidity and / or low incubator </a:t>
            </a:r>
            <a:r>
              <a:rPr lang="en-US" dirty="0" smtClean="0"/>
              <a:t>temperature</a:t>
            </a:r>
            <a:endParaRPr lang="en-US" dirty="0"/>
          </a:p>
          <a:p>
            <a:endParaRPr lang="en-US" dirty="0"/>
          </a:p>
        </p:txBody>
      </p:sp>
      <p:sp>
        <p:nvSpPr>
          <p:cNvPr id="4" name="Date Placeholder 3"/>
          <p:cNvSpPr>
            <a:spLocks noGrp="1"/>
          </p:cNvSpPr>
          <p:nvPr>
            <p:ph type="dt" sz="half" idx="10"/>
          </p:nvPr>
        </p:nvSpPr>
        <p:spPr/>
        <p:txBody>
          <a:bodyPr/>
          <a:lstStyle/>
          <a:p>
            <a:fld id="{7E5456B9-CE58-40B0-A533-C2C6DAD9E233}" type="datetime2">
              <a:rPr lang="en-US" smtClean="0"/>
              <a:t>Sunday, October 18, 2020</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861671042"/>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pPr marL="0" indent="0">
              <a:buNone/>
            </a:pPr>
            <a:r>
              <a:rPr lang="en-US" b="1" dirty="0" smtClean="0"/>
              <a:t>32</a:t>
            </a:r>
            <a:r>
              <a:rPr lang="en-US" b="1" dirty="0"/>
              <a:t>. </a:t>
            </a:r>
            <a:r>
              <a:rPr lang="en-US" b="1" dirty="0" smtClean="0"/>
              <a:t>	Sign</a:t>
            </a:r>
            <a:r>
              <a:rPr lang="en-US" dirty="0"/>
              <a:t>: Small air cell, broad pip area, Membrane incompletely cut, red hocks, edematous chick, unabsorbed albumen, yolk incompletely retracted, egg weight loss &lt;10%.</a:t>
            </a:r>
          </a:p>
          <a:p>
            <a:r>
              <a:rPr lang="en-US" b="1" dirty="0"/>
              <a:t>Causes:</a:t>
            </a:r>
            <a:endParaRPr lang="en-US" dirty="0"/>
          </a:p>
          <a:p>
            <a:pPr marL="514350" indent="-514350">
              <a:buFont typeface="+mj-lt"/>
              <a:buAutoNum type="alphaLcParenR"/>
            </a:pPr>
            <a:r>
              <a:rPr lang="en-US" dirty="0" smtClean="0"/>
              <a:t>High </a:t>
            </a:r>
            <a:r>
              <a:rPr lang="en-US" dirty="0"/>
              <a:t>incubator humidity.</a:t>
            </a:r>
          </a:p>
          <a:p>
            <a:pPr marL="514350" indent="-514350">
              <a:buFont typeface="+mj-lt"/>
              <a:buAutoNum type="alphaLcParenR"/>
            </a:pPr>
            <a:r>
              <a:rPr lang="en-US" dirty="0" smtClean="0"/>
              <a:t>Very </a:t>
            </a:r>
            <a:r>
              <a:rPr lang="en-US" dirty="0"/>
              <a:t>thick shells, as in pullet flocks.</a:t>
            </a:r>
          </a:p>
          <a:p>
            <a:pPr marL="514350" indent="-514350">
              <a:buFont typeface="+mj-lt"/>
              <a:buAutoNum type="alphaLcParenR"/>
            </a:pPr>
            <a:r>
              <a:rPr lang="en-US" dirty="0" smtClean="0"/>
              <a:t>Low </a:t>
            </a:r>
            <a:r>
              <a:rPr lang="en-US" dirty="0"/>
              <a:t>incubator </a:t>
            </a:r>
            <a:r>
              <a:rPr lang="en-US" dirty="0" smtClean="0"/>
              <a:t>temperature</a:t>
            </a:r>
            <a:endParaRPr lang="en-US" dirty="0"/>
          </a:p>
          <a:p>
            <a:pPr marL="514350" indent="-514350">
              <a:buFont typeface="+mj-lt"/>
              <a:buAutoNum type="alphaLcParenR"/>
            </a:pPr>
            <a:endParaRPr lang="en-US" dirty="0"/>
          </a:p>
          <a:p>
            <a:pPr marL="0" indent="0">
              <a:buNone/>
            </a:pPr>
            <a:r>
              <a:rPr lang="en-US" b="1" dirty="0"/>
              <a:t>33. </a:t>
            </a:r>
            <a:r>
              <a:rPr lang="en-US" b="1" dirty="0" smtClean="0"/>
              <a:t>	Sign</a:t>
            </a:r>
            <a:r>
              <a:rPr lang="en-US" dirty="0"/>
              <a:t>: </a:t>
            </a:r>
            <a:r>
              <a:rPr lang="en-US" dirty="0" err="1"/>
              <a:t>Micromelia</a:t>
            </a:r>
            <a:r>
              <a:rPr lang="en-US" dirty="0"/>
              <a:t> (shortened long bones, parrot beak, bent bones); </a:t>
            </a:r>
            <a:r>
              <a:rPr lang="en-US" dirty="0" err="1"/>
              <a:t>chondrodystrophy</a:t>
            </a:r>
            <a:r>
              <a:rPr lang="en-US" dirty="0"/>
              <a:t> (similar to </a:t>
            </a:r>
            <a:r>
              <a:rPr lang="en-US" dirty="0" err="1"/>
              <a:t>micromelia</a:t>
            </a:r>
            <a:r>
              <a:rPr lang="en-US" dirty="0"/>
              <a:t>).</a:t>
            </a:r>
          </a:p>
          <a:p>
            <a:r>
              <a:rPr lang="en-US" b="1" dirty="0"/>
              <a:t>Causes:</a:t>
            </a:r>
            <a:endParaRPr lang="en-US" dirty="0"/>
          </a:p>
          <a:p>
            <a:pPr marL="514350" indent="-514350">
              <a:buFont typeface="+mj-lt"/>
              <a:buAutoNum type="alphaLcParenR"/>
            </a:pPr>
            <a:r>
              <a:rPr lang="en-US" dirty="0" smtClean="0"/>
              <a:t>Heredity</a:t>
            </a:r>
            <a:r>
              <a:rPr lang="en-US" dirty="0"/>
              <a:t>, lethal genes.</a:t>
            </a:r>
          </a:p>
          <a:p>
            <a:pPr marL="514350" indent="-514350">
              <a:buFont typeface="+mj-lt"/>
              <a:buAutoNum type="alphaLcParenR"/>
            </a:pPr>
            <a:r>
              <a:rPr lang="en-US" dirty="0" smtClean="0"/>
              <a:t>Nutritional </a:t>
            </a:r>
            <a:r>
              <a:rPr lang="en-US" dirty="0"/>
              <a:t>deficiencies (biotin or manganese</a:t>
            </a:r>
            <a:r>
              <a:rPr lang="en-US" dirty="0" smtClean="0"/>
              <a:t>).</a:t>
            </a:r>
            <a:r>
              <a:rPr lang="en-US" dirty="0"/>
              <a:t> </a:t>
            </a:r>
          </a:p>
          <a:p>
            <a:endParaRPr lang="en-US" dirty="0"/>
          </a:p>
        </p:txBody>
      </p:sp>
      <p:sp>
        <p:nvSpPr>
          <p:cNvPr id="4" name="Date Placeholder 3"/>
          <p:cNvSpPr>
            <a:spLocks noGrp="1"/>
          </p:cNvSpPr>
          <p:nvPr>
            <p:ph type="dt" sz="half" idx="10"/>
          </p:nvPr>
        </p:nvSpPr>
        <p:spPr/>
        <p:txBody>
          <a:bodyPr/>
          <a:lstStyle/>
          <a:p>
            <a:fld id="{3205EC1D-9061-4376-8B32-677951EB3EE6}" type="datetime2">
              <a:rPr lang="en-US" smtClean="0"/>
              <a:t>Sunday, October 18, 2020</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234547260"/>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marL="0" indent="0">
              <a:buNone/>
            </a:pPr>
            <a:r>
              <a:rPr lang="en-US" b="1" dirty="0"/>
              <a:t>34. Sign:</a:t>
            </a:r>
            <a:r>
              <a:rPr lang="en-US" dirty="0"/>
              <a:t> Short beak, missing beak, face abnormalities.</a:t>
            </a:r>
          </a:p>
          <a:p>
            <a:r>
              <a:rPr lang="en-US" b="1" dirty="0"/>
              <a:t>Causes:</a:t>
            </a:r>
            <a:endParaRPr lang="en-US" dirty="0"/>
          </a:p>
          <a:p>
            <a:pPr marL="514350" indent="-514350">
              <a:buFont typeface="+mj-lt"/>
              <a:buAutoNum type="alphaLcParenR"/>
            </a:pPr>
            <a:r>
              <a:rPr lang="en-US" dirty="0" smtClean="0"/>
              <a:t>Incubator </a:t>
            </a:r>
            <a:r>
              <a:rPr lang="en-US" dirty="0"/>
              <a:t>temperature too high during days 1 to 5.</a:t>
            </a:r>
          </a:p>
          <a:p>
            <a:pPr marL="514350" indent="-514350">
              <a:buFont typeface="+mj-lt"/>
              <a:buAutoNum type="alphaLcParenR"/>
            </a:pPr>
            <a:r>
              <a:rPr lang="en-US" dirty="0" smtClean="0"/>
              <a:t>Heredity</a:t>
            </a:r>
            <a:r>
              <a:rPr lang="en-US" dirty="0"/>
              <a:t>, lethal genes.</a:t>
            </a:r>
          </a:p>
          <a:p>
            <a:pPr marL="514350" indent="-514350">
              <a:buFont typeface="+mj-lt"/>
              <a:buAutoNum type="alphaLcParenR"/>
            </a:pPr>
            <a:r>
              <a:rPr lang="en-US" dirty="0" smtClean="0"/>
              <a:t>Developmental </a:t>
            </a:r>
            <a:r>
              <a:rPr lang="en-US" dirty="0"/>
              <a:t>accidents.</a:t>
            </a:r>
          </a:p>
          <a:p>
            <a:pPr marL="514350" indent="-514350">
              <a:buFont typeface="+mj-lt"/>
              <a:buAutoNum type="alphaLcParenR"/>
            </a:pPr>
            <a:r>
              <a:rPr lang="en-US" dirty="0" smtClean="0"/>
              <a:t>Nutritional </a:t>
            </a:r>
            <a:r>
              <a:rPr lang="en-US" dirty="0"/>
              <a:t>deficiencies (niacin</a:t>
            </a:r>
            <a:r>
              <a:rPr lang="en-US" dirty="0" smtClean="0"/>
              <a:t>)</a:t>
            </a:r>
            <a:endParaRPr lang="en-US" dirty="0"/>
          </a:p>
          <a:p>
            <a:pPr marL="0" indent="0">
              <a:buNone/>
            </a:pPr>
            <a:r>
              <a:rPr lang="en-US" dirty="0"/>
              <a:t>		</a:t>
            </a:r>
          </a:p>
          <a:p>
            <a:pPr marL="0" indent="0">
              <a:buNone/>
            </a:pPr>
            <a:r>
              <a:rPr lang="en-US" b="1" dirty="0"/>
              <a:t>35. Sign:</a:t>
            </a:r>
            <a:r>
              <a:rPr lang="en-US" dirty="0"/>
              <a:t> Ectopic (exposed) </a:t>
            </a:r>
            <a:r>
              <a:rPr lang="en-US" dirty="0" smtClean="0"/>
              <a:t>viscera</a:t>
            </a:r>
            <a:endParaRPr lang="en-US" dirty="0"/>
          </a:p>
          <a:p>
            <a:r>
              <a:rPr lang="en-US" b="1" dirty="0"/>
              <a:t>Causes:</a:t>
            </a:r>
            <a:endParaRPr lang="en-US" dirty="0"/>
          </a:p>
          <a:p>
            <a:pPr marL="514350" indent="-514350">
              <a:buFont typeface="+mj-lt"/>
              <a:buAutoNum type="alphaLcParenR"/>
            </a:pPr>
            <a:r>
              <a:rPr lang="en-US" dirty="0" smtClean="0"/>
              <a:t>Incubator </a:t>
            </a:r>
            <a:r>
              <a:rPr lang="en-US" dirty="0"/>
              <a:t>temperature too </a:t>
            </a:r>
            <a:r>
              <a:rPr lang="en-US" dirty="0" smtClean="0"/>
              <a:t>high</a:t>
            </a:r>
            <a:endParaRPr lang="en-US" dirty="0"/>
          </a:p>
          <a:p>
            <a:pPr marL="514350" indent="-514350">
              <a:buFont typeface="+mj-lt"/>
              <a:buAutoNum type="alphaLcParenR"/>
            </a:pPr>
            <a:r>
              <a:rPr lang="en-US" dirty="0" smtClean="0"/>
              <a:t>Heredity</a:t>
            </a:r>
            <a:r>
              <a:rPr lang="en-US" dirty="0"/>
              <a:t>, lethal </a:t>
            </a:r>
            <a:r>
              <a:rPr lang="en-US" dirty="0" smtClean="0"/>
              <a:t>genes</a:t>
            </a:r>
            <a:endParaRPr lang="en-US" dirty="0"/>
          </a:p>
        </p:txBody>
      </p:sp>
      <p:sp>
        <p:nvSpPr>
          <p:cNvPr id="4" name="Date Placeholder 3"/>
          <p:cNvSpPr>
            <a:spLocks noGrp="1"/>
          </p:cNvSpPr>
          <p:nvPr>
            <p:ph type="dt" sz="half" idx="10"/>
          </p:nvPr>
        </p:nvSpPr>
        <p:spPr/>
        <p:txBody>
          <a:bodyPr/>
          <a:lstStyle/>
          <a:p>
            <a:fld id="{954063F4-DE16-4B03-80BF-98274F6FF22A}" type="datetime2">
              <a:rPr lang="en-US" smtClean="0"/>
              <a:t>Sunday, October 18, 2020</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663606527"/>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buNone/>
            </a:pPr>
            <a:r>
              <a:rPr lang="en-US" b="1" dirty="0"/>
              <a:t>36. Sign:</a:t>
            </a:r>
            <a:r>
              <a:rPr lang="en-US" dirty="0"/>
              <a:t> Hemorrhage.</a:t>
            </a:r>
          </a:p>
          <a:p>
            <a:r>
              <a:rPr lang="en-US" b="1" dirty="0"/>
              <a:t>Causes:</a:t>
            </a:r>
            <a:endParaRPr lang="en-US" dirty="0"/>
          </a:p>
          <a:p>
            <a:pPr marL="514350" indent="-514350">
              <a:buFont typeface="+mj-lt"/>
              <a:buAutoNum type="alphaLcParenR"/>
            </a:pPr>
            <a:r>
              <a:rPr lang="en-US" dirty="0" smtClean="0"/>
              <a:t>Red </a:t>
            </a:r>
            <a:r>
              <a:rPr lang="en-US" dirty="0"/>
              <a:t>skin—incubator or hatcher temperature too high.</a:t>
            </a:r>
          </a:p>
          <a:p>
            <a:pPr marL="514350" indent="-514350">
              <a:buFont typeface="+mj-lt"/>
              <a:buAutoNum type="alphaLcParenR"/>
            </a:pPr>
            <a:r>
              <a:rPr lang="en-US" dirty="0" smtClean="0"/>
              <a:t>Bleeding </a:t>
            </a:r>
            <a:r>
              <a:rPr lang="en-US" dirty="0"/>
              <a:t>in </a:t>
            </a:r>
            <a:r>
              <a:rPr lang="en-US" dirty="0" err="1"/>
              <a:t>chorioallantois</a:t>
            </a:r>
            <a:r>
              <a:rPr lang="en-US" dirty="0"/>
              <a:t>—rough handling at transfer.</a:t>
            </a:r>
          </a:p>
          <a:p>
            <a:pPr marL="514350" indent="-514350">
              <a:buFont typeface="+mj-lt"/>
              <a:buAutoNum type="alphaLcParenR"/>
            </a:pPr>
            <a:r>
              <a:rPr lang="en-US" dirty="0" smtClean="0"/>
              <a:t>Nutritional </a:t>
            </a:r>
            <a:r>
              <a:rPr lang="en-US" dirty="0"/>
              <a:t>deficiencies (vitamin K or vitamin E).</a:t>
            </a:r>
          </a:p>
          <a:p>
            <a:pPr marL="514350" indent="-514350">
              <a:buFont typeface="+mj-lt"/>
              <a:buAutoNum type="alphaLcParenR"/>
            </a:pPr>
            <a:r>
              <a:rPr lang="en-US" dirty="0" smtClean="0"/>
              <a:t>Embryos </a:t>
            </a:r>
            <a:r>
              <a:rPr lang="en-US" dirty="0"/>
              <a:t>that died at days 11 to 15 and appear small and dark red—usually caused by molds or other </a:t>
            </a:r>
            <a:r>
              <a:rPr lang="en-US" dirty="0" smtClean="0"/>
              <a:t>contamination</a:t>
            </a:r>
            <a:endParaRPr lang="en-US" dirty="0"/>
          </a:p>
        </p:txBody>
      </p:sp>
      <p:sp>
        <p:nvSpPr>
          <p:cNvPr id="4" name="Date Placeholder 3"/>
          <p:cNvSpPr>
            <a:spLocks noGrp="1"/>
          </p:cNvSpPr>
          <p:nvPr>
            <p:ph type="dt" sz="half" idx="10"/>
          </p:nvPr>
        </p:nvSpPr>
        <p:spPr/>
        <p:txBody>
          <a:bodyPr/>
          <a:lstStyle/>
          <a:p>
            <a:fld id="{5978467B-B48C-4751-B38A-7D52B39DB5B8}" type="datetime2">
              <a:rPr lang="en-US" smtClean="0"/>
              <a:t>Sunday, October 18, 2020</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670934881"/>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76600"/>
            <a:ext cx="8229600" cy="1143000"/>
          </a:xfrm>
        </p:spPr>
        <p:txBody>
          <a:bodyPr>
            <a:noAutofit/>
          </a:bodyPr>
          <a:lstStyle/>
          <a:p>
            <a:pPr algn="ctr"/>
            <a:r>
              <a:rPr lang="en-US" sz="9600" b="1" dirty="0"/>
              <a:t>Thanks</a:t>
            </a:r>
            <a:endParaRPr lang="en-US" sz="9600" dirty="0"/>
          </a:p>
        </p:txBody>
      </p:sp>
      <p:sp>
        <p:nvSpPr>
          <p:cNvPr id="4" name="Date Placeholder 3"/>
          <p:cNvSpPr>
            <a:spLocks noGrp="1"/>
          </p:cNvSpPr>
          <p:nvPr>
            <p:ph type="dt" sz="half" idx="10"/>
          </p:nvPr>
        </p:nvSpPr>
        <p:spPr/>
        <p:txBody>
          <a:bodyPr/>
          <a:lstStyle/>
          <a:p>
            <a:fld id="{AEB95735-1354-4F6E-8865-D052E557B8BE}" type="datetime2">
              <a:rPr lang="en-US" smtClean="0"/>
              <a:t>Sunday, October 18, 2020</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7742615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228600"/>
            <a:ext cx="7543800" cy="914400"/>
          </a:xfrm>
        </p:spPr>
        <p:txBody>
          <a:bodyPr/>
          <a:lstStyle/>
          <a:p>
            <a:r>
              <a:rPr lang="en-GB" dirty="0" err="1" smtClean="0"/>
              <a:t>Cont</a:t>
            </a:r>
            <a:r>
              <a:rPr lang="en-GB" dirty="0" smtClean="0"/>
              <a:t>…..</a:t>
            </a:r>
            <a:endParaRPr lang="en-US" dirty="0"/>
          </a:p>
        </p:txBody>
      </p:sp>
      <p:sp>
        <p:nvSpPr>
          <p:cNvPr id="2" name="Content Placeholder 1"/>
          <p:cNvSpPr>
            <a:spLocks noGrp="1"/>
          </p:cNvSpPr>
          <p:nvPr>
            <p:ph idx="1"/>
          </p:nvPr>
        </p:nvSpPr>
        <p:spPr>
          <a:xfrm>
            <a:off x="457200" y="1295400"/>
            <a:ext cx="8001000" cy="4724400"/>
          </a:xfrm>
        </p:spPr>
        <p:txBody>
          <a:bodyPr>
            <a:normAutofit lnSpcReduction="10000"/>
          </a:bodyPr>
          <a:lstStyle/>
          <a:p>
            <a:pPr algn="just"/>
            <a:r>
              <a:rPr lang="en-US" dirty="0">
                <a:effectLst/>
              </a:rPr>
              <a:t>With mechanical nesting, it is typical for the producer to run the </a:t>
            </a:r>
            <a:r>
              <a:rPr lang="en-US" dirty="0">
                <a:solidFill>
                  <a:srgbClr val="FF0000"/>
                </a:solidFill>
                <a:effectLst/>
              </a:rPr>
              <a:t>egg belts </a:t>
            </a:r>
            <a:r>
              <a:rPr lang="en-US" dirty="0">
                <a:effectLst/>
              </a:rPr>
              <a:t>almost continuously when most of the eggs are being laid during the </a:t>
            </a:r>
            <a:r>
              <a:rPr lang="en-US" dirty="0">
                <a:solidFill>
                  <a:srgbClr val="FF0000"/>
                </a:solidFill>
                <a:effectLst/>
              </a:rPr>
              <a:t>morning hours</a:t>
            </a:r>
            <a:r>
              <a:rPr lang="en-US" dirty="0">
                <a:effectLst/>
              </a:rPr>
              <a:t>, then run the belts again in </a:t>
            </a:r>
            <a:r>
              <a:rPr lang="en-US" dirty="0">
                <a:solidFill>
                  <a:srgbClr val="FF0000"/>
                </a:solidFill>
                <a:effectLst/>
              </a:rPr>
              <a:t>mid-afternoon</a:t>
            </a:r>
            <a:r>
              <a:rPr lang="en-US" dirty="0">
                <a:effectLst/>
              </a:rPr>
              <a:t>, and finally, at </a:t>
            </a:r>
            <a:r>
              <a:rPr lang="en-US" dirty="0">
                <a:solidFill>
                  <a:srgbClr val="FF0000"/>
                </a:solidFill>
                <a:effectLst/>
              </a:rPr>
              <a:t>5:00 p.m. </a:t>
            </a:r>
            <a:r>
              <a:rPr lang="en-US" dirty="0">
                <a:effectLst/>
              </a:rPr>
              <a:t>to collect the remaining few </a:t>
            </a:r>
            <a:r>
              <a:rPr lang="en-US" dirty="0" smtClean="0">
                <a:effectLst/>
              </a:rPr>
              <a:t>eggs</a:t>
            </a:r>
            <a:endParaRPr lang="en-US" dirty="0">
              <a:effectLst/>
            </a:endParaRPr>
          </a:p>
          <a:p>
            <a:pPr algn="just"/>
            <a:r>
              <a:rPr lang="en-US" dirty="0">
                <a:effectLst/>
              </a:rPr>
              <a:t>Hatching eggs are susceptible to contamination and every effort must be made to reduce this potential. Therefore, it is imperative that </a:t>
            </a:r>
            <a:r>
              <a:rPr lang="en-US" dirty="0">
                <a:solidFill>
                  <a:srgbClr val="FF0000"/>
                </a:solidFill>
                <a:effectLst/>
              </a:rPr>
              <a:t>people wash and sanitize their hands </a:t>
            </a:r>
            <a:r>
              <a:rPr lang="en-US" dirty="0">
                <a:effectLst/>
              </a:rPr>
              <a:t>before collecting eggs from the nests or egg belts. The flats that eggs are placed on must also be sanitized and free of organic </a:t>
            </a:r>
            <a:r>
              <a:rPr lang="en-US" dirty="0" smtClean="0">
                <a:effectLst/>
              </a:rPr>
              <a:t>material</a:t>
            </a:r>
            <a:endParaRPr lang="en-US" dirty="0">
              <a:effectLst/>
            </a:endParaRPr>
          </a:p>
          <a:p>
            <a:pPr algn="just"/>
            <a:endParaRPr lang="en-US" dirty="0"/>
          </a:p>
        </p:txBody>
      </p:sp>
      <p:sp>
        <p:nvSpPr>
          <p:cNvPr id="4" name="Date Placeholder 3"/>
          <p:cNvSpPr>
            <a:spLocks noGrp="1"/>
          </p:cNvSpPr>
          <p:nvPr>
            <p:ph type="dt" sz="half" idx="10"/>
          </p:nvPr>
        </p:nvSpPr>
        <p:spPr/>
        <p:txBody>
          <a:bodyPr/>
          <a:lstStyle/>
          <a:p>
            <a:fld id="{E239F912-211A-49E4-AED5-A6BE93E06CFC}" type="datetime2">
              <a:rPr lang="en-US" smtClean="0"/>
              <a:t>Sunday, October 18, 2020</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40764166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additive="base">
                                        <p:cTn id="13"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1" end="1"/>
                                            </p:txEl>
                                          </p:spTgt>
                                        </p:tgtEl>
                                        <p:attrNameLst>
                                          <p:attrName>style.visibility</p:attrName>
                                        </p:attrNameLst>
                                      </p:cBhvr>
                                      <p:to>
                                        <p:strVal val="visible"/>
                                      </p:to>
                                    </p:set>
                                    <p:anim calcmode="lin" valueType="num">
                                      <p:cBhvr additive="base">
                                        <p:cTn id="19"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US" dirty="0"/>
              <a:t>OTHER FACTORS AFFECTING HATCHABILITY</a:t>
            </a:r>
          </a:p>
        </p:txBody>
      </p:sp>
      <p:sp>
        <p:nvSpPr>
          <p:cNvPr id="2" name="Content Placeholder 1"/>
          <p:cNvSpPr>
            <a:spLocks noGrp="1"/>
          </p:cNvSpPr>
          <p:nvPr>
            <p:ph idx="1"/>
          </p:nvPr>
        </p:nvSpPr>
        <p:spPr/>
        <p:txBody>
          <a:bodyPr>
            <a:normAutofit fontScale="92500" lnSpcReduction="20000"/>
          </a:bodyPr>
          <a:lstStyle/>
          <a:p>
            <a:r>
              <a:rPr lang="en-US" dirty="0"/>
              <a:t>There are a number of other factors which affect </a:t>
            </a:r>
            <a:r>
              <a:rPr lang="en-US" dirty="0" smtClean="0"/>
              <a:t>hatchability</a:t>
            </a:r>
          </a:p>
          <a:p>
            <a:r>
              <a:rPr lang="en-US" dirty="0" smtClean="0"/>
              <a:t>Although </a:t>
            </a:r>
            <a:r>
              <a:rPr lang="en-US" dirty="0"/>
              <a:t>many of these factors may be of minor significance when occurring </a:t>
            </a:r>
            <a:r>
              <a:rPr lang="en-US" dirty="0" smtClean="0"/>
              <a:t>individually</a:t>
            </a:r>
            <a:r>
              <a:rPr lang="en-US" dirty="0"/>
              <a:t>, they can be cumulative with several minor problems resulting in significantly reduced hatchability.</a:t>
            </a:r>
          </a:p>
          <a:p>
            <a:pPr marL="514350" indent="-514350">
              <a:buFont typeface="+mj-lt"/>
              <a:buAutoNum type="arabicPeriod"/>
            </a:pPr>
            <a:r>
              <a:rPr lang="en-US" b="1" dirty="0"/>
              <a:t>Egg Laying Pattern and </a:t>
            </a:r>
            <a:r>
              <a:rPr lang="en-US" b="1" dirty="0" smtClean="0"/>
              <a:t>Hatchability</a:t>
            </a:r>
          </a:p>
          <a:p>
            <a:pPr marL="514350" indent="-514350">
              <a:buFont typeface="+mj-lt"/>
              <a:buAutoNum type="arabicPeriod"/>
            </a:pPr>
            <a:r>
              <a:rPr lang="en-US" b="1" dirty="0"/>
              <a:t>Weather Affects </a:t>
            </a:r>
            <a:r>
              <a:rPr lang="en-US" b="1" dirty="0" smtClean="0"/>
              <a:t>Hatchability</a:t>
            </a:r>
          </a:p>
          <a:p>
            <a:pPr marL="514350" indent="-514350">
              <a:buFont typeface="+mj-lt"/>
              <a:buAutoNum type="arabicPeriod"/>
            </a:pPr>
            <a:r>
              <a:rPr lang="en-US" b="1" dirty="0"/>
              <a:t>Factors Affecting the Length of the Incubation </a:t>
            </a:r>
            <a:r>
              <a:rPr lang="en-US" b="1" dirty="0" smtClean="0"/>
              <a:t>Period</a:t>
            </a:r>
          </a:p>
          <a:p>
            <a:pPr marL="514350" indent="-514350">
              <a:buFont typeface="+mj-lt"/>
              <a:buAutoNum type="arabicPeriod"/>
            </a:pPr>
            <a:r>
              <a:rPr lang="en-US" b="1" dirty="0"/>
              <a:t>Position of the Embryo in the </a:t>
            </a:r>
            <a:r>
              <a:rPr lang="en-US" b="1" dirty="0" smtClean="0"/>
              <a:t>Egg</a:t>
            </a:r>
          </a:p>
          <a:p>
            <a:pPr marL="514350" indent="-514350">
              <a:buFont typeface="+mj-lt"/>
              <a:buAutoNum type="arabicPeriod"/>
            </a:pPr>
            <a:r>
              <a:rPr lang="en-US" b="1" i="1" dirty="0"/>
              <a:t>Abnormal Embryos</a:t>
            </a:r>
          </a:p>
          <a:p>
            <a:endParaRPr lang="en-US" dirty="0"/>
          </a:p>
        </p:txBody>
      </p:sp>
      <p:sp>
        <p:nvSpPr>
          <p:cNvPr id="4" name="Date Placeholder 3"/>
          <p:cNvSpPr>
            <a:spLocks noGrp="1"/>
          </p:cNvSpPr>
          <p:nvPr>
            <p:ph type="dt" sz="half" idx="10"/>
          </p:nvPr>
        </p:nvSpPr>
        <p:spPr/>
        <p:txBody>
          <a:bodyPr/>
          <a:lstStyle/>
          <a:p>
            <a:fld id="{F11F52BD-D073-40F2-9CF7-766039DCD97A}" type="datetime2">
              <a:rPr lang="en-US" smtClean="0"/>
              <a:t>Sunday, October 18, 2020</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56824017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2170</TotalTime>
  <Words>4486</Words>
  <Application>Microsoft Office PowerPoint</Application>
  <PresentationFormat>On-screen Show (4:3)</PresentationFormat>
  <Paragraphs>627</Paragraphs>
  <Slides>76</Slides>
  <Notes>3</Notes>
  <HiddenSlides>0</HiddenSlides>
  <MMClips>0</MMClips>
  <ScaleCrop>false</ScaleCrop>
  <HeadingPairs>
    <vt:vector size="4" baseType="variant">
      <vt:variant>
        <vt:lpstr>Theme</vt:lpstr>
      </vt:variant>
      <vt:variant>
        <vt:i4>1</vt:i4>
      </vt:variant>
      <vt:variant>
        <vt:lpstr>Slide Titles</vt:lpstr>
      </vt:variant>
      <vt:variant>
        <vt:i4>76</vt:i4>
      </vt:variant>
    </vt:vector>
  </HeadingPairs>
  <TitlesOfParts>
    <vt:vector size="77" baseType="lpstr">
      <vt:lpstr>Flow</vt:lpstr>
      <vt:lpstr>Factors Affecting Hatchability</vt:lpstr>
      <vt:lpstr>PowerPoint Presentation</vt:lpstr>
      <vt:lpstr>PowerPoint Presentation</vt:lpstr>
      <vt:lpstr>FERTILITY</vt:lpstr>
      <vt:lpstr>1. Determining Fertility</vt:lpstr>
      <vt:lpstr>a. Fresh Egg Breakout</vt:lpstr>
      <vt:lpstr>PowerPoint Presentation</vt:lpstr>
      <vt:lpstr>Cont…..</vt:lpstr>
      <vt:lpstr>OTHER FACTORS AFFECTING HATCHABILITY</vt:lpstr>
      <vt:lpstr>PowerPoint Presentation</vt:lpstr>
      <vt:lpstr>PowerPoint Presentation</vt:lpstr>
      <vt:lpstr>PowerPoint Presentation</vt:lpstr>
      <vt:lpstr>PowerPoint Presentation</vt:lpstr>
      <vt:lpstr>PowerPoint Presentation</vt:lpstr>
      <vt:lpstr>PowerPoint Presentation</vt:lpstr>
      <vt:lpstr>Egg Laying Pattern and Hatchability</vt:lpstr>
      <vt:lpstr>PowerPoint Presentation</vt:lpstr>
      <vt:lpstr>Weather Affects Hatchability</vt:lpstr>
      <vt:lpstr>Factors Affecting the Length of the Incubation Period</vt:lpstr>
      <vt:lpstr>Position of the Embryo in the Egg</vt:lpstr>
      <vt:lpstr>Classification of Malpositions</vt:lpstr>
      <vt:lpstr>Abnormal Embryos</vt:lpstr>
      <vt:lpstr>EMBRYONIC MORTALITY PATTERNS</vt:lpstr>
      <vt:lpstr>Period I (Preoviposital Mortality)</vt:lpstr>
      <vt:lpstr>PowerPoint Presentation</vt:lpstr>
      <vt:lpstr>Period II (Early-Dead Embryos)</vt:lpstr>
      <vt:lpstr>Period III (8- to 18-day Mortality)</vt:lpstr>
      <vt:lpstr>Period IV (Nineteenth , Twentieth, Twenty- first Days of Mortality)</vt:lpstr>
      <vt:lpstr>Survey of Embryonic Mortality</vt:lpstr>
      <vt:lpstr>DISEASE AND HATCHABILITY</vt:lpstr>
      <vt:lpstr>NUTRITIONAL EFFECTS ON HATCHABILITY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Troubleshooting Guide for Hatchability Problems</vt:lpstr>
      <vt:lpstr>PowerPoint Presentation</vt:lpstr>
      <vt:lpstr>PowerPoint Presentation</vt:lpstr>
      <vt:lpstr>PowerPoint Presentation</vt:lpstr>
      <vt:lpstr>PowerPoint Presentation</vt:lpstr>
      <vt:lpstr>PowerPoint Presentation</vt:lpstr>
      <vt:lpstr>PowerPoint Presentation</vt:lpstr>
      <vt:lpstr>Cont….</vt:lpstr>
      <vt:lpstr>TROUBLESHOOTING: SPECIFIC PROBLEMS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Maintaining Hatching Egg Quality</dc:title>
  <dc:creator>Zaib</dc:creator>
  <cp:lastModifiedBy>kahlon</cp:lastModifiedBy>
  <cp:revision>114</cp:revision>
  <dcterms:created xsi:type="dcterms:W3CDTF">2012-11-09T18:57:14Z</dcterms:created>
  <dcterms:modified xsi:type="dcterms:W3CDTF">2020-10-18T06:52:55Z</dcterms:modified>
</cp:coreProperties>
</file>