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sldIdLst>
    <p:sldId id="279" r:id="rId3"/>
    <p:sldId id="256" r:id="rId4"/>
    <p:sldId id="257" r:id="rId5"/>
    <p:sldId id="258" r:id="rId6"/>
    <p:sldId id="259" r:id="rId7"/>
    <p:sldId id="260" r:id="rId8"/>
    <p:sldId id="261" r:id="rId9"/>
    <p:sldId id="262" r:id="rId10"/>
    <p:sldId id="263" r:id="rId11"/>
    <p:sldId id="266" r:id="rId12"/>
    <p:sldId id="264" r:id="rId13"/>
    <p:sldId id="265" r:id="rId14"/>
    <p:sldId id="267" r:id="rId15"/>
    <p:sldId id="268" r:id="rId16"/>
    <p:sldId id="269" r:id="rId17"/>
    <p:sldId id="270" r:id="rId18"/>
    <p:sldId id="271" r:id="rId19"/>
    <p:sldId id="272" r:id="rId20"/>
    <p:sldId id="273" r:id="rId21"/>
    <p:sldId id="274" r:id="rId22"/>
    <p:sldId id="276" r:id="rId23"/>
    <p:sldId id="277"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1796A9-E069-4328-95AA-FFFA956CCA20}" type="datetimeFigureOut">
              <a:rPr lang="en-GB" smtClean="0"/>
              <a:t>10/12/2020</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0CF58575-4F74-478C-982B-C79EEED3C68E}"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4846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1796A9-E069-4328-95AA-FFFA956CCA20}" type="datetimeFigureOut">
              <a:rPr lang="en-GB" smtClean="0"/>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F58575-4F74-478C-982B-C79EEED3C68E}"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3070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1796A9-E069-4328-95AA-FFFA956CCA20}" type="datetimeFigureOut">
              <a:rPr lang="en-GB" smtClean="0"/>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F58575-4F74-478C-982B-C79EEED3C68E}"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8024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0058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4086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8727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1558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5886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65090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0636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8026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1796A9-E069-4328-95AA-FFFA956CCA20}" type="datetimeFigureOut">
              <a:rPr lang="en-GB" smtClean="0"/>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F58575-4F74-478C-982B-C79EEED3C68E}"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07142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7578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6789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5329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1796A9-E069-4328-95AA-FFFA956CCA20}" type="datetimeFigureOut">
              <a:rPr lang="en-GB" smtClean="0"/>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F58575-4F74-478C-982B-C79EEED3C68E}"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807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1796A9-E069-4328-95AA-FFFA956CCA20}" type="datetimeFigureOut">
              <a:rPr lang="en-GB" smtClean="0"/>
              <a:t>10/12/2020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F58575-4F74-478C-982B-C79EEED3C68E}"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400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1796A9-E069-4328-95AA-FFFA956CCA20}" type="datetimeFigureOut">
              <a:rPr lang="en-GB" smtClean="0"/>
              <a:t>10/12/2020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F58575-4F74-478C-982B-C79EEED3C68E}"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3524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1796A9-E069-4328-95AA-FFFA956CCA20}" type="datetimeFigureOut">
              <a:rPr lang="en-GB" smtClean="0"/>
              <a:t>10/12/2020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F58575-4F74-478C-982B-C79EEED3C68E}"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448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796A9-E069-4328-95AA-FFFA956CCA20}" type="datetimeFigureOut">
              <a:rPr lang="en-GB" smtClean="0"/>
              <a:t>10/12/2020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F58575-4F74-478C-982B-C79EEED3C68E}" type="slidenum">
              <a:rPr lang="en-GB" smtClean="0"/>
              <a:t>‹#›</a:t>
            </a:fld>
            <a:endParaRPr lang="en-GB"/>
          </a:p>
        </p:txBody>
      </p:sp>
    </p:spTree>
    <p:extLst>
      <p:ext uri="{BB962C8B-B14F-4D97-AF65-F5344CB8AC3E}">
        <p14:creationId xmlns:p14="http://schemas.microsoft.com/office/powerpoint/2010/main" val="194223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1796A9-E069-4328-95AA-FFFA956CCA20}" type="datetimeFigureOut">
              <a:rPr lang="en-GB" smtClean="0"/>
              <a:t>10/12/2020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F58575-4F74-478C-982B-C79EEED3C68E}"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0408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81796A9-E069-4328-95AA-FFFA956CCA20}" type="datetimeFigureOut">
              <a:rPr lang="en-GB" smtClean="0"/>
              <a:t>10/12/2020</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0CF58575-4F74-478C-982B-C79EEED3C68E}"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9336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81796A9-E069-4328-95AA-FFFA956CCA20}" type="datetimeFigureOut">
              <a:rPr lang="en-GB" smtClean="0"/>
              <a:t>10/12/2020</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CF58575-4F74-478C-982B-C79EEED3C68E}"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469639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B89DE2B-809A-466D-963D-6216A6F706C9}" type="datetimeFigureOut">
              <a:rPr lang="en-US" smtClean="0">
                <a:solidFill>
                  <a:prstClr val="black">
                    <a:tint val="75000"/>
                  </a:prstClr>
                </a:solidFill>
              </a:rPr>
              <a:pPr defTabSz="914400"/>
              <a:t>12/10/2020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09A06D1-F76B-4823-8608-D5B6233E0C97}"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34376624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en.m.wikipedia.org/" TargetMode="External"/><Relationship Id="rId7" Type="http://schemas.openxmlformats.org/officeDocument/2006/relationships/hyperlink" Target="http://www.linkspringer.com/" TargetMode="External"/><Relationship Id="rId2" Type="http://schemas.openxmlformats.org/officeDocument/2006/relationships/hyperlink" Target="http://www.slideshare.net/" TargetMode="External"/><Relationship Id="rId1" Type="http://schemas.openxmlformats.org/officeDocument/2006/relationships/slideLayout" Target="../slideLayouts/slideLayout2.xml"/><Relationship Id="rId6" Type="http://schemas.openxmlformats.org/officeDocument/2006/relationships/hyperlink" Target="http://www.lms.com/" TargetMode="External"/><Relationship Id="rId5" Type="http://schemas.openxmlformats.org/officeDocument/2006/relationships/hyperlink" Target="http://www.bratannica.com/" TargetMode="External"/><Relationship Id="rId4" Type="http://schemas.openxmlformats.org/officeDocument/2006/relationships/hyperlink" Target="http://www.plato.standford.edu/"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445366"/>
            <a:ext cx="12192000" cy="2387600"/>
          </a:xfrm>
        </p:spPr>
        <p:txBody>
          <a:bodyPr>
            <a:normAutofit fontScale="90000"/>
          </a:bodyPr>
          <a:lstStyle/>
          <a:p>
            <a:r>
              <a:rPr lang="en-US" sz="4000" b="1" dirty="0" smtClean="0">
                <a:latin typeface="Times New Roman" panose="02020603050405020304" pitchFamily="18" charset="0"/>
                <a:cs typeface="Times New Roman" panose="02020603050405020304" pitchFamily="18" charset="0"/>
              </a:rPr>
              <a:t>Critical </a:t>
            </a:r>
            <a:r>
              <a:rPr lang="en-US" sz="4000" b="1" dirty="0">
                <a:latin typeface="Times New Roman" panose="02020603050405020304" pitchFamily="18" charset="0"/>
                <a:cs typeface="Times New Roman" panose="02020603050405020304" pitchFamily="18" charset="0"/>
              </a:rPr>
              <a:t>Theory rooted in neo Marxism and </a:t>
            </a:r>
            <a:r>
              <a:rPr lang="en-US" sz="4000" b="1" dirty="0" smtClean="0">
                <a:latin typeface="Times New Roman" panose="02020603050405020304" pitchFamily="18" charset="0"/>
                <a:cs typeface="Times New Roman" panose="02020603050405020304" pitchFamily="18" charset="0"/>
              </a:rPr>
              <a:t>Postmodernism</a:t>
            </a: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BS Education-III</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Philosophy </a:t>
            </a:r>
            <a:r>
              <a:rPr lang="en-US" sz="3200" dirty="0">
                <a:latin typeface="Times New Roman" panose="02020603050405020304" pitchFamily="18" charset="0"/>
                <a:cs typeface="Times New Roman" panose="02020603050405020304" pitchFamily="18" charset="0"/>
              </a:rPr>
              <a:t>of Education (EDU-203</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3998" y="5611089"/>
            <a:ext cx="9144000" cy="935183"/>
          </a:xfrm>
        </p:spPr>
        <p:txBody>
          <a:bodyPr>
            <a:normAutofit/>
          </a:bodyPr>
          <a:lstStyle/>
          <a:p>
            <a:r>
              <a:rPr lang="en-US" sz="2800" dirty="0">
                <a:latin typeface="Times New Roman" panose="02020603050405020304" pitchFamily="18" charset="0"/>
                <a:cs typeface="Times New Roman" panose="02020603050405020304" pitchFamily="18" charset="0"/>
              </a:rPr>
              <a:t>Department of Education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University of </a:t>
            </a:r>
            <a:r>
              <a:rPr lang="en-US" sz="2800" dirty="0" smtClean="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3166" y="3047925"/>
            <a:ext cx="2365663" cy="2348204"/>
          </a:xfrm>
          <a:prstGeom prst="rect">
            <a:avLst/>
          </a:prstGeom>
        </p:spPr>
      </p:pic>
    </p:spTree>
    <p:extLst>
      <p:ext uri="{BB962C8B-B14F-4D97-AF65-F5344CB8AC3E}">
        <p14:creationId xmlns:p14="http://schemas.microsoft.com/office/powerpoint/2010/main" val="1778101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C4AE39-BFAA-4EFA-80D3-9C7E974AFC3B}"/>
              </a:ext>
            </a:extLst>
          </p:cNvPr>
          <p:cNvSpPr>
            <a:spLocks noGrp="1"/>
          </p:cNvSpPr>
          <p:nvPr>
            <p:ph type="title"/>
          </p:nvPr>
        </p:nvSpPr>
        <p:spPr/>
        <p:txBody>
          <a:bodyPr/>
          <a:lstStyle/>
          <a:p>
            <a:r>
              <a:rPr lang="en-GB" dirty="0"/>
              <a:t>Curriculums and the Critical Theory</a:t>
            </a:r>
            <a:br>
              <a:rPr lang="en-GB" dirty="0"/>
            </a:br>
            <a:endParaRPr lang="en-GB" dirty="0"/>
          </a:p>
        </p:txBody>
      </p:sp>
      <p:sp>
        <p:nvSpPr>
          <p:cNvPr id="3" name="Content Placeholder 2">
            <a:extLst>
              <a:ext uri="{FF2B5EF4-FFF2-40B4-BE49-F238E27FC236}">
                <a16:creationId xmlns="" xmlns:a16="http://schemas.microsoft.com/office/drawing/2014/main" id="{295F0CB0-52E3-4115-B58A-E8AE5F3E11B4}"/>
              </a:ext>
            </a:extLst>
          </p:cNvPr>
          <p:cNvSpPr>
            <a:spLocks noGrp="1"/>
          </p:cNvSpPr>
          <p:nvPr>
            <p:ph idx="1"/>
          </p:nvPr>
        </p:nvSpPr>
        <p:spPr/>
        <p:txBody>
          <a:bodyPr/>
          <a:lstStyle/>
          <a:p>
            <a:r>
              <a:rPr lang="en-GB" dirty="0"/>
              <a:t>The formal curriculum, which safeguards the current run of affairs, consists of the usual school subjects such as literature, Geography, and social sciences. It advocates the existing power structure and provides students with the knowledge that is a social construct.  </a:t>
            </a:r>
          </a:p>
          <a:p>
            <a:r>
              <a:rPr lang="en-GB" dirty="0"/>
              <a:t>The hidden curriculum emphasizes competition, consumerism, and private ownership to sustain the current socioeconomic conditions. The following section reviews what the critical theorists have said on the concept of the hidden curriculum</a:t>
            </a:r>
          </a:p>
        </p:txBody>
      </p:sp>
    </p:spTree>
    <p:extLst>
      <p:ext uri="{BB962C8B-B14F-4D97-AF65-F5344CB8AC3E}">
        <p14:creationId xmlns:p14="http://schemas.microsoft.com/office/powerpoint/2010/main" val="268700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DF8D7E-5260-4853-931D-D717880DE26B}"/>
              </a:ext>
            </a:extLst>
          </p:cNvPr>
          <p:cNvSpPr>
            <a:spLocks noGrp="1"/>
          </p:cNvSpPr>
          <p:nvPr>
            <p:ph type="title"/>
          </p:nvPr>
        </p:nvSpPr>
        <p:spPr/>
        <p:txBody>
          <a:bodyPr/>
          <a:lstStyle/>
          <a:p>
            <a:r>
              <a:rPr lang="en-GB" dirty="0"/>
              <a:t>Curriculums:</a:t>
            </a:r>
          </a:p>
        </p:txBody>
      </p:sp>
      <p:sp>
        <p:nvSpPr>
          <p:cNvPr id="3" name="Content Placeholder 2">
            <a:extLst>
              <a:ext uri="{FF2B5EF4-FFF2-40B4-BE49-F238E27FC236}">
                <a16:creationId xmlns="" xmlns:a16="http://schemas.microsoft.com/office/drawing/2014/main" id="{754A7D75-12E1-4DAD-B51E-3284FC85FB83}"/>
              </a:ext>
            </a:extLst>
          </p:cNvPr>
          <p:cNvSpPr>
            <a:spLocks noGrp="1"/>
          </p:cNvSpPr>
          <p:nvPr>
            <p:ph idx="1"/>
          </p:nvPr>
        </p:nvSpPr>
        <p:spPr/>
        <p:txBody>
          <a:bodyPr>
            <a:normAutofit fontScale="85000" lnSpcReduction="10000"/>
          </a:bodyPr>
          <a:lstStyle/>
          <a:p>
            <a:r>
              <a:rPr lang="en-GB" dirty="0"/>
              <a:t>Curriculums and the Critical Theory</a:t>
            </a:r>
          </a:p>
          <a:p>
            <a:r>
              <a:rPr lang="en-GB" dirty="0"/>
              <a:t>Philip Jackson first used the term “The Hidden Curriculum” in his book entitled “ Living in the Classroom”(1986) as he introduced education as the process of becoming a social being (Wikipedia, 2007). </a:t>
            </a:r>
          </a:p>
          <a:p>
            <a:r>
              <a:rPr lang="en-GB" dirty="0"/>
              <a:t>The following factors form the hidden curriculum: </a:t>
            </a:r>
          </a:p>
          <a:p>
            <a:pPr marL="0" indent="0">
              <a:buNone/>
            </a:pPr>
            <a:r>
              <a:rPr lang="en-GB" dirty="0"/>
              <a:t>• School Rules and Regulations </a:t>
            </a:r>
          </a:p>
          <a:p>
            <a:pPr marL="0" indent="0">
              <a:buNone/>
            </a:pPr>
            <a:r>
              <a:rPr lang="en-GB" dirty="0"/>
              <a:t>• Personal Interactions</a:t>
            </a:r>
          </a:p>
          <a:p>
            <a:pPr marL="0" indent="0">
              <a:buNone/>
            </a:pPr>
            <a:r>
              <a:rPr lang="en-GB" dirty="0"/>
              <a:t> • Teachers and Student Relations </a:t>
            </a:r>
          </a:p>
          <a:p>
            <a:pPr marL="0" indent="0">
              <a:buNone/>
            </a:pPr>
            <a:r>
              <a:rPr lang="en-GB" dirty="0"/>
              <a:t>• Teaching Practices and the hidden curriculum relationship</a:t>
            </a:r>
          </a:p>
          <a:p>
            <a:endParaRPr lang="en-GB" dirty="0"/>
          </a:p>
        </p:txBody>
      </p:sp>
    </p:spTree>
    <p:extLst>
      <p:ext uri="{BB962C8B-B14F-4D97-AF65-F5344CB8AC3E}">
        <p14:creationId xmlns:p14="http://schemas.microsoft.com/office/powerpoint/2010/main" val="2269006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4FCCAD-B35D-4804-A201-7BABFD20CA96}"/>
              </a:ext>
            </a:extLst>
          </p:cNvPr>
          <p:cNvSpPr>
            <a:spLocks noGrp="1"/>
          </p:cNvSpPr>
          <p:nvPr>
            <p:ph type="title"/>
          </p:nvPr>
        </p:nvSpPr>
        <p:spPr/>
        <p:txBody>
          <a:bodyPr/>
          <a:lstStyle/>
          <a:p>
            <a:r>
              <a:rPr lang="en-GB" dirty="0"/>
              <a:t>Curriculums and the Critical </a:t>
            </a:r>
            <a:r>
              <a:rPr lang="en-GB" dirty="0" err="1"/>
              <a:t>Theorys</a:t>
            </a:r>
            <a:endParaRPr lang="en-GB" dirty="0"/>
          </a:p>
        </p:txBody>
      </p:sp>
      <p:sp>
        <p:nvSpPr>
          <p:cNvPr id="3" name="Content Placeholder 2">
            <a:extLst>
              <a:ext uri="{FF2B5EF4-FFF2-40B4-BE49-F238E27FC236}">
                <a16:creationId xmlns="" xmlns:a16="http://schemas.microsoft.com/office/drawing/2014/main" id="{F98E2580-933A-427B-9530-8F79AB5957EC}"/>
              </a:ext>
            </a:extLst>
          </p:cNvPr>
          <p:cNvSpPr>
            <a:spLocks noGrp="1"/>
          </p:cNvSpPr>
          <p:nvPr>
            <p:ph idx="1"/>
          </p:nvPr>
        </p:nvSpPr>
        <p:spPr/>
        <p:txBody>
          <a:bodyPr/>
          <a:lstStyle/>
          <a:p>
            <a:r>
              <a:rPr lang="en-GB" dirty="0"/>
              <a:t>The hidden curriculum consists of the messages that teachers, books, educational resources, and even school administration convey to the students. These messages conveyed by the teachers who have no awareness of their function</a:t>
            </a:r>
          </a:p>
          <a:p>
            <a:pPr algn="ctr"/>
            <a:r>
              <a:rPr lang="en-GB" dirty="0"/>
              <a:t> Apple has stated that hidden curriculum includes a set of rules and subjects that construct power relationship and institutionalize them among students (Apple, 1979).</a:t>
            </a:r>
          </a:p>
          <a:p>
            <a:endParaRPr lang="en-GB" dirty="0"/>
          </a:p>
        </p:txBody>
      </p:sp>
    </p:spTree>
    <p:extLst>
      <p:ext uri="{BB962C8B-B14F-4D97-AF65-F5344CB8AC3E}">
        <p14:creationId xmlns:p14="http://schemas.microsoft.com/office/powerpoint/2010/main" val="4283707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E78159-4B49-4F2C-81F5-C1898880CF1D}"/>
              </a:ext>
            </a:extLst>
          </p:cNvPr>
          <p:cNvSpPr>
            <a:spLocks noGrp="1"/>
          </p:cNvSpPr>
          <p:nvPr>
            <p:ph type="title"/>
          </p:nvPr>
        </p:nvSpPr>
        <p:spPr/>
        <p:txBody>
          <a:bodyPr>
            <a:normAutofit/>
          </a:bodyPr>
          <a:lstStyle/>
          <a:p>
            <a:r>
              <a:rPr lang="en-GB" dirty="0"/>
              <a:t>Educational Implications:</a:t>
            </a:r>
          </a:p>
        </p:txBody>
      </p:sp>
      <p:sp>
        <p:nvSpPr>
          <p:cNvPr id="3" name="Content Placeholder 2">
            <a:extLst>
              <a:ext uri="{FF2B5EF4-FFF2-40B4-BE49-F238E27FC236}">
                <a16:creationId xmlns="" xmlns:a16="http://schemas.microsoft.com/office/drawing/2014/main" id="{1CFF20E4-7644-482F-BEC7-52BEA3396A8C}"/>
              </a:ext>
            </a:extLst>
          </p:cNvPr>
          <p:cNvSpPr>
            <a:spLocks noGrp="1"/>
          </p:cNvSpPr>
          <p:nvPr>
            <p:ph idx="1"/>
          </p:nvPr>
        </p:nvSpPr>
        <p:spPr/>
        <p:txBody>
          <a:bodyPr/>
          <a:lstStyle/>
          <a:p>
            <a:r>
              <a:rPr lang="en-GB" dirty="0"/>
              <a:t>First stage: </a:t>
            </a:r>
          </a:p>
          <a:p>
            <a:r>
              <a:rPr lang="en-GB" dirty="0"/>
              <a:t>Critical Theory is constructed by its positive utopianism: “ a vision of better reality, which overcomes the present oppressive reality. This transformation of utopia becomes the arena of today’s praxis” (Horkheimer, 1985) Its aim is to “building a new world” (Horkheimer, 1985)</a:t>
            </a:r>
          </a:p>
        </p:txBody>
      </p:sp>
    </p:spTree>
    <p:extLst>
      <p:ext uri="{BB962C8B-B14F-4D97-AF65-F5344CB8AC3E}">
        <p14:creationId xmlns:p14="http://schemas.microsoft.com/office/powerpoint/2010/main" val="2028973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9D6B87-363D-472F-B71C-24DECC776DB3}"/>
              </a:ext>
            </a:extLst>
          </p:cNvPr>
          <p:cNvSpPr>
            <a:spLocks noGrp="1"/>
          </p:cNvSpPr>
          <p:nvPr>
            <p:ph type="title"/>
          </p:nvPr>
        </p:nvSpPr>
        <p:spPr/>
        <p:txBody>
          <a:bodyPr/>
          <a:lstStyle/>
          <a:p>
            <a:r>
              <a:rPr lang="en-GB" dirty="0"/>
              <a:t>Educational Implications:</a:t>
            </a:r>
          </a:p>
        </p:txBody>
      </p:sp>
      <p:sp>
        <p:nvSpPr>
          <p:cNvPr id="3" name="Content Placeholder 2">
            <a:extLst>
              <a:ext uri="{FF2B5EF4-FFF2-40B4-BE49-F238E27FC236}">
                <a16:creationId xmlns="" xmlns:a16="http://schemas.microsoft.com/office/drawing/2014/main" id="{78ABA355-7F8C-4DD6-831E-563560C5F777}"/>
              </a:ext>
            </a:extLst>
          </p:cNvPr>
          <p:cNvSpPr>
            <a:spLocks noGrp="1"/>
          </p:cNvSpPr>
          <p:nvPr>
            <p:ph idx="1"/>
          </p:nvPr>
        </p:nvSpPr>
        <p:spPr/>
        <p:txBody>
          <a:bodyPr/>
          <a:lstStyle/>
          <a:p>
            <a:r>
              <a:rPr lang="en-GB" dirty="0"/>
              <a:t> Second Stage: </a:t>
            </a:r>
          </a:p>
          <a:p>
            <a:r>
              <a:rPr lang="en-GB" dirty="0"/>
              <a:t> The second stage can be described as philosophical pessimism. </a:t>
            </a:r>
          </a:p>
          <a:p>
            <a:r>
              <a:rPr lang="en-GB" dirty="0"/>
              <a:t>He explicitly dissociate himself from the Marxian tradition. </a:t>
            </a:r>
          </a:p>
          <a:p>
            <a:r>
              <a:rPr lang="en-GB" dirty="0"/>
              <a:t> He dissociate himself from the tradition which believed in the possibility of “the good society”, wherein not only social relations but also thought itself could be elevated. </a:t>
            </a:r>
          </a:p>
          <a:p>
            <a:r>
              <a:rPr lang="en-GB" dirty="0"/>
              <a:t>He abandons the revolutionary project. </a:t>
            </a:r>
          </a:p>
          <a:p>
            <a:r>
              <a:rPr lang="en-GB" dirty="0"/>
              <a:t> As long as there is room for liberty, collective violence will continue to rule.</a:t>
            </a:r>
          </a:p>
        </p:txBody>
      </p:sp>
    </p:spTree>
    <p:extLst>
      <p:ext uri="{BB962C8B-B14F-4D97-AF65-F5344CB8AC3E}">
        <p14:creationId xmlns:p14="http://schemas.microsoft.com/office/powerpoint/2010/main" val="3586856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15075D-5E0F-45EE-BB89-9A1FBD9E4020}"/>
              </a:ext>
            </a:extLst>
          </p:cNvPr>
          <p:cNvSpPr>
            <a:spLocks noGrp="1"/>
          </p:cNvSpPr>
          <p:nvPr>
            <p:ph type="title"/>
          </p:nvPr>
        </p:nvSpPr>
        <p:spPr/>
        <p:txBody>
          <a:bodyPr/>
          <a:lstStyle/>
          <a:p>
            <a:r>
              <a:rPr lang="en-GB" dirty="0"/>
              <a:t>Educational Implications:</a:t>
            </a:r>
          </a:p>
        </p:txBody>
      </p:sp>
      <p:sp>
        <p:nvSpPr>
          <p:cNvPr id="3" name="Content Placeholder 2">
            <a:extLst>
              <a:ext uri="{FF2B5EF4-FFF2-40B4-BE49-F238E27FC236}">
                <a16:creationId xmlns="" xmlns:a16="http://schemas.microsoft.com/office/drawing/2014/main" id="{5B0506C2-6A45-4EEB-BF51-A444912C590E}"/>
              </a:ext>
            </a:extLst>
          </p:cNvPr>
          <p:cNvSpPr>
            <a:spLocks noGrp="1"/>
          </p:cNvSpPr>
          <p:nvPr>
            <p:ph idx="1"/>
          </p:nvPr>
        </p:nvSpPr>
        <p:spPr/>
        <p:txBody>
          <a:bodyPr/>
          <a:lstStyle/>
          <a:p>
            <a:r>
              <a:rPr lang="en-GB" dirty="0"/>
              <a:t> His pessimism is not a preview for escapism, it is a new setting for the realization of the principle of hope and for the struggle over potential counter-education. </a:t>
            </a:r>
          </a:p>
          <a:p>
            <a:r>
              <a:rPr lang="en-GB" dirty="0"/>
              <a:t> Horkheimer’s later Critical Theory abandons optimism but it is unconditionally Utopian. </a:t>
            </a:r>
          </a:p>
        </p:txBody>
      </p:sp>
    </p:spTree>
    <p:extLst>
      <p:ext uri="{BB962C8B-B14F-4D97-AF65-F5344CB8AC3E}">
        <p14:creationId xmlns:p14="http://schemas.microsoft.com/office/powerpoint/2010/main" val="255788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AC26E3-3FF4-42E0-A243-D5266B747B05}"/>
              </a:ext>
            </a:extLst>
          </p:cNvPr>
          <p:cNvSpPr>
            <a:spLocks noGrp="1"/>
          </p:cNvSpPr>
          <p:nvPr>
            <p:ph type="title"/>
          </p:nvPr>
        </p:nvSpPr>
        <p:spPr/>
        <p:txBody>
          <a:bodyPr/>
          <a:lstStyle/>
          <a:p>
            <a:r>
              <a:rPr lang="en-GB" dirty="0"/>
              <a:t>Implications for </a:t>
            </a:r>
            <a:r>
              <a:rPr lang="en-GB" dirty="0" err="1"/>
              <a:t>Phillosphy</a:t>
            </a:r>
            <a:r>
              <a:rPr lang="en-GB" dirty="0"/>
              <a:t> Education </a:t>
            </a:r>
          </a:p>
        </p:txBody>
      </p:sp>
      <p:sp>
        <p:nvSpPr>
          <p:cNvPr id="3" name="Content Placeholder 2">
            <a:extLst>
              <a:ext uri="{FF2B5EF4-FFF2-40B4-BE49-F238E27FC236}">
                <a16:creationId xmlns="" xmlns:a16="http://schemas.microsoft.com/office/drawing/2014/main" id="{5725E214-3D96-4130-B312-5F99989EF16C}"/>
              </a:ext>
            </a:extLst>
          </p:cNvPr>
          <p:cNvSpPr>
            <a:spLocks noGrp="1"/>
          </p:cNvSpPr>
          <p:nvPr>
            <p:ph idx="1"/>
          </p:nvPr>
        </p:nvSpPr>
        <p:spPr/>
        <p:txBody>
          <a:bodyPr/>
          <a:lstStyle/>
          <a:p>
            <a:r>
              <a:rPr lang="en-GB" dirty="0"/>
              <a:t>There is a striking difference in value systems of the educational institution, depending on the sector/group that governs it. </a:t>
            </a:r>
          </a:p>
          <a:p>
            <a:r>
              <a:rPr lang="en-GB" dirty="0"/>
              <a:t> Learning and activities that facilitate learning will be more authentic. The teachers are expected to be judicious in formulating activities that tailor-fit the interests and the context of their students. </a:t>
            </a:r>
          </a:p>
        </p:txBody>
      </p:sp>
    </p:spTree>
    <p:extLst>
      <p:ext uri="{BB962C8B-B14F-4D97-AF65-F5344CB8AC3E}">
        <p14:creationId xmlns:p14="http://schemas.microsoft.com/office/powerpoint/2010/main" val="105033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41B876-0238-47FF-9551-B4CC54196493}"/>
              </a:ext>
            </a:extLst>
          </p:cNvPr>
          <p:cNvSpPr>
            <a:spLocks noGrp="1"/>
          </p:cNvSpPr>
          <p:nvPr>
            <p:ph type="title"/>
          </p:nvPr>
        </p:nvSpPr>
        <p:spPr/>
        <p:txBody>
          <a:bodyPr/>
          <a:lstStyle/>
          <a:p>
            <a:r>
              <a:rPr lang="en-GB" dirty="0"/>
              <a:t>Implications for </a:t>
            </a:r>
            <a:r>
              <a:rPr lang="en-GB" dirty="0" err="1"/>
              <a:t>Phillosphy</a:t>
            </a:r>
            <a:r>
              <a:rPr lang="en-GB" dirty="0"/>
              <a:t> Education </a:t>
            </a:r>
          </a:p>
        </p:txBody>
      </p:sp>
      <p:sp>
        <p:nvSpPr>
          <p:cNvPr id="3" name="Content Placeholder 2">
            <a:extLst>
              <a:ext uri="{FF2B5EF4-FFF2-40B4-BE49-F238E27FC236}">
                <a16:creationId xmlns="" xmlns:a16="http://schemas.microsoft.com/office/drawing/2014/main" id="{0DFB928B-EAC7-43B7-A807-A8D9B60A5178}"/>
              </a:ext>
            </a:extLst>
          </p:cNvPr>
          <p:cNvSpPr>
            <a:spLocks noGrp="1"/>
          </p:cNvSpPr>
          <p:nvPr>
            <p:ph idx="1"/>
          </p:nvPr>
        </p:nvSpPr>
        <p:spPr/>
        <p:txBody>
          <a:bodyPr/>
          <a:lstStyle/>
          <a:p>
            <a:r>
              <a:rPr lang="en-GB" dirty="0"/>
              <a:t>The teaching of the nation’s history, language, and system of government will be more deliberate. The subject matter will go beyond the facts, and will require the students to practice critical thinking. The concept of pantayong pananaw that explores the Philippine identity is also worth applying in the teaching of history and language.  Teachers are expected to be empowering and to be facilitators of change for their students. Partnerships between schools and private/multi-sectoral organizations or local communities are established. This is especially seen in the Alay </a:t>
            </a:r>
            <a:r>
              <a:rPr lang="en-GB" dirty="0" err="1"/>
              <a:t>Kapwa</a:t>
            </a:r>
            <a:r>
              <a:rPr lang="en-GB" dirty="0"/>
              <a:t> and NSTP programs implemented by other schools.</a:t>
            </a:r>
          </a:p>
        </p:txBody>
      </p:sp>
    </p:spTree>
    <p:extLst>
      <p:ext uri="{BB962C8B-B14F-4D97-AF65-F5344CB8AC3E}">
        <p14:creationId xmlns:p14="http://schemas.microsoft.com/office/powerpoint/2010/main" val="1988448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419728-687F-42B9-936F-73FEAACA68E3}"/>
              </a:ext>
            </a:extLst>
          </p:cNvPr>
          <p:cNvSpPr>
            <a:spLocks noGrp="1"/>
          </p:cNvSpPr>
          <p:nvPr>
            <p:ph type="title"/>
          </p:nvPr>
        </p:nvSpPr>
        <p:spPr/>
        <p:txBody>
          <a:bodyPr>
            <a:normAutofit/>
          </a:bodyPr>
          <a:lstStyle/>
          <a:p>
            <a:r>
              <a:rPr lang="en-GB" dirty="0"/>
              <a:t>Proponents of Critical:</a:t>
            </a:r>
          </a:p>
        </p:txBody>
      </p:sp>
      <p:sp>
        <p:nvSpPr>
          <p:cNvPr id="3" name="Content Placeholder 2">
            <a:extLst>
              <a:ext uri="{FF2B5EF4-FFF2-40B4-BE49-F238E27FC236}">
                <a16:creationId xmlns="" xmlns:a16="http://schemas.microsoft.com/office/drawing/2014/main" id="{7A85BDF1-3926-4E37-B4EB-1757B2D754BA}"/>
              </a:ext>
            </a:extLst>
          </p:cNvPr>
          <p:cNvSpPr>
            <a:spLocks noGrp="1"/>
          </p:cNvSpPr>
          <p:nvPr>
            <p:ph idx="1"/>
          </p:nvPr>
        </p:nvSpPr>
        <p:spPr>
          <a:xfrm>
            <a:off x="838200" y="1444488"/>
            <a:ext cx="10515600" cy="5234608"/>
          </a:xfrm>
        </p:spPr>
        <p:txBody>
          <a:bodyPr/>
          <a:lstStyle/>
          <a:p>
            <a:r>
              <a:rPr lang="en-GB" sz="3200" dirty="0"/>
              <a:t>ANTONIO GRAMSCI</a:t>
            </a:r>
            <a:r>
              <a:rPr lang="en-GB" dirty="0"/>
              <a:t> </a:t>
            </a:r>
          </a:p>
          <a:p>
            <a:r>
              <a:rPr lang="en-GB" dirty="0"/>
              <a:t>Born on January 22, 1891 in Italy -Most important Marxist of the 20th century -known for his concept of cultural hegemony- maintaining the state of capitalist country. -He was clear that the transformation from capitalism.</a:t>
            </a:r>
          </a:p>
          <a:p>
            <a:endParaRPr lang="en-GB" dirty="0"/>
          </a:p>
        </p:txBody>
      </p:sp>
      <p:pic>
        <p:nvPicPr>
          <p:cNvPr id="5" name="Picture 4">
            <a:extLst>
              <a:ext uri="{FF2B5EF4-FFF2-40B4-BE49-F238E27FC236}">
                <a16:creationId xmlns="" xmlns:a16="http://schemas.microsoft.com/office/drawing/2014/main" id="{6727D018-C342-41B3-AFA8-11ABE9BCF05B}"/>
              </a:ext>
            </a:extLst>
          </p:cNvPr>
          <p:cNvPicPr>
            <a:picLocks noChangeAspect="1"/>
          </p:cNvPicPr>
          <p:nvPr/>
        </p:nvPicPr>
        <p:blipFill>
          <a:blip r:embed="rId2"/>
          <a:stretch>
            <a:fillRect/>
          </a:stretch>
        </p:blipFill>
        <p:spPr>
          <a:xfrm>
            <a:off x="3949148" y="3617843"/>
            <a:ext cx="3220278" cy="2968487"/>
          </a:xfrm>
          <a:prstGeom prst="rect">
            <a:avLst/>
          </a:prstGeom>
        </p:spPr>
      </p:pic>
    </p:spTree>
    <p:extLst>
      <p:ext uri="{BB962C8B-B14F-4D97-AF65-F5344CB8AC3E}">
        <p14:creationId xmlns:p14="http://schemas.microsoft.com/office/powerpoint/2010/main" val="504597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7E7E00-550D-4435-A0C8-C6C0D65C3404}"/>
              </a:ext>
            </a:extLst>
          </p:cNvPr>
          <p:cNvSpPr>
            <a:spLocks noGrp="1"/>
          </p:cNvSpPr>
          <p:nvPr>
            <p:ph type="title"/>
          </p:nvPr>
        </p:nvSpPr>
        <p:spPr/>
        <p:txBody>
          <a:bodyPr/>
          <a:lstStyle/>
          <a:p>
            <a:r>
              <a:rPr lang="en-GB" dirty="0"/>
              <a:t>Proponents of Critical:</a:t>
            </a:r>
          </a:p>
        </p:txBody>
      </p:sp>
      <p:pic>
        <p:nvPicPr>
          <p:cNvPr id="6" name="Content Placeholder 5">
            <a:extLst>
              <a:ext uri="{FF2B5EF4-FFF2-40B4-BE49-F238E27FC236}">
                <a16:creationId xmlns="" xmlns:a16="http://schemas.microsoft.com/office/drawing/2014/main" id="{E27EBE07-3EBB-4944-AC1D-38408291D845}"/>
              </a:ext>
            </a:extLst>
          </p:cNvPr>
          <p:cNvPicPr>
            <a:picLocks noGrp="1" noChangeAspect="1"/>
          </p:cNvPicPr>
          <p:nvPr>
            <p:ph sz="half" idx="1"/>
          </p:nvPr>
        </p:nvPicPr>
        <p:blipFill>
          <a:blip r:embed="rId2"/>
          <a:stretch>
            <a:fillRect/>
          </a:stretch>
        </p:blipFill>
        <p:spPr>
          <a:xfrm>
            <a:off x="1434813" y="1825625"/>
            <a:ext cx="2912049" cy="4351338"/>
          </a:xfrm>
        </p:spPr>
      </p:pic>
      <p:sp>
        <p:nvSpPr>
          <p:cNvPr id="4" name="Content Placeholder 3">
            <a:extLst>
              <a:ext uri="{FF2B5EF4-FFF2-40B4-BE49-F238E27FC236}">
                <a16:creationId xmlns="" xmlns:a16="http://schemas.microsoft.com/office/drawing/2014/main" id="{C520DC0A-2817-485B-B305-57FD2D1FCC05}"/>
              </a:ext>
            </a:extLst>
          </p:cNvPr>
          <p:cNvSpPr>
            <a:spLocks noGrp="1"/>
          </p:cNvSpPr>
          <p:nvPr>
            <p:ph sz="half" idx="2"/>
          </p:nvPr>
        </p:nvSpPr>
        <p:spPr>
          <a:xfrm>
            <a:off x="5380383" y="1825625"/>
            <a:ext cx="5973417" cy="4351338"/>
          </a:xfrm>
        </p:spPr>
        <p:txBody>
          <a:bodyPr>
            <a:normAutofit/>
          </a:bodyPr>
          <a:lstStyle/>
          <a:p>
            <a:r>
              <a:rPr lang="en-GB" dirty="0"/>
              <a:t>MAX HORKHEIMER </a:t>
            </a:r>
          </a:p>
          <a:p>
            <a:r>
              <a:rPr lang="en-GB" dirty="0"/>
              <a:t>Max Horkheimer (1895–1973) was a leader of the so-called “Frankfurt School”</a:t>
            </a:r>
          </a:p>
          <a:p>
            <a:r>
              <a:rPr lang="en-GB" dirty="0"/>
              <a:t>In 1916, his manufacturing career ended and he was drafted into World War. After World War I, he enrolled Munich University, where he studied philosophy and psychology. After university, Horkheimer moved to Frankfurt am Main, where he studied under Hans Cornelius. </a:t>
            </a:r>
          </a:p>
        </p:txBody>
      </p:sp>
    </p:spTree>
    <p:extLst>
      <p:ext uri="{BB962C8B-B14F-4D97-AF65-F5344CB8AC3E}">
        <p14:creationId xmlns:p14="http://schemas.microsoft.com/office/powerpoint/2010/main" val="3359157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 xmlns:a16="http://schemas.microsoft.com/office/drawing/2014/main" id="{77886645-A159-4082-B44F-455707367D53}"/>
              </a:ext>
            </a:extLst>
          </p:cNvPr>
          <p:cNvSpPr>
            <a:spLocks noGrp="1"/>
          </p:cNvSpPr>
          <p:nvPr>
            <p:ph type="title"/>
          </p:nvPr>
        </p:nvSpPr>
        <p:spPr>
          <a:xfrm>
            <a:off x="1449217" y="804889"/>
            <a:ext cx="9605635" cy="1553998"/>
          </a:xfrm>
        </p:spPr>
        <p:txBody>
          <a:bodyPr/>
          <a:lstStyle/>
          <a:p>
            <a:r>
              <a:rPr lang="en-GB" dirty="0"/>
              <a:t>                     </a:t>
            </a:r>
          </a:p>
        </p:txBody>
      </p:sp>
      <p:sp>
        <p:nvSpPr>
          <p:cNvPr id="10" name="Content Placeholder 9">
            <a:extLst>
              <a:ext uri="{FF2B5EF4-FFF2-40B4-BE49-F238E27FC236}">
                <a16:creationId xmlns="" xmlns:a16="http://schemas.microsoft.com/office/drawing/2014/main" id="{20241206-226F-420D-91D2-C0980DEF0779}"/>
              </a:ext>
            </a:extLst>
          </p:cNvPr>
          <p:cNvSpPr>
            <a:spLocks noGrp="1"/>
          </p:cNvSpPr>
          <p:nvPr>
            <p:ph sz="half" idx="1"/>
          </p:nvPr>
        </p:nvSpPr>
        <p:spPr>
          <a:xfrm>
            <a:off x="712439" y="2436283"/>
            <a:ext cx="3737731" cy="3749943"/>
          </a:xfrm>
        </p:spPr>
        <p:txBody>
          <a:bodyPr/>
          <a:lstStyle/>
          <a:p>
            <a:r>
              <a:rPr lang="en-GB" dirty="0">
                <a:latin typeface="Arial" panose="020B0604020202020204" pitchFamily="34" charset="0"/>
                <a:cs typeface="Arial" panose="020B0604020202020204" pitchFamily="34" charset="0"/>
              </a:rPr>
              <a:t>BS Education 3</a:t>
            </a:r>
          </a:p>
          <a:p>
            <a:r>
              <a:rPr lang="en-GB" dirty="0">
                <a:latin typeface="Arial" panose="020B0604020202020204" pitchFamily="34" charset="0"/>
                <a:cs typeface="Arial" panose="020B0604020202020204" pitchFamily="34" charset="0"/>
              </a:rPr>
              <a:t>Self Support</a:t>
            </a:r>
          </a:p>
          <a:p>
            <a:r>
              <a:rPr lang="en-GB" dirty="0">
                <a:latin typeface="Arial" panose="020B0604020202020204" pitchFamily="34" charset="0"/>
                <a:cs typeface="Arial" panose="020B0604020202020204" pitchFamily="34" charset="0"/>
              </a:rPr>
              <a:t>Philosophy of Education</a:t>
            </a:r>
          </a:p>
          <a:p>
            <a:r>
              <a:rPr lang="en-GB" dirty="0" smtClean="0">
                <a:latin typeface="Arial" panose="020B0604020202020204" pitchFamily="34" charset="0"/>
                <a:cs typeface="Arial" panose="020B0604020202020204" pitchFamily="34" charset="0"/>
              </a:rPr>
              <a:t>2019-2023</a:t>
            </a:r>
            <a:endParaRPr lang="en-GB" dirty="0">
              <a:latin typeface="Arial" panose="020B0604020202020204" pitchFamily="34" charset="0"/>
              <a:cs typeface="Arial" panose="020B0604020202020204" pitchFamily="34" charset="0"/>
            </a:endParaRPr>
          </a:p>
        </p:txBody>
      </p:sp>
      <p:sp>
        <p:nvSpPr>
          <p:cNvPr id="11" name="Content Placeholder 10">
            <a:extLst>
              <a:ext uri="{FF2B5EF4-FFF2-40B4-BE49-F238E27FC236}">
                <a16:creationId xmlns="" xmlns:a16="http://schemas.microsoft.com/office/drawing/2014/main" id="{70265BF4-5B40-492A-97C4-BEB2D4000775}"/>
              </a:ext>
            </a:extLst>
          </p:cNvPr>
          <p:cNvSpPr>
            <a:spLocks noGrp="1"/>
          </p:cNvSpPr>
          <p:nvPr>
            <p:ph sz="half" idx="2"/>
          </p:nvPr>
        </p:nvSpPr>
        <p:spPr>
          <a:xfrm>
            <a:off x="6979826" y="2363701"/>
            <a:ext cx="4075026" cy="3895105"/>
          </a:xfrm>
        </p:spPr>
        <p:txBody>
          <a:bodyPr/>
          <a:lstStyle/>
          <a:p>
            <a:r>
              <a:rPr lang="en-GB" sz="2800" dirty="0"/>
              <a:t>Submitted by:              </a:t>
            </a:r>
          </a:p>
          <a:p>
            <a:pPr marL="0" indent="0">
              <a:buNone/>
            </a:pPr>
            <a:r>
              <a:rPr lang="en-GB" smtClean="0"/>
              <a:t>                </a:t>
            </a:r>
            <a:r>
              <a:rPr lang="en-GB" dirty="0"/>
              <a:t>06 </a:t>
            </a:r>
            <a:r>
              <a:rPr lang="en-GB" sz="2000" dirty="0" err="1"/>
              <a:t>Hifsa</a:t>
            </a:r>
            <a:r>
              <a:rPr lang="en-GB" sz="2000" dirty="0"/>
              <a:t> </a:t>
            </a:r>
            <a:r>
              <a:rPr lang="en-GB" sz="2000" dirty="0" err="1"/>
              <a:t>Chauhdary</a:t>
            </a:r>
            <a:r>
              <a:rPr lang="en-GB" sz="2000" dirty="0"/>
              <a:t>            </a:t>
            </a:r>
          </a:p>
          <a:p>
            <a:pPr marL="0" indent="0">
              <a:buNone/>
            </a:pPr>
            <a:r>
              <a:rPr lang="en-GB" sz="2000" dirty="0"/>
              <a:t>                10  </a:t>
            </a:r>
            <a:r>
              <a:rPr lang="en-GB" sz="2000" dirty="0" err="1"/>
              <a:t>Azizullah</a:t>
            </a:r>
            <a:r>
              <a:rPr lang="en-GB" sz="2000" dirty="0"/>
              <a:t>  </a:t>
            </a:r>
          </a:p>
          <a:p>
            <a:pPr marL="0" indent="0">
              <a:buNone/>
            </a:pPr>
            <a:r>
              <a:rPr lang="en-GB" sz="2000" dirty="0"/>
              <a:t>                51   Muhammad Usman </a:t>
            </a:r>
          </a:p>
          <a:p>
            <a:pPr marL="0" indent="0">
              <a:buNone/>
            </a:pPr>
            <a:r>
              <a:rPr lang="en-GB" sz="2000" dirty="0"/>
              <a:t>                11   </a:t>
            </a:r>
            <a:r>
              <a:rPr lang="en-GB" sz="2000" dirty="0" err="1"/>
              <a:t>Muqaddas</a:t>
            </a:r>
            <a:r>
              <a:rPr lang="en-GB" sz="2000" dirty="0"/>
              <a:t> Fatima </a:t>
            </a:r>
          </a:p>
          <a:p>
            <a:endParaRPr lang="en-GB" dirty="0"/>
          </a:p>
        </p:txBody>
      </p:sp>
      <p:pic>
        <p:nvPicPr>
          <p:cNvPr id="13" name="Picture 12">
            <a:extLst>
              <a:ext uri="{FF2B5EF4-FFF2-40B4-BE49-F238E27FC236}">
                <a16:creationId xmlns="" xmlns:a16="http://schemas.microsoft.com/office/drawing/2014/main" id="{B051AE22-2053-4957-8B79-C985E993FCD0}"/>
              </a:ext>
            </a:extLst>
          </p:cNvPr>
          <p:cNvPicPr>
            <a:picLocks noChangeAspect="1"/>
          </p:cNvPicPr>
          <p:nvPr/>
        </p:nvPicPr>
        <p:blipFill>
          <a:blip r:embed="rId2"/>
          <a:stretch>
            <a:fillRect/>
          </a:stretch>
        </p:blipFill>
        <p:spPr>
          <a:xfrm>
            <a:off x="4244331" y="232200"/>
            <a:ext cx="2080591" cy="1705466"/>
          </a:xfrm>
          <a:prstGeom prst="rect">
            <a:avLst/>
          </a:prstGeom>
        </p:spPr>
      </p:pic>
    </p:spTree>
    <p:extLst>
      <p:ext uri="{BB962C8B-B14F-4D97-AF65-F5344CB8AC3E}">
        <p14:creationId xmlns:p14="http://schemas.microsoft.com/office/powerpoint/2010/main" val="2321054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A07B46-76BB-4CED-A0A5-FB43E9086CAB}"/>
              </a:ext>
            </a:extLst>
          </p:cNvPr>
          <p:cNvSpPr>
            <a:spLocks noGrp="1"/>
          </p:cNvSpPr>
          <p:nvPr>
            <p:ph type="title"/>
          </p:nvPr>
        </p:nvSpPr>
        <p:spPr/>
        <p:txBody>
          <a:bodyPr/>
          <a:lstStyle/>
          <a:p>
            <a:r>
              <a:rPr lang="en-GB" dirty="0"/>
              <a:t>Proponents of Critical:</a:t>
            </a:r>
          </a:p>
        </p:txBody>
      </p:sp>
      <p:pic>
        <p:nvPicPr>
          <p:cNvPr id="6" name="Content Placeholder 5">
            <a:extLst>
              <a:ext uri="{FF2B5EF4-FFF2-40B4-BE49-F238E27FC236}">
                <a16:creationId xmlns="" xmlns:a16="http://schemas.microsoft.com/office/drawing/2014/main" id="{6885C2FA-BA59-4C1B-85EC-F56C5DBBF6DD}"/>
              </a:ext>
            </a:extLst>
          </p:cNvPr>
          <p:cNvPicPr>
            <a:picLocks noGrp="1" noChangeAspect="1"/>
          </p:cNvPicPr>
          <p:nvPr>
            <p:ph sz="half" idx="1"/>
          </p:nvPr>
        </p:nvPicPr>
        <p:blipFill>
          <a:blip r:embed="rId2"/>
          <a:stretch>
            <a:fillRect/>
          </a:stretch>
        </p:blipFill>
        <p:spPr>
          <a:xfrm>
            <a:off x="2123181" y="2011363"/>
            <a:ext cx="3294263" cy="3448050"/>
          </a:xfrm>
        </p:spPr>
      </p:pic>
      <p:sp>
        <p:nvSpPr>
          <p:cNvPr id="4" name="Content Placeholder 3">
            <a:extLst>
              <a:ext uri="{FF2B5EF4-FFF2-40B4-BE49-F238E27FC236}">
                <a16:creationId xmlns="" xmlns:a16="http://schemas.microsoft.com/office/drawing/2014/main" id="{849E136E-EF4B-4140-B033-86113EC2D6CA}"/>
              </a:ext>
            </a:extLst>
          </p:cNvPr>
          <p:cNvSpPr>
            <a:spLocks noGrp="1"/>
          </p:cNvSpPr>
          <p:nvPr>
            <p:ph sz="half" idx="2"/>
          </p:nvPr>
        </p:nvSpPr>
        <p:spPr/>
        <p:txBody>
          <a:bodyPr/>
          <a:lstStyle/>
          <a:p>
            <a:r>
              <a:rPr lang="en-GB" sz="3600" dirty="0"/>
              <a:t>IVAN ILLICH </a:t>
            </a:r>
          </a:p>
          <a:p>
            <a:r>
              <a:rPr lang="en-GB" dirty="0"/>
              <a:t> Ivan Illich was born in Vienna.  - Illich's concerns around the negative impact of schooling hit a chord - and he was much in demand as a speaker.</a:t>
            </a:r>
          </a:p>
        </p:txBody>
      </p:sp>
    </p:spTree>
    <p:extLst>
      <p:ext uri="{BB962C8B-B14F-4D97-AF65-F5344CB8AC3E}">
        <p14:creationId xmlns:p14="http://schemas.microsoft.com/office/powerpoint/2010/main" val="556212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1F7218-8640-4EA6-BB21-9B282A3F00F8}"/>
              </a:ext>
            </a:extLst>
          </p:cNvPr>
          <p:cNvSpPr>
            <a:spLocks noGrp="1"/>
          </p:cNvSpPr>
          <p:nvPr>
            <p:ph type="title"/>
          </p:nvPr>
        </p:nvSpPr>
        <p:spPr/>
        <p:txBody>
          <a:bodyPr/>
          <a:lstStyle/>
          <a:p>
            <a:r>
              <a:rPr lang="en-GB" dirty="0" err="1"/>
              <a:t>Refrance</a:t>
            </a:r>
            <a:r>
              <a:rPr lang="en-GB" dirty="0"/>
              <a:t>:</a:t>
            </a:r>
          </a:p>
        </p:txBody>
      </p:sp>
      <p:sp>
        <p:nvSpPr>
          <p:cNvPr id="3" name="Content Placeholder 2">
            <a:extLst>
              <a:ext uri="{FF2B5EF4-FFF2-40B4-BE49-F238E27FC236}">
                <a16:creationId xmlns="" xmlns:a16="http://schemas.microsoft.com/office/drawing/2014/main" id="{87AEFC26-7FC8-4AD6-B879-214FBC7A9B14}"/>
              </a:ext>
            </a:extLst>
          </p:cNvPr>
          <p:cNvSpPr>
            <a:spLocks noGrp="1"/>
          </p:cNvSpPr>
          <p:nvPr>
            <p:ph idx="1"/>
          </p:nvPr>
        </p:nvSpPr>
        <p:spPr/>
        <p:txBody>
          <a:bodyPr/>
          <a:lstStyle/>
          <a:p>
            <a:r>
              <a:rPr lang="en-GB" dirty="0">
                <a:hlinkClick r:id="rId2"/>
              </a:rPr>
              <a:t>www.slideshare.net</a:t>
            </a:r>
            <a:endParaRPr lang="en-GB" dirty="0"/>
          </a:p>
          <a:p>
            <a:r>
              <a:rPr lang="en-GB" dirty="0">
                <a:hlinkClick r:id="rId3"/>
              </a:rPr>
              <a:t>www.en.m.wikipedia.org</a:t>
            </a:r>
            <a:endParaRPr lang="en-GB" dirty="0"/>
          </a:p>
          <a:p>
            <a:r>
              <a:rPr lang="en-GB" dirty="0">
                <a:hlinkClick r:id="rId4"/>
              </a:rPr>
              <a:t>www.Plato.standford.edu</a:t>
            </a:r>
            <a:endParaRPr lang="en-GB" dirty="0"/>
          </a:p>
          <a:p>
            <a:r>
              <a:rPr lang="en-GB" dirty="0">
                <a:hlinkClick r:id="rId5"/>
              </a:rPr>
              <a:t>www.bratannica.com</a:t>
            </a:r>
            <a:endParaRPr lang="en-GB" dirty="0"/>
          </a:p>
          <a:p>
            <a:r>
              <a:rPr lang="en-GB" dirty="0">
                <a:hlinkClick r:id="rId6"/>
              </a:rPr>
              <a:t>www.lms.com</a:t>
            </a:r>
            <a:endParaRPr lang="en-GB" dirty="0"/>
          </a:p>
          <a:p>
            <a:r>
              <a:rPr lang="en-GB" dirty="0">
                <a:hlinkClick r:id="rId7"/>
              </a:rPr>
              <a:t>www.linkspringer.com</a:t>
            </a:r>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830646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4BB283-985F-47A9-8A11-DC82F5F033E3}"/>
              </a:ext>
            </a:extLst>
          </p:cNvPr>
          <p:cNvSpPr>
            <a:spLocks noGrp="1"/>
          </p:cNvSpPr>
          <p:nvPr>
            <p:ph type="title"/>
          </p:nvPr>
        </p:nvSpPr>
        <p:spPr/>
        <p:txBody>
          <a:bodyPr/>
          <a:lstStyle/>
          <a:p>
            <a:endParaRPr lang="en-GB"/>
          </a:p>
        </p:txBody>
      </p:sp>
      <p:sp>
        <p:nvSpPr>
          <p:cNvPr id="3" name="Content Placeholder 2">
            <a:extLst>
              <a:ext uri="{FF2B5EF4-FFF2-40B4-BE49-F238E27FC236}">
                <a16:creationId xmlns="" xmlns:a16="http://schemas.microsoft.com/office/drawing/2014/main" id="{8C03644C-A7DA-4CA5-B043-5402706C405D}"/>
              </a:ext>
            </a:extLst>
          </p:cNvPr>
          <p:cNvSpPr>
            <a:spLocks noGrp="1"/>
          </p:cNvSpPr>
          <p:nvPr>
            <p:ph idx="1"/>
          </p:nvPr>
        </p:nvSpPr>
        <p:spPr/>
        <p:txBody>
          <a:bodyPr/>
          <a:lstStyle/>
          <a:p>
            <a:pPr marL="0" indent="0">
              <a:buNone/>
            </a:pPr>
            <a:endParaRPr lang="en-GB" dirty="0"/>
          </a:p>
          <a:p>
            <a:endParaRPr lang="en-GB" dirty="0"/>
          </a:p>
          <a:p>
            <a:pPr marL="0" indent="0">
              <a:buNone/>
            </a:pPr>
            <a:r>
              <a:rPr lang="en-GB" sz="3200" dirty="0">
                <a:latin typeface="Blackadder ITC" panose="04020505051007020D02" pitchFamily="82" charset="0"/>
              </a:rPr>
              <a:t>                          Any question</a:t>
            </a:r>
          </a:p>
        </p:txBody>
      </p:sp>
    </p:spTree>
    <p:extLst>
      <p:ext uri="{BB962C8B-B14F-4D97-AF65-F5344CB8AC3E}">
        <p14:creationId xmlns:p14="http://schemas.microsoft.com/office/powerpoint/2010/main" val="384666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80DF1653-964A-4098-BCC9-D8750EDD2E09}"/>
              </a:ext>
            </a:extLst>
          </p:cNvPr>
          <p:cNvSpPr>
            <a:spLocks noGrp="1"/>
          </p:cNvSpPr>
          <p:nvPr>
            <p:ph type="title"/>
          </p:nvPr>
        </p:nvSpPr>
        <p:spPr/>
        <p:txBody>
          <a:bodyPr/>
          <a:lstStyle/>
          <a:p>
            <a:r>
              <a:rPr lang="en-GB" dirty="0"/>
              <a:t>                       </a:t>
            </a:r>
          </a:p>
        </p:txBody>
      </p:sp>
      <p:sp>
        <p:nvSpPr>
          <p:cNvPr id="6" name="Content Placeholder 5">
            <a:extLst>
              <a:ext uri="{FF2B5EF4-FFF2-40B4-BE49-F238E27FC236}">
                <a16:creationId xmlns="" xmlns:a16="http://schemas.microsoft.com/office/drawing/2014/main" id="{517238D0-0EF4-4061-A54C-CF3F79C44FFF}"/>
              </a:ext>
            </a:extLst>
          </p:cNvPr>
          <p:cNvSpPr>
            <a:spLocks noGrp="1"/>
          </p:cNvSpPr>
          <p:nvPr>
            <p:ph sz="half" idx="1"/>
          </p:nvPr>
        </p:nvSpPr>
        <p:spPr>
          <a:xfrm>
            <a:off x="1447331" y="1864194"/>
            <a:ext cx="3548739" cy="4033025"/>
          </a:xfrm>
        </p:spPr>
        <p:txBody>
          <a:bodyPr>
            <a:normAutofit/>
          </a:bodyPr>
          <a:lstStyle/>
          <a:p>
            <a:r>
              <a:rPr lang="en-GB" dirty="0">
                <a:latin typeface="Arial" panose="020B0604020202020204" pitchFamily="34" charset="0"/>
                <a:cs typeface="Arial" panose="020B0604020202020204" pitchFamily="34" charset="0"/>
              </a:rPr>
              <a:t>BS Education 3</a:t>
            </a:r>
          </a:p>
          <a:p>
            <a:r>
              <a:rPr lang="en-GB" dirty="0">
                <a:latin typeface="Arial" panose="020B0604020202020204" pitchFamily="34" charset="0"/>
                <a:cs typeface="Arial" panose="020B0604020202020204" pitchFamily="34" charset="0"/>
              </a:rPr>
              <a:t>Self Support</a:t>
            </a:r>
          </a:p>
          <a:p>
            <a:r>
              <a:rPr lang="en-GB" dirty="0">
                <a:latin typeface="Arial" panose="020B0604020202020204" pitchFamily="34" charset="0"/>
                <a:cs typeface="Arial" panose="020B0604020202020204" pitchFamily="34" charset="0"/>
              </a:rPr>
              <a:t>Philosophy of Education</a:t>
            </a:r>
          </a:p>
          <a:p>
            <a:r>
              <a:rPr lang="en-GB" dirty="0">
                <a:latin typeface="Arial" panose="020B0604020202020204" pitchFamily="34" charset="0"/>
                <a:cs typeface="Arial" panose="020B0604020202020204" pitchFamily="34" charset="0"/>
              </a:rPr>
              <a:t>2019-2023</a:t>
            </a:r>
          </a:p>
          <a:p>
            <a:endParaRPr lang="en-GB"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Presented to:</a:t>
            </a:r>
          </a:p>
          <a:p>
            <a:r>
              <a:rPr lang="en-GB" dirty="0">
                <a:latin typeface="Arial" panose="020B0604020202020204" pitchFamily="34" charset="0"/>
                <a:cs typeface="Arial" panose="020B0604020202020204" pitchFamily="34" charset="0"/>
              </a:rPr>
              <a:t>Dr. </a:t>
            </a:r>
            <a:r>
              <a:rPr lang="en-GB" dirty="0" err="1">
                <a:latin typeface="Arial" panose="020B0604020202020204" pitchFamily="34" charset="0"/>
                <a:cs typeface="Arial" panose="020B0604020202020204" pitchFamily="34" charset="0"/>
              </a:rPr>
              <a:t>Ashafque</a:t>
            </a:r>
            <a:r>
              <a:rPr lang="en-GB" dirty="0">
                <a:latin typeface="Arial" panose="020B0604020202020204" pitchFamily="34" charset="0"/>
                <a:cs typeface="Arial" panose="020B0604020202020204" pitchFamily="34" charset="0"/>
              </a:rPr>
              <a:t> Ahmed shah</a:t>
            </a:r>
          </a:p>
          <a:p>
            <a:endParaRPr lang="en-GB" dirty="0"/>
          </a:p>
        </p:txBody>
      </p:sp>
      <p:sp>
        <p:nvSpPr>
          <p:cNvPr id="7" name="Content Placeholder 6">
            <a:extLst>
              <a:ext uri="{FF2B5EF4-FFF2-40B4-BE49-F238E27FC236}">
                <a16:creationId xmlns="" xmlns:a16="http://schemas.microsoft.com/office/drawing/2014/main" id="{FFCD7D3D-2754-47D4-83F3-BB4BB2C286C3}"/>
              </a:ext>
            </a:extLst>
          </p:cNvPr>
          <p:cNvSpPr>
            <a:spLocks noGrp="1"/>
          </p:cNvSpPr>
          <p:nvPr>
            <p:ph sz="half" idx="2"/>
          </p:nvPr>
        </p:nvSpPr>
        <p:spPr>
          <a:xfrm>
            <a:off x="7195932" y="2160103"/>
            <a:ext cx="3862991" cy="3737116"/>
          </a:xfrm>
        </p:spPr>
        <p:txBody>
          <a:bodyPr>
            <a:normAutofit/>
          </a:bodyPr>
          <a:lstStyle/>
          <a:p>
            <a:r>
              <a:rPr lang="en-GB" sz="2800" dirty="0"/>
              <a:t>Submitted by:              </a:t>
            </a:r>
          </a:p>
          <a:p>
            <a:r>
              <a:rPr lang="en-GB" dirty="0"/>
              <a:t>             06 </a:t>
            </a:r>
            <a:r>
              <a:rPr lang="en-GB" sz="2000" dirty="0" err="1"/>
              <a:t>Hifsa</a:t>
            </a:r>
            <a:r>
              <a:rPr lang="en-GB" sz="2000" dirty="0"/>
              <a:t> </a:t>
            </a:r>
            <a:r>
              <a:rPr lang="en-GB" sz="2000" dirty="0" err="1"/>
              <a:t>Chauhdary</a:t>
            </a:r>
            <a:r>
              <a:rPr lang="en-GB" sz="2000" dirty="0"/>
              <a:t>            </a:t>
            </a:r>
          </a:p>
          <a:p>
            <a:pPr marL="0" indent="0">
              <a:buNone/>
            </a:pPr>
            <a:r>
              <a:rPr lang="en-GB" sz="2000" dirty="0"/>
              <a:t>                10  </a:t>
            </a:r>
            <a:r>
              <a:rPr lang="en-GB" sz="2000" dirty="0" err="1"/>
              <a:t>Azizullah</a:t>
            </a:r>
            <a:r>
              <a:rPr lang="en-GB" sz="2000" dirty="0"/>
              <a:t>  </a:t>
            </a:r>
          </a:p>
          <a:p>
            <a:pPr marL="0" indent="0">
              <a:buNone/>
            </a:pPr>
            <a:r>
              <a:rPr lang="en-GB" sz="2000" dirty="0"/>
              <a:t>                51   Muhammad Usman </a:t>
            </a:r>
          </a:p>
          <a:p>
            <a:pPr marL="0" indent="0">
              <a:buNone/>
            </a:pPr>
            <a:r>
              <a:rPr lang="en-GB" sz="2000" dirty="0"/>
              <a:t>                11   </a:t>
            </a:r>
            <a:r>
              <a:rPr lang="en-GB" sz="2000" dirty="0" err="1"/>
              <a:t>Muqaddas</a:t>
            </a:r>
            <a:r>
              <a:rPr lang="en-GB" sz="2000" dirty="0"/>
              <a:t> Fatima </a:t>
            </a:r>
          </a:p>
          <a:p>
            <a:endParaRPr lang="en-GB" dirty="0"/>
          </a:p>
        </p:txBody>
      </p:sp>
      <p:pic>
        <p:nvPicPr>
          <p:cNvPr id="4" name="Picture 3">
            <a:extLst>
              <a:ext uri="{FF2B5EF4-FFF2-40B4-BE49-F238E27FC236}">
                <a16:creationId xmlns="" xmlns:a16="http://schemas.microsoft.com/office/drawing/2014/main" id="{0617A7DC-28F6-47C6-B5A1-0014125913DA}"/>
              </a:ext>
            </a:extLst>
          </p:cNvPr>
          <p:cNvPicPr>
            <a:picLocks noChangeAspect="1"/>
          </p:cNvPicPr>
          <p:nvPr/>
        </p:nvPicPr>
        <p:blipFill>
          <a:blip r:embed="rId2"/>
          <a:stretch>
            <a:fillRect/>
          </a:stretch>
        </p:blipFill>
        <p:spPr>
          <a:xfrm>
            <a:off x="4853931" y="305412"/>
            <a:ext cx="2080591" cy="1705466"/>
          </a:xfrm>
          <a:prstGeom prst="rect">
            <a:avLst/>
          </a:prstGeom>
        </p:spPr>
      </p:pic>
    </p:spTree>
    <p:extLst>
      <p:ext uri="{BB962C8B-B14F-4D97-AF65-F5344CB8AC3E}">
        <p14:creationId xmlns:p14="http://schemas.microsoft.com/office/powerpoint/2010/main" val="1198477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27ED32-1B0B-4599-A574-81C38C5D3F81}"/>
              </a:ext>
            </a:extLst>
          </p:cNvPr>
          <p:cNvSpPr>
            <a:spLocks noGrp="1"/>
          </p:cNvSpPr>
          <p:nvPr>
            <p:ph type="title"/>
          </p:nvPr>
        </p:nvSpPr>
        <p:spPr/>
        <p:txBody>
          <a:bodyPr/>
          <a:lstStyle/>
          <a:p>
            <a:r>
              <a:rPr lang="en-GB" dirty="0"/>
              <a:t>What is critical theory?</a:t>
            </a:r>
          </a:p>
        </p:txBody>
      </p:sp>
      <p:sp>
        <p:nvSpPr>
          <p:cNvPr id="3" name="Content Placeholder 2">
            <a:extLst>
              <a:ext uri="{FF2B5EF4-FFF2-40B4-BE49-F238E27FC236}">
                <a16:creationId xmlns="" xmlns:a16="http://schemas.microsoft.com/office/drawing/2014/main" id="{D5504FB3-7B35-44C0-9FB7-56FB7DE70383}"/>
              </a:ext>
            </a:extLst>
          </p:cNvPr>
          <p:cNvSpPr>
            <a:spLocks noGrp="1"/>
          </p:cNvSpPr>
          <p:nvPr>
            <p:ph idx="1"/>
          </p:nvPr>
        </p:nvSpPr>
        <p:spPr/>
        <p:txBody>
          <a:bodyPr/>
          <a:lstStyle/>
          <a:p>
            <a:r>
              <a:rPr lang="en-GB" dirty="0">
                <a:solidFill>
                  <a:srgbClr val="202124"/>
                </a:solidFill>
                <a:latin typeface="arial" panose="020B0604020202020204" pitchFamily="34" charset="0"/>
              </a:rPr>
              <a:t>A</a:t>
            </a:r>
            <a:r>
              <a:rPr lang="en-GB" b="0" i="0" dirty="0">
                <a:solidFill>
                  <a:srgbClr val="202124"/>
                </a:solidFill>
                <a:effectLst/>
                <a:latin typeface="arial" panose="020B0604020202020204" pitchFamily="34" charset="0"/>
              </a:rPr>
              <a:t> philosophical approach to culture, and especially to literature, that considers the social, historical, and ideological forces and structures which produce and constrain it.</a:t>
            </a:r>
          </a:p>
          <a:p>
            <a:endParaRPr lang="en-GB" dirty="0"/>
          </a:p>
          <a:p>
            <a:r>
              <a:rPr lang="en-GB" dirty="0"/>
              <a:t>Critical theory </a:t>
            </a:r>
            <a:r>
              <a:rPr lang="en-GB" b="0" i="0" dirty="0">
                <a:solidFill>
                  <a:srgbClr val="4D5156"/>
                </a:solidFill>
                <a:effectLst/>
                <a:latin typeface="arial" panose="020B0604020202020204" pitchFamily="34" charset="0"/>
              </a:rPr>
              <a:t> </a:t>
            </a:r>
            <a:r>
              <a:rPr lang="en-GB" dirty="0"/>
              <a:t>is an approach to social philosophy which focuses on providing a reflective assessment and critique of society and culture in order to reveal and challenge power structures.</a:t>
            </a:r>
            <a:br>
              <a:rPr lang="en-GB" dirty="0"/>
            </a:br>
            <a:endParaRPr lang="en-GB" dirty="0"/>
          </a:p>
        </p:txBody>
      </p:sp>
    </p:spTree>
    <p:extLst>
      <p:ext uri="{BB962C8B-B14F-4D97-AF65-F5344CB8AC3E}">
        <p14:creationId xmlns:p14="http://schemas.microsoft.com/office/powerpoint/2010/main" val="1962463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2AC253-B2D9-42B9-AE9F-65AA61C3142D}"/>
              </a:ext>
            </a:extLst>
          </p:cNvPr>
          <p:cNvSpPr>
            <a:spLocks noGrp="1"/>
          </p:cNvSpPr>
          <p:nvPr>
            <p:ph type="title"/>
          </p:nvPr>
        </p:nvSpPr>
        <p:spPr/>
        <p:txBody>
          <a:bodyPr/>
          <a:lstStyle/>
          <a:p>
            <a:r>
              <a:rPr lang="en-GB" dirty="0"/>
              <a:t>Aims of critical theory:</a:t>
            </a:r>
          </a:p>
        </p:txBody>
      </p:sp>
      <p:sp>
        <p:nvSpPr>
          <p:cNvPr id="3" name="Content Placeholder 2">
            <a:extLst>
              <a:ext uri="{FF2B5EF4-FFF2-40B4-BE49-F238E27FC236}">
                <a16:creationId xmlns="" xmlns:a16="http://schemas.microsoft.com/office/drawing/2014/main" id="{8D80A769-7E2A-4335-865A-370F1E57E68D}"/>
              </a:ext>
            </a:extLst>
          </p:cNvPr>
          <p:cNvSpPr>
            <a:spLocks noGrp="1"/>
          </p:cNvSpPr>
          <p:nvPr>
            <p:ph idx="1"/>
          </p:nvPr>
        </p:nvSpPr>
        <p:spPr/>
        <p:txBody>
          <a:bodyPr/>
          <a:lstStyle/>
          <a:p>
            <a:pPr>
              <a:buFont typeface="Wingdings" panose="05000000000000000000" pitchFamily="2" charset="2"/>
              <a:buChar char="q"/>
            </a:pPr>
            <a:r>
              <a:rPr lang="en-GB" b="1" i="0" u="none" strike="noStrike" dirty="0">
                <a:solidFill>
                  <a:srgbClr val="424142"/>
                </a:solidFill>
                <a:effectLst/>
                <a:latin typeface="Georgia" panose="02040502050405020303" pitchFamily="18" charset="0"/>
              </a:rPr>
              <a:t>Emancipation:</a:t>
            </a:r>
          </a:p>
          <a:p>
            <a:pPr marL="0" indent="0">
              <a:buNone/>
            </a:pPr>
            <a:r>
              <a:rPr lang="en-GB" b="1" dirty="0">
                <a:solidFill>
                  <a:srgbClr val="424142"/>
                </a:solidFill>
                <a:latin typeface="Georgia" panose="02040502050405020303" pitchFamily="18" charset="0"/>
              </a:rPr>
              <a:t> </a:t>
            </a:r>
            <a:r>
              <a:rPr lang="en-GB" b="0" i="0" u="none" strike="noStrike" dirty="0">
                <a:solidFill>
                  <a:srgbClr val="424142"/>
                </a:solidFill>
                <a:effectLst/>
              </a:rPr>
              <a:t>Marx pointed out that capitalism was a union of contradictions. It gets “freedom through exploitation, wealth through impoverishment, advance in production through restriction of consumption, so that the very structure of capitalism is a dialectical one: every form and institution of the economic process begets its determinate negation and the crisis is the extreme form in which progress means ‘freeing … man from superstitious belief in evil forces in demons and fairies, in blind fate’, in short, the emancipation from fear ”. </a:t>
            </a:r>
            <a:endParaRPr lang="en-GB" dirty="0"/>
          </a:p>
          <a:p>
            <a:endParaRPr lang="en-GB" dirty="0"/>
          </a:p>
        </p:txBody>
      </p:sp>
    </p:spTree>
    <p:extLst>
      <p:ext uri="{BB962C8B-B14F-4D97-AF65-F5344CB8AC3E}">
        <p14:creationId xmlns:p14="http://schemas.microsoft.com/office/powerpoint/2010/main" val="1348491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E9323A-174F-4CBE-8706-BC08CE915702}"/>
              </a:ext>
            </a:extLst>
          </p:cNvPr>
          <p:cNvSpPr>
            <a:spLocks noGrp="1"/>
          </p:cNvSpPr>
          <p:nvPr>
            <p:ph type="title"/>
          </p:nvPr>
        </p:nvSpPr>
        <p:spPr>
          <a:xfrm>
            <a:off x="1451579" y="778015"/>
            <a:ext cx="9603275" cy="1792907"/>
          </a:xfrm>
        </p:spPr>
        <p:txBody>
          <a:bodyPr>
            <a:normAutofit fontScale="90000"/>
          </a:bodyPr>
          <a:lstStyle/>
          <a:p>
            <a:r>
              <a:rPr lang="en-GB" sz="4400" b="1" i="0" u="none" strike="noStrike" dirty="0">
                <a:solidFill>
                  <a:srgbClr val="424142"/>
                </a:solidFill>
                <a:effectLst/>
                <a:latin typeface="Georgia" panose="02040502050405020303" pitchFamily="18" charset="0"/>
              </a:rPr>
              <a:t>Necessary but not sufficient condition for revolution</a:t>
            </a:r>
            <a:r>
              <a:rPr lang="en-GB" b="1" i="0" u="none" strike="noStrike" dirty="0">
                <a:solidFill>
                  <a:srgbClr val="424142"/>
                </a:solidFill>
                <a:effectLst/>
                <a:latin typeface="Georgia" panose="02040502050405020303" pitchFamily="18" charset="0"/>
              </a:rPr>
              <a:t>:</a:t>
            </a:r>
            <a:endParaRPr lang="en-GB" dirty="0"/>
          </a:p>
        </p:txBody>
      </p:sp>
      <p:sp>
        <p:nvSpPr>
          <p:cNvPr id="3" name="Content Placeholder 2">
            <a:extLst>
              <a:ext uri="{FF2B5EF4-FFF2-40B4-BE49-F238E27FC236}">
                <a16:creationId xmlns="" xmlns:a16="http://schemas.microsoft.com/office/drawing/2014/main" id="{345ADD81-BDAF-447F-88C7-5E2E4DACD875}"/>
              </a:ext>
            </a:extLst>
          </p:cNvPr>
          <p:cNvSpPr>
            <a:spLocks noGrp="1"/>
          </p:cNvSpPr>
          <p:nvPr>
            <p:ph idx="1"/>
          </p:nvPr>
        </p:nvSpPr>
        <p:spPr>
          <a:xfrm>
            <a:off x="1451579" y="2703443"/>
            <a:ext cx="9603275" cy="2762902"/>
          </a:xfrm>
        </p:spPr>
        <p:txBody>
          <a:bodyPr/>
          <a:lstStyle/>
          <a:p>
            <a:r>
              <a:rPr lang="en-GB" b="0" i="0" u="none" strike="noStrike" dirty="0">
                <a:solidFill>
                  <a:srgbClr val="424142"/>
                </a:solidFill>
                <a:effectLst/>
                <a:latin typeface="Georgia" panose="02040502050405020303" pitchFamily="18" charset="0"/>
              </a:rPr>
              <a:t>Only theory is not the sufficient condition for revolutionary change. Admittedly, all the scholars of Frankfurt School believed that theory is the primary source of revolutionary change but it is not sufficient. Practice follows the truth. Theory should not be an armchair exercise. Theorists should have the potential to practice it. And, therefore, in order to bring revolution, theory should motivate change.</a:t>
            </a:r>
          </a:p>
          <a:p>
            <a:endParaRPr lang="en-GB" dirty="0"/>
          </a:p>
        </p:txBody>
      </p:sp>
    </p:spTree>
    <p:extLst>
      <p:ext uri="{BB962C8B-B14F-4D97-AF65-F5344CB8AC3E}">
        <p14:creationId xmlns:p14="http://schemas.microsoft.com/office/powerpoint/2010/main" val="122848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B321F9-D525-4726-9326-ED44B8E6F3C2}"/>
              </a:ext>
            </a:extLst>
          </p:cNvPr>
          <p:cNvSpPr>
            <a:spLocks noGrp="1"/>
          </p:cNvSpPr>
          <p:nvPr>
            <p:ph type="title"/>
          </p:nvPr>
        </p:nvSpPr>
        <p:spPr/>
        <p:txBody>
          <a:bodyPr/>
          <a:lstStyle/>
          <a:p>
            <a:r>
              <a:rPr lang="en-GB" dirty="0"/>
              <a:t>Aims of critical theory:</a:t>
            </a:r>
          </a:p>
        </p:txBody>
      </p:sp>
      <p:sp>
        <p:nvSpPr>
          <p:cNvPr id="3" name="Content Placeholder 2">
            <a:extLst>
              <a:ext uri="{FF2B5EF4-FFF2-40B4-BE49-F238E27FC236}">
                <a16:creationId xmlns="" xmlns:a16="http://schemas.microsoft.com/office/drawing/2014/main" id="{C0248435-8DEA-4287-B892-923CD62B270D}"/>
              </a:ext>
            </a:extLst>
          </p:cNvPr>
          <p:cNvSpPr>
            <a:spLocks noGrp="1"/>
          </p:cNvSpPr>
          <p:nvPr>
            <p:ph idx="1"/>
          </p:nvPr>
        </p:nvSpPr>
        <p:spPr/>
        <p:txBody>
          <a:bodyPr>
            <a:normAutofit fontScale="92500" lnSpcReduction="10000"/>
          </a:bodyPr>
          <a:lstStyle/>
          <a:p>
            <a:pPr marL="0" indent="0">
              <a:buNone/>
            </a:pPr>
            <a:r>
              <a:rPr lang="en-GB" sz="3600" b="0" i="0" u="none" strike="noStrike" dirty="0">
                <a:solidFill>
                  <a:srgbClr val="424142"/>
                </a:solidFill>
                <a:effectLst/>
                <a:latin typeface="Georgia" panose="02040502050405020303" pitchFamily="18" charset="0"/>
              </a:rPr>
              <a:t>Stress on consumerism</a:t>
            </a:r>
            <a:r>
              <a:rPr lang="en-GB" b="0" i="0" u="none" strike="noStrike" dirty="0">
                <a:solidFill>
                  <a:srgbClr val="424142"/>
                </a:solidFill>
                <a:effectLst/>
                <a:latin typeface="Georgia" panose="02040502050405020303" pitchFamily="18" charset="0"/>
              </a:rPr>
              <a:t>:</a:t>
            </a:r>
          </a:p>
          <a:p>
            <a:r>
              <a:rPr lang="en-GB" b="0" i="0" u="none" strike="noStrike" dirty="0">
                <a:solidFill>
                  <a:srgbClr val="424142"/>
                </a:solidFill>
                <a:effectLst/>
                <a:latin typeface="Georgia" panose="02040502050405020303" pitchFamily="18" charset="0"/>
              </a:rPr>
              <a:t>Most of critical theorists have admitted that capitalism is very clever and has satisfied many proletariat needs. As a consequence, consumerism has increased among proletariat. But, the critical theorists also argue that increased consumerism does not compensate the proletariat for the alienation of their labour power, and especially monopoly capitalism. </a:t>
            </a:r>
          </a:p>
          <a:p>
            <a:r>
              <a:rPr lang="en-GB" b="0" i="0" u="none" strike="noStrike" dirty="0">
                <a:solidFill>
                  <a:srgbClr val="424142"/>
                </a:solidFill>
                <a:effectLst/>
                <a:latin typeface="Georgia" panose="02040502050405020303" pitchFamily="18" charset="0"/>
              </a:rPr>
              <a:t>As a mater of fact, capitalism has given false belief among the proletariat that they were exercising real choices in the purchase of commodity. Actually, the consumers have been made victims of created needs and not the real needs.</a:t>
            </a:r>
            <a:endParaRPr lang="en-GB" dirty="0"/>
          </a:p>
          <a:p>
            <a:endParaRPr lang="en-GB" dirty="0"/>
          </a:p>
        </p:txBody>
      </p:sp>
    </p:spTree>
    <p:extLst>
      <p:ext uri="{BB962C8B-B14F-4D97-AF65-F5344CB8AC3E}">
        <p14:creationId xmlns:p14="http://schemas.microsoft.com/office/powerpoint/2010/main" val="97257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9BF8F6-E25E-44A0-BDF4-5C6DE500ECAE}"/>
              </a:ext>
            </a:extLst>
          </p:cNvPr>
          <p:cNvSpPr>
            <a:spLocks noGrp="1"/>
          </p:cNvSpPr>
          <p:nvPr>
            <p:ph type="title"/>
          </p:nvPr>
        </p:nvSpPr>
        <p:spPr/>
        <p:txBody>
          <a:bodyPr/>
          <a:lstStyle/>
          <a:p>
            <a:r>
              <a:rPr lang="en-GB" dirty="0">
                <a:latin typeface="+mn-lt"/>
              </a:rPr>
              <a:t>Curriculum:</a:t>
            </a:r>
          </a:p>
        </p:txBody>
      </p:sp>
      <p:sp>
        <p:nvSpPr>
          <p:cNvPr id="3" name="Content Placeholder 2">
            <a:extLst>
              <a:ext uri="{FF2B5EF4-FFF2-40B4-BE49-F238E27FC236}">
                <a16:creationId xmlns="" xmlns:a16="http://schemas.microsoft.com/office/drawing/2014/main" id="{542B661D-FB00-4942-A4C1-E0DE003D5DD4}"/>
              </a:ext>
            </a:extLst>
          </p:cNvPr>
          <p:cNvSpPr>
            <a:spLocks noGrp="1"/>
          </p:cNvSpPr>
          <p:nvPr>
            <p:ph idx="1"/>
          </p:nvPr>
        </p:nvSpPr>
        <p:spPr/>
        <p:txBody>
          <a:bodyPr/>
          <a:lstStyle/>
          <a:p>
            <a:r>
              <a:rPr lang="en-GB" dirty="0"/>
              <a:t>The Critical Pedagogy and the School Curriculum:</a:t>
            </a:r>
          </a:p>
          <a:p>
            <a:r>
              <a:rPr lang="en-GB" dirty="0"/>
              <a:t>The critical pedagogy as conceived by the critical theorists considers the following characteristics for the school curriculum: </a:t>
            </a:r>
          </a:p>
          <a:p>
            <a:r>
              <a:rPr lang="en-GB" dirty="0"/>
              <a:t> The school curriculum and social changes:</a:t>
            </a:r>
          </a:p>
          <a:p>
            <a:r>
              <a:rPr lang="en-GB" dirty="0"/>
              <a:t> </a:t>
            </a:r>
            <a:r>
              <a:rPr lang="en-GB" dirty="0" err="1"/>
              <a:t>Kardoz</a:t>
            </a:r>
            <a:r>
              <a:rPr lang="en-GB" dirty="0"/>
              <a:t> (2009) quotes Giroux when saying that teachers must be not only voices of opposition in schools but also in the communities. He believes that theories that do not regard schools as places for social changes and the interaction between different groups and individual who have their vested interests must be discarded</a:t>
            </a:r>
          </a:p>
        </p:txBody>
      </p:sp>
    </p:spTree>
    <p:extLst>
      <p:ext uri="{BB962C8B-B14F-4D97-AF65-F5344CB8AC3E}">
        <p14:creationId xmlns:p14="http://schemas.microsoft.com/office/powerpoint/2010/main" val="2634381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70EF11-3FF4-4263-AE80-6BD07E64D7C9}"/>
              </a:ext>
            </a:extLst>
          </p:cNvPr>
          <p:cNvSpPr>
            <a:spLocks noGrp="1"/>
          </p:cNvSpPr>
          <p:nvPr>
            <p:ph type="title"/>
          </p:nvPr>
        </p:nvSpPr>
        <p:spPr/>
        <p:txBody>
          <a:bodyPr>
            <a:normAutofit/>
          </a:bodyPr>
          <a:lstStyle/>
          <a:p>
            <a:r>
              <a:rPr lang="en-GB" dirty="0"/>
              <a:t>Curriculum:</a:t>
            </a:r>
          </a:p>
        </p:txBody>
      </p:sp>
      <p:sp>
        <p:nvSpPr>
          <p:cNvPr id="3" name="Content Placeholder 2">
            <a:extLst>
              <a:ext uri="{FF2B5EF4-FFF2-40B4-BE49-F238E27FC236}">
                <a16:creationId xmlns="" xmlns:a16="http://schemas.microsoft.com/office/drawing/2014/main" id="{EDC5522F-6155-46E1-BA2D-4B7FFE3287EC}"/>
              </a:ext>
            </a:extLst>
          </p:cNvPr>
          <p:cNvSpPr>
            <a:spLocks noGrp="1"/>
          </p:cNvSpPr>
          <p:nvPr>
            <p:ph idx="1"/>
          </p:nvPr>
        </p:nvSpPr>
        <p:spPr/>
        <p:txBody>
          <a:bodyPr/>
          <a:lstStyle/>
          <a:p>
            <a:pPr marL="0" indent="0">
              <a:buNone/>
            </a:pPr>
            <a:r>
              <a:rPr lang="en-GB" dirty="0"/>
              <a:t>The Social and Political Participants:</a:t>
            </a:r>
          </a:p>
          <a:p>
            <a:endParaRPr lang="en-GB" dirty="0"/>
          </a:p>
          <a:p>
            <a:r>
              <a:rPr lang="en-GB" dirty="0"/>
              <a:t>The school curriculum must enable students to become socio-politically active members of the community. The students must stand for what is right and resist the oppressors. There are subjects such as sociology, social sciences, and history that must be the platform of free discussion and sharing views. These discussions need to be unbiased to become the training ground for the social and political leaders and social activists</a:t>
            </a:r>
          </a:p>
        </p:txBody>
      </p:sp>
    </p:spTree>
    <p:extLst>
      <p:ext uri="{BB962C8B-B14F-4D97-AF65-F5344CB8AC3E}">
        <p14:creationId xmlns:p14="http://schemas.microsoft.com/office/powerpoint/2010/main" val="1452467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BB60D1F-637A-450F-A0C1-3035D490BA01}"/>
              </a:ext>
            </a:extLst>
          </p:cNvPr>
          <p:cNvSpPr>
            <a:spLocks noGrp="1"/>
          </p:cNvSpPr>
          <p:nvPr>
            <p:ph type="title"/>
          </p:nvPr>
        </p:nvSpPr>
        <p:spPr/>
        <p:txBody>
          <a:bodyPr/>
          <a:lstStyle/>
          <a:p>
            <a:r>
              <a:rPr lang="en-GB" dirty="0"/>
              <a:t>Curriculums:</a:t>
            </a:r>
          </a:p>
        </p:txBody>
      </p:sp>
      <p:sp>
        <p:nvSpPr>
          <p:cNvPr id="3" name="Content Placeholder 2">
            <a:extLst>
              <a:ext uri="{FF2B5EF4-FFF2-40B4-BE49-F238E27FC236}">
                <a16:creationId xmlns="" xmlns:a16="http://schemas.microsoft.com/office/drawing/2014/main" id="{B625FD4A-B3B5-41A9-BE28-70BAC2FFCDD3}"/>
              </a:ext>
            </a:extLst>
          </p:cNvPr>
          <p:cNvSpPr>
            <a:spLocks noGrp="1"/>
          </p:cNvSpPr>
          <p:nvPr>
            <p:ph idx="1"/>
          </p:nvPr>
        </p:nvSpPr>
        <p:spPr>
          <a:xfrm>
            <a:off x="838200" y="1825624"/>
            <a:ext cx="10515600" cy="4455905"/>
          </a:xfrm>
        </p:spPr>
        <p:txBody>
          <a:bodyPr>
            <a:normAutofit/>
          </a:bodyPr>
          <a:lstStyle/>
          <a:p>
            <a:r>
              <a:rPr lang="en-GB" dirty="0"/>
              <a:t>Curriculums and the Critical Theory</a:t>
            </a:r>
          </a:p>
          <a:p>
            <a:endParaRPr lang="en-GB" dirty="0"/>
          </a:p>
          <a:p>
            <a:r>
              <a:rPr lang="en-GB" dirty="0"/>
              <a:t>The critical theory holds that teachers live within the framework of social, political and cultural relationships. This framework reflects certain degree of variety; therefore, the school curriculum should be designed on the basis of diversity. The followings are the main components of the school curriculum according to the critical theory (</a:t>
            </a:r>
            <a:r>
              <a:rPr lang="en-GB" dirty="0" err="1"/>
              <a:t>Goutek</a:t>
            </a:r>
            <a:r>
              <a:rPr lang="en-GB" dirty="0"/>
              <a:t>, trans. </a:t>
            </a:r>
            <a:r>
              <a:rPr lang="en-GB" dirty="0" err="1"/>
              <a:t>Pakseresht</a:t>
            </a:r>
            <a:r>
              <a:rPr lang="en-GB" dirty="0"/>
              <a:t>, 1388, p. 481): </a:t>
            </a:r>
          </a:p>
          <a:p>
            <a:pPr marL="0" indent="0">
              <a:buNone/>
            </a:pPr>
            <a:r>
              <a:rPr lang="en-GB" dirty="0"/>
              <a:t>• The formal curriculum- consisting of the common skills and usual subjects.</a:t>
            </a:r>
          </a:p>
          <a:p>
            <a:pPr marL="0" indent="0">
              <a:buNone/>
            </a:pPr>
            <a:r>
              <a:rPr lang="en-GB" dirty="0"/>
              <a:t> • The hidden curriculum- consisting of the values, views, and behaviours.</a:t>
            </a:r>
          </a:p>
          <a:p>
            <a:endParaRPr lang="en-GB" dirty="0"/>
          </a:p>
        </p:txBody>
      </p:sp>
    </p:spTree>
    <p:extLst>
      <p:ext uri="{BB962C8B-B14F-4D97-AF65-F5344CB8AC3E}">
        <p14:creationId xmlns:p14="http://schemas.microsoft.com/office/powerpoint/2010/main" val="362795975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83</TotalTime>
  <Words>1390</Words>
  <Application>Microsoft Office PowerPoint</Application>
  <PresentationFormat>Widescreen</PresentationFormat>
  <Paragraphs>110</Paragraphs>
  <Slides>23</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23</vt:i4>
      </vt:variant>
    </vt:vector>
  </HeadingPairs>
  <TitlesOfParts>
    <vt:vector size="34" baseType="lpstr">
      <vt:lpstr>Arial</vt:lpstr>
      <vt:lpstr>Arial</vt:lpstr>
      <vt:lpstr>Blackadder ITC</vt:lpstr>
      <vt:lpstr>Calibri</vt:lpstr>
      <vt:lpstr>Calibri Light</vt:lpstr>
      <vt:lpstr>Georgia</vt:lpstr>
      <vt:lpstr>Gill Sans MT</vt:lpstr>
      <vt:lpstr>Times New Roman</vt:lpstr>
      <vt:lpstr>Wingdings</vt:lpstr>
      <vt:lpstr>Gallery</vt:lpstr>
      <vt:lpstr>Office Theme</vt:lpstr>
      <vt:lpstr>Critical Theory rooted in neo Marxism and Postmodernism  BS Education-III Philosophy of Education (EDU-203)</vt:lpstr>
      <vt:lpstr>                     </vt:lpstr>
      <vt:lpstr>What is critical theory?</vt:lpstr>
      <vt:lpstr>Aims of critical theory:</vt:lpstr>
      <vt:lpstr>Necessary but not sufficient condition for revolution:</vt:lpstr>
      <vt:lpstr>Aims of critical theory:</vt:lpstr>
      <vt:lpstr>Curriculum:</vt:lpstr>
      <vt:lpstr>Curriculum:</vt:lpstr>
      <vt:lpstr>Curriculums:</vt:lpstr>
      <vt:lpstr>Curriculums and the Critical Theory </vt:lpstr>
      <vt:lpstr>Curriculums:</vt:lpstr>
      <vt:lpstr>Curriculums and the Critical Theorys</vt:lpstr>
      <vt:lpstr>Educational Implications:</vt:lpstr>
      <vt:lpstr>Educational Implications:</vt:lpstr>
      <vt:lpstr>Educational Implications:</vt:lpstr>
      <vt:lpstr>Implications for Phillosphy Education </vt:lpstr>
      <vt:lpstr>Implications for Phillosphy Education </vt:lpstr>
      <vt:lpstr>Proponents of Critical:</vt:lpstr>
      <vt:lpstr>Proponents of Critical:</vt:lpstr>
      <vt:lpstr>Proponents of Critical:</vt:lpstr>
      <vt:lpstr>Refrance:</vt:lpstr>
      <vt:lpstr>PowerPoint Presentation</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zain rao</dc:creator>
  <cp:lastModifiedBy>ABC</cp:lastModifiedBy>
  <cp:revision>15</cp:revision>
  <dcterms:created xsi:type="dcterms:W3CDTF">2020-12-05T11:33:03Z</dcterms:created>
  <dcterms:modified xsi:type="dcterms:W3CDTF">2020-12-10T18:11:09Z</dcterms:modified>
</cp:coreProperties>
</file>