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83" r:id="rId3"/>
    <p:sldId id="285" r:id="rId4"/>
    <p:sldId id="284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311" r:id="rId13"/>
    <p:sldId id="312" r:id="rId14"/>
    <p:sldId id="293" r:id="rId15"/>
    <p:sldId id="294" r:id="rId16"/>
    <p:sldId id="295" r:id="rId17"/>
    <p:sldId id="296" r:id="rId18"/>
    <p:sldId id="344" r:id="rId19"/>
    <p:sldId id="297" r:id="rId20"/>
    <p:sldId id="298" r:id="rId21"/>
    <p:sldId id="299" r:id="rId22"/>
    <p:sldId id="300" r:id="rId23"/>
    <p:sldId id="301" r:id="rId24"/>
    <p:sldId id="302" r:id="rId25"/>
    <p:sldId id="343" r:id="rId26"/>
    <p:sldId id="303" r:id="rId27"/>
    <p:sldId id="304" r:id="rId28"/>
    <p:sldId id="306" r:id="rId29"/>
    <p:sldId id="307" r:id="rId30"/>
    <p:sldId id="309" r:id="rId31"/>
    <p:sldId id="310" r:id="rId32"/>
    <p:sldId id="31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96808C-601F-4069-80D1-4596057F4FBF}" v="353" dt="2020-05-03T11:06:45.452"/>
    <p1510:client id="{86FE46FD-9AA4-4F80-86D2-0F5D5556EB43}" v="33" dt="2020-05-03T11:16:36.6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714" autoAdjust="0"/>
  </p:normalViewPr>
  <p:slideViewPr>
    <p:cSldViewPr>
      <p:cViewPr>
        <p:scale>
          <a:sx n="70" d="100"/>
          <a:sy n="70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5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AAF45-719B-44E1-8839-CA7BC06ADB1E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FED6F-DB38-4584-8164-1C8043AA0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FED6F-DB38-4584-8164-1C8043AA063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C181F-8FF9-4EFD-94BF-44DC553F112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925C-1F00-4BE3-BF33-B87E4FC393CF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970D-F33C-41BD-868F-BEDD09B15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925C-1F00-4BE3-BF33-B87E4FC393CF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970D-F33C-41BD-868F-BEDD09B15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925C-1F00-4BE3-BF33-B87E4FC393CF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970D-F33C-41BD-868F-BEDD09B15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925C-1F00-4BE3-BF33-B87E4FC393CF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970D-F33C-41BD-868F-BEDD09B15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925C-1F00-4BE3-BF33-B87E4FC393CF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970D-F33C-41BD-868F-BEDD09B15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925C-1F00-4BE3-BF33-B87E4FC393CF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970D-F33C-41BD-868F-BEDD09B15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925C-1F00-4BE3-BF33-B87E4FC393CF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970D-F33C-41BD-868F-BEDD09B15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925C-1F00-4BE3-BF33-B87E4FC393CF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970D-F33C-41BD-868F-BEDD09B15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925C-1F00-4BE3-BF33-B87E4FC393CF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970D-F33C-41BD-868F-BEDD09B15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925C-1F00-4BE3-BF33-B87E4FC393CF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970D-F33C-41BD-868F-BEDD09B15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925C-1F00-4BE3-BF33-B87E4FC393CF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0E9970D-F33C-41BD-868F-BEDD09B15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D2925C-1F00-4BE3-BF33-B87E4FC393CF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E9970D-F33C-41BD-868F-BEDD09B15A0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703" y="465964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THE OCULAR MOTILITY AND STRABISMUS(SQUINT) 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293687"/>
            <a:ext cx="7854696" cy="3885225"/>
          </a:xfrm>
        </p:spPr>
        <p:txBody>
          <a:bodyPr vert="horz" lIns="0" rIns="18288" anchor="t">
            <a:normAutofit/>
          </a:bodyPr>
          <a:lstStyle/>
          <a:p>
            <a:pPr algn="ctr"/>
            <a:endParaRPr lang="en-US" b="1" dirty="0"/>
          </a:p>
          <a:p>
            <a:pPr algn="ctr"/>
            <a:r>
              <a:rPr lang="en-US" b="1" dirty="0"/>
              <a:t>By</a:t>
            </a:r>
            <a:endParaRPr lang="en-US" dirty="0"/>
          </a:p>
          <a:p>
            <a:pPr algn="ctr"/>
            <a:endParaRPr lang="en-US" b="1" dirty="0">
              <a:solidFill>
                <a:srgbClr val="FFC000"/>
              </a:solidFill>
            </a:endParaRPr>
          </a:p>
          <a:p>
            <a:pPr algn="ctr"/>
            <a:r>
              <a:rPr lang="en-US" b="1" dirty="0">
                <a:solidFill>
                  <a:srgbClr val="FFC000"/>
                </a:solidFill>
              </a:rPr>
              <a:t>Dr. Suhail Mushtaq </a:t>
            </a:r>
            <a:r>
              <a:rPr lang="en-US" b="1" dirty="0" err="1">
                <a:solidFill>
                  <a:srgbClr val="FFC000"/>
                </a:solidFill>
              </a:rPr>
              <a:t>Boobak</a:t>
            </a:r>
            <a:r>
              <a:rPr lang="en-US" dirty="0">
                <a:solidFill>
                  <a:srgbClr val="FFFF00"/>
                </a:solidFill>
              </a:rPr>
              <a:t> </a:t>
            </a:r>
            <a:endParaRPr lang="en-US"/>
          </a:p>
          <a:p>
            <a:pPr algn="ctr"/>
            <a:r>
              <a:rPr lang="en-US" sz="2000" dirty="0"/>
              <a:t>MBBS, DOMS, MCPS, ICO(UK), FCPS, FRCS(UK)</a:t>
            </a:r>
            <a:endParaRPr lang="en-US" dirty="0"/>
          </a:p>
          <a:p>
            <a:pPr algn="ctr"/>
            <a:r>
              <a:rPr lang="en-US" sz="2000" dirty="0"/>
              <a:t>Associate Professor Ophthalmology</a:t>
            </a:r>
          </a:p>
          <a:p>
            <a:pPr algn="ctr"/>
            <a:r>
              <a:rPr lang="en-US" sz="2000" dirty="0"/>
              <a:t>Sargodha Medical College, University of Sargodha</a:t>
            </a: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b="1" u="sng" dirty="0">
                <a:solidFill>
                  <a:srgbClr val="FFC000"/>
                </a:solidFill>
              </a:rPr>
              <a:t>Symptoms</a:t>
            </a:r>
          </a:p>
          <a:p>
            <a:pPr>
              <a:buNone/>
            </a:pPr>
            <a:r>
              <a:rPr lang="en-US" sz="3600" dirty="0"/>
              <a:t>1- Eye strain and headache after prolonged close work.</a:t>
            </a:r>
          </a:p>
          <a:p>
            <a:pPr>
              <a:buNone/>
            </a:pPr>
            <a:r>
              <a:rPr lang="en-US" sz="3600" dirty="0"/>
              <a:t>2- Blurring of vision</a:t>
            </a:r>
          </a:p>
          <a:p>
            <a:pPr>
              <a:buNone/>
            </a:pPr>
            <a:r>
              <a:rPr lang="en-US" sz="3600" dirty="0"/>
              <a:t>3- </a:t>
            </a:r>
            <a:r>
              <a:rPr lang="en-US" sz="3600" dirty="0" err="1"/>
              <a:t>Diplopia</a:t>
            </a:r>
            <a:endParaRPr lang="en-US" sz="3600" dirty="0"/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b="1" u="sng" dirty="0">
                <a:solidFill>
                  <a:srgbClr val="FFC000"/>
                </a:solidFill>
              </a:rPr>
              <a:t>Diagnosis</a:t>
            </a:r>
          </a:p>
          <a:p>
            <a:pPr>
              <a:buNone/>
            </a:pPr>
            <a:r>
              <a:rPr lang="en-US" sz="3600" dirty="0"/>
              <a:t>1- Cover test</a:t>
            </a:r>
          </a:p>
          <a:p>
            <a:pPr>
              <a:buNone/>
            </a:pPr>
            <a:r>
              <a:rPr lang="en-US" sz="3600" dirty="0"/>
              <a:t>2- Maddox rod test</a:t>
            </a:r>
          </a:p>
          <a:p>
            <a:pPr>
              <a:buNone/>
            </a:pPr>
            <a:r>
              <a:rPr lang="en-US" sz="3600" dirty="0"/>
              <a:t>3- Maddox wing test</a:t>
            </a:r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7711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Dr. Suhail\Pictures\P1010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029426"/>
            <a:ext cx="6857999" cy="437137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r. Suhail\Pictures\P1010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905000"/>
            <a:ext cx="5428015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b="1" u="sng" dirty="0">
                <a:solidFill>
                  <a:srgbClr val="FFC000"/>
                </a:solidFill>
              </a:rPr>
              <a:t>Principle</a:t>
            </a:r>
          </a:p>
          <a:p>
            <a:pPr>
              <a:buNone/>
            </a:pPr>
            <a:r>
              <a:rPr lang="en-US" sz="3600" dirty="0"/>
              <a:t>Fusion is abolished</a:t>
            </a:r>
          </a:p>
          <a:p>
            <a:pPr>
              <a:buNone/>
            </a:pPr>
            <a:r>
              <a:rPr lang="en-US" sz="3600" dirty="0">
                <a:solidFill>
                  <a:srgbClr val="92D050"/>
                </a:solidFill>
              </a:rPr>
              <a:t>Cover test</a:t>
            </a:r>
            <a:r>
              <a:rPr lang="en-US" sz="3600" dirty="0"/>
              <a:t>– to see the movement of the eye for detecting </a:t>
            </a:r>
            <a:r>
              <a:rPr lang="en-US" sz="3600" dirty="0" err="1"/>
              <a:t>hetrophoria</a:t>
            </a:r>
            <a:r>
              <a:rPr lang="en-US" sz="3600" dirty="0"/>
              <a:t>.</a:t>
            </a:r>
          </a:p>
          <a:p>
            <a:pPr>
              <a:buNone/>
            </a:pPr>
            <a:r>
              <a:rPr lang="en-US" sz="3600" dirty="0">
                <a:solidFill>
                  <a:srgbClr val="92D050"/>
                </a:solidFill>
              </a:rPr>
              <a:t>Maddox rod test</a:t>
            </a:r>
            <a:r>
              <a:rPr lang="en-US" sz="3600" dirty="0"/>
              <a:t>—To find out the </a:t>
            </a:r>
            <a:r>
              <a:rPr lang="en-US" sz="3600" dirty="0" err="1"/>
              <a:t>hetrophoria</a:t>
            </a:r>
            <a:r>
              <a:rPr lang="en-US" sz="3600" dirty="0"/>
              <a:t> for distance. </a:t>
            </a:r>
          </a:p>
          <a:p>
            <a:pPr>
              <a:buNone/>
            </a:pPr>
            <a:endParaRPr lang="en-US" sz="3600" dirty="0"/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>
                <a:solidFill>
                  <a:srgbClr val="92D050"/>
                </a:solidFill>
              </a:rPr>
              <a:t>Maddox wing test</a:t>
            </a:r>
            <a:r>
              <a:rPr lang="en-US" sz="3600" dirty="0"/>
              <a:t>– to find out and measure the </a:t>
            </a:r>
            <a:r>
              <a:rPr lang="en-US" sz="3600" dirty="0" err="1"/>
              <a:t>hetrophoria</a:t>
            </a:r>
            <a:r>
              <a:rPr lang="en-US" sz="3600" dirty="0"/>
              <a:t> for near.</a:t>
            </a:r>
          </a:p>
          <a:p>
            <a:pPr>
              <a:buNone/>
            </a:pPr>
            <a:endParaRPr lang="en-US" sz="3600" dirty="0"/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600" b="1" u="sng" dirty="0">
                <a:solidFill>
                  <a:srgbClr val="FFC000"/>
                </a:solidFill>
              </a:rPr>
              <a:t>Treatment</a:t>
            </a:r>
          </a:p>
          <a:p>
            <a:pPr>
              <a:buNone/>
            </a:pPr>
            <a:r>
              <a:rPr lang="en-US" sz="3600" dirty="0"/>
              <a:t>1- Correction of the refractive error</a:t>
            </a:r>
          </a:p>
          <a:p>
            <a:pPr>
              <a:buNone/>
            </a:pPr>
            <a:r>
              <a:rPr lang="en-US" sz="3600" dirty="0"/>
              <a:t>2- </a:t>
            </a:r>
            <a:r>
              <a:rPr lang="en-US" sz="3600" dirty="0" err="1"/>
              <a:t>Orthoptic</a:t>
            </a:r>
            <a:r>
              <a:rPr lang="en-US" sz="3600" dirty="0"/>
              <a:t> treatment</a:t>
            </a:r>
          </a:p>
          <a:p>
            <a:pPr>
              <a:buNone/>
            </a:pPr>
            <a:r>
              <a:rPr lang="en-US" sz="3600" dirty="0"/>
              <a:t>3- Use of prism</a:t>
            </a:r>
          </a:p>
          <a:p>
            <a:pPr>
              <a:buNone/>
            </a:pPr>
            <a:r>
              <a:rPr lang="en-US" sz="3600" dirty="0"/>
              <a:t>4- Surgery-Recession &amp; Resection of the muscle</a:t>
            </a:r>
          </a:p>
          <a:p>
            <a:pPr>
              <a:buNone/>
            </a:pPr>
            <a:r>
              <a:rPr lang="en-US" sz="3600" dirty="0"/>
              <a:t>5-General measures-Improvement of health,</a:t>
            </a:r>
          </a:p>
          <a:p>
            <a:pPr>
              <a:buNone/>
            </a:pPr>
            <a:r>
              <a:rPr lang="en-US" sz="3600" dirty="0"/>
              <a:t>   proper position and illumination while doing close work   </a:t>
            </a:r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Manifest squint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Hetrotroria</a:t>
            </a:r>
            <a:r>
              <a:rPr lang="en-US" dirty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/>
              <a:t>Deviation of the eye</a:t>
            </a:r>
          </a:p>
          <a:p>
            <a:pPr>
              <a:buNone/>
            </a:pPr>
            <a:r>
              <a:rPr lang="en-US" sz="3600" b="1" u="sng" dirty="0">
                <a:solidFill>
                  <a:srgbClr val="FFC000"/>
                </a:solidFill>
              </a:rPr>
              <a:t>Types</a:t>
            </a:r>
          </a:p>
          <a:p>
            <a:pPr>
              <a:buNone/>
            </a:pPr>
            <a:r>
              <a:rPr lang="en-US" sz="3600" dirty="0"/>
              <a:t> 1- </a:t>
            </a:r>
            <a:r>
              <a:rPr lang="en-US" sz="3600" b="1" dirty="0"/>
              <a:t>Non paralytic</a:t>
            </a:r>
            <a:r>
              <a:rPr lang="en-US" sz="3600" dirty="0"/>
              <a:t>(Concomitant)</a:t>
            </a:r>
          </a:p>
          <a:p>
            <a:pPr>
              <a:buNone/>
            </a:pPr>
            <a:r>
              <a:rPr lang="en-US" sz="3600" dirty="0"/>
              <a:t> 2- </a:t>
            </a:r>
            <a:r>
              <a:rPr lang="en-US" sz="3600" b="1" dirty="0"/>
              <a:t>Paralytic</a:t>
            </a:r>
            <a:r>
              <a:rPr lang="en-US" sz="3600" dirty="0"/>
              <a:t>(</a:t>
            </a:r>
            <a:r>
              <a:rPr lang="en-US" sz="3600" dirty="0" err="1"/>
              <a:t>Incomitant</a:t>
            </a:r>
            <a:r>
              <a:rPr lang="en-US" sz="3600" dirty="0"/>
              <a:t>)</a:t>
            </a:r>
            <a:r>
              <a:rPr lang="en-US" sz="3600" b="1" dirty="0"/>
              <a:t> 	 		    	</a:t>
            </a:r>
            <a:r>
              <a:rPr lang="en-US" sz="3600" b="1" u="sng" dirty="0" err="1">
                <a:solidFill>
                  <a:srgbClr val="FFC000"/>
                </a:solidFill>
              </a:rPr>
              <a:t>Nonparalytic</a:t>
            </a:r>
            <a:r>
              <a:rPr lang="en-US" sz="3600" u="sng" dirty="0">
                <a:solidFill>
                  <a:srgbClr val="FFC000"/>
                </a:solidFill>
              </a:rPr>
              <a:t>(Concomitant)</a:t>
            </a:r>
            <a:endParaRPr lang="en-US" sz="3600" dirty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sz="3600" dirty="0"/>
              <a:t> Deviation remains same in all directions of the gaze.</a:t>
            </a:r>
            <a:endParaRPr lang="en-US" sz="3600" u="sng" dirty="0">
              <a:solidFill>
                <a:srgbClr val="FFC000"/>
              </a:solidFill>
            </a:endParaRPr>
          </a:p>
          <a:p>
            <a:pPr>
              <a:buNone/>
            </a:pPr>
            <a:endParaRPr lang="en-US" sz="3600" dirty="0"/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person, indoor, brushing, toothbrush&#10;&#10;Description generated with very high confidence">
            <a:extLst>
              <a:ext uri="{FF2B5EF4-FFF2-40B4-BE49-F238E27FC236}">
                <a16:creationId xmlns:a16="http://schemas.microsoft.com/office/drawing/2014/main" id="{EF43F5A8-7358-4828-9DE5-7BD3BA687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43" y="743631"/>
            <a:ext cx="7897585" cy="53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43006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b="1" u="sng" dirty="0">
                <a:solidFill>
                  <a:srgbClr val="FFC000"/>
                </a:solidFill>
              </a:rPr>
              <a:t>Etiology</a:t>
            </a:r>
            <a:endParaRPr lang="en-US" sz="3600" dirty="0"/>
          </a:p>
          <a:p>
            <a:pPr>
              <a:buNone/>
            </a:pPr>
            <a:r>
              <a:rPr lang="en-US" sz="3600" dirty="0"/>
              <a:t>Afferent pathway is defective due to poor visual acuity</a:t>
            </a:r>
          </a:p>
          <a:p>
            <a:pPr>
              <a:buNone/>
            </a:pPr>
            <a:r>
              <a:rPr lang="en-US" sz="3600" dirty="0"/>
              <a:t>1-Defect in the eye</a:t>
            </a:r>
          </a:p>
          <a:p>
            <a:pPr>
              <a:buNone/>
            </a:pPr>
            <a:r>
              <a:rPr lang="en-US" sz="3600" dirty="0"/>
              <a:t>2-Break down of fixation and </a:t>
            </a:r>
            <a:r>
              <a:rPr lang="en-US" sz="3600" dirty="0" err="1"/>
              <a:t>fusional</a:t>
            </a:r>
            <a:r>
              <a:rPr lang="en-US" sz="3600" dirty="0"/>
              <a:t> complex</a:t>
            </a: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SQUINT</a:t>
            </a:r>
            <a:r>
              <a:rPr lang="en-US" dirty="0">
                <a:solidFill>
                  <a:srgbClr val="FF0000"/>
                </a:solidFill>
              </a:rPr>
              <a:t>(STRABISMUS)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900" dirty="0"/>
              <a:t>Misalignment of visual axis.</a:t>
            </a:r>
          </a:p>
          <a:p>
            <a:pPr>
              <a:buNone/>
            </a:pPr>
            <a:r>
              <a:rPr lang="en-US" sz="3900" dirty="0">
                <a:solidFill>
                  <a:srgbClr val="FFC000"/>
                </a:solidFill>
              </a:rPr>
              <a:t>Classification of squint</a:t>
            </a:r>
          </a:p>
          <a:p>
            <a:pPr>
              <a:buNone/>
            </a:pPr>
            <a:r>
              <a:rPr lang="en-US" sz="3900" dirty="0"/>
              <a:t>a- Apparent squint(</a:t>
            </a:r>
            <a:r>
              <a:rPr lang="en-US" sz="3900" dirty="0" err="1">
                <a:solidFill>
                  <a:srgbClr val="92D050"/>
                </a:solidFill>
              </a:rPr>
              <a:t>pseudosquint</a:t>
            </a:r>
            <a:r>
              <a:rPr lang="en-US" sz="3900" dirty="0"/>
              <a:t>)</a:t>
            </a:r>
          </a:p>
          <a:p>
            <a:pPr>
              <a:buNone/>
            </a:pPr>
            <a:r>
              <a:rPr lang="en-US" sz="3900" dirty="0"/>
              <a:t>b- Latent squint(</a:t>
            </a:r>
            <a:r>
              <a:rPr lang="en-US" sz="3900" dirty="0" err="1">
                <a:solidFill>
                  <a:srgbClr val="92D050"/>
                </a:solidFill>
              </a:rPr>
              <a:t>hetrophoria</a:t>
            </a:r>
            <a:r>
              <a:rPr lang="en-US" sz="3900" dirty="0"/>
              <a:t>)</a:t>
            </a:r>
          </a:p>
          <a:p>
            <a:pPr>
              <a:buNone/>
            </a:pPr>
            <a:r>
              <a:rPr lang="en-US" sz="3900" dirty="0"/>
              <a:t>c- Manifest squint(</a:t>
            </a:r>
            <a:r>
              <a:rPr lang="en-US" sz="3900" dirty="0" err="1">
                <a:solidFill>
                  <a:srgbClr val="92D050"/>
                </a:solidFill>
              </a:rPr>
              <a:t>hetrotropia</a:t>
            </a:r>
            <a:r>
              <a:rPr lang="en-US" sz="3900" dirty="0"/>
              <a:t>)</a:t>
            </a:r>
          </a:p>
          <a:p>
            <a:pPr>
              <a:buNone/>
            </a:pPr>
            <a:r>
              <a:rPr lang="en-US" sz="3900" dirty="0"/>
              <a:t>       1-Concomitant squint(</a:t>
            </a:r>
            <a:r>
              <a:rPr lang="en-US" sz="3900" dirty="0">
                <a:solidFill>
                  <a:srgbClr val="92D050"/>
                </a:solidFill>
              </a:rPr>
              <a:t>non-paralytic</a:t>
            </a:r>
            <a:r>
              <a:rPr lang="en-US" sz="3600" dirty="0"/>
              <a:t>)</a:t>
            </a:r>
          </a:p>
          <a:p>
            <a:pPr>
              <a:buNone/>
            </a:pPr>
            <a:r>
              <a:rPr lang="en-US" sz="3600" dirty="0"/>
              <a:t>               -</a:t>
            </a:r>
            <a:r>
              <a:rPr lang="en-US" sz="3600" dirty="0" err="1"/>
              <a:t>Uniocular</a:t>
            </a:r>
            <a:r>
              <a:rPr lang="en-US" sz="3600" dirty="0"/>
              <a:t>(</a:t>
            </a:r>
            <a:r>
              <a:rPr lang="en-US" sz="3600" dirty="0" err="1">
                <a:solidFill>
                  <a:srgbClr val="00B0F0"/>
                </a:solidFill>
              </a:rPr>
              <a:t>esotrpia,exotropia</a:t>
            </a:r>
            <a:r>
              <a:rPr lang="en-US" sz="3600" dirty="0"/>
              <a:t>)</a:t>
            </a:r>
          </a:p>
          <a:p>
            <a:pPr>
              <a:buNone/>
            </a:pPr>
            <a:r>
              <a:rPr lang="en-US" sz="3600" dirty="0"/>
              <a:t>               -Alternating(</a:t>
            </a:r>
            <a:r>
              <a:rPr lang="en-US" sz="3600" dirty="0" err="1">
                <a:solidFill>
                  <a:srgbClr val="00B0F0"/>
                </a:solidFill>
              </a:rPr>
              <a:t>esotrpia,exotropia</a:t>
            </a:r>
            <a:r>
              <a:rPr lang="en-US" sz="3600" dirty="0"/>
              <a:t>)              </a:t>
            </a:r>
          </a:p>
          <a:p>
            <a:pPr>
              <a:buNone/>
            </a:pPr>
            <a:endParaRPr lang="en-US" sz="3600" b="1" u="sng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600" b="1" u="sng" dirty="0" err="1">
                <a:solidFill>
                  <a:srgbClr val="FFC000"/>
                </a:solidFill>
              </a:rPr>
              <a:t>Uniocular</a:t>
            </a:r>
            <a:r>
              <a:rPr lang="en-US" sz="3600" b="1" u="sng" dirty="0">
                <a:solidFill>
                  <a:srgbClr val="FFC000"/>
                </a:solidFill>
              </a:rPr>
              <a:t>  concomitant  squint</a:t>
            </a:r>
          </a:p>
          <a:p>
            <a:pPr>
              <a:buNone/>
            </a:pPr>
            <a:r>
              <a:rPr lang="en-US" sz="3600" dirty="0"/>
              <a:t> 1- </a:t>
            </a:r>
            <a:r>
              <a:rPr lang="en-US" sz="3600" dirty="0" err="1"/>
              <a:t>Esotropia</a:t>
            </a:r>
            <a:r>
              <a:rPr lang="en-US" sz="3600" dirty="0"/>
              <a:t>(Convergent squint)</a:t>
            </a:r>
          </a:p>
          <a:p>
            <a:pPr>
              <a:buNone/>
            </a:pPr>
            <a:r>
              <a:rPr lang="en-US" sz="3600" dirty="0"/>
              <a:t> 2-Exotropia(Divergent squint)</a:t>
            </a:r>
          </a:p>
          <a:p>
            <a:pPr>
              <a:buNone/>
            </a:pPr>
            <a:r>
              <a:rPr lang="en-US" sz="3600" b="1" u="sng" dirty="0">
                <a:solidFill>
                  <a:srgbClr val="FFC000"/>
                </a:solidFill>
              </a:rPr>
              <a:t>Etiology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>
                <a:solidFill>
                  <a:srgbClr val="FFC000"/>
                </a:solidFill>
              </a:rPr>
              <a:t>1 </a:t>
            </a:r>
            <a:r>
              <a:rPr lang="en-US" sz="3600" dirty="0"/>
              <a:t>Defective vision </a:t>
            </a:r>
            <a:r>
              <a:rPr lang="en-US" sz="3600" dirty="0">
                <a:solidFill>
                  <a:srgbClr val="FFC000"/>
                </a:solidFill>
              </a:rPr>
              <a:t>2 </a:t>
            </a:r>
            <a:r>
              <a:rPr lang="en-US" sz="3600" dirty="0" err="1"/>
              <a:t>Decompensation</a:t>
            </a:r>
            <a:r>
              <a:rPr lang="en-US" sz="3600" dirty="0"/>
              <a:t> of </a:t>
            </a:r>
            <a:r>
              <a:rPr lang="en-US" sz="3600" dirty="0" err="1"/>
              <a:t>phoria</a:t>
            </a:r>
            <a:endParaRPr lang="en-US" sz="3600" dirty="0"/>
          </a:p>
          <a:p>
            <a:pPr>
              <a:buFont typeface="Arial" pitchFamily="34" charset="0"/>
              <a:buChar char="•"/>
            </a:pPr>
            <a:r>
              <a:rPr lang="en-US" sz="3600" dirty="0">
                <a:solidFill>
                  <a:srgbClr val="FFC000"/>
                </a:solidFill>
              </a:rPr>
              <a:t>3 </a:t>
            </a:r>
            <a:r>
              <a:rPr lang="en-US" sz="3600" dirty="0"/>
              <a:t>Congenital myopia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>
                <a:solidFill>
                  <a:srgbClr val="FFC000"/>
                </a:solidFill>
              </a:rPr>
              <a:t>4 </a:t>
            </a:r>
            <a:r>
              <a:rPr lang="en-US" sz="3600" dirty="0"/>
              <a:t>Opacities in the media </a:t>
            </a:r>
            <a:r>
              <a:rPr lang="en-US" sz="3600" dirty="0">
                <a:solidFill>
                  <a:srgbClr val="FFC000"/>
                </a:solidFill>
              </a:rPr>
              <a:t>5-</a:t>
            </a:r>
            <a:r>
              <a:rPr lang="en-US" sz="3600" dirty="0"/>
              <a:t>Complete loss of vision </a:t>
            </a:r>
          </a:p>
        </p:txBody>
      </p:sp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b="1" u="sng" dirty="0">
                <a:solidFill>
                  <a:srgbClr val="FFC000"/>
                </a:solidFill>
              </a:rPr>
              <a:t>Alternating concomitant squint</a:t>
            </a:r>
          </a:p>
          <a:p>
            <a:pPr>
              <a:buNone/>
            </a:pPr>
            <a:r>
              <a:rPr lang="en-US" sz="3600" dirty="0"/>
              <a:t>1- </a:t>
            </a:r>
            <a:r>
              <a:rPr lang="en-US" sz="3600" dirty="0" err="1"/>
              <a:t>Esotropia</a:t>
            </a:r>
            <a:r>
              <a:rPr lang="en-US" sz="3600" dirty="0"/>
              <a:t>(Convergent squint)</a:t>
            </a:r>
          </a:p>
          <a:p>
            <a:pPr>
              <a:buNone/>
            </a:pPr>
            <a:r>
              <a:rPr lang="en-US" sz="3600" dirty="0"/>
              <a:t> 2-Exotropia(Divergent squint)</a:t>
            </a:r>
          </a:p>
          <a:p>
            <a:pPr>
              <a:buNone/>
            </a:pPr>
            <a:r>
              <a:rPr lang="en-US" sz="3600" b="1" u="sng" dirty="0" err="1">
                <a:solidFill>
                  <a:srgbClr val="FFC000"/>
                </a:solidFill>
              </a:rPr>
              <a:t>Symtoms</a:t>
            </a:r>
            <a:endParaRPr lang="en-US" sz="3600" b="1" u="sng" dirty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sz="3600" dirty="0"/>
              <a:t>-Cosmetic blemish</a:t>
            </a:r>
          </a:p>
          <a:p>
            <a:pPr>
              <a:buNone/>
            </a:pPr>
            <a:r>
              <a:rPr lang="en-US" sz="3600" dirty="0"/>
              <a:t>-Failure of binocular vision</a:t>
            </a:r>
          </a:p>
          <a:p>
            <a:pPr>
              <a:buNone/>
            </a:pPr>
            <a:r>
              <a:rPr lang="en-US" sz="3600" dirty="0"/>
              <a:t>-</a:t>
            </a:r>
            <a:r>
              <a:rPr lang="en-US" sz="3600" dirty="0" err="1"/>
              <a:t>Amblyopia</a:t>
            </a:r>
            <a:endParaRPr lang="en-US" sz="3600" dirty="0"/>
          </a:p>
          <a:p>
            <a:pPr>
              <a:buNone/>
            </a:pPr>
            <a:endParaRPr lang="en-US" sz="3600" dirty="0"/>
          </a:p>
        </p:txBody>
      </p:sp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b="1" u="sng" dirty="0">
                <a:solidFill>
                  <a:srgbClr val="FFC000"/>
                </a:solidFill>
              </a:rPr>
              <a:t>Signs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Primary deviation is equal to secondary deviation.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No limitation of eyeball movements</a:t>
            </a:r>
          </a:p>
          <a:p>
            <a:pPr>
              <a:buFont typeface="Arial" pitchFamily="34" charset="0"/>
              <a:buChar char="•"/>
            </a:pPr>
            <a:endParaRPr lang="en-US" sz="3600" dirty="0"/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sz="3600" dirty="0"/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Clinical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b="1" u="sng" dirty="0">
                <a:solidFill>
                  <a:srgbClr val="FFC000"/>
                </a:solidFill>
              </a:rPr>
              <a:t>History:</a:t>
            </a:r>
          </a:p>
          <a:p>
            <a:r>
              <a:rPr lang="en-US" sz="3600" dirty="0">
                <a:solidFill>
                  <a:srgbClr val="FF0000"/>
                </a:solidFill>
              </a:rPr>
              <a:t>           </a:t>
            </a:r>
            <a:r>
              <a:rPr lang="en-US" sz="3600" dirty="0"/>
              <a:t>Age of onset.</a:t>
            </a:r>
          </a:p>
          <a:p>
            <a:r>
              <a:rPr lang="en-US" sz="3600" dirty="0"/>
              <a:t>           Symptoms.</a:t>
            </a:r>
          </a:p>
          <a:p>
            <a:r>
              <a:rPr lang="en-US" sz="3600" dirty="0"/>
              <a:t>           Variability.</a:t>
            </a:r>
          </a:p>
          <a:p>
            <a:r>
              <a:rPr lang="en-US" sz="3600" dirty="0"/>
              <a:t>           General health.</a:t>
            </a:r>
          </a:p>
          <a:p>
            <a:r>
              <a:rPr lang="en-US" sz="3600" dirty="0"/>
              <a:t>           Family history.</a:t>
            </a:r>
          </a:p>
          <a:p>
            <a:r>
              <a:rPr lang="en-US" sz="3600" dirty="0"/>
              <a:t>           Previous ocular history.   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b="1" u="sng" dirty="0">
                <a:solidFill>
                  <a:srgbClr val="FFC000"/>
                </a:solidFill>
              </a:rPr>
              <a:t>Examination</a:t>
            </a:r>
          </a:p>
          <a:p>
            <a:pPr>
              <a:buNone/>
            </a:pPr>
            <a:r>
              <a:rPr lang="en-US" sz="3600" dirty="0"/>
              <a:t>1-Inspection - Hirschberg test</a:t>
            </a:r>
          </a:p>
          <a:p>
            <a:pPr>
              <a:buNone/>
            </a:pPr>
            <a:r>
              <a:rPr lang="en-US" sz="3600" dirty="0"/>
              <a:t>2-Cover test</a:t>
            </a:r>
          </a:p>
          <a:p>
            <a:pPr>
              <a:buNone/>
            </a:pPr>
            <a:r>
              <a:rPr lang="en-US" sz="3600" dirty="0"/>
              <a:t>3- EOMs</a:t>
            </a:r>
          </a:p>
          <a:p>
            <a:pPr>
              <a:buNone/>
            </a:pPr>
            <a:r>
              <a:rPr lang="en-US" sz="3600" dirty="0"/>
              <a:t>4-VA assessment &amp; refraction</a:t>
            </a:r>
          </a:p>
          <a:p>
            <a:pPr>
              <a:buNone/>
            </a:pPr>
            <a:r>
              <a:rPr lang="en-US" sz="3600" dirty="0"/>
              <a:t>5-Fundus examination</a:t>
            </a:r>
          </a:p>
          <a:p>
            <a:pPr>
              <a:buNone/>
            </a:pPr>
            <a:r>
              <a:rPr lang="en-US" sz="3600" dirty="0"/>
              <a:t>6-Synaptophore examination </a:t>
            </a:r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Dr. Suhail\Pictures\P101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26772" y="1935163"/>
            <a:ext cx="2690455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err="1">
                <a:solidFill>
                  <a:srgbClr val="92D050"/>
                </a:solidFill>
              </a:rPr>
              <a:t>Uniocular</a:t>
            </a:r>
            <a:r>
              <a:rPr lang="en-US" sz="3600" dirty="0">
                <a:solidFill>
                  <a:srgbClr val="92D050"/>
                </a:solidFill>
              </a:rPr>
              <a:t> concomitant</a:t>
            </a:r>
          </a:p>
          <a:p>
            <a:pPr>
              <a:buNone/>
            </a:pPr>
            <a:r>
              <a:rPr lang="en-US" sz="3600" dirty="0"/>
              <a:t>1-Optical correction</a:t>
            </a:r>
          </a:p>
          <a:p>
            <a:pPr>
              <a:buNone/>
            </a:pPr>
            <a:r>
              <a:rPr lang="en-US" sz="3600" dirty="0"/>
              <a:t>2-Occlusion</a:t>
            </a:r>
          </a:p>
          <a:p>
            <a:pPr>
              <a:buNone/>
            </a:pPr>
            <a:r>
              <a:rPr lang="en-US" sz="3600" dirty="0"/>
              <a:t>3-Orthotic training</a:t>
            </a:r>
          </a:p>
          <a:p>
            <a:pPr>
              <a:buNone/>
            </a:pPr>
            <a:r>
              <a:rPr lang="en-US" sz="3600" dirty="0"/>
              <a:t>4-Surgery</a:t>
            </a:r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4600" b="1" dirty="0">
                <a:solidFill>
                  <a:srgbClr val="92D050"/>
                </a:solidFill>
              </a:rPr>
              <a:t>  Aim:</a:t>
            </a:r>
          </a:p>
          <a:p>
            <a:r>
              <a:rPr lang="en-US" sz="4600" dirty="0">
                <a:solidFill>
                  <a:srgbClr val="92D050"/>
                </a:solidFill>
              </a:rPr>
              <a:t>     </a:t>
            </a:r>
            <a:r>
              <a:rPr lang="en-US" sz="4600" dirty="0"/>
              <a:t>To correct the misalignment.</a:t>
            </a:r>
          </a:p>
          <a:p>
            <a:r>
              <a:rPr lang="en-US" sz="4600" dirty="0"/>
              <a:t>     To restore the BSV if possible </a:t>
            </a:r>
          </a:p>
          <a:p>
            <a:r>
              <a:rPr lang="en-US" sz="4600" dirty="0"/>
              <a:t>     To treat </a:t>
            </a:r>
            <a:r>
              <a:rPr lang="en-US" sz="4600" dirty="0" err="1"/>
              <a:t>amblyopia</a:t>
            </a:r>
            <a:r>
              <a:rPr lang="en-US" sz="4600" dirty="0"/>
              <a:t>.</a:t>
            </a:r>
          </a:p>
          <a:p>
            <a:pPr>
              <a:buNone/>
            </a:pPr>
            <a:r>
              <a:rPr lang="en-US" sz="4600" b="1" dirty="0">
                <a:solidFill>
                  <a:srgbClr val="92D050"/>
                </a:solidFill>
              </a:rPr>
              <a:t>  Surgical </a:t>
            </a:r>
          </a:p>
          <a:p>
            <a:pPr>
              <a:buNone/>
            </a:pPr>
            <a:r>
              <a:rPr lang="en-US" sz="4600" dirty="0">
                <a:solidFill>
                  <a:srgbClr val="FFC000"/>
                </a:solidFill>
              </a:rPr>
              <a:t>        </a:t>
            </a:r>
            <a:r>
              <a:rPr lang="en-US" sz="4600" dirty="0">
                <a:solidFill>
                  <a:srgbClr val="FF0000"/>
                </a:solidFill>
              </a:rPr>
              <a:t>Weakening  procedures.</a:t>
            </a:r>
          </a:p>
          <a:p>
            <a:r>
              <a:rPr lang="en-US" sz="4600" dirty="0"/>
              <a:t>      1-Recession.</a:t>
            </a:r>
          </a:p>
          <a:p>
            <a:r>
              <a:rPr lang="en-US" sz="4600" dirty="0"/>
              <a:t>      2-Disinsertion.</a:t>
            </a:r>
          </a:p>
          <a:p>
            <a:r>
              <a:rPr lang="en-US" sz="4600" dirty="0"/>
              <a:t>      3-Posterior fixation suture.                 </a:t>
            </a:r>
          </a:p>
          <a:p>
            <a:pPr>
              <a:buNone/>
            </a:pPr>
            <a:endParaRPr lang="en-US" sz="3600" dirty="0"/>
          </a:p>
        </p:txBody>
      </p:sp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Recession of a horizontal rectus muscle</a:t>
            </a:r>
          </a:p>
        </p:txBody>
      </p:sp>
      <p:pic>
        <p:nvPicPr>
          <p:cNvPr id="2050" name="Picture 2" descr="F:\DCIM\100OLYMP\P101004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133600"/>
            <a:ext cx="5425017" cy="39925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dirty="0">
                <a:solidFill>
                  <a:srgbClr val="FF0000"/>
                </a:solidFill>
              </a:rPr>
              <a:t>  Strengthening  procedures:</a:t>
            </a:r>
          </a:p>
          <a:p>
            <a:r>
              <a:rPr lang="en-US" sz="3600" dirty="0"/>
              <a:t>   1-Resection.</a:t>
            </a:r>
          </a:p>
          <a:p>
            <a:r>
              <a:rPr lang="en-US" sz="3600" dirty="0"/>
              <a:t>   2-Tucking of muscle.</a:t>
            </a:r>
          </a:p>
          <a:p>
            <a:r>
              <a:rPr lang="en-US" sz="3600" dirty="0"/>
              <a:t>   3-Advancement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/>
              <a:t>11-Incomitant squint(</a:t>
            </a:r>
            <a:r>
              <a:rPr lang="en-US" sz="3600">
                <a:solidFill>
                  <a:srgbClr val="92D050"/>
                </a:solidFill>
              </a:rPr>
              <a:t>paralytic</a:t>
            </a:r>
            <a:r>
              <a:rPr lang="en-US" sz="3600" dirty="0"/>
              <a:t>)</a:t>
            </a:r>
          </a:p>
          <a:p>
            <a:pPr>
              <a:buNone/>
            </a:pPr>
            <a:r>
              <a:rPr lang="en-US" sz="3600" dirty="0"/>
              <a:t>         -</a:t>
            </a:r>
            <a:r>
              <a:rPr lang="en-US" sz="3600" dirty="0" err="1">
                <a:solidFill>
                  <a:srgbClr val="00B0F0"/>
                </a:solidFill>
              </a:rPr>
              <a:t>Esotropia</a:t>
            </a:r>
            <a:endParaRPr lang="en-US" sz="3600" dirty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sz="3600" dirty="0">
                <a:solidFill>
                  <a:srgbClr val="00B0F0"/>
                </a:solidFill>
              </a:rPr>
              <a:t>         </a:t>
            </a:r>
            <a:r>
              <a:rPr lang="en-US" sz="3600" dirty="0"/>
              <a:t>-</a:t>
            </a:r>
            <a:r>
              <a:rPr lang="en-US" sz="3600" dirty="0" err="1">
                <a:solidFill>
                  <a:srgbClr val="00B0F0"/>
                </a:solidFill>
              </a:rPr>
              <a:t>Exotropia</a:t>
            </a:r>
            <a:endParaRPr lang="en-US" sz="3600" dirty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sz="3600" dirty="0">
                <a:solidFill>
                  <a:srgbClr val="00B0F0"/>
                </a:solidFill>
              </a:rPr>
              <a:t>         </a:t>
            </a:r>
            <a:r>
              <a:rPr lang="en-US" sz="3600" dirty="0"/>
              <a:t>-</a:t>
            </a:r>
            <a:r>
              <a:rPr lang="en-US" sz="3600" dirty="0">
                <a:solidFill>
                  <a:srgbClr val="00B0F0"/>
                </a:solidFill>
              </a:rPr>
              <a:t>Hypertrophic</a:t>
            </a:r>
          </a:p>
          <a:p>
            <a:pPr>
              <a:buNone/>
            </a:pPr>
            <a:r>
              <a:rPr lang="en-US" sz="3600" dirty="0"/>
              <a:t>         -</a:t>
            </a:r>
            <a:r>
              <a:rPr lang="en-US" sz="3600" dirty="0" err="1">
                <a:solidFill>
                  <a:srgbClr val="00B0F0"/>
                </a:solidFill>
              </a:rPr>
              <a:t>Hypotropia</a:t>
            </a:r>
            <a:endParaRPr lang="en-US" sz="3600" dirty="0"/>
          </a:p>
        </p:txBody>
      </p:sp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Resection of an horizontal muscle</a:t>
            </a:r>
          </a:p>
        </p:txBody>
      </p:sp>
      <p:pic>
        <p:nvPicPr>
          <p:cNvPr id="1026" name="Picture 2" descr="F:\DCIM\100OLYMP\P1010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86000"/>
            <a:ext cx="5501217" cy="38401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b="1" dirty="0">
                <a:solidFill>
                  <a:srgbClr val="FFC000"/>
                </a:solidFill>
              </a:rPr>
              <a:t>Alternating squint</a:t>
            </a:r>
          </a:p>
          <a:p>
            <a:pPr>
              <a:buNone/>
            </a:pPr>
            <a:r>
              <a:rPr lang="en-US" sz="3600" dirty="0"/>
              <a:t>Surgical correction accordingly</a:t>
            </a:r>
          </a:p>
        </p:txBody>
      </p:sp>
    </p:spTree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72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7200">
                <a:solidFill>
                  <a:srgbClr val="FF0000"/>
                </a:solidFill>
              </a:rPr>
              <a:t>         Thanks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b="1" u="sng" dirty="0">
                <a:solidFill>
                  <a:srgbClr val="FFC000"/>
                </a:solidFill>
              </a:rPr>
              <a:t>Consequences of squint</a:t>
            </a:r>
            <a:endParaRPr lang="en-US" sz="3600" b="1" u="sng" dirty="0"/>
          </a:p>
          <a:p>
            <a:pPr>
              <a:buFont typeface="Arial" pitchFamily="34" charset="0"/>
              <a:buChar char="•"/>
            </a:pPr>
            <a:r>
              <a:rPr lang="en-US" sz="3600" dirty="0"/>
              <a:t>Fovea of the squinting eye is suppressed to avoid confusion.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err="1"/>
              <a:t>Diplopia</a:t>
            </a:r>
            <a:r>
              <a:rPr lang="en-US" sz="3600" dirty="0"/>
              <a:t> will occur.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Peripheral suppression of the squint eye.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err="1"/>
              <a:t>Strabismic</a:t>
            </a:r>
            <a:r>
              <a:rPr lang="en-US" sz="3600" dirty="0"/>
              <a:t> </a:t>
            </a:r>
            <a:r>
              <a:rPr lang="en-US" sz="3600" dirty="0" err="1"/>
              <a:t>amblyopia</a:t>
            </a:r>
            <a:endParaRPr lang="en-US" sz="3600" dirty="0"/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 </a:t>
            </a:r>
            <a:r>
              <a:rPr lang="en-US" sz="3900" b="1" u="sng" dirty="0">
                <a:solidFill>
                  <a:srgbClr val="FFC000"/>
                </a:solidFill>
              </a:rPr>
              <a:t>Motor adaptation to strabismus</a:t>
            </a:r>
          </a:p>
          <a:p>
            <a:pPr>
              <a:buNone/>
            </a:pPr>
            <a:r>
              <a:rPr lang="en-US" sz="3900" dirty="0">
                <a:solidFill>
                  <a:srgbClr val="FFC000"/>
                </a:solidFill>
              </a:rPr>
              <a:t>    - </a:t>
            </a:r>
            <a:r>
              <a:rPr lang="en-US" sz="3900" dirty="0"/>
              <a:t>To maintain binocular single 	vision</a:t>
            </a:r>
            <a:r>
              <a:rPr lang="en-US" sz="3900" dirty="0">
                <a:solidFill>
                  <a:srgbClr val="FFC000"/>
                </a:solidFill>
              </a:rPr>
              <a:t> </a:t>
            </a:r>
          </a:p>
          <a:p>
            <a:pPr>
              <a:buNone/>
            </a:pPr>
            <a:r>
              <a:rPr lang="en-US" sz="3900" dirty="0">
                <a:solidFill>
                  <a:srgbClr val="FFC000"/>
                </a:solidFill>
              </a:rPr>
              <a:t>    - </a:t>
            </a:r>
            <a:r>
              <a:rPr lang="en-US" sz="3900" dirty="0"/>
              <a:t>To avoid </a:t>
            </a:r>
            <a:r>
              <a:rPr lang="en-US" sz="3900" dirty="0" err="1"/>
              <a:t>diplopia</a:t>
            </a:r>
            <a:endParaRPr lang="en-US" sz="3900" dirty="0"/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/>
              <a:t>Face turn to right or left(</a:t>
            </a:r>
            <a:r>
              <a:rPr lang="en-US" sz="3600" dirty="0">
                <a:solidFill>
                  <a:srgbClr val="92D050"/>
                </a:solidFill>
              </a:rPr>
              <a:t>to control    </a:t>
            </a:r>
            <a:r>
              <a:rPr lang="en-US" sz="3600" dirty="0"/>
              <a:t>		</a:t>
            </a:r>
            <a:r>
              <a:rPr lang="en-US" sz="3600" dirty="0">
                <a:solidFill>
                  <a:srgbClr val="92D050"/>
                </a:solidFill>
              </a:rPr>
              <a:t>horizontal deviation</a:t>
            </a:r>
            <a:r>
              <a:rPr lang="en-US" sz="3600" dirty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Head tilt to right or left(</a:t>
            </a:r>
            <a:r>
              <a:rPr lang="en-US" sz="3600" dirty="0">
                <a:solidFill>
                  <a:srgbClr val="92D050"/>
                </a:solidFill>
              </a:rPr>
              <a:t>to compensate </a:t>
            </a:r>
          </a:p>
          <a:p>
            <a:pPr>
              <a:buNone/>
            </a:pPr>
            <a:r>
              <a:rPr lang="en-US" sz="3600" dirty="0">
                <a:solidFill>
                  <a:srgbClr val="92D050"/>
                </a:solidFill>
              </a:rPr>
              <a:t>          for </a:t>
            </a:r>
            <a:r>
              <a:rPr lang="en-US" sz="3600" dirty="0" err="1">
                <a:solidFill>
                  <a:srgbClr val="92D050"/>
                </a:solidFill>
              </a:rPr>
              <a:t>tortional</a:t>
            </a:r>
            <a:r>
              <a:rPr lang="en-US" sz="3600" dirty="0">
                <a:solidFill>
                  <a:srgbClr val="92D050"/>
                </a:solidFill>
              </a:rPr>
              <a:t> and/vertical </a:t>
            </a:r>
            <a:r>
              <a:rPr lang="en-US" sz="3600" dirty="0" err="1">
                <a:solidFill>
                  <a:srgbClr val="92D050"/>
                </a:solidFill>
              </a:rPr>
              <a:t>diplopia</a:t>
            </a:r>
            <a:r>
              <a:rPr lang="en-US" sz="3600" dirty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Chin elevation or depression(</a:t>
            </a:r>
            <a:r>
              <a:rPr lang="en-US" sz="3600" dirty="0">
                <a:solidFill>
                  <a:srgbClr val="92D050"/>
                </a:solidFill>
              </a:rPr>
              <a:t>to 	compensate for weakness of elevator or 	depressor muscles</a:t>
            </a:r>
            <a:r>
              <a:rPr lang="en-US" sz="3600" dirty="0"/>
              <a:t>)</a:t>
            </a:r>
          </a:p>
          <a:p>
            <a:pPr>
              <a:buNone/>
            </a:pPr>
            <a:r>
              <a:rPr lang="en-US" sz="3600" dirty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Apparent squint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/>
              <a:t>Epicanthic folds </a:t>
            </a:r>
          </a:p>
          <a:p>
            <a:pPr>
              <a:buNone/>
            </a:pPr>
            <a:r>
              <a:rPr lang="en-US" sz="3600" dirty="0"/>
              <a:t>                                 </a:t>
            </a:r>
            <a:r>
              <a:rPr lang="en-US" sz="3600" dirty="0">
                <a:solidFill>
                  <a:srgbClr val="00B0F0"/>
                </a:solidFill>
              </a:rPr>
              <a:t>          </a:t>
            </a:r>
            <a:r>
              <a:rPr lang="en-US" sz="3600" dirty="0"/>
              <a:t> </a:t>
            </a:r>
            <a:r>
              <a:rPr lang="en-US" sz="3600" dirty="0" err="1"/>
              <a:t>Psedoesotropia</a:t>
            </a:r>
            <a:r>
              <a:rPr lang="en-US" sz="3600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Broad nasal bridge	 		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High refractive error(myopia</a:t>
            </a:r>
            <a:r>
              <a:rPr lang="en-US" sz="3600"/>
              <a:t>) </a:t>
            </a:r>
            <a:endParaRPr lang="en-US" sz="3600" dirty="0"/>
          </a:p>
          <a:p>
            <a:pPr>
              <a:buFont typeface="Arial" pitchFamily="34" charset="0"/>
              <a:buChar char="•"/>
            </a:pPr>
            <a:r>
              <a:rPr lang="en-US" sz="3600" dirty="0"/>
              <a:t>Abnormal inter-</a:t>
            </a:r>
            <a:r>
              <a:rPr lang="en-US" sz="3600" dirty="0" err="1"/>
              <a:t>pupillary</a:t>
            </a:r>
            <a:r>
              <a:rPr lang="en-US" sz="3600" dirty="0"/>
              <a:t> distance </a:t>
            </a:r>
          </a:p>
          <a:p>
            <a:pPr>
              <a:buNone/>
            </a:pPr>
            <a:r>
              <a:rPr lang="en-US" sz="3600" dirty="0"/>
              <a:t>              </a:t>
            </a:r>
            <a:r>
              <a:rPr lang="en-US" sz="3600" dirty="0" err="1"/>
              <a:t>Large</a:t>
            </a:r>
            <a:r>
              <a:rPr lang="en-US" sz="3600" dirty="0" err="1">
                <a:solidFill>
                  <a:srgbClr val="00B0F0"/>
                </a:solidFill>
                <a:sym typeface="Wingdings" pitchFamily="2" charset="2"/>
              </a:rPr>
              <a:t></a:t>
            </a:r>
            <a:r>
              <a:rPr lang="en-US" sz="3600" dirty="0" err="1"/>
              <a:t>Psedoxotropia</a:t>
            </a:r>
            <a:endParaRPr lang="en-US" sz="3600" dirty="0"/>
          </a:p>
          <a:p>
            <a:pPr>
              <a:buNone/>
            </a:pPr>
            <a:r>
              <a:rPr lang="en-US" sz="3600" dirty="0"/>
              <a:t>              Short</a:t>
            </a:r>
            <a:r>
              <a:rPr lang="en-US" sz="3600" dirty="0">
                <a:solidFill>
                  <a:srgbClr val="00B0F0"/>
                </a:solidFill>
                <a:sym typeface="Wingdings" pitchFamily="2" charset="2"/>
              </a:rPr>
              <a:t></a:t>
            </a:r>
            <a:r>
              <a:rPr lang="en-US" sz="3600" dirty="0"/>
              <a:t> </a:t>
            </a:r>
            <a:r>
              <a:rPr lang="en-US" sz="3600" dirty="0" err="1"/>
              <a:t>Psedoesotrpia</a:t>
            </a:r>
            <a:endParaRPr lang="en-US" sz="3600" dirty="0"/>
          </a:p>
        </p:txBody>
      </p:sp>
      <p:sp>
        <p:nvSpPr>
          <p:cNvPr id="4" name="Right Brace 3"/>
          <p:cNvSpPr/>
          <p:nvPr/>
        </p:nvSpPr>
        <p:spPr>
          <a:xfrm>
            <a:off x="4267200" y="1752600"/>
            <a:ext cx="155448" cy="1524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4648200" y="2819400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4572000" y="2590800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4419600" y="2667000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343400" y="2590800"/>
            <a:ext cx="609600" cy="789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705600" y="42672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7124700" y="4381500"/>
            <a:ext cx="914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010400" y="4038600"/>
            <a:ext cx="6858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Latent squint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Hetrophoria</a:t>
            </a:r>
            <a:r>
              <a:rPr lang="en-US" dirty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/>
              <a:t>Tendency for deviation of the eyes when the fusion is broken.</a:t>
            </a:r>
          </a:p>
          <a:p>
            <a:pPr>
              <a:buNone/>
            </a:pPr>
            <a:r>
              <a:rPr lang="en-US" sz="3600" b="1" u="sng" dirty="0">
                <a:solidFill>
                  <a:srgbClr val="FFC000"/>
                </a:solidFill>
              </a:rPr>
              <a:t>Types</a:t>
            </a:r>
          </a:p>
          <a:p>
            <a:pPr>
              <a:buNone/>
            </a:pPr>
            <a:r>
              <a:rPr lang="en-US" sz="3600" dirty="0" err="1"/>
              <a:t>Esophoria</a:t>
            </a:r>
            <a:r>
              <a:rPr lang="en-US" sz="3600" dirty="0"/>
              <a:t>       </a:t>
            </a:r>
            <a:r>
              <a:rPr lang="en-US" sz="3600" dirty="0" err="1"/>
              <a:t>Exophoria</a:t>
            </a:r>
            <a:endParaRPr lang="en-US" sz="3600" dirty="0"/>
          </a:p>
          <a:p>
            <a:pPr>
              <a:buNone/>
            </a:pPr>
            <a:r>
              <a:rPr lang="en-US" sz="3600" dirty="0" err="1"/>
              <a:t>Hyperphoria</a:t>
            </a:r>
            <a:r>
              <a:rPr lang="en-US" sz="3600" dirty="0"/>
              <a:t>   </a:t>
            </a:r>
            <a:r>
              <a:rPr lang="en-US" sz="3600" dirty="0" err="1"/>
              <a:t>Hypophoria</a:t>
            </a:r>
            <a:endParaRPr lang="en-US" sz="3600" dirty="0"/>
          </a:p>
          <a:p>
            <a:pPr>
              <a:buNone/>
            </a:pPr>
            <a:r>
              <a:rPr lang="en-US" sz="3600" dirty="0" err="1"/>
              <a:t>Cyclophoria</a:t>
            </a:r>
            <a:endParaRPr lang="en-US" sz="3600" dirty="0"/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900" b="1" u="sng" dirty="0">
                <a:solidFill>
                  <a:srgbClr val="FFC000"/>
                </a:solidFill>
              </a:rPr>
              <a:t>Etiology</a:t>
            </a:r>
          </a:p>
          <a:p>
            <a:pPr>
              <a:buNone/>
            </a:pPr>
            <a:r>
              <a:rPr lang="en-US" sz="3600" dirty="0"/>
              <a:t>1- Increased requirement for accommodation and convergence in </a:t>
            </a:r>
            <a:r>
              <a:rPr lang="en-US" sz="3600" dirty="0" err="1"/>
              <a:t>hypermetropia</a:t>
            </a:r>
            <a:r>
              <a:rPr lang="en-US" sz="3600" dirty="0"/>
              <a:t> –</a:t>
            </a:r>
            <a:r>
              <a:rPr lang="en-US" sz="3600" dirty="0" err="1">
                <a:solidFill>
                  <a:srgbClr val="00B0F0"/>
                </a:solidFill>
              </a:rPr>
              <a:t>Esophoria</a:t>
            </a:r>
            <a:endParaRPr lang="en-US" sz="3600" dirty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sz="3600" dirty="0"/>
              <a:t>2- Decreased requirement for accommodation and convergence in myopia– </a:t>
            </a:r>
            <a:r>
              <a:rPr lang="en-US" sz="3600" dirty="0" err="1">
                <a:solidFill>
                  <a:srgbClr val="00B0F0"/>
                </a:solidFill>
              </a:rPr>
              <a:t>Exophoria</a:t>
            </a:r>
            <a:endParaRPr lang="en-US" sz="3600" dirty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sz="3600" dirty="0"/>
              <a:t>3- Too much close work</a:t>
            </a:r>
          </a:p>
          <a:p>
            <a:pPr>
              <a:buNone/>
            </a:pPr>
            <a:r>
              <a:rPr lang="en-US" sz="3600" dirty="0"/>
              <a:t>4- General factors—Poor </a:t>
            </a:r>
            <a:r>
              <a:rPr lang="en-US" sz="3600" dirty="0" err="1"/>
              <a:t>health,fatigue,age</a:t>
            </a:r>
            <a:endParaRPr lang="en-US" sz="3600" dirty="0"/>
          </a:p>
        </p:txBody>
      </p:sp>
    </p:spTree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1855</TotalTime>
  <Words>1220</Words>
  <Application>Microsoft Office PowerPoint</Application>
  <PresentationFormat>On-screen Show (4:3)</PresentationFormat>
  <Paragraphs>292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Flow</vt:lpstr>
      <vt:lpstr>THE OCULAR MOTILITY AND STRABISMUS(SQUINT) </vt:lpstr>
      <vt:lpstr>SQUINT(STRABISMUS)</vt:lpstr>
      <vt:lpstr>PowerPoint Presentation</vt:lpstr>
      <vt:lpstr>PowerPoint Presentation</vt:lpstr>
      <vt:lpstr>PowerPoint Presentation</vt:lpstr>
      <vt:lpstr>PowerPoint Presentation</vt:lpstr>
      <vt:lpstr>Apparent squint</vt:lpstr>
      <vt:lpstr>Latent squint(Hetrophoria)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Manifest squint(Hetrotroria)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evaluation</vt:lpstr>
      <vt:lpstr>PowerPoint Presentation</vt:lpstr>
      <vt:lpstr>PowerPoint Presentation</vt:lpstr>
      <vt:lpstr>Treatment</vt:lpstr>
      <vt:lpstr>PowerPoint Presentation</vt:lpstr>
      <vt:lpstr>Recession of a horizontal rectus muscle</vt:lpstr>
      <vt:lpstr>PowerPoint Presentation</vt:lpstr>
      <vt:lpstr>Resection of an horizontal muscle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OCULAR MOTILITY AND STRABISMUS(SQUINT)</dc:title>
  <dc:creator>Dr. Suhail</dc:creator>
  <cp:lastModifiedBy>Dr.Suhail</cp:lastModifiedBy>
  <cp:revision>201</cp:revision>
  <dcterms:created xsi:type="dcterms:W3CDTF">2010-02-28T02:27:55Z</dcterms:created>
  <dcterms:modified xsi:type="dcterms:W3CDTF">2020-05-03T11:17:25Z</dcterms:modified>
</cp:coreProperties>
</file>