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sldIdLst>
    <p:sldId id="300" r:id="rId2"/>
    <p:sldId id="302" r:id="rId3"/>
    <p:sldId id="321" r:id="rId4"/>
    <p:sldId id="267" r:id="rId5"/>
    <p:sldId id="309" r:id="rId6"/>
    <p:sldId id="303" r:id="rId7"/>
    <p:sldId id="324" r:id="rId8"/>
    <p:sldId id="354" r:id="rId9"/>
    <p:sldId id="325" r:id="rId10"/>
    <p:sldId id="355" r:id="rId11"/>
    <p:sldId id="327" r:id="rId12"/>
    <p:sldId id="326" r:id="rId13"/>
    <p:sldId id="356" r:id="rId14"/>
    <p:sldId id="328" r:id="rId15"/>
    <p:sldId id="332" r:id="rId16"/>
    <p:sldId id="334" r:id="rId17"/>
    <p:sldId id="333" r:id="rId18"/>
    <p:sldId id="357" r:id="rId19"/>
    <p:sldId id="388" r:id="rId20"/>
    <p:sldId id="392" r:id="rId21"/>
    <p:sldId id="365" r:id="rId22"/>
    <p:sldId id="377" r:id="rId23"/>
    <p:sldId id="366" r:id="rId24"/>
    <p:sldId id="363" r:id="rId25"/>
    <p:sldId id="367" r:id="rId26"/>
    <p:sldId id="369" r:id="rId27"/>
    <p:sldId id="372" r:id="rId28"/>
    <p:sldId id="373" r:id="rId29"/>
    <p:sldId id="385" r:id="rId30"/>
    <p:sldId id="374" r:id="rId31"/>
    <p:sldId id="376" r:id="rId32"/>
    <p:sldId id="386" r:id="rId33"/>
    <p:sldId id="393" r:id="rId34"/>
    <p:sldId id="394" r:id="rId35"/>
    <p:sldId id="256" r:id="rId36"/>
    <p:sldId id="308" r:id="rId37"/>
    <p:sldId id="281" r:id="rId38"/>
    <p:sldId id="284" r:id="rId39"/>
    <p:sldId id="286" r:id="rId40"/>
    <p:sldId id="297" r:id="rId41"/>
    <p:sldId id="358" r:id="rId42"/>
    <p:sldId id="287" r:id="rId43"/>
    <p:sldId id="390" r:id="rId44"/>
    <p:sldId id="266" r:id="rId45"/>
    <p:sldId id="295" r:id="rId46"/>
    <p:sldId id="397" r:id="rId47"/>
    <p:sldId id="306" r:id="rId48"/>
    <p:sldId id="391" r:id="rId49"/>
    <p:sldId id="307" r:id="rId50"/>
    <p:sldId id="379" r:id="rId51"/>
    <p:sldId id="383" r:id="rId52"/>
    <p:sldId id="380" r:id="rId53"/>
    <p:sldId id="381" r:id="rId54"/>
    <p:sldId id="382" r:id="rId55"/>
    <p:sldId id="384" r:id="rId56"/>
    <p:sldId id="27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70" d="100"/>
          <a:sy n="70" d="100"/>
        </p:scale>
        <p:origin x="738"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B38421-97C4-4D94-904B-A1B9E9F0124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287737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B38421-97C4-4D94-904B-A1B9E9F0124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369757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B38421-97C4-4D94-904B-A1B9E9F0124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903337-9AE4-413B-928A-6E0FD8C4363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685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0B38421-97C4-4D94-904B-A1B9E9F0124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2194767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0B38421-97C4-4D94-904B-A1B9E9F0124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903337-9AE4-413B-928A-6E0FD8C4363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655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0B38421-97C4-4D94-904B-A1B9E9F0124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1714758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8421-97C4-4D94-904B-A1B9E9F0124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124180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8421-97C4-4D94-904B-A1B9E9F0124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284801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38421-97C4-4D94-904B-A1B9E9F0124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32614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B38421-97C4-4D94-904B-A1B9E9F0124E}"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7220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38421-97C4-4D94-904B-A1B9E9F0124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44142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38421-97C4-4D94-904B-A1B9E9F0124E}"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118934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38421-97C4-4D94-904B-A1B9E9F0124E}"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357020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38421-97C4-4D94-904B-A1B9E9F0124E}"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93798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B38421-97C4-4D94-904B-A1B9E9F0124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23617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B38421-97C4-4D94-904B-A1B9E9F0124E}"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903337-9AE4-413B-928A-6E0FD8C4363F}" type="slidenum">
              <a:rPr lang="en-US" smtClean="0"/>
              <a:t>‹#›</a:t>
            </a:fld>
            <a:endParaRPr lang="en-US"/>
          </a:p>
        </p:txBody>
      </p:sp>
    </p:spTree>
    <p:extLst>
      <p:ext uri="{BB962C8B-B14F-4D97-AF65-F5344CB8AC3E}">
        <p14:creationId xmlns:p14="http://schemas.microsoft.com/office/powerpoint/2010/main" val="26516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B38421-97C4-4D94-904B-A1B9E9F0124E}" type="datetimeFigureOut">
              <a:rPr lang="en-US" smtClean="0"/>
              <a:t>10/20/2020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D903337-9AE4-413B-928A-6E0FD8C4363F}" type="slidenum">
              <a:rPr lang="en-US" smtClean="0"/>
              <a:t>‹#›</a:t>
            </a:fld>
            <a:endParaRPr lang="en-US"/>
          </a:p>
        </p:txBody>
      </p:sp>
    </p:spTree>
    <p:extLst>
      <p:ext uri="{BB962C8B-B14F-4D97-AF65-F5344CB8AC3E}">
        <p14:creationId xmlns:p14="http://schemas.microsoft.com/office/powerpoint/2010/main" val="152038703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25341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xmlns="" id="{862B117B-8A37-4C0D-9A3A-B61D03B96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8985" y="1965279"/>
            <a:ext cx="6209731" cy="4271748"/>
          </a:xfrm>
        </p:spPr>
      </p:pic>
    </p:spTree>
    <p:extLst>
      <p:ext uri="{BB962C8B-B14F-4D97-AF65-F5344CB8AC3E}">
        <p14:creationId xmlns:p14="http://schemas.microsoft.com/office/powerpoint/2010/main" val="263926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0B5D8-32F5-41B8-8F53-B82752612225}"/>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Types</a:t>
            </a:r>
          </a:p>
        </p:txBody>
      </p:sp>
      <p:sp>
        <p:nvSpPr>
          <p:cNvPr id="3" name="Content Placeholder 2">
            <a:extLst>
              <a:ext uri="{FF2B5EF4-FFF2-40B4-BE49-F238E27FC236}">
                <a16:creationId xmlns:a16="http://schemas.microsoft.com/office/drawing/2014/main" xmlns="" id="{2A86C017-9EA7-4EB2-B569-C4BDC12FD255}"/>
              </a:ext>
            </a:extLst>
          </p:cNvPr>
          <p:cNvSpPr>
            <a:spLocks noGrp="1"/>
          </p:cNvSpPr>
          <p:nvPr>
            <p:ph idx="1"/>
          </p:nvPr>
        </p:nvSpPr>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Farm manure</a:t>
            </a:r>
          </a:p>
          <a:p>
            <a:r>
              <a:rPr lang="en-US" sz="2800" dirty="0">
                <a:solidFill>
                  <a:schemeClr val="tx1"/>
                </a:solidFill>
                <a:latin typeface="Times New Roman" panose="02020603050405020304" pitchFamily="18" charset="0"/>
                <a:cs typeface="Times New Roman" panose="02020603050405020304" pitchFamily="18" charset="0"/>
              </a:rPr>
              <a:t>Green manure</a:t>
            </a:r>
          </a:p>
          <a:p>
            <a:r>
              <a:rPr lang="en-US" sz="2800" dirty="0">
                <a:solidFill>
                  <a:schemeClr val="tx1"/>
                </a:solidFill>
                <a:latin typeface="Times New Roman" panose="02020603050405020304" pitchFamily="18" charset="0"/>
                <a:cs typeface="Times New Roman" panose="02020603050405020304" pitchFamily="18" charset="0"/>
              </a:rPr>
              <a:t>Compost</a:t>
            </a:r>
          </a:p>
          <a:p>
            <a:r>
              <a:rPr lang="en-US" sz="2800" dirty="0">
                <a:solidFill>
                  <a:schemeClr val="tx1"/>
                </a:solidFill>
                <a:latin typeface="Times New Roman" panose="02020603050405020304" pitchFamily="18" charset="0"/>
                <a:cs typeface="Times New Roman" panose="02020603050405020304" pitchFamily="18" charset="0"/>
              </a:rPr>
              <a:t>Vermicompost</a:t>
            </a:r>
          </a:p>
        </p:txBody>
      </p:sp>
    </p:spTree>
    <p:extLst>
      <p:ext uri="{BB962C8B-B14F-4D97-AF65-F5344CB8AC3E}">
        <p14:creationId xmlns:p14="http://schemas.microsoft.com/office/powerpoint/2010/main" val="229258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06E25-B810-4E37-A55C-07C032CFFAE3}"/>
              </a:ext>
            </a:extLst>
          </p:cNvPr>
          <p:cNvSpPr>
            <a:spLocks noGrp="1"/>
          </p:cNvSpPr>
          <p:nvPr>
            <p:ph type="title"/>
          </p:nvPr>
        </p:nvSpPr>
        <p:spPr>
          <a:xfrm>
            <a:off x="1772529" y="225083"/>
            <a:ext cx="9732083" cy="1069145"/>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Inorganic fertilizer</a:t>
            </a:r>
          </a:p>
        </p:txBody>
      </p:sp>
      <p:sp>
        <p:nvSpPr>
          <p:cNvPr id="3" name="Content Placeholder 2">
            <a:extLst>
              <a:ext uri="{FF2B5EF4-FFF2-40B4-BE49-F238E27FC236}">
                <a16:creationId xmlns:a16="http://schemas.microsoft.com/office/drawing/2014/main" xmlns="" id="{1D0674F9-CBC7-4F4C-B026-6CFFEDA74948}"/>
              </a:ext>
            </a:extLst>
          </p:cNvPr>
          <p:cNvSpPr>
            <a:spLocks noGrp="1"/>
          </p:cNvSpPr>
          <p:nvPr>
            <p:ph idx="1"/>
          </p:nvPr>
        </p:nvSpPr>
        <p:spPr>
          <a:xfrm>
            <a:off x="1434905" y="1519311"/>
            <a:ext cx="10508566" cy="4391911"/>
          </a:xfrm>
        </p:spPr>
        <p:txBody>
          <a:bodyPr>
            <a:normAutofit/>
          </a:bodyPr>
          <a:lstStyle/>
          <a:p>
            <a:r>
              <a:rPr lang="en-US" sz="2800" b="1" dirty="0">
                <a:solidFill>
                  <a:schemeClr val="tx1"/>
                </a:solidFill>
                <a:latin typeface="Times New Roman" panose="02020603050405020304" pitchFamily="18" charset="0"/>
                <a:cs typeface="Times New Roman" panose="02020603050405020304" pitchFamily="18" charset="0"/>
              </a:rPr>
              <a:t>Inorganic fertilizer</a:t>
            </a:r>
            <a:r>
              <a:rPr lang="en-US" sz="2800" dirty="0">
                <a:solidFill>
                  <a:schemeClr val="tx1"/>
                </a:solidFill>
                <a:latin typeface="Times New Roman" panose="02020603050405020304" pitchFamily="18" charset="0"/>
                <a:cs typeface="Times New Roman" panose="02020603050405020304" pitchFamily="18" charset="0"/>
              </a:rPr>
              <a:t>, also known as mineral or commercial fertilizer, is fertilizer mined from mineral deposits or manufactured from synthetic compounds.</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OR</a:t>
            </a:r>
          </a:p>
          <a:p>
            <a:r>
              <a:rPr lang="en-US" sz="2800" b="1" dirty="0">
                <a:solidFill>
                  <a:schemeClr val="tx1"/>
                </a:solidFill>
                <a:latin typeface="Times New Roman" panose="02020603050405020304" pitchFamily="18" charset="0"/>
                <a:cs typeface="Times New Roman" panose="02020603050405020304" pitchFamily="18" charset="0"/>
              </a:rPr>
              <a:t>Inorganic fertilizer</a:t>
            </a:r>
            <a:r>
              <a:rPr lang="en-US" sz="2800" dirty="0">
                <a:solidFill>
                  <a:schemeClr val="tx1"/>
                </a:solidFill>
                <a:latin typeface="Times New Roman" panose="02020603050405020304" pitchFamily="18" charset="0"/>
                <a:cs typeface="Times New Roman" panose="02020603050405020304" pitchFamily="18" charset="0"/>
              </a:rPr>
              <a:t> is plant fertilizer made of synthetic materials.</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22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AADCD1-84E6-438F-8790-013404E8543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FE21B23F-EC67-4178-8355-1BCF65F3A5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21" y="0"/>
            <a:ext cx="12014579" cy="6858000"/>
          </a:xfrm>
        </p:spPr>
      </p:pic>
    </p:spTree>
    <p:extLst>
      <p:ext uri="{BB962C8B-B14F-4D97-AF65-F5344CB8AC3E}">
        <p14:creationId xmlns:p14="http://schemas.microsoft.com/office/powerpoint/2010/main" val="190471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9D96B6-7AC3-4526-AA76-47C5425D3C2C}"/>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Types</a:t>
            </a:r>
          </a:p>
        </p:txBody>
      </p:sp>
      <p:sp>
        <p:nvSpPr>
          <p:cNvPr id="3" name="Content Placeholder 2">
            <a:extLst>
              <a:ext uri="{FF2B5EF4-FFF2-40B4-BE49-F238E27FC236}">
                <a16:creationId xmlns:a16="http://schemas.microsoft.com/office/drawing/2014/main" xmlns="" id="{0A4EE0BB-EE86-43F7-A7AF-5CB605B8320C}"/>
              </a:ext>
            </a:extLst>
          </p:cNvPr>
          <p:cNvSpPr>
            <a:spLocks noGrp="1"/>
          </p:cNvSpPr>
          <p:nvPr>
            <p:ph idx="1"/>
          </p:nvPr>
        </p:nvSpPr>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Nitrogen fertilizer</a:t>
            </a:r>
          </a:p>
          <a:p>
            <a:r>
              <a:rPr lang="en-US" sz="2800" dirty="0">
                <a:solidFill>
                  <a:schemeClr val="tx1"/>
                </a:solidFill>
                <a:latin typeface="Times New Roman" panose="02020603050405020304" pitchFamily="18" charset="0"/>
                <a:cs typeface="Times New Roman" panose="02020603050405020304" pitchFamily="18" charset="0"/>
              </a:rPr>
              <a:t>Phosphatic fertilizer</a:t>
            </a:r>
          </a:p>
          <a:p>
            <a:r>
              <a:rPr lang="en-US" sz="2800" dirty="0">
                <a:solidFill>
                  <a:schemeClr val="tx1"/>
                </a:solidFill>
                <a:latin typeface="Times New Roman" panose="02020603050405020304" pitchFamily="18" charset="0"/>
                <a:cs typeface="Times New Roman" panose="02020603050405020304" pitchFamily="18" charset="0"/>
              </a:rPr>
              <a:t>Potassic fertilizer</a:t>
            </a:r>
          </a:p>
          <a:p>
            <a:r>
              <a:rPr lang="en-US" sz="2800" dirty="0">
                <a:solidFill>
                  <a:schemeClr val="tx1"/>
                </a:solidFill>
                <a:latin typeface="Times New Roman" panose="02020603050405020304" pitchFamily="18" charset="0"/>
                <a:cs typeface="Times New Roman" panose="02020603050405020304" pitchFamily="18" charset="0"/>
              </a:rPr>
              <a:t>Complex fertilizer</a:t>
            </a:r>
          </a:p>
        </p:txBody>
      </p:sp>
    </p:spTree>
    <p:extLst>
      <p:ext uri="{BB962C8B-B14F-4D97-AF65-F5344CB8AC3E}">
        <p14:creationId xmlns:p14="http://schemas.microsoft.com/office/powerpoint/2010/main" val="66753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2EDA6-9AA0-4B2B-8E7E-2F37583CD82C}"/>
              </a:ext>
            </a:extLst>
          </p:cNvPr>
          <p:cNvSpPr>
            <a:spLocks noGrp="1"/>
          </p:cNvSpPr>
          <p:nvPr>
            <p:ph type="title"/>
          </p:nvPr>
        </p:nvSpPr>
        <p:spPr>
          <a:xfrm>
            <a:off x="1744395" y="253218"/>
            <a:ext cx="9760218" cy="956604"/>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Advantages</a:t>
            </a:r>
          </a:p>
        </p:txBody>
      </p:sp>
      <p:sp>
        <p:nvSpPr>
          <p:cNvPr id="3" name="Content Placeholder 2">
            <a:extLst>
              <a:ext uri="{FF2B5EF4-FFF2-40B4-BE49-F238E27FC236}">
                <a16:creationId xmlns:a16="http://schemas.microsoft.com/office/drawing/2014/main" xmlns="" id="{428780EF-19AC-452E-B6BE-3FE6D744900B}"/>
              </a:ext>
            </a:extLst>
          </p:cNvPr>
          <p:cNvSpPr>
            <a:spLocks noGrp="1"/>
          </p:cNvSpPr>
          <p:nvPr>
            <p:ph idx="1"/>
          </p:nvPr>
        </p:nvSpPr>
        <p:spPr>
          <a:xfrm>
            <a:off x="1097280" y="1406769"/>
            <a:ext cx="10986867" cy="4504453"/>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Chemical fertilizers are made with synthetic ingredients designed to stimulate plant growth. </a:t>
            </a:r>
          </a:p>
          <a:p>
            <a:r>
              <a:rPr lang="en-US" sz="2800" dirty="0">
                <a:solidFill>
                  <a:schemeClr val="tx1"/>
                </a:solidFill>
                <a:latin typeface="Times New Roman" panose="02020603050405020304" pitchFamily="18" charset="0"/>
                <a:cs typeface="Times New Roman" panose="02020603050405020304" pitchFamily="18" charset="0"/>
              </a:rPr>
              <a:t>Advantage of predictability and reliability.</a:t>
            </a:r>
          </a:p>
          <a:p>
            <a:r>
              <a:rPr lang="en-US" sz="2800" dirty="0">
                <a:solidFill>
                  <a:schemeClr val="tx1"/>
                </a:solidFill>
                <a:latin typeface="Times New Roman" panose="02020603050405020304" pitchFamily="18" charset="0"/>
                <a:cs typeface="Times New Roman" panose="02020603050405020304" pitchFamily="18" charset="0"/>
              </a:rPr>
              <a:t> Formulations are blended with accuracy and you can buy different blends for different types of plants.</a:t>
            </a:r>
          </a:p>
          <a:p>
            <a:r>
              <a:rPr lang="en-US" sz="2800" dirty="0">
                <a:solidFill>
                  <a:schemeClr val="tx1"/>
                </a:solidFill>
                <a:latin typeface="Times New Roman" panose="02020603050405020304" pitchFamily="18" charset="0"/>
                <a:cs typeface="Times New Roman" panose="02020603050405020304" pitchFamily="18" charset="0"/>
              </a:rPr>
              <a:t> Balanced distribution of the three main essential nutrients needed for optimum plant growth: nitrogen, phosphorous and potassium.</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580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683E06-AE97-4E3C-8135-0B98C899945E}"/>
              </a:ext>
            </a:extLst>
          </p:cNvPr>
          <p:cNvSpPr>
            <a:spLocks noGrp="1"/>
          </p:cNvSpPr>
          <p:nvPr>
            <p:ph type="title"/>
          </p:nvPr>
        </p:nvSpPr>
        <p:spPr>
          <a:xfrm>
            <a:off x="1786597" y="168812"/>
            <a:ext cx="9718015" cy="970671"/>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B24992EC-7B46-4911-8BE8-C376C62AF2B9}"/>
              </a:ext>
            </a:extLst>
          </p:cNvPr>
          <p:cNvSpPr>
            <a:spLocks noGrp="1"/>
          </p:cNvSpPr>
          <p:nvPr>
            <p:ph idx="1"/>
          </p:nvPr>
        </p:nvSpPr>
        <p:spPr>
          <a:xfrm>
            <a:off x="1097280" y="1420837"/>
            <a:ext cx="10621108" cy="5219114"/>
          </a:xfrm>
        </p:spPr>
        <p:txBody>
          <a:bodyPr>
            <a:noAutofit/>
          </a:bodyPr>
          <a:lstStyle/>
          <a:p>
            <a:pPr lvl="0">
              <a:buClr>
                <a:srgbClr val="A5B592"/>
              </a:buClr>
            </a:pPr>
            <a:r>
              <a:rPr lang="en-US" sz="2800" dirty="0">
                <a:solidFill>
                  <a:prstClr val="black"/>
                </a:solidFill>
                <a:latin typeface="Times New Roman" panose="02020603050405020304" pitchFamily="18" charset="0"/>
                <a:cs typeface="Times New Roman" panose="02020603050405020304" pitchFamily="18" charset="0"/>
              </a:rPr>
              <a:t>Works immediately.</a:t>
            </a:r>
          </a:p>
          <a:p>
            <a:pPr lvl="0">
              <a:buClr>
                <a:srgbClr val="A5B592"/>
              </a:buClr>
            </a:pPr>
            <a:r>
              <a:rPr lang="en-US" sz="2800" dirty="0">
                <a:solidFill>
                  <a:schemeClr val="tx1"/>
                </a:solidFill>
                <a:latin typeface="Times New Roman" panose="02020603050405020304" pitchFamily="18" charset="0"/>
                <a:cs typeface="Times New Roman" panose="02020603050405020304" pitchFamily="18" charset="0"/>
              </a:rPr>
              <a:t>Contains all necessary nutrients that are ready to use.</a:t>
            </a:r>
          </a:p>
          <a:p>
            <a:r>
              <a:rPr lang="en-US" sz="2800" dirty="0">
                <a:solidFill>
                  <a:schemeClr val="tx1"/>
                </a:solidFill>
                <a:latin typeface="Times New Roman" panose="02020603050405020304" pitchFamily="18" charset="0"/>
                <a:cs typeface="Times New Roman" panose="02020603050405020304" pitchFamily="18" charset="0"/>
              </a:rPr>
              <a:t> Convenient to use.</a:t>
            </a:r>
          </a:p>
          <a:p>
            <a:r>
              <a:rPr lang="en-US" sz="2800" dirty="0">
                <a:solidFill>
                  <a:schemeClr val="tx1"/>
                </a:solidFill>
                <a:latin typeface="Times New Roman" panose="02020603050405020304" pitchFamily="18" charset="0"/>
                <a:cs typeface="Times New Roman" panose="02020603050405020304" pitchFamily="18" charset="0"/>
              </a:rPr>
              <a:t>Allow you to know exactly which nutrients you're giving your plants, rather than guessing at the composition of organic formulas.</a:t>
            </a:r>
          </a:p>
        </p:txBody>
      </p:sp>
    </p:spTree>
    <p:extLst>
      <p:ext uri="{BB962C8B-B14F-4D97-AF65-F5344CB8AC3E}">
        <p14:creationId xmlns:p14="http://schemas.microsoft.com/office/powerpoint/2010/main" val="3143330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4CAE32-3FDA-45D7-AC67-3711195DE67C}"/>
              </a:ext>
            </a:extLst>
          </p:cNvPr>
          <p:cNvSpPr>
            <a:spLocks noGrp="1"/>
          </p:cNvSpPr>
          <p:nvPr>
            <p:ph type="title"/>
          </p:nvPr>
        </p:nvSpPr>
        <p:spPr>
          <a:xfrm>
            <a:off x="1941343" y="295422"/>
            <a:ext cx="9563270" cy="970670"/>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Disadvantages</a:t>
            </a:r>
          </a:p>
        </p:txBody>
      </p:sp>
      <p:sp>
        <p:nvSpPr>
          <p:cNvPr id="3" name="Content Placeholder 2">
            <a:extLst>
              <a:ext uri="{FF2B5EF4-FFF2-40B4-BE49-F238E27FC236}">
                <a16:creationId xmlns:a16="http://schemas.microsoft.com/office/drawing/2014/main" xmlns="" id="{E890A3D0-57BD-4636-8C1A-8802EAECDF25}"/>
              </a:ext>
            </a:extLst>
          </p:cNvPr>
          <p:cNvSpPr>
            <a:spLocks noGrp="1"/>
          </p:cNvSpPr>
          <p:nvPr>
            <p:ph idx="1"/>
          </p:nvPr>
        </p:nvSpPr>
        <p:spPr>
          <a:xfrm>
            <a:off x="984738" y="1477108"/>
            <a:ext cx="10519874" cy="4434114"/>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More expensive than natural fertilizers.</a:t>
            </a:r>
          </a:p>
          <a:p>
            <a:r>
              <a:rPr lang="en-US" sz="2800" dirty="0">
                <a:solidFill>
                  <a:schemeClr val="tx1"/>
                </a:solidFill>
                <a:latin typeface="Times New Roman" panose="02020603050405020304" pitchFamily="18" charset="0"/>
                <a:cs typeface="Times New Roman" panose="02020603050405020304" pitchFamily="18" charset="0"/>
              </a:rPr>
              <a:t>They may contain ingredients that may be toxic to the skin or respiratory system.</a:t>
            </a:r>
          </a:p>
          <a:p>
            <a:r>
              <a:rPr lang="en-US" sz="2800" dirty="0">
                <a:solidFill>
                  <a:schemeClr val="tx1"/>
                </a:solidFill>
                <a:latin typeface="Times New Roman" panose="02020603050405020304" pitchFamily="18" charset="0"/>
                <a:cs typeface="Times New Roman" panose="02020603050405020304" pitchFamily="18" charset="0"/>
              </a:rPr>
              <a:t> You also need to mix and measure them accurately.</a:t>
            </a:r>
          </a:p>
          <a:p>
            <a:r>
              <a:rPr lang="en-US" sz="2800" dirty="0">
                <a:solidFill>
                  <a:schemeClr val="tx1"/>
                </a:solidFill>
                <a:latin typeface="Times New Roman" panose="02020603050405020304" pitchFamily="18" charset="0"/>
                <a:cs typeface="Times New Roman" panose="02020603050405020304" pitchFamily="18" charset="0"/>
              </a:rPr>
              <a:t> Artificial fertilizers, applied without organic additions, do not improve soil structure.</a:t>
            </a:r>
          </a:p>
          <a:p>
            <a:r>
              <a:rPr lang="en-US" sz="2800" dirty="0">
                <a:solidFill>
                  <a:schemeClr val="tx1"/>
                </a:solidFill>
                <a:latin typeface="Times New Roman" panose="02020603050405020304" pitchFamily="18" charset="0"/>
                <a:cs typeface="Times New Roman" panose="02020603050405020304" pitchFamily="18" charset="0"/>
              </a:rPr>
              <a:t> If you use too much, you can kill your plants.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31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7DBF5-CB9B-4909-981F-4EFDA2BF1B8A}"/>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5AC256C2-D48B-4336-9A84-1F029EB911EB}"/>
              </a:ext>
            </a:extLst>
          </p:cNvPr>
          <p:cNvSpPr>
            <a:spLocks noGrp="1"/>
          </p:cNvSpPr>
          <p:nvPr>
            <p:ph idx="1"/>
          </p:nvPr>
        </p:nvSpPr>
        <p:spPr>
          <a:xfrm>
            <a:off x="1645920" y="1905000"/>
            <a:ext cx="9858692" cy="4006222"/>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Chemical fertilizers can build up in the soil, causing long-term imbalances in soil pH and fertility</a:t>
            </a:r>
          </a:p>
          <a:p>
            <a:r>
              <a:rPr lang="en-US" sz="2800" dirty="0">
                <a:solidFill>
                  <a:schemeClr val="tx1"/>
                </a:solidFill>
                <a:latin typeface="Times New Roman" panose="02020603050405020304" pitchFamily="18" charset="0"/>
                <a:cs typeface="Times New Roman" panose="02020603050405020304" pitchFamily="18" charset="0"/>
              </a:rPr>
              <a:t>Leaching and runoff of inorganic fertilizers cause;</a:t>
            </a:r>
          </a:p>
          <a:p>
            <a:pPr marL="400050" indent="-400050">
              <a:buClr>
                <a:schemeClr val="tx1"/>
              </a:buClr>
              <a:buFont typeface="+mj-lt"/>
              <a:buAutoNum type="romanLcPeriod"/>
            </a:pPr>
            <a:r>
              <a:rPr lang="en-US" sz="2800" dirty="0">
                <a:solidFill>
                  <a:schemeClr val="tx1"/>
                </a:solidFill>
                <a:latin typeface="Times New Roman" panose="02020603050405020304" pitchFamily="18" charset="0"/>
                <a:cs typeface="Times New Roman" panose="02020603050405020304" pitchFamily="18" charset="0"/>
              </a:rPr>
              <a:t>Ground water contamination</a:t>
            </a:r>
          </a:p>
          <a:p>
            <a:pPr marL="400050" indent="-400050">
              <a:buClr>
                <a:schemeClr val="tx1"/>
              </a:buClr>
              <a:buFont typeface="+mj-lt"/>
              <a:buAutoNum type="romanLcPeriod"/>
            </a:pPr>
            <a:r>
              <a:rPr lang="en-US" sz="2800" dirty="0">
                <a:solidFill>
                  <a:schemeClr val="tx1"/>
                </a:solidFill>
                <a:latin typeface="Times New Roman" panose="02020603050405020304" pitchFamily="18" charset="0"/>
                <a:cs typeface="Times New Roman" panose="02020603050405020304" pitchFamily="18" charset="0"/>
              </a:rPr>
              <a:t>Dead zone in water systems</a:t>
            </a:r>
          </a:p>
          <a:p>
            <a:pPr marL="400050" indent="-400050">
              <a:buClr>
                <a:schemeClr val="tx1"/>
              </a:buClr>
              <a:buFont typeface="+mj-lt"/>
              <a:buAutoNum type="romanLcPeriod"/>
            </a:pPr>
            <a:r>
              <a:rPr lang="en-US" sz="2800" dirty="0">
                <a:solidFill>
                  <a:schemeClr val="tx1"/>
                </a:solidFill>
                <a:latin typeface="Times New Roman" panose="02020603050405020304" pitchFamily="18" charset="0"/>
                <a:cs typeface="Times New Roman" panose="02020603050405020304" pitchFamily="18" charset="0"/>
              </a:rPr>
              <a:t>Air pollution from evaporated nitrates</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84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8A723-8A23-4E1B-825E-CDCAF1E385C7}"/>
              </a:ext>
            </a:extLst>
          </p:cNvPr>
          <p:cNvSpPr>
            <a:spLocks noGrp="1"/>
          </p:cNvSpPr>
          <p:nvPr>
            <p:ph type="title"/>
          </p:nvPr>
        </p:nvSpPr>
        <p:spPr>
          <a:xfrm>
            <a:off x="1786597" y="323558"/>
            <a:ext cx="9718015" cy="970670"/>
          </a:xfrm>
        </p:spPr>
        <p:txBody>
          <a:bodyPr>
            <a:noAutofit/>
          </a:bodyPr>
          <a:lstStyle/>
          <a:p>
            <a:r>
              <a:rPr lang="en-US" sz="4400" b="1" dirty="0">
                <a:latin typeface="Times New Roman" panose="02020603050405020304" pitchFamily="18" charset="0"/>
                <a:cs typeface="Times New Roman" panose="02020603050405020304" pitchFamily="18" charset="0"/>
              </a:rPr>
              <a:t>Choosing the Right Fertilizer for Plants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BE441BE-4EEE-46AB-9262-2376E7BD6B13}"/>
              </a:ext>
            </a:extLst>
          </p:cNvPr>
          <p:cNvSpPr>
            <a:spLocks noGrp="1"/>
          </p:cNvSpPr>
          <p:nvPr>
            <p:ph idx="1"/>
          </p:nvPr>
        </p:nvSpPr>
        <p:spPr>
          <a:xfrm>
            <a:off x="1786597" y="1294228"/>
            <a:ext cx="9718015" cy="5092504"/>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Understand what chemical fertilizers are made of. </a:t>
            </a:r>
          </a:p>
          <a:p>
            <a:r>
              <a:rPr lang="en-US" sz="2800" dirty="0">
                <a:solidFill>
                  <a:schemeClr val="tx1"/>
                </a:solidFill>
                <a:latin typeface="Times New Roman" panose="02020603050405020304" pitchFamily="18" charset="0"/>
                <a:cs typeface="Times New Roman" panose="02020603050405020304" pitchFamily="18" charset="0"/>
              </a:rPr>
              <a:t>Research the nutrient requirements for the crop you are growing.</a:t>
            </a:r>
          </a:p>
          <a:p>
            <a:r>
              <a:rPr lang="en-US" sz="2800" dirty="0">
                <a:solidFill>
                  <a:schemeClr val="tx1"/>
                </a:solidFill>
                <a:latin typeface="Times New Roman" panose="02020603050405020304" pitchFamily="18" charset="0"/>
                <a:cs typeface="Times New Roman" panose="02020603050405020304" pitchFamily="18" charset="0"/>
              </a:rPr>
              <a:t> Determine whether your plants need nitrogen, phosphorus, or potassium.</a:t>
            </a:r>
          </a:p>
          <a:p>
            <a:r>
              <a:rPr lang="en-US" sz="2800" dirty="0">
                <a:solidFill>
                  <a:schemeClr val="tx1"/>
                </a:solidFill>
                <a:latin typeface="Times New Roman" panose="02020603050405020304" pitchFamily="18" charset="0"/>
                <a:cs typeface="Times New Roman" panose="02020603050405020304" pitchFamily="18" charset="0"/>
              </a:rPr>
              <a:t> Decide between organic and conventional fertilizer.</a:t>
            </a:r>
          </a:p>
          <a:p>
            <a:r>
              <a:rPr lang="en-US" sz="2800" dirty="0">
                <a:solidFill>
                  <a:schemeClr val="tx1"/>
                </a:solidFill>
                <a:latin typeface="Times New Roman" panose="02020603050405020304" pitchFamily="18" charset="0"/>
                <a:cs typeface="Times New Roman" panose="02020603050405020304" pitchFamily="18" charset="0"/>
              </a:rPr>
              <a:t>Calculate how much fertilizer you need.  </a:t>
            </a:r>
          </a:p>
          <a:p>
            <a:r>
              <a:rPr lang="en-US" sz="2800" dirty="0">
                <a:solidFill>
                  <a:schemeClr val="tx1"/>
                </a:solidFill>
                <a:latin typeface="Times New Roman" panose="02020603050405020304" pitchFamily="18" charset="0"/>
                <a:cs typeface="Times New Roman" panose="02020603050405020304" pitchFamily="18" charset="0"/>
              </a:rPr>
              <a:t>Purchase the product you determine you need for your crop and soil condition.</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33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71" y="119270"/>
            <a:ext cx="11221328" cy="3231255"/>
          </a:xfrm>
        </p:spPr>
        <p:txBody>
          <a:bodyPr>
            <a:noAutofit/>
          </a:bodyPr>
          <a:lstStyle/>
          <a:p>
            <a:r>
              <a:rPr lang="en-US" sz="3200" b="1" u="sng" dirty="0">
                <a:latin typeface="Times New Roman" pitchFamily="18" charset="0"/>
                <a:cs typeface="Times New Roman" pitchFamily="18" charset="0"/>
              </a:rPr>
              <a:t>Role of Fertilizer &amp; Green manuring in conservation agronomy</a:t>
            </a:r>
            <a:br>
              <a:rPr lang="en-US" sz="3200" b="1" u="sng" dirty="0">
                <a:latin typeface="Times New Roman" pitchFamily="18" charset="0"/>
                <a:cs typeface="Times New Roman" pitchFamily="18" charset="0"/>
              </a:rPr>
            </a:br>
            <a:r>
              <a:rPr lang="en-US" sz="3200" b="1" dirty="0">
                <a:latin typeface="Times New Roman" pitchFamily="18" charset="0"/>
                <a:cs typeface="Times New Roman" pitchFamily="18" charset="0"/>
              </a:rPr>
              <a:t>             </a:t>
            </a:r>
          </a:p>
        </p:txBody>
      </p:sp>
      <p:sp>
        <p:nvSpPr>
          <p:cNvPr id="9" name="Title 3"/>
          <p:cNvSpPr>
            <a:spLocks noGrp="1"/>
          </p:cNvSpPr>
          <p:nvPr>
            <p:ph idx="1"/>
          </p:nvPr>
        </p:nvSpPr>
        <p:spPr>
          <a:xfrm>
            <a:off x="177420" y="3094893"/>
            <a:ext cx="12014579" cy="3763108"/>
          </a:xfrm>
          <a:blipFill>
            <a:blip r:embed="rId2"/>
            <a:stretch>
              <a:fillRect/>
            </a:stretch>
          </a:blipFill>
        </p:spPr>
        <p:txBody>
          <a:bodyPr>
            <a:normAutofit lnSpcReduction="10000"/>
          </a:bodyPr>
          <a:lstStyle/>
          <a:p>
            <a:pPr marL="0" indent="0">
              <a:buNone/>
            </a:pPr>
            <a:endParaRPr lang="en-US" sz="2400" dirty="0">
              <a:solidFill>
                <a:srgbClr val="CC3300"/>
              </a:solidFill>
              <a:latin typeface="Times New Roman" panose="02020603050405020304" pitchFamily="18" charset="0"/>
              <a:cs typeface="Times New Roman" panose="02020603050405020304" pitchFamily="18" charset="0"/>
            </a:endParaRPr>
          </a:p>
          <a:p>
            <a:pPr marL="0" indent="0">
              <a:buNone/>
            </a:pPr>
            <a:r>
              <a:rPr lang="en-US" sz="2400" dirty="0">
                <a:solidFill>
                  <a:srgbClr val="CC3300"/>
                </a:solidFill>
                <a:latin typeface="Times New Roman" panose="02020603050405020304" pitchFamily="18" charset="0"/>
                <a:cs typeface="Times New Roman" panose="02020603050405020304" pitchFamily="18" charset="0"/>
              </a:rPr>
              <a:t>  </a:t>
            </a:r>
            <a:br>
              <a:rPr lang="en-US" sz="2400" dirty="0">
                <a:solidFill>
                  <a:srgbClr val="CC3300"/>
                </a:solidFill>
                <a:latin typeface="Times New Roman" panose="02020603050405020304" pitchFamily="18" charset="0"/>
                <a:cs typeface="Times New Roman" panose="02020603050405020304" pitchFamily="18" charset="0"/>
              </a:rPr>
            </a:br>
            <a:endParaRPr lang="en-US" sz="2400" dirty="0">
              <a:solidFill>
                <a:srgbClr val="CC3300"/>
              </a:solidFill>
              <a:latin typeface="Times New Roman" panose="02020603050405020304" pitchFamily="18" charset="0"/>
              <a:cs typeface="Times New Roman" panose="02020603050405020304" pitchFamily="18" charset="0"/>
            </a:endParaRPr>
          </a:p>
          <a:p>
            <a:endParaRPr lang="en-US" sz="2400" dirty="0">
              <a:solidFill>
                <a:srgbClr val="CC3300"/>
              </a:solidFill>
              <a:latin typeface="Times New Roman" panose="02020603050405020304" pitchFamily="18" charset="0"/>
              <a:cs typeface="Times New Roman" panose="02020603050405020304" pitchFamily="18" charset="0"/>
            </a:endParaRPr>
          </a:p>
          <a:p>
            <a:pPr marL="0" indent="0">
              <a:buNone/>
            </a:pPr>
            <a:r>
              <a:rPr lang="en-US" sz="4000" b="1" dirty="0">
                <a:solidFill>
                  <a:srgbClr val="CC3300"/>
                </a:solidFill>
                <a:latin typeface="Times New Roman" panose="02020603050405020304" pitchFamily="18" charset="0"/>
                <a:cs typeface="Times New Roman" panose="02020603050405020304" pitchFamily="18" charset="0"/>
              </a:rPr>
              <a:t>Department of Agronomy</a:t>
            </a:r>
            <a:br>
              <a:rPr lang="en-US" sz="4000" b="1" dirty="0">
                <a:solidFill>
                  <a:srgbClr val="CC3300"/>
                </a:solidFill>
                <a:latin typeface="Times New Roman" panose="02020603050405020304" pitchFamily="18" charset="0"/>
                <a:cs typeface="Times New Roman" panose="02020603050405020304" pitchFamily="18" charset="0"/>
              </a:rPr>
            </a:br>
            <a:r>
              <a:rPr lang="en-US" sz="4000" b="1" dirty="0">
                <a:solidFill>
                  <a:srgbClr val="CC3300"/>
                </a:solidFill>
                <a:latin typeface="Times New Roman" panose="02020603050405020304" pitchFamily="18" charset="0"/>
                <a:cs typeface="Times New Roman" panose="02020603050405020304" pitchFamily="18" charset="0"/>
              </a:rPr>
              <a:t>University college of Agriculture, University of Sargodha, Sargodha</a:t>
            </a:r>
            <a:endParaRPr lang="en-US" sz="4000" b="1" i="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787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D23AB-E6CC-4B1B-BC05-924CF74DB89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7233231-9852-4526-AF20-47BE678C16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92532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1AA46-6EAA-4BDE-9F8D-C1253771FD88}"/>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Reasons</a:t>
            </a:r>
          </a:p>
        </p:txBody>
      </p:sp>
      <p:sp>
        <p:nvSpPr>
          <p:cNvPr id="3" name="Content Placeholder 2">
            <a:extLst>
              <a:ext uri="{FF2B5EF4-FFF2-40B4-BE49-F238E27FC236}">
                <a16:creationId xmlns:a16="http://schemas.microsoft.com/office/drawing/2014/main" xmlns="" id="{39B232DA-1524-4976-9827-6790A519A8D5}"/>
              </a:ext>
            </a:extLst>
          </p:cNvPr>
          <p:cNvSpPr>
            <a:spLocks noGrp="1"/>
          </p:cNvSpPr>
          <p:nvPr>
            <p:ph idx="1"/>
          </p:nvPr>
        </p:nvSpPr>
        <p:spPr/>
        <p:txBody>
          <a:bodyPr>
            <a:normAutofit/>
          </a:bodyPr>
          <a:lstStyle/>
          <a:p>
            <a:r>
              <a:rPr lang="en-US" sz="2800" b="1" dirty="0">
                <a:solidFill>
                  <a:schemeClr val="tx1"/>
                </a:solidFill>
                <a:latin typeface="Times New Roman" panose="02020603050405020304" pitchFamily="18" charset="0"/>
                <a:cs typeface="Times New Roman" panose="02020603050405020304" pitchFamily="18" charset="0"/>
              </a:rPr>
              <a:t>Why</a:t>
            </a:r>
          </a:p>
          <a:p>
            <a:r>
              <a:rPr lang="en-US" sz="2800" b="1" dirty="0">
                <a:solidFill>
                  <a:schemeClr val="tx1"/>
                </a:solidFill>
                <a:latin typeface="Times New Roman" panose="02020603050405020304" pitchFamily="18" charset="0"/>
                <a:cs typeface="Times New Roman" panose="02020603050405020304" pitchFamily="18" charset="0"/>
              </a:rPr>
              <a:t>What </a:t>
            </a:r>
          </a:p>
          <a:p>
            <a:r>
              <a:rPr lang="en-US" sz="2800" b="1" dirty="0">
                <a:solidFill>
                  <a:schemeClr val="tx1"/>
                </a:solidFill>
                <a:latin typeface="Times New Roman" panose="02020603050405020304" pitchFamily="18" charset="0"/>
                <a:cs typeface="Times New Roman" panose="02020603050405020304" pitchFamily="18" charset="0"/>
              </a:rPr>
              <a:t>When</a:t>
            </a:r>
          </a:p>
          <a:p>
            <a:r>
              <a:rPr lang="en-US" sz="2800" b="1" dirty="0">
                <a:solidFill>
                  <a:schemeClr val="tx1"/>
                </a:solidFill>
                <a:latin typeface="Times New Roman" panose="02020603050405020304" pitchFamily="18" charset="0"/>
                <a:cs typeface="Times New Roman" panose="02020603050405020304" pitchFamily="18" charset="0"/>
              </a:rPr>
              <a:t>How</a:t>
            </a:r>
          </a:p>
          <a:p>
            <a:endParaRPr lang="en-US" sz="2800" b="1" dirty="0">
              <a:solidFill>
                <a:schemeClr val="tx1"/>
              </a:solidFill>
              <a:latin typeface="Times New Roman" panose="02020603050405020304" pitchFamily="18" charset="0"/>
              <a:cs typeface="Times New Roman" panose="02020603050405020304" pitchFamily="18" charset="0"/>
            </a:endParaRPr>
          </a:p>
          <a:p>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25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E1397-2A55-4914-96B1-61D391D842A5}"/>
              </a:ext>
            </a:extLst>
          </p:cNvPr>
          <p:cNvSpPr>
            <a:spLocks noGrp="1"/>
          </p:cNvSpPr>
          <p:nvPr>
            <p:ph type="title"/>
          </p:nvPr>
        </p:nvSpPr>
        <p:spPr>
          <a:xfrm>
            <a:off x="1927275" y="225084"/>
            <a:ext cx="9577338" cy="900332"/>
          </a:xfrm>
        </p:spPr>
        <p:txBody>
          <a:bodyPr>
            <a:norm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Fertilize...?</a:t>
            </a:r>
            <a:endParaRPr lang="en-US"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6EEEF03-9E51-4E54-8757-2E48950C862B}"/>
              </a:ext>
            </a:extLst>
          </p:cNvPr>
          <p:cNvSpPr>
            <a:spLocks noGrp="1"/>
          </p:cNvSpPr>
          <p:nvPr>
            <p:ph idx="1"/>
          </p:nvPr>
        </p:nvSpPr>
        <p:spPr>
          <a:xfrm>
            <a:off x="1617785" y="1266092"/>
            <a:ext cx="9886827" cy="5022166"/>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 All the nutrients in our food originally come from the soil. </a:t>
            </a:r>
          </a:p>
          <a:p>
            <a:r>
              <a:rPr lang="en-US" sz="2800" dirty="0">
                <a:solidFill>
                  <a:schemeClr val="tx1"/>
                </a:solidFill>
                <a:latin typeface="Times New Roman" panose="02020603050405020304" pitchFamily="18" charset="0"/>
                <a:cs typeface="Times New Roman" panose="02020603050405020304" pitchFamily="18" charset="0"/>
              </a:rPr>
              <a:t>In order to create healthy crops full of nutrients, farmers need to work with healthy soil.</a:t>
            </a:r>
          </a:p>
          <a:p>
            <a:pPr fontAlgn="base"/>
            <a:r>
              <a:rPr lang="en-US" sz="2800" dirty="0">
                <a:solidFill>
                  <a:schemeClr val="tx1"/>
                </a:solidFill>
                <a:latin typeface="Times New Roman" panose="02020603050405020304" pitchFamily="18" charset="0"/>
                <a:cs typeface="Times New Roman" panose="02020603050405020304" pitchFamily="18" charset="0"/>
              </a:rPr>
              <a:t> When soil nutrients are missing or in short supply, plants suffer from nutrient deficiency and stop growing. </a:t>
            </a:r>
          </a:p>
          <a:p>
            <a:pPr fontAlgn="base"/>
            <a:r>
              <a:rPr lang="en-US" sz="2800" dirty="0">
                <a:solidFill>
                  <a:schemeClr val="tx1"/>
                </a:solidFill>
                <a:latin typeface="Times New Roman" panose="02020603050405020304" pitchFamily="18" charset="0"/>
                <a:cs typeface="Times New Roman" panose="02020603050405020304" pitchFamily="18" charset="0"/>
              </a:rPr>
              <a:t>When the nutrient level is too low, the plant cannot function properly and produce the food necessary to feed the worlds’ population.</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632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5520C6-0324-4941-8C6A-4701DE13BAB9}"/>
              </a:ext>
            </a:extLst>
          </p:cNvPr>
          <p:cNvSpPr>
            <a:spLocks noGrp="1"/>
          </p:cNvSpPr>
          <p:nvPr>
            <p:ph type="title"/>
          </p:nvPr>
        </p:nvSpPr>
        <p:spPr>
          <a:xfrm>
            <a:off x="2194561" y="225083"/>
            <a:ext cx="9310052" cy="773723"/>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51CF1554-2D0C-4ECE-A9CB-34423F2090D1}"/>
              </a:ext>
            </a:extLst>
          </p:cNvPr>
          <p:cNvSpPr>
            <a:spLocks noGrp="1"/>
          </p:cNvSpPr>
          <p:nvPr>
            <p:ph idx="1"/>
          </p:nvPr>
        </p:nvSpPr>
        <p:spPr>
          <a:xfrm>
            <a:off x="1828800" y="1322364"/>
            <a:ext cx="9675812" cy="5127672"/>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Fertilizers enhance the natural fertility of the soil or replace the chemical elements taken from the soil by previous crops.</a:t>
            </a:r>
          </a:p>
          <a:p>
            <a:r>
              <a:rPr lang="en-US" sz="2800" dirty="0">
                <a:solidFill>
                  <a:schemeClr val="tx1"/>
                </a:solidFill>
                <a:latin typeface="Times New Roman" panose="02020603050405020304" pitchFamily="18" charset="0"/>
                <a:cs typeface="Times New Roman" panose="02020603050405020304" pitchFamily="18" charset="0"/>
              </a:rPr>
              <a:t> Fertilizer replaces the nutrients removed when produce from the land is harvested.</a:t>
            </a:r>
          </a:p>
          <a:p>
            <a:r>
              <a:rPr lang="en-US" sz="2800" dirty="0">
                <a:solidFill>
                  <a:schemeClr val="tx1"/>
                </a:solidFill>
                <a:latin typeface="Times New Roman" panose="02020603050405020304" pitchFamily="18" charset="0"/>
                <a:cs typeface="Times New Roman" panose="02020603050405020304" pitchFamily="18" charset="0"/>
              </a:rPr>
              <a:t>Fertilizer allows soils to maintain or increase plant growth and provides essential nutrients for animal health.</a:t>
            </a:r>
          </a:p>
          <a:p>
            <a:r>
              <a:rPr lang="en-US" sz="2800" dirty="0">
                <a:solidFill>
                  <a:schemeClr val="tx1"/>
                </a:solidFill>
                <a:latin typeface="Times New Roman" panose="02020603050405020304" pitchFamily="18" charset="0"/>
                <a:cs typeface="Times New Roman" panose="02020603050405020304" pitchFamily="18" charset="0"/>
              </a:rPr>
              <a:t> Soils need fertility maintenance.</a:t>
            </a:r>
          </a:p>
          <a:p>
            <a:r>
              <a:rPr lang="en-US" sz="2800" dirty="0">
                <a:solidFill>
                  <a:schemeClr val="tx1"/>
                </a:solidFill>
                <a:latin typeface="Times New Roman" panose="02020603050405020304" pitchFamily="18" charset="0"/>
                <a:cs typeface="Times New Roman" panose="02020603050405020304" pitchFamily="18" charset="0"/>
              </a:rPr>
              <a:t> Fertilizers are used to improve plant growth. </a:t>
            </a:r>
          </a:p>
          <a:p>
            <a:r>
              <a:rPr lang="en-US" sz="2800" dirty="0">
                <a:solidFill>
                  <a:schemeClr val="tx1"/>
                </a:solidFill>
                <a:latin typeface="Times New Roman" panose="02020603050405020304" pitchFamily="18" charset="0"/>
                <a:cs typeface="Times New Roman" panose="02020603050405020304" pitchFamily="18" charset="0"/>
              </a:rPr>
              <a:t>The faster growing the plant, the more it will benefit from fertilizer application.</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86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E35E1-4A48-4033-B3F9-1E7752A06466}"/>
              </a:ext>
            </a:extLst>
          </p:cNvPr>
          <p:cNvSpPr>
            <a:spLocks noGrp="1"/>
          </p:cNvSpPr>
          <p:nvPr>
            <p:ph type="title"/>
          </p:nvPr>
        </p:nvSpPr>
        <p:spPr>
          <a:xfrm>
            <a:off x="1927274" y="239152"/>
            <a:ext cx="9577339" cy="984738"/>
          </a:xfrm>
        </p:spPr>
        <p:txBody>
          <a:bodyPr>
            <a:norm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Time of application </a:t>
            </a:r>
          </a:p>
        </p:txBody>
      </p:sp>
      <p:sp>
        <p:nvSpPr>
          <p:cNvPr id="3" name="Content Placeholder 2">
            <a:extLst>
              <a:ext uri="{FF2B5EF4-FFF2-40B4-BE49-F238E27FC236}">
                <a16:creationId xmlns:a16="http://schemas.microsoft.com/office/drawing/2014/main" xmlns="" id="{934E2FB7-5F6C-48F6-9B81-71004864B9D1}"/>
              </a:ext>
            </a:extLst>
          </p:cNvPr>
          <p:cNvSpPr>
            <a:spLocks noGrp="1"/>
          </p:cNvSpPr>
          <p:nvPr>
            <p:ph idx="1"/>
          </p:nvPr>
        </p:nvSpPr>
        <p:spPr>
          <a:xfrm>
            <a:off x="1702191" y="1223890"/>
            <a:ext cx="9802421" cy="5106572"/>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Basal dressing: </a:t>
            </a:r>
            <a:r>
              <a:rPr lang="en-US" sz="2800" dirty="0">
                <a:solidFill>
                  <a:schemeClr val="tx1"/>
                </a:solidFill>
                <a:latin typeface="Times New Roman" panose="02020603050405020304" pitchFamily="18" charset="0"/>
                <a:cs typeface="Times New Roman" panose="02020603050405020304" pitchFamily="18" charset="0"/>
              </a:rPr>
              <a:t>Application of fertilizers before last ploughing/puddling or before sowing or planting.</a:t>
            </a:r>
          </a:p>
          <a:p>
            <a:pPr lvl="0">
              <a:buClr>
                <a:srgbClr val="A5B592"/>
              </a:buClr>
            </a:pPr>
            <a:r>
              <a:rPr lang="en-US" sz="2800" b="1" dirty="0">
                <a:solidFill>
                  <a:prstClr val="black"/>
                </a:solidFill>
                <a:latin typeface="Times New Roman" panose="02020603050405020304" pitchFamily="18" charset="0"/>
                <a:cs typeface="Times New Roman" panose="02020603050405020304" pitchFamily="18" charset="0"/>
              </a:rPr>
              <a:t> At sowing or planting: </a:t>
            </a:r>
            <a:r>
              <a:rPr lang="en-US" sz="2800" dirty="0">
                <a:solidFill>
                  <a:prstClr val="black"/>
                </a:solidFill>
                <a:latin typeface="Times New Roman" panose="02020603050405020304" pitchFamily="18" charset="0"/>
                <a:cs typeface="Times New Roman" panose="02020603050405020304" pitchFamily="18" charset="0"/>
              </a:rPr>
              <a:t> Higher mobile fertilizers, slow release fertilizers, starter dose of N fertilizer to legume crops and fertilizer for specific nutrient deficient soil are applied during this time.</a:t>
            </a:r>
            <a:endParaRPr lang="en-US" sz="2800" b="1" dirty="0">
              <a:solidFill>
                <a:prstClr val="black"/>
              </a:solidFill>
              <a:latin typeface="Times New Roman" panose="02020603050405020304" pitchFamily="18" charset="0"/>
              <a:cs typeface="Times New Roman" panose="02020603050405020304" pitchFamily="18" charset="0"/>
            </a:endParaRPr>
          </a:p>
          <a:p>
            <a:pPr lvl="0">
              <a:buClr>
                <a:srgbClr val="A5B592"/>
              </a:buClr>
            </a:pPr>
            <a:r>
              <a:rPr lang="en-US" sz="2800" b="1" dirty="0">
                <a:solidFill>
                  <a:prstClr val="black"/>
                </a:solidFill>
                <a:latin typeface="Times New Roman" panose="02020603050405020304" pitchFamily="18" charset="0"/>
                <a:cs typeface="Times New Roman" panose="02020603050405020304" pitchFamily="18" charset="0"/>
              </a:rPr>
              <a:t>Top dressing: </a:t>
            </a:r>
            <a:r>
              <a:rPr lang="en-US" sz="2800" dirty="0">
                <a:solidFill>
                  <a:prstClr val="black"/>
                </a:solidFill>
                <a:latin typeface="Times New Roman" panose="02020603050405020304" pitchFamily="18" charset="0"/>
                <a:cs typeface="Times New Roman" panose="02020603050405020304" pitchFamily="18" charset="0"/>
              </a:rPr>
              <a:t>It is the application of  fertilizers to the established crop within crop duration.</a:t>
            </a:r>
          </a:p>
          <a:p>
            <a:pPr lvl="0">
              <a:buClr>
                <a:srgbClr val="A5B592"/>
              </a:buClr>
            </a:pPr>
            <a:r>
              <a:rPr lang="en-US" sz="2800" dirty="0">
                <a:solidFill>
                  <a:prstClr val="black"/>
                </a:solidFill>
                <a:latin typeface="Times New Roman" panose="02020603050405020304" pitchFamily="18" charset="0"/>
                <a:cs typeface="Times New Roman" panose="02020603050405020304" pitchFamily="18" charset="0"/>
              </a:rPr>
              <a:t> Top dressing may be done to the soil or to the foliage. </a:t>
            </a:r>
          </a:p>
          <a:p>
            <a:endParaRPr lang="en-US" sz="2800" dirty="0">
              <a:solidFill>
                <a:prstClr val="black"/>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071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EE88D-924D-4100-AE92-7A2149A32AD0}"/>
              </a:ext>
            </a:extLst>
          </p:cNvPr>
          <p:cNvSpPr>
            <a:spLocks noGrp="1"/>
          </p:cNvSpPr>
          <p:nvPr>
            <p:ph type="title"/>
          </p:nvPr>
        </p:nvSpPr>
        <p:spPr>
          <a:xfrm>
            <a:off x="2082019" y="239152"/>
            <a:ext cx="9422594" cy="886264"/>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a:t>
            </a:r>
          </a:p>
        </p:txBody>
      </p:sp>
      <p:sp>
        <p:nvSpPr>
          <p:cNvPr id="3" name="Content Placeholder 2">
            <a:extLst>
              <a:ext uri="{FF2B5EF4-FFF2-40B4-BE49-F238E27FC236}">
                <a16:creationId xmlns:a16="http://schemas.microsoft.com/office/drawing/2014/main" xmlns="" id="{5F29B045-3DD0-44B6-B3A2-980A573ED8FF}"/>
              </a:ext>
            </a:extLst>
          </p:cNvPr>
          <p:cNvSpPr>
            <a:spLocks noGrp="1"/>
          </p:cNvSpPr>
          <p:nvPr>
            <p:ph idx="1"/>
          </p:nvPr>
        </p:nvSpPr>
        <p:spPr>
          <a:xfrm>
            <a:off x="1941342" y="1125416"/>
            <a:ext cx="9563270" cy="4785806"/>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Plants need different nutrient ratios at different growth stages.</a:t>
            </a:r>
          </a:p>
          <a:p>
            <a:r>
              <a:rPr lang="en-US" sz="2800" dirty="0">
                <a:solidFill>
                  <a:schemeClr val="tx1"/>
                </a:solidFill>
                <a:latin typeface="Times New Roman" panose="02020603050405020304" pitchFamily="18" charset="0"/>
                <a:cs typeface="Times New Roman" panose="02020603050405020304" pitchFamily="18" charset="0"/>
              </a:rPr>
              <a:t> In order for the nutrients to be available when the plant needs them, fertilizers should be applied at the right timing.</a:t>
            </a:r>
          </a:p>
          <a:p>
            <a:r>
              <a:rPr lang="en-US" sz="2800" dirty="0">
                <a:solidFill>
                  <a:schemeClr val="tx1"/>
                </a:solidFill>
                <a:latin typeface="Times New Roman" panose="02020603050405020304" pitchFamily="18" charset="0"/>
                <a:cs typeface="Times New Roman" panose="02020603050405020304" pitchFamily="18" charset="0"/>
              </a:rPr>
              <a:t> The optimum timing for fertilizer application is, therefore, determined by the Nutrient Uptake Pattern of the crop.</a:t>
            </a:r>
          </a:p>
          <a:p>
            <a:r>
              <a:rPr lang="en-US" sz="2800" dirty="0">
                <a:solidFill>
                  <a:schemeClr val="tx1"/>
                </a:solidFill>
                <a:latin typeface="Times New Roman" panose="02020603050405020304" pitchFamily="18" charset="0"/>
                <a:cs typeface="Times New Roman" panose="02020603050405020304" pitchFamily="18" charset="0"/>
              </a:rPr>
              <a:t> For the same crop, each nutrient has an individual uptake pattern.</a:t>
            </a:r>
          </a:p>
          <a:p>
            <a:pPr lvl="0" fontAlgn="base">
              <a:buClr>
                <a:srgbClr val="A5B592"/>
              </a:buClr>
            </a:pPr>
            <a:r>
              <a:rPr lang="en-US" sz="2800" dirty="0">
                <a:solidFill>
                  <a:schemeClr val="tx1"/>
                </a:solidFill>
                <a:latin typeface="Times New Roman" panose="02020603050405020304" pitchFamily="18" charset="0"/>
                <a:cs typeface="Times New Roman" panose="02020603050405020304" pitchFamily="18" charset="0"/>
              </a:rPr>
              <a:t>Timing of fertilizer application in relation to irrigation or rainfall can be critical to determining the risk of gaseous loss.</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14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03C19-A63B-491C-BB89-4978FC1D2460}"/>
              </a:ext>
            </a:extLst>
          </p:cNvPr>
          <p:cNvSpPr>
            <a:spLocks noGrp="1"/>
          </p:cNvSpPr>
          <p:nvPr>
            <p:ph type="title"/>
          </p:nvPr>
        </p:nvSpPr>
        <p:spPr>
          <a:xfrm>
            <a:off x="2124223" y="624110"/>
            <a:ext cx="9380390" cy="881133"/>
          </a:xfrm>
        </p:spPr>
        <p:txBody>
          <a:bodyPr>
            <a:normAutofit/>
          </a:bodyPr>
          <a:lstStyle/>
          <a:p>
            <a:r>
              <a:rPr lang="en-US" sz="44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56E8BC4F-F522-4EEF-B9B3-D918595499A2}"/>
              </a:ext>
            </a:extLst>
          </p:cNvPr>
          <p:cNvSpPr>
            <a:spLocks noGrp="1"/>
          </p:cNvSpPr>
          <p:nvPr>
            <p:ph idx="1"/>
          </p:nvPr>
        </p:nvSpPr>
        <p:spPr>
          <a:xfrm>
            <a:off x="1758462" y="1505243"/>
            <a:ext cx="9746150" cy="4405979"/>
          </a:xfrm>
        </p:spPr>
        <p:txBody>
          <a:bodyPr>
            <a:normAutofit/>
          </a:bodyPr>
          <a:lstStyle/>
          <a:p>
            <a:pPr fontAlgn="base"/>
            <a:r>
              <a:rPr lang="en-US" sz="2800" dirty="0">
                <a:solidFill>
                  <a:schemeClr val="tx1"/>
                </a:solidFill>
                <a:latin typeface="Times New Roman" panose="02020603050405020304" pitchFamily="18" charset="0"/>
                <a:cs typeface="Times New Roman" panose="02020603050405020304" pitchFamily="18" charset="0"/>
              </a:rPr>
              <a:t>Application of fertilizer in relation to soil and air temperatures is also important because these conditions affect plant growth and hence nutrient use.</a:t>
            </a:r>
          </a:p>
          <a:p>
            <a:pPr fontAlgn="base"/>
            <a:r>
              <a:rPr lang="en-US" sz="2800" dirty="0">
                <a:solidFill>
                  <a:schemeClr val="tx1"/>
                </a:solidFill>
                <a:latin typeface="Times New Roman" panose="02020603050405020304" pitchFamily="18" charset="0"/>
                <a:cs typeface="Times New Roman" panose="02020603050405020304" pitchFamily="18" charset="0"/>
              </a:rPr>
              <a:t>At availability of water.</a:t>
            </a:r>
          </a:p>
          <a:p>
            <a:pPr fontAlgn="base"/>
            <a:r>
              <a:rPr lang="en-US" sz="2800" dirty="0">
                <a:solidFill>
                  <a:schemeClr val="tx1"/>
                </a:solidFill>
                <a:latin typeface="Times New Roman" panose="02020603050405020304" pitchFamily="18" charset="0"/>
                <a:cs typeface="Times New Roman" panose="02020603050405020304" pitchFamily="18" charset="0"/>
              </a:rPr>
              <a:t>Fertilizer often requires water to move it to a site where it can be taken up by plants and, in the case of nitrogen, where it is protected from gaseous losses. </a:t>
            </a:r>
          </a:p>
        </p:txBody>
      </p:sp>
    </p:spTree>
    <p:extLst>
      <p:ext uri="{BB962C8B-B14F-4D97-AF65-F5344CB8AC3E}">
        <p14:creationId xmlns:p14="http://schemas.microsoft.com/office/powerpoint/2010/main" val="24850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ADF5F-0051-4D81-9ED3-97A88085193E}"/>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 of Application</a:t>
            </a:r>
          </a:p>
        </p:txBody>
      </p:sp>
      <p:sp>
        <p:nvSpPr>
          <p:cNvPr id="3" name="Content Placeholder 2">
            <a:extLst>
              <a:ext uri="{FF2B5EF4-FFF2-40B4-BE49-F238E27FC236}">
                <a16:creationId xmlns:a16="http://schemas.microsoft.com/office/drawing/2014/main" xmlns="" id="{BC813F7C-C3C8-4E12-BA5A-F830FE7879FA}"/>
              </a:ext>
            </a:extLst>
          </p:cNvPr>
          <p:cNvSpPr>
            <a:spLocks noGrp="1"/>
          </p:cNvSpPr>
          <p:nvPr>
            <p:ph idx="1"/>
          </p:nvPr>
        </p:nvSpPr>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The choice of method and time of fertilizer application depends on the</a:t>
            </a:r>
          </a:p>
          <a:p>
            <a:pPr marL="400050" indent="-400050">
              <a:buFont typeface="+mj-lt"/>
              <a:buAutoNum type="romanLcPeriod"/>
            </a:pPr>
            <a:r>
              <a:rPr lang="en-US" sz="2800" dirty="0">
                <a:solidFill>
                  <a:schemeClr val="tx1"/>
                </a:solidFill>
                <a:latin typeface="Times New Roman" panose="02020603050405020304" pitchFamily="18" charset="0"/>
                <a:cs typeface="Times New Roman" panose="02020603050405020304" pitchFamily="18" charset="0"/>
              </a:rPr>
              <a:t>Form and amount of fertilizer.</a:t>
            </a:r>
          </a:p>
          <a:p>
            <a:pPr marL="400050" indent="-400050">
              <a:buFont typeface="+mj-lt"/>
              <a:buAutoNum type="romanLcPeriod"/>
            </a:pPr>
            <a:r>
              <a:rPr lang="en-US" sz="2800" dirty="0">
                <a:solidFill>
                  <a:schemeClr val="tx1"/>
                </a:solidFill>
                <a:latin typeface="Times New Roman" panose="02020603050405020304" pitchFamily="18" charset="0"/>
                <a:cs typeface="Times New Roman" panose="02020603050405020304" pitchFamily="18" charset="0"/>
              </a:rPr>
              <a:t> Convenience of the farmer.</a:t>
            </a:r>
          </a:p>
          <a:p>
            <a:pPr marL="400050" indent="-400050">
              <a:buFont typeface="+mj-lt"/>
              <a:buAutoNum type="romanLcPeriod"/>
            </a:pPr>
            <a:r>
              <a:rPr lang="en-US" sz="2800" dirty="0">
                <a:solidFill>
                  <a:schemeClr val="tx1"/>
                </a:solidFill>
                <a:latin typeface="Times New Roman" panose="02020603050405020304" pitchFamily="18" charset="0"/>
                <a:cs typeface="Times New Roman" panose="02020603050405020304" pitchFamily="18" charset="0"/>
              </a:rPr>
              <a:t> The efficiency and safety of fertilizer application. </a:t>
            </a:r>
          </a:p>
        </p:txBody>
      </p:sp>
    </p:spTree>
    <p:extLst>
      <p:ext uri="{BB962C8B-B14F-4D97-AF65-F5344CB8AC3E}">
        <p14:creationId xmlns:p14="http://schemas.microsoft.com/office/powerpoint/2010/main" val="325372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683CC1-3516-4B5E-B44B-D48F4B1AE6C4}"/>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Solid Form </a:t>
            </a:r>
          </a:p>
        </p:txBody>
      </p:sp>
      <p:sp>
        <p:nvSpPr>
          <p:cNvPr id="3" name="Content Placeholder 2">
            <a:extLst>
              <a:ext uri="{FF2B5EF4-FFF2-40B4-BE49-F238E27FC236}">
                <a16:creationId xmlns:a16="http://schemas.microsoft.com/office/drawing/2014/main" xmlns="" id="{A781DEB7-0E24-4310-B525-47ED63BCAE26}"/>
              </a:ext>
            </a:extLst>
          </p:cNvPr>
          <p:cNvSpPr>
            <a:spLocks noGrp="1"/>
          </p:cNvSpPr>
          <p:nvPr>
            <p:ph idx="1"/>
          </p:nvPr>
        </p:nvSpPr>
        <p:spPr>
          <a:xfrm>
            <a:off x="1772529" y="1905000"/>
            <a:ext cx="9732083" cy="4328890"/>
          </a:xfrm>
        </p:spPr>
        <p:txBody>
          <a:bodyPr>
            <a:no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1. Broadcasting </a:t>
            </a:r>
          </a:p>
          <a:p>
            <a:r>
              <a:rPr lang="en-US" sz="2800" dirty="0">
                <a:solidFill>
                  <a:schemeClr val="tx1"/>
                </a:solidFill>
                <a:latin typeface="Times New Roman" panose="02020603050405020304" pitchFamily="18" charset="0"/>
                <a:cs typeface="Times New Roman" panose="02020603050405020304" pitchFamily="18" charset="0"/>
              </a:rPr>
              <a:t>The fertilizers are scattered uniformly over the field before or after planting the crop and are incorporated by tilling or cultivating.</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 2. Drilling and placement </a:t>
            </a:r>
          </a:p>
          <a:p>
            <a:r>
              <a:rPr lang="en-US" sz="2800" dirty="0">
                <a:solidFill>
                  <a:schemeClr val="tx1"/>
                </a:solidFill>
                <a:latin typeface="Times New Roman" panose="02020603050405020304" pitchFamily="18" charset="0"/>
                <a:cs typeface="Times New Roman" panose="02020603050405020304" pitchFamily="18" charset="0"/>
              </a:rPr>
              <a:t> Fertilizers are placed in the soil furrows formed at the desired depth. Placement can be done by the following ways. </a:t>
            </a:r>
          </a:p>
        </p:txBody>
      </p:sp>
    </p:spTree>
    <p:extLst>
      <p:ext uri="{BB962C8B-B14F-4D97-AF65-F5344CB8AC3E}">
        <p14:creationId xmlns:p14="http://schemas.microsoft.com/office/powerpoint/2010/main" val="83261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C5DE6-8439-49B1-A36A-F51BA3449113}"/>
              </a:ext>
            </a:extLst>
          </p:cNvPr>
          <p:cNvSpPr>
            <a:spLocks noGrp="1"/>
          </p:cNvSpPr>
          <p:nvPr>
            <p:ph type="title"/>
          </p:nvPr>
        </p:nvSpPr>
        <p:spPr>
          <a:xfrm>
            <a:off x="1969477" y="393895"/>
            <a:ext cx="9535135" cy="717453"/>
          </a:xfrm>
        </p:spPr>
        <p:txBody>
          <a:bodyPr>
            <a:noAutofit/>
          </a:bodyPr>
          <a:lstStyle/>
          <a:p>
            <a:r>
              <a:rPr lang="en-US" sz="4400" b="1" dirty="0">
                <a:solidFill>
                  <a:schemeClr val="tx1"/>
                </a:solidFill>
                <a:latin typeface="Times New Roman" panose="02020603050405020304" pitchFamily="18" charset="0"/>
                <a:cs typeface="Times New Roman" panose="02020603050405020304" pitchFamily="18" charset="0"/>
              </a:rPr>
              <a:t> 2. Drilling and placement </a:t>
            </a:r>
            <a:br>
              <a:rPr lang="en-US" sz="4400" b="1" dirty="0">
                <a:solidFill>
                  <a:schemeClr val="tx1"/>
                </a:solidFill>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8680BF0-AFE4-485B-8EF5-00677F610719}"/>
              </a:ext>
            </a:extLst>
          </p:cNvPr>
          <p:cNvSpPr>
            <a:spLocks noGrp="1"/>
          </p:cNvSpPr>
          <p:nvPr>
            <p:ph idx="1"/>
          </p:nvPr>
        </p:nvSpPr>
        <p:spPr>
          <a:xfrm>
            <a:off x="1547446" y="1477108"/>
            <a:ext cx="10227212" cy="5205046"/>
          </a:xfrm>
        </p:spPr>
        <p:txBody>
          <a:bodyPr>
            <a:noAutofit/>
          </a:bodyPr>
          <a:lstStyle/>
          <a:p>
            <a:pPr marL="571500" lvl="0" indent="-571500">
              <a:buClr>
                <a:schemeClr val="tx1"/>
              </a:buClr>
              <a:buFont typeface="+mj-lt"/>
              <a:buAutoNum type="romanLcPeriod"/>
            </a:pPr>
            <a:r>
              <a:rPr lang="en-US" sz="2800" b="1" dirty="0">
                <a:solidFill>
                  <a:prstClr val="black"/>
                </a:solidFill>
                <a:latin typeface="Times New Roman" panose="02020603050405020304" pitchFamily="18" charset="0"/>
                <a:cs typeface="Times New Roman" panose="02020603050405020304" pitchFamily="18" charset="0"/>
              </a:rPr>
              <a:t>Plough sole placement </a:t>
            </a:r>
          </a:p>
          <a:p>
            <a:pPr marL="0" lvl="0" indent="0">
              <a:buClr>
                <a:srgbClr val="A5B592"/>
              </a:buClr>
              <a:buNone/>
            </a:pPr>
            <a:r>
              <a:rPr lang="en-US" sz="2800" dirty="0">
                <a:solidFill>
                  <a:prstClr val="black"/>
                </a:solidFill>
                <a:latin typeface="Times New Roman" panose="02020603050405020304" pitchFamily="18" charset="0"/>
                <a:cs typeface="Times New Roman" panose="02020603050405020304" pitchFamily="18" charset="0"/>
              </a:rPr>
              <a:t> In this method of fertilizers are applied or dropped in the plough sole, which will be covered by the plough during the opening of adjacent furrow.</a:t>
            </a:r>
          </a:p>
          <a:p>
            <a:pPr marL="571500" lvl="0" indent="-571500">
              <a:buClr>
                <a:schemeClr val="tx1"/>
              </a:buClr>
              <a:buFont typeface="+mj-lt"/>
              <a:buAutoNum type="romanLcPeriod" startAt="2"/>
            </a:pPr>
            <a:r>
              <a:rPr lang="en-US" sz="2800" b="1" dirty="0">
                <a:solidFill>
                  <a:prstClr val="black"/>
                </a:solidFill>
                <a:latin typeface="Times New Roman" panose="02020603050405020304" pitchFamily="18" charset="0"/>
                <a:cs typeface="Times New Roman" panose="02020603050405020304" pitchFamily="18" charset="0"/>
              </a:rPr>
              <a:t>Deep placement </a:t>
            </a:r>
          </a:p>
          <a:p>
            <a:pPr marL="0" lvl="0" indent="0">
              <a:buClr>
                <a:srgbClr val="A5B592"/>
              </a:buClr>
              <a:buNone/>
            </a:pPr>
            <a:r>
              <a:rPr lang="en-US" sz="2800" dirty="0">
                <a:solidFill>
                  <a:prstClr val="black"/>
                </a:solidFill>
                <a:latin typeface="Times New Roman" panose="02020603050405020304" pitchFamily="18" charset="0"/>
                <a:cs typeface="Times New Roman" panose="02020603050405020304" pitchFamily="18" charset="0"/>
              </a:rPr>
              <a:t> Fertilizers  are placed at the bottom of the top soil at a depth of 10-12 cm, especially in the puddle rice soil.</a:t>
            </a:r>
          </a:p>
          <a:p>
            <a:pPr marL="571500" lvl="0" indent="-571500">
              <a:buClr>
                <a:schemeClr val="tx1"/>
              </a:buClr>
              <a:buFont typeface="+mj-lt"/>
              <a:buAutoNum type="romanLcPeriod" startAt="3"/>
            </a:pPr>
            <a:r>
              <a:rPr lang="en-US" sz="2800" b="1" dirty="0">
                <a:solidFill>
                  <a:prstClr val="black"/>
                </a:solidFill>
                <a:latin typeface="Times New Roman" panose="02020603050405020304" pitchFamily="18" charset="0"/>
                <a:cs typeface="Times New Roman" panose="02020603050405020304" pitchFamily="18" charset="0"/>
              </a:rPr>
              <a:t> Sub soil application –</a:t>
            </a:r>
          </a:p>
          <a:p>
            <a:pPr marL="0" lvl="0" indent="0">
              <a:buClr>
                <a:srgbClr val="A5B592"/>
              </a:buClr>
              <a:buNone/>
            </a:pPr>
            <a:r>
              <a:rPr lang="en-US" sz="2800" dirty="0">
                <a:solidFill>
                  <a:prstClr val="black"/>
                </a:solidFill>
                <a:latin typeface="Times New Roman" panose="02020603050405020304" pitchFamily="18" charset="0"/>
                <a:cs typeface="Times New Roman" panose="02020603050405020304" pitchFamily="18" charset="0"/>
              </a:rPr>
              <a:t>Fertilizers are applied in the subsoil especially for tree crops and orchard crops at a depth above 15 cm.</a:t>
            </a:r>
          </a:p>
          <a:p>
            <a:endParaRPr lang="en-US" sz="2800" dirty="0"/>
          </a:p>
        </p:txBody>
      </p:sp>
    </p:spTree>
    <p:extLst>
      <p:ext uri="{BB962C8B-B14F-4D97-AF65-F5344CB8AC3E}">
        <p14:creationId xmlns:p14="http://schemas.microsoft.com/office/powerpoint/2010/main" val="222609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2A19A-1AF4-47E8-8025-7DE89C4D1AEB}"/>
              </a:ext>
            </a:extLst>
          </p:cNvPr>
          <p:cNvSpPr>
            <a:spLocks noGrp="1"/>
          </p:cNvSpPr>
          <p:nvPr>
            <p:ph type="title"/>
          </p:nvPr>
        </p:nvSpPr>
        <p:spPr>
          <a:xfrm>
            <a:off x="2040836" y="291548"/>
            <a:ext cx="9463776" cy="940904"/>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Fertilizer and green Manuring</a:t>
            </a:r>
          </a:p>
        </p:txBody>
      </p:sp>
      <p:pic>
        <p:nvPicPr>
          <p:cNvPr id="8" name="Content Placeholder 7">
            <a:extLst>
              <a:ext uri="{FF2B5EF4-FFF2-40B4-BE49-F238E27FC236}">
                <a16:creationId xmlns:a16="http://schemas.microsoft.com/office/drawing/2014/main" xmlns="" id="{4F8F01D6-7B5B-4653-BE4D-5C1B975CB2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10748"/>
            <a:ext cx="6241774" cy="5347252"/>
          </a:xfrm>
        </p:spPr>
      </p:pic>
      <p:pic>
        <p:nvPicPr>
          <p:cNvPr id="6" name="Content Placeholder 5">
            <a:extLst>
              <a:ext uri="{FF2B5EF4-FFF2-40B4-BE49-F238E27FC236}">
                <a16:creationId xmlns:a16="http://schemas.microsoft.com/office/drawing/2014/main" xmlns="" id="{D9609401-C18F-441D-B5A0-B148E0BED6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1774" y="1510748"/>
            <a:ext cx="5950225" cy="5347252"/>
          </a:xfrm>
        </p:spPr>
      </p:pic>
    </p:spTree>
    <p:extLst>
      <p:ext uri="{BB962C8B-B14F-4D97-AF65-F5344CB8AC3E}">
        <p14:creationId xmlns:p14="http://schemas.microsoft.com/office/powerpoint/2010/main" val="3744902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4B04F-8738-417A-A7C4-396869543683}"/>
              </a:ext>
            </a:extLst>
          </p:cNvPr>
          <p:cNvSpPr>
            <a:spLocks noGrp="1"/>
          </p:cNvSpPr>
          <p:nvPr>
            <p:ph type="title"/>
          </p:nvPr>
        </p:nvSpPr>
        <p:spPr>
          <a:xfrm>
            <a:off x="1828801" y="168812"/>
            <a:ext cx="9675812" cy="787791"/>
          </a:xfrm>
        </p:spPr>
        <p:txBody>
          <a:bodyPr>
            <a:no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Location or spot application</a:t>
            </a:r>
            <a:b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C56F38D-7736-484A-90EA-FE6A5807A51A}"/>
              </a:ext>
            </a:extLst>
          </p:cNvPr>
          <p:cNvSpPr>
            <a:spLocks noGrp="1"/>
          </p:cNvSpPr>
          <p:nvPr>
            <p:ph idx="1"/>
          </p:nvPr>
        </p:nvSpPr>
        <p:spPr>
          <a:xfrm>
            <a:off x="1491175" y="1153551"/>
            <a:ext cx="10227213" cy="5080339"/>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Fertilizers are placed in the root zone or the spot near the roots from which roots can absorb easily.</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i</a:t>
            </a:r>
            <a:r>
              <a:rPr lang="en-US" sz="2800" b="1" dirty="0">
                <a:solidFill>
                  <a:schemeClr val="tx1"/>
                </a:solidFill>
                <a:latin typeface="Times New Roman" panose="02020603050405020304" pitchFamily="18" charset="0"/>
                <a:cs typeface="Times New Roman" panose="02020603050405020304" pitchFamily="18" charset="0"/>
              </a:rPr>
              <a:t>) Contact of drill placement</a:t>
            </a:r>
          </a:p>
          <a:p>
            <a:r>
              <a:rPr lang="en-US" sz="2800" dirty="0">
                <a:solidFill>
                  <a:schemeClr val="tx1"/>
                </a:solidFill>
                <a:latin typeface="Times New Roman" panose="02020603050405020304" pitchFamily="18" charset="0"/>
                <a:cs typeface="Times New Roman" panose="02020603050405020304" pitchFamily="18" charset="0"/>
              </a:rPr>
              <a:t> Fertilizers or are placed at the time of drilling for placing the seed.</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(ii) Band placement </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This is the placement of fertilizers in bands on the side or both sides of the row at about 5 cm away from the seed or plant in any direction. </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(iv) Side dressing </a:t>
            </a:r>
          </a:p>
          <a:p>
            <a:r>
              <a:rPr lang="en-US" sz="2800" dirty="0">
                <a:solidFill>
                  <a:schemeClr val="tx1"/>
                </a:solidFill>
                <a:latin typeface="Times New Roman" panose="02020603050405020304" pitchFamily="18" charset="0"/>
                <a:cs typeface="Times New Roman" panose="02020603050405020304" pitchFamily="18" charset="0"/>
              </a:rPr>
              <a:t> It refers to hill and ring placement of fertilizers. It consists of spreading the fertilizer between the rows or around the plants.</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740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34B98-7D67-42E6-B4A4-A91B8839664B}"/>
              </a:ext>
            </a:extLst>
          </p:cNvPr>
          <p:cNvSpPr>
            <a:spLocks noGrp="1"/>
          </p:cNvSpPr>
          <p:nvPr>
            <p:ph type="title"/>
          </p:nvPr>
        </p:nvSpPr>
        <p:spPr>
          <a:xfrm>
            <a:off x="1959879" y="342756"/>
            <a:ext cx="8911687" cy="740456"/>
          </a:xfrm>
        </p:spPr>
        <p:txBody>
          <a:bodyPr>
            <a:noAutofit/>
          </a:bodyPr>
          <a:lstStyle/>
          <a:p>
            <a:r>
              <a:rPr lang="en-US" sz="4400" b="1" dirty="0">
                <a:latin typeface="Times New Roman" panose="02020603050405020304" pitchFamily="18" charset="0"/>
                <a:cs typeface="Times New Roman" panose="02020603050405020304" pitchFamily="18" charset="0"/>
              </a:rPr>
              <a:t>II. Liquid form </a:t>
            </a:r>
          </a:p>
        </p:txBody>
      </p:sp>
      <p:sp>
        <p:nvSpPr>
          <p:cNvPr id="3" name="Content Placeholder 2">
            <a:extLst>
              <a:ext uri="{FF2B5EF4-FFF2-40B4-BE49-F238E27FC236}">
                <a16:creationId xmlns:a16="http://schemas.microsoft.com/office/drawing/2014/main" xmlns="" id="{74B9EB9F-30C3-4F8A-BD75-474FE9EA5EBD}"/>
              </a:ext>
            </a:extLst>
          </p:cNvPr>
          <p:cNvSpPr>
            <a:spLocks noGrp="1"/>
          </p:cNvSpPr>
          <p:nvPr>
            <p:ph idx="1"/>
          </p:nvPr>
        </p:nvSpPr>
        <p:spPr>
          <a:xfrm>
            <a:off x="1959879" y="1195754"/>
            <a:ext cx="9544733" cy="4715468"/>
          </a:xfrm>
        </p:spPr>
        <p:txBody>
          <a:bodyPr>
            <a:no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Foliar application:</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It refers to spraying of fertilizer solution on the foliage of plants for quick recovery from the deficiency (either N or S).</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Fertigation:</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It is the application of fertilizer dissolved in irrigation water in either open or closed system i.e., lined or unlined open ditches and sprinkler or trickle systems respectively.</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24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A770F-AC16-4F60-9FDB-AC3E961E8333}"/>
              </a:ext>
            </a:extLst>
          </p:cNvPr>
          <p:cNvSpPr>
            <a:spLocks noGrp="1"/>
          </p:cNvSpPr>
          <p:nvPr>
            <p:ph type="title"/>
          </p:nvPr>
        </p:nvSpPr>
        <p:spPr>
          <a:xfrm>
            <a:off x="1969477" y="393896"/>
            <a:ext cx="9535135" cy="914400"/>
          </a:xfrm>
        </p:spPr>
        <p:txBody>
          <a:bodyPr>
            <a:normAutofit/>
          </a:bodyPr>
          <a:lstStyle/>
          <a:p>
            <a:r>
              <a:rPr lang="en-US" sz="44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0EA32755-3C88-493B-8007-7C3E7E6A6FA4}"/>
              </a:ext>
            </a:extLst>
          </p:cNvPr>
          <p:cNvSpPr>
            <a:spLocks noGrp="1"/>
          </p:cNvSpPr>
          <p:nvPr>
            <p:ph idx="1"/>
          </p:nvPr>
        </p:nvSpPr>
        <p:spPr>
          <a:xfrm>
            <a:off x="1055077" y="1645920"/>
            <a:ext cx="10449535" cy="5212080"/>
          </a:xfrm>
        </p:spPr>
        <p:txBody>
          <a:bodyPr>
            <a:no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Starter solutions</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They are solutions of fertilizers prepared in low concentrations which are used for soaking seeds, dipping roots, spraying on seedlings etc., nutrient deficient areas for early establishment and growth.</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Direct application to the soil</a:t>
            </a:r>
          </a:p>
          <a:p>
            <a:r>
              <a:rPr lang="en-US" sz="2800" dirty="0">
                <a:solidFill>
                  <a:schemeClr val="tx1"/>
                </a:solidFill>
                <a:latin typeface="Times New Roman" panose="02020603050405020304" pitchFamily="18" charset="0"/>
                <a:cs typeface="Times New Roman" panose="02020603050405020304" pitchFamily="18" charset="0"/>
              </a:rPr>
              <a:t>Liquid fertilizers like anhydrous ammonia are applied directly to the soil with special injecting equipment's. Liquid manures such as urine, sewage water and cattle shed washing are directly let into the field.</a:t>
            </a:r>
          </a:p>
          <a:p>
            <a:endParaRPr lang="en-US" sz="2800" dirty="0"/>
          </a:p>
        </p:txBody>
      </p:sp>
    </p:spTree>
    <p:extLst>
      <p:ext uri="{BB962C8B-B14F-4D97-AF65-F5344CB8AC3E}">
        <p14:creationId xmlns:p14="http://schemas.microsoft.com/office/powerpoint/2010/main" val="1281447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C5BC5-3C2F-4B23-BF39-A40FD6886F35}"/>
              </a:ext>
            </a:extLst>
          </p:cNvPr>
          <p:cNvSpPr>
            <a:spLocks noGrp="1"/>
          </p:cNvSpPr>
          <p:nvPr>
            <p:ph type="title"/>
          </p:nvPr>
        </p:nvSpPr>
        <p:spPr>
          <a:xfrm>
            <a:off x="1899139" y="239151"/>
            <a:ext cx="9605474" cy="844061"/>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Fertilizer Use In Dryland</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730769B-D363-4BBD-9FF9-D5E543C9C126}"/>
              </a:ext>
            </a:extLst>
          </p:cNvPr>
          <p:cNvSpPr>
            <a:spLocks noGrp="1"/>
          </p:cNvSpPr>
          <p:nvPr>
            <p:ph idx="1"/>
          </p:nvPr>
        </p:nvSpPr>
        <p:spPr>
          <a:xfrm>
            <a:off x="1406769" y="661182"/>
            <a:ext cx="10564837" cy="5250040"/>
          </a:xfrm>
        </p:spPr>
        <p:txBody>
          <a:bodyPr>
            <a:noAutofit/>
          </a:bodyPr>
          <a:lstStyle/>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In drylands, availability of nutrients become the limiting factor.</a:t>
            </a:r>
          </a:p>
          <a:p>
            <a:r>
              <a:rPr lang="en-US" sz="2800" dirty="0">
                <a:solidFill>
                  <a:schemeClr val="tx1"/>
                </a:solidFill>
                <a:latin typeface="Times New Roman" panose="02020603050405020304" pitchFamily="18" charset="0"/>
                <a:cs typeface="Times New Roman" panose="02020603050405020304" pitchFamily="18" charset="0"/>
              </a:rPr>
              <a:t>Response of crops to fertilizers varied with available soil moisture.</a:t>
            </a:r>
          </a:p>
          <a:p>
            <a:r>
              <a:rPr lang="en-US" sz="2800" dirty="0">
                <a:solidFill>
                  <a:schemeClr val="tx1"/>
                </a:solidFill>
                <a:latin typeface="Times New Roman" panose="02020603050405020304" pitchFamily="18" charset="0"/>
                <a:cs typeface="Times New Roman" panose="02020603050405020304" pitchFamily="18" charset="0"/>
              </a:rPr>
              <a:t>Higher the rainfall, greater the response in shallow soils.</a:t>
            </a:r>
          </a:p>
          <a:p>
            <a:r>
              <a:rPr lang="en-US" sz="2800" dirty="0">
                <a:solidFill>
                  <a:schemeClr val="tx1"/>
                </a:solidFill>
                <a:latin typeface="Times New Roman" panose="02020603050405020304" pitchFamily="18" charset="0"/>
                <a:cs typeface="Times New Roman" panose="02020603050405020304" pitchFamily="18" charset="0"/>
              </a:rPr>
              <a:t>For efficient use of applied fertilizer, it should be applied in furrows below the seed using seed cum fertilizer drills. </a:t>
            </a:r>
          </a:p>
          <a:p>
            <a:r>
              <a:rPr lang="en-US" sz="2800" dirty="0">
                <a:solidFill>
                  <a:schemeClr val="tx1"/>
                </a:solidFill>
                <a:latin typeface="Times New Roman" panose="02020603050405020304" pitchFamily="18" charset="0"/>
                <a:cs typeface="Times New Roman" panose="02020603050405020304" pitchFamily="18" charset="0"/>
              </a:rPr>
              <a:t>Response of post-rainy season crops i.e. rabi crops to fertilizers will depend on stored moisture in the profile. </a:t>
            </a:r>
          </a:p>
          <a:p>
            <a:r>
              <a:rPr lang="en-US" sz="2800" dirty="0">
                <a:solidFill>
                  <a:schemeClr val="tx1"/>
                </a:solidFill>
                <a:latin typeface="Times New Roman" panose="02020603050405020304" pitchFamily="18" charset="0"/>
                <a:cs typeface="Times New Roman" panose="02020603050405020304" pitchFamily="18" charset="0"/>
              </a:rPr>
              <a:t>Most of the nutrients have to be band placed in the soil at sowing as basal application. </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123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412B8-CBFA-4045-A54B-4EFFDF624EA3}"/>
              </a:ext>
            </a:extLst>
          </p:cNvPr>
          <p:cNvSpPr>
            <a:spLocks noGrp="1"/>
          </p:cNvSpPr>
          <p:nvPr>
            <p:ph type="title"/>
          </p:nvPr>
        </p:nvSpPr>
        <p:spPr>
          <a:xfrm>
            <a:off x="1856935" y="281354"/>
            <a:ext cx="9647677" cy="665424"/>
          </a:xfrm>
        </p:spPr>
        <p:txBody>
          <a:bodyPr>
            <a:no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91C1223A-D873-47C5-B30D-DF8B54F2E976}"/>
              </a:ext>
            </a:extLst>
          </p:cNvPr>
          <p:cNvSpPr>
            <a:spLocks noGrp="1"/>
          </p:cNvSpPr>
          <p:nvPr>
            <p:ph idx="1"/>
          </p:nvPr>
        </p:nvSpPr>
        <p:spPr>
          <a:xfrm>
            <a:off x="1420837" y="1139483"/>
            <a:ext cx="10083775" cy="5437163"/>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 For kharif crops, nitrogen can be applied in splits depending on rainfall.</a:t>
            </a:r>
          </a:p>
          <a:p>
            <a:r>
              <a:rPr lang="en-US" sz="2800" dirty="0">
                <a:solidFill>
                  <a:schemeClr val="tx1"/>
                </a:solidFill>
                <a:latin typeface="Times New Roman" panose="02020603050405020304" pitchFamily="18" charset="0"/>
                <a:cs typeface="Times New Roman" panose="02020603050405020304" pitchFamily="18" charset="0"/>
              </a:rPr>
              <a:t>Second split may be avoided if the soil moisture is not adequate for top dressing in time.</a:t>
            </a:r>
          </a:p>
          <a:p>
            <a:r>
              <a:rPr lang="en-US" sz="2800" dirty="0">
                <a:solidFill>
                  <a:schemeClr val="tx1"/>
                </a:solidFill>
                <a:latin typeface="Times New Roman" panose="02020603050405020304" pitchFamily="18" charset="0"/>
                <a:cs typeface="Times New Roman" panose="02020603050405020304" pitchFamily="18" charset="0"/>
              </a:rPr>
              <a:t>In dryland agriculture, application of bulky organic manures along with inorganic fertilizers leads to complementary effect of applied manures and fertilizers.</a:t>
            </a:r>
          </a:p>
          <a:p>
            <a:r>
              <a:rPr lang="en-US" sz="2800" dirty="0">
                <a:solidFill>
                  <a:schemeClr val="tx1"/>
                </a:solidFill>
                <a:latin typeface="Times New Roman" panose="02020603050405020304" pitchFamily="18" charset="0"/>
                <a:cs typeface="Times New Roman" panose="02020603050405020304" pitchFamily="18" charset="0"/>
              </a:rPr>
              <a:t>Bulky organic manures help to improve the moisture holding capacity of soils for crop use by increasing soil organic matter content.</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226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8469" y="0"/>
            <a:ext cx="6895423" cy="1440533"/>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Green Manuring</a:t>
            </a:r>
          </a:p>
        </p:txBody>
      </p:sp>
      <p:sp>
        <p:nvSpPr>
          <p:cNvPr id="3" name="Subtitle 2"/>
          <p:cNvSpPr>
            <a:spLocks noGrp="1"/>
          </p:cNvSpPr>
          <p:nvPr>
            <p:ph type="subTitle" idx="1"/>
          </p:nvPr>
        </p:nvSpPr>
        <p:spPr>
          <a:xfrm>
            <a:off x="1669774" y="1880315"/>
            <a:ext cx="10071652" cy="3261575"/>
          </a:xfrm>
        </p:spPr>
        <p:txBody>
          <a:bodyPr>
            <a:noAutofit/>
          </a:bodyPr>
          <a:lstStyle/>
          <a:p>
            <a:pPr algn="l"/>
            <a:r>
              <a:rPr lang="en-US" sz="2800" dirty="0">
                <a:solidFill>
                  <a:schemeClr val="tx1"/>
                </a:solidFill>
                <a:latin typeface="Times New Roman" panose="02020603050405020304" pitchFamily="18" charset="0"/>
                <a:cs typeface="Times New Roman" panose="02020603050405020304" pitchFamily="18" charset="0"/>
              </a:rPr>
              <a:t>Green manuring is the practice of enriching the soil by turning undecomposed plant material (except crop residue).</a:t>
            </a:r>
          </a:p>
          <a:p>
            <a:pPr lvl="0">
              <a:buClr>
                <a:srgbClr val="B31166"/>
              </a:buClr>
              <a:buSzPct val="80000"/>
            </a:pP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OR</a:t>
            </a:r>
          </a:p>
          <a:p>
            <a:pPr>
              <a:buClr>
                <a:srgbClr val="B31166"/>
              </a:buClr>
              <a:buSzPct val="80000"/>
            </a:pPr>
            <a:r>
              <a:rPr lang="en-US" sz="2800" dirty="0">
                <a:solidFill>
                  <a:schemeClr val="tx1"/>
                </a:solidFill>
                <a:latin typeface="Times New Roman" panose="02020603050405020304" pitchFamily="18" charset="0"/>
                <a:cs typeface="Times New Roman" panose="02020603050405020304" pitchFamily="18" charset="0"/>
              </a:rPr>
              <a:t>It can be defined as a practice of ploughing or turning into the soil, undecomposed green plant tissues for the purpose of improving the soil fertility.</a:t>
            </a:r>
            <a:endParaRPr lang="en-US" altLang="en-US" sz="2800" dirty="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394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2322082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1" y="267286"/>
            <a:ext cx="9253781" cy="1083212"/>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Types of green manuring:</a:t>
            </a:r>
          </a:p>
        </p:txBody>
      </p:sp>
      <p:sp>
        <p:nvSpPr>
          <p:cNvPr id="3" name="Content Placeholder 2"/>
          <p:cNvSpPr>
            <a:spLocks noGrp="1"/>
          </p:cNvSpPr>
          <p:nvPr>
            <p:ph idx="1"/>
          </p:nvPr>
        </p:nvSpPr>
        <p:spPr>
          <a:xfrm>
            <a:off x="1814732" y="1505243"/>
            <a:ext cx="9689880" cy="1923757"/>
          </a:xfrm>
        </p:spPr>
        <p:txBody>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There are two types of green manuring</a:t>
            </a:r>
          </a:p>
          <a:p>
            <a:r>
              <a:rPr lang="en-US" sz="2400" b="1" dirty="0">
                <a:solidFill>
                  <a:schemeClr val="tx1"/>
                </a:solidFill>
                <a:latin typeface="Times New Roman" panose="02020603050405020304" pitchFamily="18" charset="0"/>
                <a:cs typeface="Times New Roman" panose="02020603050405020304" pitchFamily="18" charset="0"/>
              </a:rPr>
              <a:t>1. Green manuring in-situ</a:t>
            </a:r>
          </a:p>
          <a:p>
            <a:r>
              <a:rPr lang="en-US" sz="2400" b="1" dirty="0">
                <a:solidFill>
                  <a:schemeClr val="tx1"/>
                </a:solidFill>
                <a:latin typeface="Times New Roman" panose="02020603050405020304" pitchFamily="18" charset="0"/>
                <a:cs typeface="Times New Roman" panose="02020603050405020304" pitchFamily="18" charset="0"/>
              </a:rPr>
              <a:t>2. Green leaf manuring</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636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AF979-DEDC-4B33-92E7-6871C55D3182}"/>
              </a:ext>
            </a:extLst>
          </p:cNvPr>
          <p:cNvSpPr>
            <a:spLocks noGrp="1"/>
          </p:cNvSpPr>
          <p:nvPr>
            <p:ph type="title"/>
          </p:nvPr>
        </p:nvSpPr>
        <p:spPr>
          <a:xfrm>
            <a:off x="2264899" y="281354"/>
            <a:ext cx="9239714" cy="1209821"/>
          </a:xfrm>
        </p:spPr>
        <p:txBody>
          <a:bodyPr>
            <a:normAutofit/>
          </a:bodyPr>
          <a:lstStyle/>
          <a:p>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Green-manuring in situ</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BB5E8F42-E710-458E-ABCD-21E7FDA9B3FE}"/>
              </a:ext>
            </a:extLst>
          </p:cNvPr>
          <p:cNvSpPr>
            <a:spLocks noGrp="1"/>
          </p:cNvSpPr>
          <p:nvPr>
            <p:ph idx="1"/>
          </p:nvPr>
        </p:nvSpPr>
        <p:spPr>
          <a:xfrm>
            <a:off x="1688123" y="1491176"/>
            <a:ext cx="9816489" cy="1659988"/>
          </a:xfrm>
        </p:spPr>
        <p:txBody>
          <a:bodyPr>
            <a:normAutofit/>
          </a:bodyPr>
          <a:lstStyle/>
          <a:p>
            <a:pPr marL="0" indent="0">
              <a:buNone/>
            </a:pPr>
            <a:r>
              <a:rPr lang="en-US" altLang="en-US" sz="2800" dirty="0">
                <a:solidFill>
                  <a:schemeClr val="tx1"/>
                </a:solidFill>
                <a:latin typeface="Times New Roman" panose="02020603050405020304" pitchFamily="18" charset="0"/>
                <a:cs typeface="Times New Roman" panose="02020603050405020304" pitchFamily="18" charset="0"/>
              </a:rPr>
              <a:t>This is the growing and burying of a green manure crop in the same field as the one to be manured. </a:t>
            </a:r>
          </a:p>
          <a:p>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3">
            <a:extLst>
              <a:ext uri="{FF2B5EF4-FFF2-40B4-BE49-F238E27FC236}">
                <a16:creationId xmlns:a16="http://schemas.microsoft.com/office/drawing/2014/main" xmlns="" id="{B80BF7F9-6EBA-472A-BC88-1FB5D6FE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0" y="2657213"/>
            <a:ext cx="6329081" cy="4200787"/>
          </a:xfrm>
          <a:prstGeom prst="rect">
            <a:avLst/>
          </a:prstGeom>
        </p:spPr>
      </p:pic>
    </p:spTree>
    <p:extLst>
      <p:ext uri="{BB962C8B-B14F-4D97-AF65-F5344CB8AC3E}">
        <p14:creationId xmlns:p14="http://schemas.microsoft.com/office/powerpoint/2010/main" val="1721809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7A7B3-58AE-4186-BE8B-5433E1E70841}"/>
              </a:ext>
            </a:extLst>
          </p:cNvPr>
          <p:cNvSpPr>
            <a:spLocks noGrp="1"/>
          </p:cNvSpPr>
          <p:nvPr>
            <p:ph type="title"/>
          </p:nvPr>
        </p:nvSpPr>
        <p:spPr/>
        <p:txBody>
          <a:bodyPr>
            <a:normAutofit/>
          </a:bodyPr>
          <a:lstStyle/>
          <a:p>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Green-leaf manuring</a:t>
            </a:r>
            <a:endParaRPr lang="en-US" sz="4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6ACC722-EDC7-4152-913D-B0D30E237C31}"/>
              </a:ext>
            </a:extLst>
          </p:cNvPr>
          <p:cNvSpPr>
            <a:spLocks noGrp="1"/>
          </p:cNvSpPr>
          <p:nvPr>
            <p:ph idx="1"/>
          </p:nvPr>
        </p:nvSpPr>
        <p:spPr>
          <a:xfrm>
            <a:off x="1477107" y="2133600"/>
            <a:ext cx="10367889" cy="3777622"/>
          </a:xfrm>
        </p:spPr>
        <p:txBody>
          <a:bodyPr>
            <a:normAutofit/>
          </a:bodyPr>
          <a:lstStyle/>
          <a:p>
            <a:r>
              <a:rPr lang="en-US" altLang="en-US" sz="2800" dirty="0">
                <a:solidFill>
                  <a:schemeClr val="tx1"/>
                </a:solidFill>
                <a:latin typeface="Times New Roman" panose="02020603050405020304" pitchFamily="18" charset="0"/>
                <a:cs typeface="Times New Roman" panose="02020603050405020304" pitchFamily="18" charset="0"/>
              </a:rPr>
              <a:t>GLM refers to turning into the soil green leaves and twigs collected from shrubs and trees grown on bundhs, wastelands or nearby forest areas.</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98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Fertilizer</a:t>
            </a:r>
          </a:p>
        </p:txBody>
      </p:sp>
      <p:sp>
        <p:nvSpPr>
          <p:cNvPr id="3" name="Content Placeholder 2"/>
          <p:cNvSpPr>
            <a:spLocks noGrp="1"/>
          </p:cNvSpPr>
          <p:nvPr>
            <p:ph idx="1"/>
          </p:nvPr>
        </p:nvSpPr>
        <p:spPr>
          <a:xfrm>
            <a:off x="1192696" y="1537252"/>
            <a:ext cx="10535478" cy="4373970"/>
          </a:xfrm>
        </p:spPr>
        <p:txBody>
          <a:bodyPr>
            <a:normAutofit/>
          </a:bodyPr>
          <a:lstStyle/>
          <a:p>
            <a:r>
              <a:rPr lang="en-US" sz="2800" b="1" dirty="0">
                <a:solidFill>
                  <a:schemeClr val="tx1"/>
                </a:solidFill>
                <a:latin typeface="Times New Roman" panose="02020603050405020304" pitchFamily="18" charset="0"/>
                <a:cs typeface="Times New Roman" panose="02020603050405020304" pitchFamily="18" charset="0"/>
              </a:rPr>
              <a:t>Fertilizer</a:t>
            </a:r>
            <a:r>
              <a:rPr lang="en-US" sz="2800" dirty="0">
                <a:solidFill>
                  <a:schemeClr val="tx1"/>
                </a:solidFill>
                <a:latin typeface="Times New Roman" panose="02020603050405020304" pitchFamily="18" charset="0"/>
                <a:cs typeface="Times New Roman" panose="02020603050405020304" pitchFamily="18" charset="0"/>
              </a:rPr>
              <a:t> is any material of natural or synthetic origin  that is applied to soils or to plant tissues (usually leaves) to supply one or more plant nutrients essential to the growth of plants.</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OR</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Natural or artificial substance containing the chemical elements that improve growth and productiveness of plants.</a:t>
            </a:r>
          </a:p>
        </p:txBody>
      </p:sp>
    </p:spTree>
    <p:extLst>
      <p:ext uri="{BB962C8B-B14F-4D97-AF65-F5344CB8AC3E}">
        <p14:creationId xmlns:p14="http://schemas.microsoft.com/office/powerpoint/2010/main" val="1724639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 Of Green Manuring</a:t>
            </a:r>
          </a:p>
        </p:txBody>
      </p:sp>
      <p:sp>
        <p:nvSpPr>
          <p:cNvPr id="3" name="Content Placeholder 2"/>
          <p:cNvSpPr>
            <a:spLocks noGrp="1"/>
          </p:cNvSpPr>
          <p:nvPr>
            <p:ph idx="1"/>
          </p:nvPr>
        </p:nvSpPr>
        <p:spPr>
          <a:xfrm>
            <a:off x="1790162" y="2160104"/>
            <a:ext cx="8533281" cy="3591339"/>
          </a:xfrm>
        </p:spPr>
        <p:txBody>
          <a:bodyPr>
            <a:normAutofit lnSpcReduction="10000"/>
          </a:bodyPr>
          <a:lstStyle/>
          <a:p>
            <a:r>
              <a:rPr lang="en-US" sz="2400" dirty="0">
                <a:solidFill>
                  <a:schemeClr val="tx1"/>
                </a:solidFill>
                <a:latin typeface="Times New Roman" panose="02020603050405020304" pitchFamily="18" charset="0"/>
                <a:cs typeface="Times New Roman" panose="02020603050405020304" pitchFamily="18" charset="0"/>
              </a:rPr>
              <a:t>Mostly practiced in kharif season.</a:t>
            </a:r>
          </a:p>
          <a:p>
            <a:r>
              <a:rPr lang="en-US" sz="2400" dirty="0">
                <a:solidFill>
                  <a:schemeClr val="tx1"/>
                </a:solidFill>
                <a:latin typeface="Times New Roman" panose="02020603050405020304" pitchFamily="18" charset="0"/>
                <a:cs typeface="Times New Roman" panose="02020603050405020304" pitchFamily="18" charset="0"/>
              </a:rPr>
              <a:t>High temperature help in rapid decomposition.</a:t>
            </a:r>
          </a:p>
          <a:p>
            <a:r>
              <a:rPr lang="en-US" sz="2400" dirty="0">
                <a:solidFill>
                  <a:schemeClr val="tx1"/>
                </a:solidFill>
                <a:latin typeface="Times New Roman" panose="02020603050405020304" pitchFamily="18" charset="0"/>
                <a:cs typeface="Times New Roman" panose="02020603050405020304" pitchFamily="18" charset="0"/>
              </a:rPr>
              <a:t>Six weeks usually required to complete decomposition.</a:t>
            </a:r>
          </a:p>
          <a:p>
            <a:r>
              <a:rPr lang="en-US" sz="2400" dirty="0">
                <a:solidFill>
                  <a:schemeClr val="tx1"/>
                </a:solidFill>
                <a:latin typeface="Times New Roman" panose="02020603050405020304" pitchFamily="18" charset="0"/>
                <a:cs typeface="Times New Roman" panose="02020603050405020304" pitchFamily="18" charset="0"/>
              </a:rPr>
              <a:t> When there is not enough water for a cash crop.</a:t>
            </a:r>
          </a:p>
          <a:p>
            <a:r>
              <a:rPr lang="en-US" sz="2400" dirty="0">
                <a:solidFill>
                  <a:schemeClr val="tx1"/>
                </a:solidFill>
                <a:latin typeface="Times New Roman" panose="02020603050405020304" pitchFamily="18" charset="0"/>
                <a:cs typeface="Times New Roman" panose="02020603050405020304" pitchFamily="18" charset="0"/>
              </a:rPr>
              <a:t>When there is a free period between crops and enough moisture available.</a:t>
            </a:r>
          </a:p>
          <a:p>
            <a:r>
              <a:rPr lang="en-US" sz="2400" dirty="0">
                <a:solidFill>
                  <a:schemeClr val="tx1"/>
                </a:solidFill>
                <a:latin typeface="Times New Roman" panose="02020603050405020304" pitchFamily="18" charset="0"/>
                <a:cs typeface="Times New Roman" panose="02020603050405020304" pitchFamily="18" charset="0"/>
              </a:rPr>
              <a:t>When additional residues need to be generated.</a:t>
            </a:r>
          </a:p>
          <a:p>
            <a:r>
              <a:rPr lang="en-US" sz="2400" dirty="0">
                <a:solidFill>
                  <a:schemeClr val="tx1"/>
                </a:solidFill>
                <a:latin typeface="Times New Roman" panose="02020603050405020304" pitchFamily="18" charset="0"/>
                <a:cs typeface="Times New Roman" panose="02020603050405020304" pitchFamily="18" charset="0"/>
              </a:rPr>
              <a:t>When producing a cash crop is not profitable or too risky.</a:t>
            </a: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809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19702-9219-4823-A326-D914A582CC5C}"/>
              </a:ext>
            </a:extLst>
          </p:cNvPr>
          <p:cNvSpPr>
            <a:spLocks noGrp="1"/>
          </p:cNvSpPr>
          <p:nvPr>
            <p:ph type="title"/>
          </p:nvPr>
        </p:nvSpPr>
        <p:spPr>
          <a:xfrm>
            <a:off x="1983545" y="351692"/>
            <a:ext cx="9521067" cy="872197"/>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Characteristics of a good manuring</a:t>
            </a:r>
            <a:endParaRPr lang="en-US" sz="4400" dirty="0"/>
          </a:p>
        </p:txBody>
      </p:sp>
      <p:sp>
        <p:nvSpPr>
          <p:cNvPr id="3" name="Content Placeholder 2">
            <a:extLst>
              <a:ext uri="{FF2B5EF4-FFF2-40B4-BE49-F238E27FC236}">
                <a16:creationId xmlns:a16="http://schemas.microsoft.com/office/drawing/2014/main" xmlns="" id="{2880CCDD-545A-4820-823B-B4C25DB1F9CA}"/>
              </a:ext>
            </a:extLst>
          </p:cNvPr>
          <p:cNvSpPr>
            <a:spLocks noGrp="1"/>
          </p:cNvSpPr>
          <p:nvPr>
            <p:ph idx="1"/>
          </p:nvPr>
        </p:nvSpPr>
        <p:spPr>
          <a:xfrm>
            <a:off x="2194560" y="1772529"/>
            <a:ext cx="9310052" cy="4138693"/>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Leguminous.</a:t>
            </a:r>
          </a:p>
          <a:p>
            <a:r>
              <a:rPr lang="en-US" sz="2800" dirty="0">
                <a:solidFill>
                  <a:schemeClr val="tx1"/>
                </a:solidFill>
                <a:latin typeface="Times New Roman" panose="02020603050405020304" pitchFamily="18" charset="0"/>
                <a:cs typeface="Times New Roman" panose="02020603050405020304" pitchFamily="18" charset="0"/>
              </a:rPr>
              <a:t>Fast growing.</a:t>
            </a:r>
          </a:p>
          <a:p>
            <a:r>
              <a:rPr lang="en-US" sz="2800" dirty="0">
                <a:solidFill>
                  <a:schemeClr val="tx1"/>
                </a:solidFill>
                <a:latin typeface="Times New Roman" panose="02020603050405020304" pitchFamily="18" charset="0"/>
                <a:cs typeface="Times New Roman" panose="02020603050405020304" pitchFamily="18" charset="0"/>
              </a:rPr>
              <a:t>Fast to decompose.</a:t>
            </a:r>
          </a:p>
          <a:p>
            <a:r>
              <a:rPr lang="en-US" sz="2800" dirty="0">
                <a:solidFill>
                  <a:schemeClr val="tx1"/>
                </a:solidFill>
                <a:latin typeface="Times New Roman" panose="02020603050405020304" pitchFamily="18" charset="0"/>
                <a:cs typeface="Times New Roman" panose="02020603050405020304" pitchFamily="18" charset="0"/>
              </a:rPr>
              <a:t>Plants are fleshy and soft.</a:t>
            </a:r>
          </a:p>
          <a:p>
            <a:r>
              <a:rPr lang="en-US" sz="2800" dirty="0">
                <a:solidFill>
                  <a:schemeClr val="tx1"/>
                </a:solidFill>
                <a:latin typeface="Times New Roman" panose="02020603050405020304" pitchFamily="18" charset="0"/>
                <a:cs typeface="Times New Roman" panose="02020603050405020304" pitchFamily="18" charset="0"/>
              </a:rPr>
              <a:t>Don't attract pests and diseases.</a:t>
            </a:r>
          </a:p>
          <a:p>
            <a:r>
              <a:rPr lang="en-US" sz="2800" dirty="0">
                <a:solidFill>
                  <a:schemeClr val="tx1"/>
                </a:solidFill>
                <a:latin typeface="Times New Roman" panose="02020603050405020304" pitchFamily="18" charset="0"/>
                <a:cs typeface="Times New Roman" panose="02020603050405020304" pitchFamily="18" charset="0"/>
              </a:rPr>
              <a:t>Don't compete with crops.</a:t>
            </a:r>
          </a:p>
          <a:p>
            <a:r>
              <a:rPr lang="en-US" sz="2800" dirty="0">
                <a:solidFill>
                  <a:schemeClr val="tx1"/>
                </a:solidFill>
                <a:latin typeface="Times New Roman" panose="02020603050405020304" pitchFamily="18" charset="0"/>
                <a:cs typeface="Times New Roman" panose="02020603050405020304" pitchFamily="18" charset="0"/>
              </a:rPr>
              <a:t>Provide nutrients needed in the soil.</a:t>
            </a:r>
          </a:p>
          <a:p>
            <a:endParaRPr lang="en-US" sz="2800" dirty="0">
              <a:solidFill>
                <a:schemeClr val="tx1"/>
              </a:solidFill>
            </a:endParaRPr>
          </a:p>
        </p:txBody>
      </p:sp>
    </p:spTree>
    <p:extLst>
      <p:ext uri="{BB962C8B-B14F-4D97-AF65-F5344CB8AC3E}">
        <p14:creationId xmlns:p14="http://schemas.microsoft.com/office/powerpoint/2010/main" val="2859073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ABDF4-4845-465D-AD76-0A68B8C521DA}"/>
              </a:ext>
            </a:extLst>
          </p:cNvPr>
          <p:cNvSpPr>
            <a:spLocks noGrp="1"/>
          </p:cNvSpPr>
          <p:nvPr>
            <p:ph type="title"/>
          </p:nvPr>
        </p:nvSpPr>
        <p:spPr>
          <a:xfrm>
            <a:off x="1997613" y="407963"/>
            <a:ext cx="9507000" cy="1041009"/>
          </a:xfrm>
        </p:spPr>
        <p:txBody>
          <a:bodyPr>
            <a:no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Characteristics of green manure crop</a:t>
            </a:r>
          </a:p>
        </p:txBody>
      </p:sp>
      <p:sp>
        <p:nvSpPr>
          <p:cNvPr id="3" name="Content Placeholder 2">
            <a:extLst>
              <a:ext uri="{FF2B5EF4-FFF2-40B4-BE49-F238E27FC236}">
                <a16:creationId xmlns:a16="http://schemas.microsoft.com/office/drawing/2014/main" xmlns="" id="{95212C1C-8D2B-4544-8D60-42F57138EE09}"/>
              </a:ext>
            </a:extLst>
          </p:cNvPr>
          <p:cNvSpPr>
            <a:spLocks noGrp="1"/>
          </p:cNvSpPr>
          <p:nvPr>
            <p:ph idx="1"/>
          </p:nvPr>
        </p:nvSpPr>
        <p:spPr>
          <a:xfrm>
            <a:off x="1856935" y="1448972"/>
            <a:ext cx="9647677" cy="5409028"/>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Easy to establish.</a:t>
            </a:r>
          </a:p>
          <a:p>
            <a:r>
              <a:rPr lang="en-US" sz="2800" dirty="0">
                <a:solidFill>
                  <a:schemeClr val="tx1"/>
                </a:solidFill>
                <a:latin typeface="Times New Roman" panose="02020603050405020304" pitchFamily="18" charset="0"/>
                <a:cs typeface="Times New Roman" panose="02020603050405020304" pitchFamily="18" charset="0"/>
              </a:rPr>
              <a:t>Should have deep root system.</a:t>
            </a:r>
          </a:p>
          <a:p>
            <a:r>
              <a:rPr lang="en-US" sz="2800" dirty="0">
                <a:solidFill>
                  <a:schemeClr val="tx1"/>
                </a:solidFill>
                <a:latin typeface="Times New Roman" panose="02020603050405020304" pitchFamily="18" charset="0"/>
                <a:cs typeface="Times New Roman" panose="02020603050405020304" pitchFamily="18" charset="0"/>
              </a:rPr>
              <a:t>It should have little water requirement.</a:t>
            </a:r>
          </a:p>
          <a:p>
            <a:r>
              <a:rPr lang="en-US" sz="2800" dirty="0">
                <a:solidFill>
                  <a:schemeClr val="tx1"/>
                </a:solidFill>
                <a:latin typeface="Times New Roman" panose="02020603050405020304" pitchFamily="18" charset="0"/>
                <a:cs typeface="Times New Roman" panose="02020603050405020304" pitchFamily="18" charset="0"/>
              </a:rPr>
              <a:t>The seed should be relatively inexpensive.</a:t>
            </a:r>
          </a:p>
          <a:p>
            <a:r>
              <a:rPr lang="en-US" sz="2800" dirty="0">
                <a:solidFill>
                  <a:schemeClr val="tx1"/>
                </a:solidFill>
                <a:latin typeface="Times New Roman" panose="02020603050405020304" pitchFamily="18" charset="0"/>
                <a:cs typeface="Times New Roman" panose="02020603050405020304" pitchFamily="18" charset="0"/>
              </a:rPr>
              <a:t>Capable of making a good stand on poor and exhausted soil.</a:t>
            </a:r>
          </a:p>
          <a:p>
            <a:r>
              <a:rPr lang="en-US" sz="2800" dirty="0">
                <a:solidFill>
                  <a:schemeClr val="tx1"/>
                </a:solidFill>
                <a:latin typeface="Times New Roman" panose="02020603050405020304" pitchFamily="18" charset="0"/>
                <a:cs typeface="Times New Roman" panose="02020603050405020304" pitchFamily="18" charset="0"/>
              </a:rPr>
              <a:t>Tolerate to drought ,shade ,flood and adverse temperature, pest and diseases.</a:t>
            </a:r>
          </a:p>
          <a:p>
            <a:r>
              <a:rPr lang="en-US" sz="2800" dirty="0">
                <a:solidFill>
                  <a:schemeClr val="tx1"/>
                </a:solidFill>
                <a:latin typeface="Times New Roman" panose="02020603050405020304" pitchFamily="18" charset="0"/>
                <a:cs typeface="Times New Roman" panose="02020603050405020304" pitchFamily="18" charset="0"/>
              </a:rPr>
              <a:t>It should have an ability to accumulate large biomass and nitrogen in short period of4-6 weeks which could be easily incorporated.</a:t>
            </a:r>
          </a:p>
          <a:p>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514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C87D4-76A0-4431-A21D-028BC785ED3F}"/>
              </a:ext>
            </a:extLst>
          </p:cNvPr>
          <p:cNvSpPr>
            <a:spLocks noGrp="1"/>
          </p:cNvSpPr>
          <p:nvPr>
            <p:ph type="title"/>
          </p:nvPr>
        </p:nvSpPr>
        <p:spPr>
          <a:xfrm>
            <a:off x="2180492" y="365761"/>
            <a:ext cx="9324119" cy="815926"/>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Major Green Manure Crops</a:t>
            </a:r>
            <a:endParaRPr lang="en-US" sz="4400" dirty="0"/>
          </a:p>
        </p:txBody>
      </p:sp>
      <p:sp>
        <p:nvSpPr>
          <p:cNvPr id="3" name="Text Placeholder 2">
            <a:extLst>
              <a:ext uri="{FF2B5EF4-FFF2-40B4-BE49-F238E27FC236}">
                <a16:creationId xmlns:a16="http://schemas.microsoft.com/office/drawing/2014/main" xmlns="" id="{190BC91F-91C7-43B1-A3EF-CA2D09F73FEA}"/>
              </a:ext>
            </a:extLst>
          </p:cNvPr>
          <p:cNvSpPr>
            <a:spLocks noGrp="1"/>
          </p:cNvSpPr>
          <p:nvPr>
            <p:ph type="body" idx="1"/>
          </p:nvPr>
        </p:nvSpPr>
        <p:spPr>
          <a:xfrm>
            <a:off x="2405575" y="1181687"/>
            <a:ext cx="4526530" cy="942535"/>
          </a:xfrm>
        </p:spPr>
        <p:txBody>
          <a:bodyPr/>
          <a:lstStyle/>
          <a:p>
            <a:pPr marL="571500" lvl="0" indent="-571500">
              <a:buClrTx/>
              <a:buFont typeface="+mj-lt"/>
              <a:buAutoNum type="romanLcPeriod"/>
            </a:pPr>
            <a:r>
              <a:rPr lang="en-US" sz="2800" b="1" dirty="0">
                <a:solidFill>
                  <a:prstClr val="black"/>
                </a:solidFill>
                <a:latin typeface="Times New Roman" panose="02020603050405020304" pitchFamily="18" charset="0"/>
                <a:cs typeface="Times New Roman" panose="02020603050405020304" pitchFamily="18" charset="0"/>
              </a:rPr>
              <a:t>Legumes</a:t>
            </a:r>
          </a:p>
          <a:p>
            <a:pPr>
              <a:buClrTx/>
            </a:pPr>
            <a:endParaRPr lang="en-US" dirty="0"/>
          </a:p>
        </p:txBody>
      </p:sp>
      <p:sp>
        <p:nvSpPr>
          <p:cNvPr id="4" name="Content Placeholder 3">
            <a:extLst>
              <a:ext uri="{FF2B5EF4-FFF2-40B4-BE49-F238E27FC236}">
                <a16:creationId xmlns:a16="http://schemas.microsoft.com/office/drawing/2014/main" xmlns="" id="{952E297F-A11A-419A-A918-548FC7EEBCA3}"/>
              </a:ext>
            </a:extLst>
          </p:cNvPr>
          <p:cNvSpPr>
            <a:spLocks noGrp="1"/>
          </p:cNvSpPr>
          <p:nvPr>
            <p:ph sz="half" idx="2"/>
          </p:nvPr>
        </p:nvSpPr>
        <p:spPr>
          <a:xfrm>
            <a:off x="2589212" y="1772529"/>
            <a:ext cx="4342893" cy="4923693"/>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Jantar</a:t>
            </a:r>
          </a:p>
          <a:p>
            <a:r>
              <a:rPr lang="en-US" sz="2800" dirty="0">
                <a:solidFill>
                  <a:schemeClr val="tx1"/>
                </a:solidFill>
                <a:latin typeface="Times New Roman" panose="02020603050405020304" pitchFamily="18" charset="0"/>
                <a:cs typeface="Times New Roman" panose="02020603050405020304" pitchFamily="18" charset="0"/>
              </a:rPr>
              <a:t>Guara</a:t>
            </a:r>
          </a:p>
          <a:p>
            <a:r>
              <a:rPr lang="en-US" sz="2800" dirty="0">
                <a:solidFill>
                  <a:schemeClr val="tx1"/>
                </a:solidFill>
                <a:latin typeface="Times New Roman" panose="02020603050405020304" pitchFamily="18" charset="0"/>
                <a:cs typeface="Times New Roman" panose="02020603050405020304" pitchFamily="18" charset="0"/>
              </a:rPr>
              <a:t>Alfalfa</a:t>
            </a:r>
          </a:p>
          <a:p>
            <a:r>
              <a:rPr lang="en-US" sz="2800" dirty="0">
                <a:solidFill>
                  <a:schemeClr val="tx1"/>
                </a:solidFill>
                <a:latin typeface="Times New Roman" panose="02020603050405020304" pitchFamily="18" charset="0"/>
                <a:cs typeface="Times New Roman" panose="02020603050405020304" pitchFamily="18" charset="0"/>
              </a:rPr>
              <a:t>Field pea</a:t>
            </a:r>
          </a:p>
          <a:p>
            <a:r>
              <a:rPr lang="en-US" sz="2800" dirty="0">
                <a:solidFill>
                  <a:schemeClr val="tx1"/>
                </a:solidFill>
                <a:latin typeface="Times New Roman" panose="02020603050405020304" pitchFamily="18" charset="0"/>
                <a:cs typeface="Times New Roman" panose="02020603050405020304" pitchFamily="18" charset="0"/>
              </a:rPr>
              <a:t>Soybean</a:t>
            </a:r>
          </a:p>
          <a:p>
            <a:r>
              <a:rPr lang="en-US" sz="2800" dirty="0">
                <a:solidFill>
                  <a:schemeClr val="tx1"/>
                </a:solidFill>
                <a:latin typeface="Times New Roman" panose="02020603050405020304" pitchFamily="18" charset="0"/>
                <a:cs typeface="Times New Roman" panose="02020603050405020304" pitchFamily="18" charset="0"/>
              </a:rPr>
              <a:t>Mung</a:t>
            </a:r>
          </a:p>
          <a:p>
            <a:r>
              <a:rPr lang="en-US" sz="2800" dirty="0">
                <a:solidFill>
                  <a:schemeClr val="tx1"/>
                </a:solidFill>
                <a:latin typeface="Times New Roman" panose="02020603050405020304" pitchFamily="18" charset="0"/>
                <a:cs typeface="Times New Roman" panose="02020603050405020304" pitchFamily="18" charset="0"/>
              </a:rPr>
              <a:t>Sesbania</a:t>
            </a:r>
          </a:p>
          <a:p>
            <a:r>
              <a:rPr lang="en-US" sz="2800" dirty="0">
                <a:solidFill>
                  <a:schemeClr val="tx1"/>
                </a:solidFill>
                <a:latin typeface="Times New Roman" panose="02020603050405020304" pitchFamily="18" charset="0"/>
                <a:cs typeface="Times New Roman" panose="02020603050405020304" pitchFamily="18" charset="0"/>
              </a:rPr>
              <a:t>Berseem</a:t>
            </a:r>
          </a:p>
          <a:p>
            <a:r>
              <a:rPr lang="en-US" sz="2800" dirty="0">
                <a:solidFill>
                  <a:schemeClr val="tx1"/>
                </a:solidFill>
                <a:latin typeface="Times New Roman" panose="02020603050405020304" pitchFamily="18" charset="0"/>
                <a:cs typeface="Times New Roman" panose="02020603050405020304" pitchFamily="18" charset="0"/>
              </a:rPr>
              <a:t>Sun hemp</a:t>
            </a: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xmlns="" id="{00B05679-B976-47F0-AB9D-BD3CB27A3B49}"/>
              </a:ext>
            </a:extLst>
          </p:cNvPr>
          <p:cNvSpPr>
            <a:spLocks noGrp="1"/>
          </p:cNvSpPr>
          <p:nvPr>
            <p:ph type="body" sz="quarter" idx="3"/>
          </p:nvPr>
        </p:nvSpPr>
        <p:spPr>
          <a:xfrm>
            <a:off x="7506629" y="1181688"/>
            <a:ext cx="3999001" cy="422029"/>
          </a:xfrm>
        </p:spPr>
        <p:txBody>
          <a:bodyPr/>
          <a:lstStyle/>
          <a:p>
            <a:pPr marL="514350" indent="-514350">
              <a:buClr>
                <a:schemeClr val="tx1"/>
              </a:buClr>
              <a:buFont typeface="+mj-lt"/>
              <a:buAutoNum type="romanLcPeriod" startAt="2"/>
            </a:pP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Non-legume</a:t>
            </a:r>
            <a:endParaRPr lang="en-US" dirty="0"/>
          </a:p>
        </p:txBody>
      </p:sp>
      <p:sp>
        <p:nvSpPr>
          <p:cNvPr id="6" name="Content Placeholder 5">
            <a:extLst>
              <a:ext uri="{FF2B5EF4-FFF2-40B4-BE49-F238E27FC236}">
                <a16:creationId xmlns:a16="http://schemas.microsoft.com/office/drawing/2014/main" xmlns="" id="{1A0A8C10-CE26-4E83-A8E2-2BB31D2CFCEA}"/>
              </a:ext>
            </a:extLst>
          </p:cNvPr>
          <p:cNvSpPr>
            <a:spLocks noGrp="1"/>
          </p:cNvSpPr>
          <p:nvPr>
            <p:ph sz="quarter" idx="4"/>
          </p:nvPr>
        </p:nvSpPr>
        <p:spPr>
          <a:xfrm>
            <a:off x="7166957" y="1997612"/>
            <a:ext cx="4338674" cy="3902186"/>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Rye</a:t>
            </a:r>
          </a:p>
          <a:p>
            <a:r>
              <a:rPr lang="en-US" sz="2800" dirty="0">
                <a:solidFill>
                  <a:schemeClr val="tx1"/>
                </a:solidFill>
                <a:latin typeface="Times New Roman" panose="02020603050405020304" pitchFamily="18" charset="0"/>
                <a:cs typeface="Times New Roman" panose="02020603050405020304" pitchFamily="18" charset="0"/>
              </a:rPr>
              <a:t>Mustard</a:t>
            </a:r>
          </a:p>
          <a:p>
            <a:endParaRPr lang="en-US" sz="2800" dirty="0">
              <a:solidFill>
                <a:schemeClr val="tx1"/>
              </a:solidFill>
            </a:endParaRPr>
          </a:p>
        </p:txBody>
      </p:sp>
    </p:spTree>
    <p:extLst>
      <p:ext uri="{BB962C8B-B14F-4D97-AF65-F5344CB8AC3E}">
        <p14:creationId xmlns:p14="http://schemas.microsoft.com/office/powerpoint/2010/main" val="2696520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6603" y="0"/>
            <a:ext cx="611539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14" y="0"/>
            <a:ext cx="5856589" cy="6858000"/>
          </a:xfrm>
          <a:prstGeom prst="rect">
            <a:avLst/>
          </a:prstGeom>
        </p:spPr>
      </p:pic>
    </p:spTree>
    <p:extLst>
      <p:ext uri="{BB962C8B-B14F-4D97-AF65-F5344CB8AC3E}">
        <p14:creationId xmlns:p14="http://schemas.microsoft.com/office/powerpoint/2010/main" val="4061675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37F83B-602F-4E82-8397-A3A65E417955}"/>
              </a:ext>
            </a:extLst>
          </p:cNvPr>
          <p:cNvSpPr>
            <a:spLocks noGrp="1"/>
          </p:cNvSpPr>
          <p:nvPr>
            <p:ph type="title"/>
          </p:nvPr>
        </p:nvSpPr>
        <p:spPr>
          <a:xfrm>
            <a:off x="1842869" y="379827"/>
            <a:ext cx="9661744" cy="1308295"/>
          </a:xfrm>
        </p:spPr>
        <p:txBody>
          <a:bodyPr>
            <a:no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 of green manuring in conservation    </a:t>
            </a:r>
            <a:b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agronomy</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97D9099C-8AB3-4785-AFFD-1B20E4DEAAAD}"/>
              </a:ext>
            </a:extLst>
          </p:cNvPr>
          <p:cNvSpPr>
            <a:spLocks noGrp="1"/>
          </p:cNvSpPr>
          <p:nvPr>
            <p:ph idx="1"/>
          </p:nvPr>
        </p:nvSpPr>
        <p:spPr>
          <a:xfrm>
            <a:off x="1505243" y="1969476"/>
            <a:ext cx="9999369" cy="4508697"/>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Conserve humidity.</a:t>
            </a:r>
          </a:p>
          <a:p>
            <a:r>
              <a:rPr lang="en-US" sz="2800" dirty="0">
                <a:solidFill>
                  <a:schemeClr val="tx1"/>
                </a:solidFill>
                <a:latin typeface="Times New Roman" panose="02020603050405020304" pitchFamily="18" charset="0"/>
                <a:cs typeface="Times New Roman" panose="02020603050405020304" pitchFamily="18" charset="0"/>
              </a:rPr>
              <a:t>Control soil erosion.</a:t>
            </a:r>
          </a:p>
          <a:p>
            <a:r>
              <a:rPr lang="en-US" sz="2800" dirty="0">
                <a:solidFill>
                  <a:schemeClr val="tx1"/>
                </a:solidFill>
                <a:latin typeface="Times New Roman" panose="02020603050405020304" pitchFamily="18" charset="0"/>
                <a:cs typeface="Times New Roman" panose="02020603050405020304" pitchFamily="18" charset="0"/>
              </a:rPr>
              <a:t>Improves soil aeration.</a:t>
            </a:r>
          </a:p>
          <a:p>
            <a:r>
              <a:rPr lang="en-US" sz="2800" dirty="0">
                <a:solidFill>
                  <a:schemeClr val="tx1"/>
                </a:solidFill>
                <a:latin typeface="Times New Roman" panose="02020603050405020304" pitchFamily="18" charset="0"/>
                <a:cs typeface="Times New Roman" panose="02020603050405020304" pitchFamily="18" charset="0"/>
              </a:rPr>
              <a:t>Improves the soil fertility.</a:t>
            </a:r>
          </a:p>
          <a:p>
            <a:r>
              <a:rPr lang="en-US" sz="2800" dirty="0">
                <a:solidFill>
                  <a:schemeClr val="tx1"/>
                </a:solidFill>
                <a:latin typeface="Times New Roman" panose="02020603050405020304" pitchFamily="18" charset="0"/>
                <a:cs typeface="Times New Roman" panose="02020603050405020304" pitchFamily="18" charset="0"/>
              </a:rPr>
              <a:t>Maintain soil fertility level.</a:t>
            </a:r>
          </a:p>
          <a:p>
            <a:pPr lvl="0">
              <a:buClr>
                <a:srgbClr val="A5B592"/>
              </a:buClr>
            </a:pPr>
            <a:r>
              <a:rPr lang="en-US" sz="2800" dirty="0">
                <a:solidFill>
                  <a:schemeClr val="tx1"/>
                </a:solidFill>
                <a:latin typeface="Times New Roman" panose="02020603050405020304" pitchFamily="18" charset="0"/>
                <a:cs typeface="Times New Roman" panose="02020603050405020304" pitchFamily="18" charset="0"/>
              </a:rPr>
              <a:t>Transfer of food from subsoil to surface.</a:t>
            </a:r>
          </a:p>
          <a:p>
            <a:r>
              <a:rPr lang="en-US" sz="2800" dirty="0">
                <a:solidFill>
                  <a:schemeClr val="tx1"/>
                </a:solidFill>
                <a:latin typeface="Times New Roman" panose="02020603050405020304" pitchFamily="18" charset="0"/>
                <a:cs typeface="Times New Roman" panose="02020603050405020304" pitchFamily="18" charset="0"/>
              </a:rPr>
              <a:t>Improve the structure of soil.</a:t>
            </a:r>
          </a:p>
          <a:p>
            <a:r>
              <a:rPr lang="en-US" sz="2800" dirty="0">
                <a:solidFill>
                  <a:schemeClr val="tx1"/>
                </a:solidFill>
                <a:latin typeface="Times New Roman" panose="02020603050405020304" pitchFamily="18" charset="0"/>
                <a:cs typeface="Times New Roman" panose="02020603050405020304" pitchFamily="18" charset="0"/>
              </a:rPr>
              <a:t>Increase water holding capacity.</a:t>
            </a:r>
          </a:p>
        </p:txBody>
      </p:sp>
    </p:spTree>
    <p:extLst>
      <p:ext uri="{BB962C8B-B14F-4D97-AF65-F5344CB8AC3E}">
        <p14:creationId xmlns:p14="http://schemas.microsoft.com/office/powerpoint/2010/main" val="2223951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EC58E-C305-4C04-BB13-CAF129A038F8}"/>
              </a:ext>
            </a:extLst>
          </p:cNvPr>
          <p:cNvSpPr>
            <a:spLocks noGrp="1"/>
          </p:cNvSpPr>
          <p:nvPr>
            <p:ph type="title"/>
          </p:nvPr>
        </p:nvSpPr>
        <p:spPr>
          <a:xfrm>
            <a:off x="1828801" y="253218"/>
            <a:ext cx="9675812" cy="858130"/>
          </a:xfrm>
        </p:spPr>
        <p:txBody>
          <a:bodyPr>
            <a:normAutofit/>
          </a:bodyPr>
          <a:lstStyle/>
          <a:p>
            <a:r>
              <a:rPr lang="en-US" sz="44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900CE8E5-B301-4175-B291-8286461FD1C3}"/>
              </a:ext>
            </a:extLst>
          </p:cNvPr>
          <p:cNvSpPr>
            <a:spLocks noGrp="1"/>
          </p:cNvSpPr>
          <p:nvPr>
            <p:ph idx="1"/>
          </p:nvPr>
        </p:nvSpPr>
        <p:spPr>
          <a:xfrm>
            <a:off x="1322363" y="1547446"/>
            <a:ext cx="10182249" cy="4600136"/>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Commercial and agricultural value.</a:t>
            </a:r>
          </a:p>
          <a:p>
            <a:r>
              <a:rPr lang="en-US" sz="2800" dirty="0">
                <a:solidFill>
                  <a:schemeClr val="tx1"/>
                </a:solidFill>
                <a:latin typeface="Times New Roman" panose="02020603050405020304" pitchFamily="18" charset="0"/>
                <a:cs typeface="Times New Roman" panose="02020603050405020304" pitchFamily="18" charset="0"/>
              </a:rPr>
              <a:t>Long continued effect.</a:t>
            </a:r>
          </a:p>
          <a:p>
            <a:r>
              <a:rPr lang="en-US" sz="2800" dirty="0">
                <a:solidFill>
                  <a:schemeClr val="tx1"/>
                </a:solidFill>
                <a:latin typeface="Times New Roman" panose="02020603050405020304" pitchFamily="18" charset="0"/>
                <a:cs typeface="Times New Roman" panose="02020603050405020304" pitchFamily="18" charset="0"/>
              </a:rPr>
              <a:t>Addition of nitrogen.</a:t>
            </a:r>
          </a:p>
          <a:p>
            <a:r>
              <a:rPr lang="en-US" sz="2800" dirty="0">
                <a:solidFill>
                  <a:schemeClr val="tx1"/>
                </a:solidFill>
                <a:latin typeface="Times New Roman" panose="02020603050405020304" pitchFamily="18" charset="0"/>
                <a:cs typeface="Times New Roman" panose="02020603050405020304" pitchFamily="18" charset="0"/>
              </a:rPr>
              <a:t>Improvement of subsoil.</a:t>
            </a:r>
          </a:p>
          <a:p>
            <a:r>
              <a:rPr lang="en-US" sz="2800" dirty="0">
                <a:solidFill>
                  <a:schemeClr val="tx1"/>
                </a:solidFill>
                <a:latin typeface="Times New Roman" panose="02020603050405020304" pitchFamily="18" charset="0"/>
                <a:cs typeface="Times New Roman" panose="02020603050405020304" pitchFamily="18" charset="0"/>
              </a:rPr>
              <a:t>Effect on bacterial life in soil.</a:t>
            </a:r>
          </a:p>
          <a:p>
            <a:r>
              <a:rPr lang="en-US" sz="2800" dirty="0">
                <a:solidFill>
                  <a:schemeClr val="tx1"/>
                </a:solidFill>
                <a:latin typeface="Times New Roman" panose="02020603050405020304" pitchFamily="18" charset="0"/>
                <a:cs typeface="Times New Roman" panose="02020603050405020304" pitchFamily="18" charset="0"/>
              </a:rPr>
              <a:t>Conservation of soluble plant food.</a:t>
            </a:r>
          </a:p>
          <a:p>
            <a:r>
              <a:rPr lang="en-US" sz="2800" dirty="0">
                <a:solidFill>
                  <a:schemeClr val="tx1"/>
                </a:solidFill>
                <a:latin typeface="Times New Roman" panose="02020603050405020304" pitchFamily="18" charset="0"/>
                <a:cs typeface="Times New Roman" panose="02020603050405020304" pitchFamily="18" charset="0"/>
              </a:rPr>
              <a:t>As a promoter of crop growth.</a:t>
            </a:r>
          </a:p>
          <a:p>
            <a:r>
              <a:rPr lang="en-US" sz="2800" dirty="0">
                <a:solidFill>
                  <a:schemeClr val="tx1"/>
                </a:solidFill>
                <a:latin typeface="Times New Roman" panose="02020603050405020304" pitchFamily="18" charset="0"/>
                <a:cs typeface="Times New Roman" panose="02020603050405020304" pitchFamily="18" charset="0"/>
              </a:rPr>
              <a:t>Increase of available plant food.</a:t>
            </a:r>
          </a:p>
          <a:p>
            <a:r>
              <a:rPr lang="en-US" sz="2800" dirty="0">
                <a:solidFill>
                  <a:schemeClr val="tx1"/>
                </a:solidFill>
                <a:latin typeface="Times New Roman" panose="02020603050405020304" pitchFamily="18" charset="0"/>
                <a:cs typeface="Times New Roman" panose="02020603050405020304" pitchFamily="18" charset="0"/>
              </a:rPr>
              <a:t>As a source of plant food.</a:t>
            </a:r>
          </a:p>
        </p:txBody>
      </p:sp>
    </p:spTree>
    <p:extLst>
      <p:ext uri="{BB962C8B-B14F-4D97-AF65-F5344CB8AC3E}">
        <p14:creationId xmlns:p14="http://schemas.microsoft.com/office/powerpoint/2010/main" val="3660229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409" y="436098"/>
            <a:ext cx="9549203" cy="801859"/>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1702191" y="1477108"/>
            <a:ext cx="9802421" cy="4434114"/>
          </a:xfrm>
        </p:spPr>
        <p:txBody>
          <a:bodyPr>
            <a:noAutofit/>
          </a:bodyPr>
          <a:lstStyle/>
          <a:p>
            <a:pPr>
              <a:buClr>
                <a:srgbClr val="A5B592"/>
              </a:buClr>
            </a:pPr>
            <a:r>
              <a:rPr lang="en-US" sz="2800" dirty="0">
                <a:solidFill>
                  <a:schemeClr val="tx1"/>
                </a:solidFill>
                <a:latin typeface="Times New Roman" panose="02020603050405020304" pitchFamily="18" charset="0"/>
                <a:cs typeface="Times New Roman" panose="02020603050405020304" pitchFamily="18" charset="0"/>
              </a:rPr>
              <a:t>Add organic matter into the soil.</a:t>
            </a:r>
          </a:p>
          <a:p>
            <a:pPr>
              <a:buClr>
                <a:srgbClr val="A5B592"/>
              </a:buClr>
            </a:pPr>
            <a:r>
              <a:rPr lang="en-US" sz="2800" dirty="0">
                <a:solidFill>
                  <a:schemeClr val="tx1"/>
                </a:solidFill>
                <a:latin typeface="Times New Roman" panose="02020603050405020304" pitchFamily="18" charset="0"/>
                <a:cs typeface="Times New Roman" panose="02020603050405020304" pitchFamily="18" charset="0"/>
              </a:rPr>
              <a:t>Add nutrients into the soil.</a:t>
            </a:r>
          </a:p>
          <a:p>
            <a:pPr>
              <a:buClr>
                <a:srgbClr val="A5B592"/>
              </a:buClr>
            </a:pPr>
            <a:r>
              <a:rPr lang="en-US" sz="2800" dirty="0">
                <a:solidFill>
                  <a:schemeClr val="tx1"/>
                </a:solidFill>
                <a:latin typeface="Times New Roman" panose="02020603050405020304" pitchFamily="18" charset="0"/>
                <a:cs typeface="Times New Roman" panose="02020603050405020304" pitchFamily="18" charset="0"/>
              </a:rPr>
              <a:t>Recycle the nutrients.</a:t>
            </a:r>
          </a:p>
          <a:p>
            <a:pPr>
              <a:buClr>
                <a:srgbClr val="A5B592"/>
              </a:buClr>
            </a:pPr>
            <a:r>
              <a:rPr lang="en-US" sz="2800" dirty="0">
                <a:solidFill>
                  <a:schemeClr val="tx1"/>
                </a:solidFill>
                <a:latin typeface="Times New Roman" panose="02020603050405020304" pitchFamily="18" charset="0"/>
                <a:cs typeface="Times New Roman" panose="02020603050405020304" pitchFamily="18" charset="0"/>
              </a:rPr>
              <a:t>Helps control weeds.</a:t>
            </a:r>
          </a:p>
          <a:p>
            <a:pPr>
              <a:buClr>
                <a:srgbClr val="A5B592"/>
              </a:buClr>
            </a:pPr>
            <a:r>
              <a:rPr lang="en-US" sz="2800" dirty="0">
                <a:solidFill>
                  <a:schemeClr val="tx1"/>
                </a:solidFill>
                <a:latin typeface="Times New Roman" panose="02020603050405020304" pitchFamily="18" charset="0"/>
                <a:cs typeface="Times New Roman" panose="02020603050405020304" pitchFamily="18" charset="0"/>
              </a:rPr>
              <a:t> Help to prevent the nutrients to washed out of soil. </a:t>
            </a:r>
          </a:p>
          <a:p>
            <a:pPr>
              <a:buClr>
                <a:srgbClr val="A5B592"/>
              </a:buClr>
            </a:pPr>
            <a:r>
              <a:rPr lang="en-US" sz="2800" dirty="0">
                <a:solidFill>
                  <a:schemeClr val="tx1"/>
                </a:solidFill>
                <a:latin typeface="Times New Roman" panose="02020603050405020304" pitchFamily="18" charset="0"/>
                <a:cs typeface="Times New Roman" panose="02020603050405020304" pitchFamily="18" charset="0"/>
              </a:rPr>
              <a:t>Promotes habitat for natural enemies.</a:t>
            </a:r>
          </a:p>
          <a:p>
            <a:pPr lvl="0">
              <a:buClr>
                <a:srgbClr val="A5B592"/>
              </a:buClr>
            </a:pPr>
            <a:r>
              <a:rPr lang="en-US" sz="2800" dirty="0">
                <a:solidFill>
                  <a:schemeClr val="tx1"/>
                </a:solidFill>
                <a:latin typeface="Times New Roman" panose="02020603050405020304" pitchFamily="18" charset="0"/>
                <a:cs typeface="Times New Roman" panose="02020603050405020304" pitchFamily="18" charset="0"/>
              </a:rPr>
              <a:t>Helps control insect/mite pests, nematodes, and diseases.</a:t>
            </a:r>
          </a:p>
        </p:txBody>
      </p:sp>
    </p:spTree>
    <p:extLst>
      <p:ext uri="{BB962C8B-B14F-4D97-AF65-F5344CB8AC3E}">
        <p14:creationId xmlns:p14="http://schemas.microsoft.com/office/powerpoint/2010/main" val="252748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7385B-CC6F-4635-9F5E-821779185992}"/>
              </a:ext>
            </a:extLst>
          </p:cNvPr>
          <p:cNvSpPr>
            <a:spLocks noGrp="1"/>
          </p:cNvSpPr>
          <p:nvPr>
            <p:ph type="title"/>
          </p:nvPr>
        </p:nvSpPr>
        <p:spPr>
          <a:xfrm>
            <a:off x="1983545" y="562708"/>
            <a:ext cx="9521067" cy="1153550"/>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113604D1-69D9-4B1F-9360-6B94E569E2BD}"/>
              </a:ext>
            </a:extLst>
          </p:cNvPr>
          <p:cNvSpPr>
            <a:spLocks noGrp="1"/>
          </p:cNvSpPr>
          <p:nvPr>
            <p:ph idx="1"/>
          </p:nvPr>
        </p:nvSpPr>
        <p:spPr>
          <a:xfrm>
            <a:off x="1378634" y="1905000"/>
            <a:ext cx="10125978" cy="3482926"/>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Fix atmospheric nitrogen into the soil.</a:t>
            </a:r>
          </a:p>
          <a:p>
            <a:r>
              <a:rPr lang="en-US" sz="2800" dirty="0">
                <a:solidFill>
                  <a:schemeClr val="tx1"/>
                </a:solidFill>
                <a:latin typeface="Times New Roman" panose="02020603050405020304" pitchFamily="18" charset="0"/>
                <a:cs typeface="Times New Roman" panose="02020603050405020304" pitchFamily="18" charset="0"/>
              </a:rPr>
              <a:t> Inexpensive way to increase yield.</a:t>
            </a:r>
          </a:p>
          <a:p>
            <a:r>
              <a:rPr lang="en-US" sz="2800" dirty="0">
                <a:solidFill>
                  <a:schemeClr val="tx1"/>
                </a:solidFill>
                <a:latin typeface="Times New Roman" panose="02020603050405020304" pitchFamily="18" charset="0"/>
                <a:cs typeface="Times New Roman" panose="02020603050405020304" pitchFamily="18" charset="0"/>
              </a:rPr>
              <a:t> Decreases compaction and crusting of the soil.</a:t>
            </a:r>
          </a:p>
          <a:p>
            <a:r>
              <a:rPr lang="en-US" sz="2800" dirty="0">
                <a:solidFill>
                  <a:schemeClr val="tx1"/>
                </a:solidFill>
                <a:latin typeface="Times New Roman" panose="02020603050405020304" pitchFamily="18" charset="0"/>
                <a:cs typeface="Times New Roman" panose="02020603050405020304" pitchFamily="18" charset="0"/>
              </a:rPr>
              <a:t> Raises soil </a:t>
            </a:r>
            <a:r>
              <a:rPr lang="en-US" sz="2800" dirty="0" err="1">
                <a:solidFill>
                  <a:schemeClr val="tx1"/>
                </a:solidFill>
                <a:latin typeface="Times New Roman" panose="02020603050405020304" pitchFamily="18" charset="0"/>
                <a:cs typeface="Times New Roman" panose="02020603050405020304" pitchFamily="18" charset="0"/>
              </a:rPr>
              <a:t>pH.</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chemeClr val="tx1"/>
                </a:solidFill>
                <a:latin typeface="Times New Roman" panose="02020603050405020304" pitchFamily="18" charset="0"/>
                <a:cs typeface="Times New Roman" panose="02020603050405020304" pitchFamily="18" charset="0"/>
              </a:rPr>
              <a:t>Increases soil's biodiversity by stimulating the growth of beneficial microbes and other soil organisms.</a:t>
            </a: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43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055" y="450166"/>
            <a:ext cx="9830557" cy="1012874"/>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Limitations</a:t>
            </a:r>
          </a:p>
        </p:txBody>
      </p:sp>
      <p:sp>
        <p:nvSpPr>
          <p:cNvPr id="3" name="Content Placeholder 2"/>
          <p:cNvSpPr>
            <a:spLocks noGrp="1"/>
          </p:cNvSpPr>
          <p:nvPr>
            <p:ph idx="1"/>
          </p:nvPr>
        </p:nvSpPr>
        <p:spPr>
          <a:xfrm>
            <a:off x="1800665" y="1561514"/>
            <a:ext cx="9703947" cy="4349708"/>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Slow in action.</a:t>
            </a:r>
          </a:p>
          <a:p>
            <a:r>
              <a:rPr lang="en-US" sz="2800" dirty="0">
                <a:solidFill>
                  <a:schemeClr val="tx1"/>
                </a:solidFill>
                <a:latin typeface="Times New Roman" panose="02020603050405020304" pitchFamily="18" charset="0"/>
                <a:cs typeface="Times New Roman" panose="02020603050405020304" pitchFamily="18" charset="0"/>
              </a:rPr>
              <a:t>GM is feasible for assured irrigation facility.</a:t>
            </a:r>
          </a:p>
          <a:p>
            <a:r>
              <a:rPr lang="en-US" sz="2800" dirty="0">
                <a:solidFill>
                  <a:schemeClr val="tx1"/>
                </a:solidFill>
                <a:latin typeface="Times New Roman" panose="02020603050405020304" pitchFamily="18" charset="0"/>
                <a:cs typeface="Times New Roman" panose="02020603050405020304" pitchFamily="18" charset="0"/>
              </a:rPr>
              <a:t>Cost of growing GM crop is more than cost of Fertilizer.</a:t>
            </a:r>
          </a:p>
          <a:p>
            <a:r>
              <a:rPr lang="en-US" sz="2800" dirty="0">
                <a:solidFill>
                  <a:schemeClr val="tx1"/>
                </a:solidFill>
                <a:latin typeface="Times New Roman" panose="02020603050405020304" pitchFamily="18" charset="0"/>
                <a:cs typeface="Times New Roman" panose="02020603050405020304" pitchFamily="18" charset="0"/>
              </a:rPr>
              <a:t> For higher Cropping intensity land is unavailable for GM cultivation.</a:t>
            </a:r>
          </a:p>
          <a:p>
            <a:r>
              <a:rPr lang="en-US" sz="2800" dirty="0">
                <a:solidFill>
                  <a:schemeClr val="tx1"/>
                </a:solidFill>
                <a:latin typeface="Times New Roman" panose="02020603050405020304" pitchFamily="18" charset="0"/>
                <a:cs typeface="Times New Roman" panose="02020603050405020304" pitchFamily="18" charset="0"/>
              </a:rPr>
              <a:t>Disease, insects and nematodes may come up due to improper decomposition.</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02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7999"/>
          </a:xfrm>
        </p:spPr>
      </p:pic>
    </p:spTree>
    <p:extLst>
      <p:ext uri="{BB962C8B-B14F-4D97-AF65-F5344CB8AC3E}">
        <p14:creationId xmlns:p14="http://schemas.microsoft.com/office/powerpoint/2010/main" val="1372396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C74C9-2249-4CF1-B5F3-2728CE4E022C}"/>
              </a:ext>
            </a:extLst>
          </p:cNvPr>
          <p:cNvSpPr>
            <a:spLocks noGrp="1"/>
          </p:cNvSpPr>
          <p:nvPr>
            <p:ph type="title"/>
          </p:nvPr>
        </p:nvSpPr>
        <p:spPr>
          <a:xfrm>
            <a:off x="1336432" y="337625"/>
            <a:ext cx="10747716" cy="1567375"/>
          </a:xfrm>
        </p:spPr>
        <p:txBody>
          <a:bodyPr>
            <a:no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Factors affecting manures and fertilizer use   </a:t>
            </a:r>
          </a:p>
        </p:txBody>
      </p:sp>
      <p:sp>
        <p:nvSpPr>
          <p:cNvPr id="3" name="Content Placeholder 2">
            <a:extLst>
              <a:ext uri="{FF2B5EF4-FFF2-40B4-BE49-F238E27FC236}">
                <a16:creationId xmlns:a16="http://schemas.microsoft.com/office/drawing/2014/main" xmlns="" id="{EE6844D2-BE2D-43EE-8B14-F95E79965B7E}"/>
              </a:ext>
            </a:extLst>
          </p:cNvPr>
          <p:cNvSpPr>
            <a:spLocks noGrp="1"/>
          </p:cNvSpPr>
          <p:nvPr>
            <p:ph idx="1"/>
          </p:nvPr>
        </p:nvSpPr>
        <p:spPr>
          <a:xfrm>
            <a:off x="1631852" y="1223889"/>
            <a:ext cx="9872760" cy="5078437"/>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Major factors influencing the selection, quantity, time and method of application of manures and fertilizers are:</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Soil factors:</a:t>
            </a:r>
          </a:p>
          <a:p>
            <a:r>
              <a:rPr lang="en-US" sz="2800" dirty="0">
                <a:solidFill>
                  <a:schemeClr val="tx1"/>
                </a:solidFill>
                <a:latin typeface="Times New Roman" panose="02020603050405020304" pitchFamily="18" charset="0"/>
                <a:cs typeface="Times New Roman" panose="02020603050405020304" pitchFamily="18" charset="0"/>
              </a:rPr>
              <a:t>They most important factors are, soil physical condition (texture), soil fertility and soil reaction.</a:t>
            </a:r>
          </a:p>
          <a:p>
            <a:r>
              <a:rPr lang="en-US" sz="2800" dirty="0">
                <a:solidFill>
                  <a:schemeClr val="tx1"/>
                </a:solidFill>
                <a:latin typeface="Times New Roman" panose="02020603050405020304" pitchFamily="18" charset="0"/>
                <a:cs typeface="Times New Roman" panose="02020603050405020304" pitchFamily="18" charset="0"/>
              </a:rPr>
              <a:t>  Poor physical condition of the soil leads to poor plant growth due to impeded drainage, restricted aeration and unfavorable soil temperature.</a:t>
            </a:r>
          </a:p>
          <a:p>
            <a:r>
              <a:rPr lang="en-US" sz="2800" dirty="0">
                <a:solidFill>
                  <a:schemeClr val="tx1"/>
                </a:solidFill>
                <a:latin typeface="Times New Roman" panose="02020603050405020304" pitchFamily="18" charset="0"/>
                <a:cs typeface="Times New Roman" panose="02020603050405020304" pitchFamily="18" charset="0"/>
              </a:rPr>
              <a:t> In this condition nutrients will not be used efficiency. </a:t>
            </a:r>
          </a:p>
        </p:txBody>
      </p:sp>
    </p:spTree>
    <p:extLst>
      <p:ext uri="{BB962C8B-B14F-4D97-AF65-F5344CB8AC3E}">
        <p14:creationId xmlns:p14="http://schemas.microsoft.com/office/powerpoint/2010/main" val="3084128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76D1D-B4E8-46FD-B403-F286775BA98A}"/>
              </a:ext>
            </a:extLst>
          </p:cNvPr>
          <p:cNvSpPr>
            <a:spLocks noGrp="1"/>
          </p:cNvSpPr>
          <p:nvPr>
            <p:ph type="title"/>
          </p:nvPr>
        </p:nvSpPr>
        <p:spPr>
          <a:xfrm>
            <a:off x="1828801" y="140678"/>
            <a:ext cx="9675812" cy="647114"/>
          </a:xfrm>
        </p:spPr>
        <p:txBody>
          <a:bodyPr>
            <a:noAutofit/>
          </a:bodyPr>
          <a:lstStyle/>
          <a:p>
            <a:r>
              <a:rPr lang="en-US" sz="44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xmlns="" id="{9BA98D35-079B-4C9D-895F-103D61DE82C8}"/>
              </a:ext>
            </a:extLst>
          </p:cNvPr>
          <p:cNvSpPr>
            <a:spLocks noGrp="1"/>
          </p:cNvSpPr>
          <p:nvPr>
            <p:ph idx="1"/>
          </p:nvPr>
        </p:nvSpPr>
        <p:spPr>
          <a:xfrm>
            <a:off x="1561514" y="970671"/>
            <a:ext cx="9943098" cy="4940551"/>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 Optimum soil moisture is essential for efficient use of fertilizers by crops.</a:t>
            </a:r>
          </a:p>
          <a:p>
            <a:r>
              <a:rPr lang="en-US" sz="2800" dirty="0">
                <a:solidFill>
                  <a:schemeClr val="tx1"/>
                </a:solidFill>
                <a:latin typeface="Times New Roman" panose="02020603050405020304" pitchFamily="18" charset="0"/>
                <a:cs typeface="Times New Roman" panose="02020603050405020304" pitchFamily="18" charset="0"/>
              </a:rPr>
              <a:t> The availability of nutrients is poor in coarse textured soil when compared to fine textured soils.</a:t>
            </a:r>
          </a:p>
          <a:p>
            <a:r>
              <a:rPr lang="en-US" sz="2800" dirty="0">
                <a:solidFill>
                  <a:schemeClr val="tx1"/>
                </a:solidFill>
                <a:latin typeface="Times New Roman" panose="02020603050405020304" pitchFamily="18" charset="0"/>
                <a:cs typeface="Times New Roman" panose="02020603050405020304" pitchFamily="18" charset="0"/>
              </a:rPr>
              <a:t>The coarse textured soil needs more frequent application of fertilizers when compared to heavy textured soil. </a:t>
            </a:r>
          </a:p>
          <a:p>
            <a:r>
              <a:rPr lang="en-US" sz="2800" dirty="0">
                <a:solidFill>
                  <a:schemeClr val="tx1"/>
                </a:solidFill>
                <a:latin typeface="Times New Roman" panose="02020603050405020304" pitchFamily="18" charset="0"/>
                <a:cs typeface="Times New Roman" panose="02020603050405020304" pitchFamily="18" charset="0"/>
              </a:rPr>
              <a:t>The higher the fertility of soil, the lower is the response to manures and fertilizers.</a:t>
            </a:r>
          </a:p>
          <a:p>
            <a:r>
              <a:rPr lang="en-US" sz="2800" dirty="0">
                <a:solidFill>
                  <a:schemeClr val="tx1"/>
                </a:solidFill>
                <a:latin typeface="Times New Roman" panose="02020603050405020304" pitchFamily="18" charset="0"/>
                <a:cs typeface="Times New Roman" panose="02020603050405020304" pitchFamily="18" charset="0"/>
              </a:rPr>
              <a:t>When the organic matter of the soil is higher, the response to fertilizer by crops is more.</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131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59FB9-909D-468F-A621-62636E09D809}"/>
              </a:ext>
            </a:extLst>
          </p:cNvPr>
          <p:cNvSpPr>
            <a:spLocks noGrp="1"/>
          </p:cNvSpPr>
          <p:nvPr>
            <p:ph type="title"/>
          </p:nvPr>
        </p:nvSpPr>
        <p:spPr>
          <a:xfrm>
            <a:off x="1786597" y="105508"/>
            <a:ext cx="9718015" cy="794824"/>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Crop factors </a:t>
            </a:r>
          </a:p>
        </p:txBody>
      </p:sp>
      <p:sp>
        <p:nvSpPr>
          <p:cNvPr id="3" name="Content Placeholder 2">
            <a:extLst>
              <a:ext uri="{FF2B5EF4-FFF2-40B4-BE49-F238E27FC236}">
                <a16:creationId xmlns:a16="http://schemas.microsoft.com/office/drawing/2014/main" xmlns="" id="{85E50744-856E-4407-BBF7-45ED4EA097BF}"/>
              </a:ext>
            </a:extLst>
          </p:cNvPr>
          <p:cNvSpPr>
            <a:spLocks noGrp="1"/>
          </p:cNvSpPr>
          <p:nvPr>
            <p:ph idx="1"/>
          </p:nvPr>
        </p:nvSpPr>
        <p:spPr>
          <a:xfrm>
            <a:off x="1674055" y="900332"/>
            <a:ext cx="10367890" cy="5852160"/>
          </a:xfrm>
        </p:spPr>
        <p:txBody>
          <a:bodyPr>
            <a:noAutofit/>
          </a:bodyPr>
          <a:lstStyle/>
          <a:p>
            <a:r>
              <a:rPr lang="en-US" sz="2800" dirty="0">
                <a:solidFill>
                  <a:schemeClr val="tx1"/>
                </a:solidFill>
              </a:rPr>
              <a:t> </a:t>
            </a:r>
            <a:r>
              <a:rPr lang="en-US" sz="2800" dirty="0">
                <a:solidFill>
                  <a:schemeClr val="tx1"/>
                </a:solidFill>
                <a:latin typeface="Times New Roman" panose="02020603050405020304" pitchFamily="18" charset="0"/>
                <a:cs typeface="Times New Roman" panose="02020603050405020304" pitchFamily="18" charset="0"/>
              </a:rPr>
              <a:t>The response of crop to fertilizers varies with the nature of crop and variety of the crop. </a:t>
            </a:r>
          </a:p>
          <a:p>
            <a:r>
              <a:rPr lang="en-US" sz="2800" dirty="0">
                <a:solidFill>
                  <a:schemeClr val="tx1"/>
                </a:solidFill>
                <a:latin typeface="Times New Roman" panose="02020603050405020304" pitchFamily="18" charset="0"/>
                <a:cs typeface="Times New Roman" panose="02020603050405020304" pitchFamily="18" charset="0"/>
              </a:rPr>
              <a:t> The fertilizer responsiveness of a plant depends on the cation exchange capacity (CEC) of the roots. </a:t>
            </a:r>
          </a:p>
          <a:p>
            <a:r>
              <a:rPr lang="en-US" sz="2800" dirty="0">
                <a:solidFill>
                  <a:schemeClr val="tx1"/>
                </a:solidFill>
                <a:latin typeface="Times New Roman" panose="02020603050405020304" pitchFamily="18" charset="0"/>
                <a:cs typeface="Times New Roman" panose="02020603050405020304" pitchFamily="18" charset="0"/>
              </a:rPr>
              <a:t>The root CEC of dicotyledon plants is much higher than that of monocotyledon plants. </a:t>
            </a:r>
          </a:p>
          <a:p>
            <a:r>
              <a:rPr lang="en-US" sz="2800" dirty="0">
                <a:solidFill>
                  <a:schemeClr val="tx1"/>
                </a:solidFill>
                <a:latin typeface="Times New Roman" panose="02020603050405020304" pitchFamily="18" charset="0"/>
                <a:cs typeface="Times New Roman" panose="02020603050405020304" pitchFamily="18" charset="0"/>
              </a:rPr>
              <a:t>Plants with higher CEC absorb more of divalent cations (Ca, Mg) whereas plants with low CEC absorb more of monovalent ions (K, Na). </a:t>
            </a:r>
          </a:p>
          <a:p>
            <a:r>
              <a:rPr lang="en-US" sz="2800" dirty="0">
                <a:solidFill>
                  <a:schemeClr val="tx1"/>
                </a:solidFill>
                <a:latin typeface="Times New Roman" panose="02020603050405020304" pitchFamily="18" charset="0"/>
                <a:cs typeface="Times New Roman" panose="02020603050405020304" pitchFamily="18" charset="0"/>
              </a:rPr>
              <a:t> The ability of the crop to absorb nutrients from the soil depends upon the size of the root system and characteristics like root surface and root hair density etc. </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06140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DC66B-3DD7-4DE5-A79F-322108623B05}"/>
              </a:ext>
            </a:extLst>
          </p:cNvPr>
          <p:cNvSpPr>
            <a:spLocks noGrp="1"/>
          </p:cNvSpPr>
          <p:nvPr>
            <p:ph type="title"/>
          </p:nvPr>
        </p:nvSpPr>
        <p:spPr>
          <a:xfrm>
            <a:off x="1969477" y="624110"/>
            <a:ext cx="9535135" cy="1280890"/>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Agronomic factors</a:t>
            </a:r>
          </a:p>
        </p:txBody>
      </p:sp>
      <p:sp>
        <p:nvSpPr>
          <p:cNvPr id="3" name="Content Placeholder 2">
            <a:extLst>
              <a:ext uri="{FF2B5EF4-FFF2-40B4-BE49-F238E27FC236}">
                <a16:creationId xmlns:a16="http://schemas.microsoft.com/office/drawing/2014/main" xmlns="" id="{7BCBF79A-3E5C-432A-B202-D45F91C1D126}"/>
              </a:ext>
            </a:extLst>
          </p:cNvPr>
          <p:cNvSpPr>
            <a:spLocks noGrp="1"/>
          </p:cNvSpPr>
          <p:nvPr>
            <p:ph idx="1"/>
          </p:nvPr>
        </p:nvSpPr>
        <p:spPr>
          <a:xfrm>
            <a:off x="1969477" y="2133600"/>
            <a:ext cx="9535135" cy="3777622"/>
          </a:xfrm>
        </p:spPr>
        <p:txBody>
          <a:bodyPr>
            <a:normAutofit/>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Fertilizer responsiveness of crops depends on:</a:t>
            </a:r>
          </a:p>
          <a:p>
            <a:r>
              <a:rPr lang="en-US" sz="2800" dirty="0">
                <a:solidFill>
                  <a:schemeClr val="tx1"/>
                </a:solidFill>
                <a:latin typeface="Times New Roman" panose="02020603050405020304" pitchFamily="18" charset="0"/>
                <a:cs typeface="Times New Roman" panose="02020603050405020304" pitchFamily="18" charset="0"/>
              </a:rPr>
              <a:t>Timely sowing.</a:t>
            </a:r>
          </a:p>
          <a:p>
            <a:r>
              <a:rPr lang="en-US" sz="2800" dirty="0">
                <a:solidFill>
                  <a:schemeClr val="tx1"/>
                </a:solidFill>
                <a:latin typeface="Times New Roman" panose="02020603050405020304" pitchFamily="18" charset="0"/>
                <a:cs typeface="Times New Roman" panose="02020603050405020304" pitchFamily="18" charset="0"/>
              </a:rPr>
              <a:t>Proper spacing.</a:t>
            </a:r>
          </a:p>
          <a:p>
            <a:r>
              <a:rPr lang="en-US" sz="2800" dirty="0">
                <a:solidFill>
                  <a:schemeClr val="tx1"/>
                </a:solidFill>
                <a:latin typeface="Times New Roman" panose="02020603050405020304" pitchFamily="18" charset="0"/>
                <a:cs typeface="Times New Roman" panose="02020603050405020304" pitchFamily="18" charset="0"/>
              </a:rPr>
              <a:t>Proper dose.</a:t>
            </a:r>
          </a:p>
          <a:p>
            <a:r>
              <a:rPr lang="en-US" sz="2800" dirty="0">
                <a:solidFill>
                  <a:schemeClr val="tx1"/>
                </a:solidFill>
                <a:latin typeface="Times New Roman" panose="02020603050405020304" pitchFamily="18" charset="0"/>
                <a:cs typeface="Times New Roman" panose="02020603050405020304" pitchFamily="18" charset="0"/>
              </a:rPr>
              <a:t>Time and method of fertilizer application.</a:t>
            </a:r>
          </a:p>
        </p:txBody>
      </p:sp>
    </p:spTree>
    <p:extLst>
      <p:ext uri="{BB962C8B-B14F-4D97-AF65-F5344CB8AC3E}">
        <p14:creationId xmlns:p14="http://schemas.microsoft.com/office/powerpoint/2010/main" val="3955834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F15DF-C085-4E1F-8C0F-6E1E993A5F73}"/>
              </a:ext>
            </a:extLst>
          </p:cNvPr>
          <p:cNvSpPr>
            <a:spLocks noGrp="1"/>
          </p:cNvSpPr>
          <p:nvPr>
            <p:ph type="title"/>
          </p:nvPr>
        </p:nvSpPr>
        <p:spPr>
          <a:xfrm>
            <a:off x="1786597" y="196949"/>
            <a:ext cx="9718015" cy="914399"/>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factors</a:t>
            </a:r>
          </a:p>
        </p:txBody>
      </p:sp>
      <p:sp>
        <p:nvSpPr>
          <p:cNvPr id="3" name="Content Placeholder 2">
            <a:extLst>
              <a:ext uri="{FF2B5EF4-FFF2-40B4-BE49-F238E27FC236}">
                <a16:creationId xmlns:a16="http://schemas.microsoft.com/office/drawing/2014/main" xmlns="" id="{49D4A34F-599E-4043-8C3E-371DF2595362}"/>
              </a:ext>
            </a:extLst>
          </p:cNvPr>
          <p:cNvSpPr>
            <a:spLocks noGrp="1"/>
          </p:cNvSpPr>
          <p:nvPr>
            <p:ph idx="1"/>
          </p:nvPr>
        </p:nvSpPr>
        <p:spPr>
          <a:xfrm>
            <a:off x="1688123" y="1111347"/>
            <a:ext cx="10142806" cy="5050301"/>
          </a:xfrm>
        </p:spPr>
        <p:txBody>
          <a:bodyPr>
            <a:no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 Climatic factors </a:t>
            </a:r>
          </a:p>
          <a:p>
            <a:r>
              <a:rPr lang="en-US" sz="2800" dirty="0">
                <a:solidFill>
                  <a:schemeClr val="tx1"/>
                </a:solidFill>
                <a:latin typeface="Times New Roman" panose="02020603050405020304" pitchFamily="18" charset="0"/>
                <a:cs typeface="Times New Roman" panose="02020603050405020304" pitchFamily="18" charset="0"/>
              </a:rPr>
              <a:t>Under drought and excess moisture condition, foliar spray can be recommended. </a:t>
            </a:r>
          </a:p>
          <a:p>
            <a:r>
              <a:rPr lang="en-US" sz="2800" dirty="0">
                <a:solidFill>
                  <a:schemeClr val="tx1"/>
                </a:solidFill>
                <a:latin typeface="Times New Roman" panose="02020603050405020304" pitchFamily="18" charset="0"/>
                <a:cs typeface="Times New Roman" panose="02020603050405020304" pitchFamily="18" charset="0"/>
              </a:rPr>
              <a:t>In high rainfall area, split application of fertilizers and application of slow release nitrogenous fertilizers are recommended.</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Yield goal</a:t>
            </a:r>
          </a:p>
          <a:p>
            <a:r>
              <a:rPr lang="en-US" sz="2800" dirty="0">
                <a:solidFill>
                  <a:schemeClr val="tx1"/>
                </a:solidFill>
                <a:latin typeface="Times New Roman" panose="02020603050405020304" pitchFamily="18" charset="0"/>
                <a:cs typeface="Times New Roman" panose="02020603050405020304" pitchFamily="18" charset="0"/>
              </a:rPr>
              <a:t> The economic yield or potential yield or targeted yield decides the quantity of manures and fertilizers application. </a:t>
            </a:r>
          </a:p>
          <a:p>
            <a:r>
              <a:rPr lang="en-US" sz="2800" dirty="0">
                <a:solidFill>
                  <a:schemeClr val="tx1"/>
                </a:solidFill>
                <a:latin typeface="Times New Roman" panose="02020603050405020304" pitchFamily="18" charset="0"/>
                <a:cs typeface="Times New Roman" panose="02020603050405020304" pitchFamily="18" charset="0"/>
              </a:rPr>
              <a:t>For higher crop yield optimum or maximum amount of fertilizers are to be applied. </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447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099735-7E30-4FAE-B5EA-B376EBE01BD6}"/>
              </a:ext>
            </a:extLst>
          </p:cNvPr>
          <p:cNvSpPr>
            <a:spLocks noGrp="1"/>
          </p:cNvSpPr>
          <p:nvPr>
            <p:ph idx="1"/>
          </p:nvPr>
        </p:nvSpPr>
        <p:spPr>
          <a:xfrm>
            <a:off x="1575581" y="309489"/>
            <a:ext cx="10269415" cy="6302326"/>
          </a:xfrm>
        </p:spPr>
        <p:txBody>
          <a:bodyPr>
            <a:noAutofit/>
          </a:bodyPr>
          <a:lstStyle/>
          <a:p>
            <a:pPr marL="0" indent="0">
              <a:buNone/>
            </a:pPr>
            <a:r>
              <a:rPr lang="en-US" sz="2800" b="1" dirty="0">
                <a:solidFill>
                  <a:schemeClr val="tx1"/>
                </a:solidFill>
                <a:latin typeface="Times New Roman" panose="02020603050405020304" pitchFamily="18" charset="0"/>
                <a:cs typeface="Times New Roman" panose="02020603050405020304" pitchFamily="18" charset="0"/>
              </a:rPr>
              <a:t>Cost of fertilizers</a:t>
            </a:r>
          </a:p>
          <a:p>
            <a:r>
              <a:rPr lang="en-US" sz="2800" dirty="0">
                <a:solidFill>
                  <a:schemeClr val="tx1"/>
                </a:solidFill>
                <a:latin typeface="Times New Roman" panose="02020603050405020304" pitchFamily="18" charset="0"/>
                <a:cs typeface="Times New Roman" panose="02020603050405020304" pitchFamily="18" charset="0"/>
              </a:rPr>
              <a:t> Not only the cost of fertilizers and manures but also the cost of together produce decide the quantity of manures and fertilizer to be applied i.e., depend on the profit from the crop. </a:t>
            </a:r>
          </a:p>
          <a:p>
            <a:pPr marL="0" indent="0">
              <a:buNone/>
            </a:pPr>
            <a:r>
              <a:rPr lang="en-US" sz="2800" b="1" dirty="0">
                <a:solidFill>
                  <a:schemeClr val="tx1"/>
                </a:solidFill>
                <a:latin typeface="Times New Roman" panose="02020603050405020304" pitchFamily="18" charset="0"/>
                <a:cs typeface="Times New Roman" panose="02020603050405020304" pitchFamily="18" charset="0"/>
              </a:rPr>
              <a:t>Availability of manures and fertilizers </a:t>
            </a:r>
          </a:p>
          <a:p>
            <a:r>
              <a:rPr lang="en-US" sz="2800" dirty="0">
                <a:solidFill>
                  <a:schemeClr val="tx1"/>
                </a:solidFill>
                <a:latin typeface="Times New Roman" panose="02020603050405020304" pitchFamily="18" charset="0"/>
                <a:cs typeface="Times New Roman" panose="02020603050405020304" pitchFamily="18" charset="0"/>
              </a:rPr>
              <a:t>Timely availability of manures and fertilizers, transport facility and labour for application decides the quantity. </a:t>
            </a:r>
          </a:p>
          <a:p>
            <a:r>
              <a:rPr lang="en-US" sz="2800" dirty="0">
                <a:solidFill>
                  <a:schemeClr val="tx1"/>
                </a:solidFill>
                <a:latin typeface="Times New Roman" panose="02020603050405020304" pitchFamily="18" charset="0"/>
                <a:cs typeface="Times New Roman" panose="02020603050405020304" pitchFamily="18" charset="0"/>
              </a:rPr>
              <a:t>Now-a-days, manures are not available to the required level due to various reasons. </a:t>
            </a:r>
          </a:p>
          <a:p>
            <a:r>
              <a:rPr lang="en-US" sz="2800" dirty="0">
                <a:solidFill>
                  <a:schemeClr val="tx1"/>
                </a:solidFill>
                <a:latin typeface="Times New Roman" panose="02020603050405020304" pitchFamily="18" charset="0"/>
                <a:cs typeface="Times New Roman" panose="02020603050405020304" pitchFamily="18" charset="0"/>
              </a:rPr>
              <a:t>Slow release fertilizers - are developed to prevent the loss of nutrients by leaching and nitrification.eg.Neem coated Urea, Sulphur coated Urea, Lac coated Urea, Isobutylidine di Urea (IBDU), Thiourea etc.</a:t>
            </a: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017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6883" y="1197735"/>
            <a:ext cx="6806818" cy="4379264"/>
          </a:xfrm>
          <a:prstGeom prst="rect">
            <a:avLst/>
          </a:prstGeom>
        </p:spPr>
      </p:pic>
    </p:spTree>
    <p:extLst>
      <p:ext uri="{BB962C8B-B14F-4D97-AF65-F5344CB8AC3E}">
        <p14:creationId xmlns:p14="http://schemas.microsoft.com/office/powerpoint/2010/main" val="176122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F9F54-7DB0-4DF7-9238-E59FF478B290}"/>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Importance</a:t>
            </a:r>
          </a:p>
        </p:txBody>
      </p:sp>
      <p:sp>
        <p:nvSpPr>
          <p:cNvPr id="3" name="Content Placeholder 2">
            <a:extLst>
              <a:ext uri="{FF2B5EF4-FFF2-40B4-BE49-F238E27FC236}">
                <a16:creationId xmlns:a16="http://schemas.microsoft.com/office/drawing/2014/main" xmlns="" id="{9D03B757-51B4-460B-B219-12747C9ECBDE}"/>
              </a:ext>
            </a:extLst>
          </p:cNvPr>
          <p:cNvSpPr>
            <a:spLocks noGrp="1"/>
          </p:cNvSpPr>
          <p:nvPr>
            <p:ph idx="1"/>
          </p:nvPr>
        </p:nvSpPr>
        <p:spPr>
          <a:xfrm>
            <a:off x="1404730" y="1417983"/>
            <a:ext cx="10099882" cy="4996069"/>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Fertilizer is one of the most important management practices used to determine turf grass quality. </a:t>
            </a:r>
          </a:p>
          <a:p>
            <a:r>
              <a:rPr lang="en-US" sz="2800" dirty="0">
                <a:solidFill>
                  <a:schemeClr val="tx1"/>
                </a:solidFill>
                <a:latin typeface="Times New Roman" panose="02020603050405020304" pitchFamily="18" charset="0"/>
                <a:cs typeface="Times New Roman" panose="02020603050405020304" pitchFamily="18" charset="0"/>
              </a:rPr>
              <a:t>Fertilizer will affect the general health of the plant. </a:t>
            </a:r>
          </a:p>
          <a:p>
            <a:r>
              <a:rPr lang="en-US" sz="2800" dirty="0">
                <a:solidFill>
                  <a:schemeClr val="tx1"/>
                </a:solidFill>
                <a:latin typeface="Times New Roman" panose="02020603050405020304" pitchFamily="18" charset="0"/>
                <a:cs typeface="Times New Roman" panose="02020603050405020304" pitchFamily="18" charset="0"/>
              </a:rPr>
              <a:t>The healthier the plant is, the better the turf grass stand can compete and tolerate competing pests, like weeds, disease and insects.</a:t>
            </a:r>
          </a:p>
          <a:p>
            <a:r>
              <a:rPr lang="en-US" sz="2800" dirty="0">
                <a:solidFill>
                  <a:schemeClr val="tx1"/>
                </a:solidFill>
                <a:latin typeface="Times New Roman" panose="02020603050405020304" pitchFamily="18" charset="0"/>
                <a:cs typeface="Times New Roman" panose="02020603050405020304" pitchFamily="18" charset="0"/>
              </a:rPr>
              <a:t>Fertilizers enhance the growth of plants.</a:t>
            </a:r>
          </a:p>
          <a:p>
            <a:r>
              <a:rPr lang="en-US" sz="2800" dirty="0">
                <a:solidFill>
                  <a:schemeClr val="tx1"/>
                </a:solidFill>
                <a:latin typeface="Times New Roman" panose="02020603050405020304" pitchFamily="18" charset="0"/>
                <a:cs typeface="Times New Roman" panose="02020603050405020304" pitchFamily="18" charset="0"/>
              </a:rPr>
              <a:t>The second mode by which some fertilizers act is to enhance the effectiveness of the soil by modifying its water retention and aeration.</a:t>
            </a:r>
          </a:p>
        </p:txBody>
      </p:sp>
    </p:spTree>
    <p:extLst>
      <p:ext uri="{BB962C8B-B14F-4D97-AF65-F5344CB8AC3E}">
        <p14:creationId xmlns:p14="http://schemas.microsoft.com/office/powerpoint/2010/main" val="98710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0E68B-7614-4E71-B1A1-CC13A6EC7266}"/>
              </a:ext>
            </a:extLst>
          </p:cNvPr>
          <p:cNvSpPr>
            <a:spLocks noGrp="1"/>
          </p:cNvSpPr>
          <p:nvPr>
            <p:ph type="title"/>
          </p:nvPr>
        </p:nvSpPr>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Types of fertilizer</a:t>
            </a:r>
          </a:p>
        </p:txBody>
      </p:sp>
      <p:sp>
        <p:nvSpPr>
          <p:cNvPr id="3" name="Content Placeholder 2">
            <a:extLst>
              <a:ext uri="{FF2B5EF4-FFF2-40B4-BE49-F238E27FC236}">
                <a16:creationId xmlns:a16="http://schemas.microsoft.com/office/drawing/2014/main" xmlns="" id="{CE0F3DAC-ED72-4BE1-8153-31AC18174B46}"/>
              </a:ext>
            </a:extLst>
          </p:cNvPr>
          <p:cNvSpPr>
            <a:spLocks noGrp="1"/>
          </p:cNvSpPr>
          <p:nvPr>
            <p:ph idx="1"/>
          </p:nvPr>
        </p:nvSpPr>
        <p:spPr>
          <a:xfrm>
            <a:off x="2592925" y="2274277"/>
            <a:ext cx="8915400" cy="3777622"/>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Organic fertilizer.</a:t>
            </a:r>
          </a:p>
          <a:p>
            <a:r>
              <a:rPr lang="en-US" sz="2800" dirty="0">
                <a:solidFill>
                  <a:schemeClr val="tx1"/>
                </a:solidFill>
                <a:latin typeface="Times New Roman" panose="02020603050405020304" pitchFamily="18" charset="0"/>
                <a:cs typeface="Times New Roman" panose="02020603050405020304" pitchFamily="18" charset="0"/>
              </a:rPr>
              <a:t>Inorganic/Chemical fertilizer.</a:t>
            </a:r>
          </a:p>
        </p:txBody>
      </p:sp>
    </p:spTree>
    <p:extLst>
      <p:ext uri="{BB962C8B-B14F-4D97-AF65-F5344CB8AC3E}">
        <p14:creationId xmlns:p14="http://schemas.microsoft.com/office/powerpoint/2010/main" val="236011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3BDA1-BFAC-4027-8863-8135555416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EFEDA00-01A6-4071-A1E4-37F30F7227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1199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1DD38-347C-4BA5-87B1-CC05AC757DFE}"/>
              </a:ext>
            </a:extLst>
          </p:cNvPr>
          <p:cNvSpPr>
            <a:spLocks noGrp="1"/>
          </p:cNvSpPr>
          <p:nvPr>
            <p:ph type="title"/>
          </p:nvPr>
        </p:nvSpPr>
        <p:spPr>
          <a:xfrm>
            <a:off x="2592925" y="624110"/>
            <a:ext cx="8911687" cy="1072168"/>
          </a:xfrm>
        </p:spPr>
        <p:txBody>
          <a:bodyPr>
            <a:normAutofit/>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Organic fertilizer</a:t>
            </a:r>
          </a:p>
        </p:txBody>
      </p:sp>
      <p:sp>
        <p:nvSpPr>
          <p:cNvPr id="3" name="Content Placeholder 2">
            <a:extLst>
              <a:ext uri="{FF2B5EF4-FFF2-40B4-BE49-F238E27FC236}">
                <a16:creationId xmlns:a16="http://schemas.microsoft.com/office/drawing/2014/main" xmlns="" id="{449FC692-810F-4A9A-B6C6-372BF2A50231}"/>
              </a:ext>
            </a:extLst>
          </p:cNvPr>
          <p:cNvSpPr>
            <a:spLocks noGrp="1"/>
          </p:cNvSpPr>
          <p:nvPr>
            <p:ph idx="1"/>
          </p:nvPr>
        </p:nvSpPr>
        <p:spPr>
          <a:xfrm>
            <a:off x="1833837" y="2107096"/>
            <a:ext cx="10146127" cy="4426226"/>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As the name implies, organic fertilizers are composed of naturally occurring biodegradable materials.</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OR</a:t>
            </a:r>
          </a:p>
          <a:p>
            <a:r>
              <a:rPr lang="en-US" sz="2800" dirty="0">
                <a:solidFill>
                  <a:schemeClr val="tx1"/>
                </a:solidFill>
                <a:latin typeface="Times New Roman" panose="02020603050405020304" pitchFamily="18" charset="0"/>
                <a:cs typeface="Times New Roman" panose="02020603050405020304" pitchFamily="18" charset="0"/>
              </a:rPr>
              <a:t> Any fertilizer that originates from an organic source is considered to be organic. </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563857"/>
      </p:ext>
    </p:extLst>
  </p:cSld>
  <p:clrMapOvr>
    <a:masterClrMapping/>
  </p:clrMapOvr>
</p:sld>
</file>

<file path=ppt/theme/theme1.xml><?xml version="1.0" encoding="utf-8"?>
<a:theme xmlns:a="http://schemas.openxmlformats.org/drawingml/2006/main" name="Wis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1673</TotalTime>
  <Words>2287</Words>
  <Application>Microsoft Office PowerPoint</Application>
  <PresentationFormat>Widescreen</PresentationFormat>
  <Paragraphs>277</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Century Gothic</vt:lpstr>
      <vt:lpstr>Times New Roman</vt:lpstr>
      <vt:lpstr>Wingdings 3</vt:lpstr>
      <vt:lpstr>Wisp</vt:lpstr>
      <vt:lpstr>PowerPoint Presentation</vt:lpstr>
      <vt:lpstr>Role of Fertilizer &amp; Green manuring in conservation agronomy              </vt:lpstr>
      <vt:lpstr>Fertilizer and green Manuring</vt:lpstr>
      <vt:lpstr>Fertilizer</vt:lpstr>
      <vt:lpstr>PowerPoint Presentation</vt:lpstr>
      <vt:lpstr>Importance</vt:lpstr>
      <vt:lpstr>Types of fertilizer</vt:lpstr>
      <vt:lpstr>PowerPoint Presentation</vt:lpstr>
      <vt:lpstr>Organic fertilizer</vt:lpstr>
      <vt:lpstr>PowerPoint Presentation</vt:lpstr>
      <vt:lpstr>Types</vt:lpstr>
      <vt:lpstr>Inorganic fertilizer</vt:lpstr>
      <vt:lpstr>PowerPoint Presentation</vt:lpstr>
      <vt:lpstr>Types</vt:lpstr>
      <vt:lpstr>Advantages</vt:lpstr>
      <vt:lpstr>Cont..</vt:lpstr>
      <vt:lpstr>Disadvantages</vt:lpstr>
      <vt:lpstr>Cont.…</vt:lpstr>
      <vt:lpstr>Choosing the Right Fertilizer for Plants</vt:lpstr>
      <vt:lpstr>PowerPoint Presentation</vt:lpstr>
      <vt:lpstr>Reasons</vt:lpstr>
      <vt:lpstr>Why Fertilize...?</vt:lpstr>
      <vt:lpstr>Why...?</vt:lpstr>
      <vt:lpstr> Time of application </vt:lpstr>
      <vt:lpstr>When</vt:lpstr>
      <vt:lpstr>Cont...</vt:lpstr>
      <vt:lpstr>Method of Application</vt:lpstr>
      <vt:lpstr>I. Solid Form </vt:lpstr>
      <vt:lpstr> 2. Drilling and placement  </vt:lpstr>
      <vt:lpstr>3. Location or spot application </vt:lpstr>
      <vt:lpstr>II. Liquid form </vt:lpstr>
      <vt:lpstr>Cont...</vt:lpstr>
      <vt:lpstr>Fertilizer Use In Dryland</vt:lpstr>
      <vt:lpstr>Cont...</vt:lpstr>
      <vt:lpstr>  Green Manuring</vt:lpstr>
      <vt:lpstr>PowerPoint Presentation</vt:lpstr>
      <vt:lpstr>Types of green manuring:</vt:lpstr>
      <vt:lpstr>Green-manuring in situ</vt:lpstr>
      <vt:lpstr>Green-leaf manuring</vt:lpstr>
      <vt:lpstr>Time Of Green Manuring</vt:lpstr>
      <vt:lpstr>Characteristics of a good manuring</vt:lpstr>
      <vt:lpstr>Characteristics of green manure crop</vt:lpstr>
      <vt:lpstr>Major Green Manure Crops</vt:lpstr>
      <vt:lpstr>PowerPoint Presentation</vt:lpstr>
      <vt:lpstr>Role of green manuring in conservation                          agronomy</vt:lpstr>
      <vt:lpstr>Cont...</vt:lpstr>
      <vt:lpstr>Cont.…</vt:lpstr>
      <vt:lpstr>Cont...</vt:lpstr>
      <vt:lpstr> Limitations</vt:lpstr>
      <vt:lpstr> Factors affecting manures and fertilizer use   </vt:lpstr>
      <vt:lpstr>Cont...</vt:lpstr>
      <vt:lpstr>Crop factors </vt:lpstr>
      <vt:lpstr>Agronomic factors</vt:lpstr>
      <vt:lpstr>Other factors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Manuring</dc:title>
  <dc:creator>Nadeem Nazami</dc:creator>
  <cp:lastModifiedBy>Windows User</cp:lastModifiedBy>
  <cp:revision>153</cp:revision>
  <dcterms:created xsi:type="dcterms:W3CDTF">2014-09-29T12:21:24Z</dcterms:created>
  <dcterms:modified xsi:type="dcterms:W3CDTF">2020-10-20T08:11:26Z</dcterms:modified>
</cp:coreProperties>
</file>