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68" r:id="rId4"/>
    <p:sldId id="269" r:id="rId5"/>
    <p:sldId id="270" r:id="rId6"/>
    <p:sldId id="271" r:id="rId7"/>
    <p:sldId id="272" r:id="rId8"/>
    <p:sldId id="273" r:id="rId9"/>
    <p:sldId id="274" r:id="rId10"/>
    <p:sldId id="275" r:id="rId11"/>
    <p:sldId id="276" r:id="rId12"/>
    <p:sldId id="277" r:id="rId13"/>
    <p:sldId id="257" r:id="rId14"/>
    <p:sldId id="258" r:id="rId15"/>
    <p:sldId id="259" r:id="rId16"/>
    <p:sldId id="260" r:id="rId17"/>
    <p:sldId id="264"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4" d="100"/>
          <a:sy n="64" d="100"/>
        </p:scale>
        <p:origin x="-108" y="-3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91A7257E-1352-45AF-9A8C-643397C04EB6}" type="datetimeFigureOut">
              <a:rPr lang="en-US" smtClean="0"/>
              <a:t>10/29/2020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7FBFE51E-3CE7-4ABD-BD23-E3C8FC0E01B2}"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661627038"/>
      </p:ext>
    </p:extLst>
  </p:cSld>
  <p:clrMapOvr>
    <a:masterClrMapping/>
  </p:clrMapOvr>
  <p:extLst mod="1">
    <p:ext uri="{DCECCB84-F9BA-43D5-87BE-67443E8EF086}">
      <p15:sldGuideLst xmlns="" xmlns:p15="http://schemas.microsoft.com/office/powerpoint/2012/main">
        <p15:guide id="4294967295"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A7257E-1352-45AF-9A8C-643397C04EB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E51E-3CE7-4ABD-BD23-E3C8FC0E01B2}" type="slidenum">
              <a:rPr lang="en-US" smtClean="0"/>
              <a:t>‹#›</a:t>
            </a:fld>
            <a:endParaRPr lang="en-US"/>
          </a:p>
        </p:txBody>
      </p:sp>
    </p:spTree>
    <p:extLst>
      <p:ext uri="{BB962C8B-B14F-4D97-AF65-F5344CB8AC3E}">
        <p14:creationId xmlns:p14="http://schemas.microsoft.com/office/powerpoint/2010/main" val="403405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91A7257E-1352-45AF-9A8C-643397C04EB6}" type="datetimeFigureOut">
              <a:rPr lang="en-US" smtClean="0"/>
              <a:t>10/29/2020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7FBFE51E-3CE7-4ABD-BD23-E3C8FC0E01B2}"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8144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A7257E-1352-45AF-9A8C-643397C04EB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E51E-3CE7-4ABD-BD23-E3C8FC0E01B2}" type="slidenum">
              <a:rPr lang="en-US" smtClean="0"/>
              <a:t>‹#›</a:t>
            </a:fld>
            <a:endParaRPr lang="en-US"/>
          </a:p>
        </p:txBody>
      </p:sp>
    </p:spTree>
    <p:extLst>
      <p:ext uri="{BB962C8B-B14F-4D97-AF65-F5344CB8AC3E}">
        <p14:creationId xmlns:p14="http://schemas.microsoft.com/office/powerpoint/2010/main" val="326068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91A7257E-1352-45AF-9A8C-643397C04EB6}" type="datetimeFigureOut">
              <a:rPr lang="en-US" smtClean="0"/>
              <a:t>10/29/2020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7FBFE51E-3CE7-4ABD-BD23-E3C8FC0E01B2}"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6440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A7257E-1352-45AF-9A8C-643397C04EB6}"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FE51E-3CE7-4ABD-BD23-E3C8FC0E01B2}" type="slidenum">
              <a:rPr lang="en-US" smtClean="0"/>
              <a:t>‹#›</a:t>
            </a:fld>
            <a:endParaRPr lang="en-US"/>
          </a:p>
        </p:txBody>
      </p:sp>
    </p:spTree>
    <p:extLst>
      <p:ext uri="{BB962C8B-B14F-4D97-AF65-F5344CB8AC3E}">
        <p14:creationId xmlns:p14="http://schemas.microsoft.com/office/powerpoint/2010/main" val="334403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A7257E-1352-45AF-9A8C-643397C04EB6}" type="datetimeFigureOut">
              <a:rPr lang="en-US" smtClean="0"/>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BFE51E-3CE7-4ABD-BD23-E3C8FC0E01B2}" type="slidenum">
              <a:rPr lang="en-US" smtClean="0"/>
              <a:t>‹#›</a:t>
            </a:fld>
            <a:endParaRPr lang="en-US"/>
          </a:p>
        </p:txBody>
      </p:sp>
    </p:spTree>
    <p:extLst>
      <p:ext uri="{BB962C8B-B14F-4D97-AF65-F5344CB8AC3E}">
        <p14:creationId xmlns:p14="http://schemas.microsoft.com/office/powerpoint/2010/main" val="180572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A7257E-1352-45AF-9A8C-643397C04EB6}" type="datetimeFigureOut">
              <a:rPr lang="en-US" smtClean="0"/>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BFE51E-3CE7-4ABD-BD23-E3C8FC0E01B2}" type="slidenum">
              <a:rPr lang="en-US" smtClean="0"/>
              <a:t>‹#›</a:t>
            </a:fld>
            <a:endParaRPr lang="en-US"/>
          </a:p>
        </p:txBody>
      </p:sp>
    </p:spTree>
    <p:extLst>
      <p:ext uri="{BB962C8B-B14F-4D97-AF65-F5344CB8AC3E}">
        <p14:creationId xmlns:p14="http://schemas.microsoft.com/office/powerpoint/2010/main" val="336456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91A7257E-1352-45AF-9A8C-643397C04EB6}" type="datetimeFigureOut">
              <a:rPr lang="en-US" smtClean="0"/>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BFE51E-3CE7-4ABD-BD23-E3C8FC0E01B2}" type="slidenum">
              <a:rPr lang="en-US" smtClean="0"/>
              <a:t>‹#›</a:t>
            </a:fld>
            <a:endParaRPr lang="en-US"/>
          </a:p>
        </p:txBody>
      </p:sp>
    </p:spTree>
    <p:extLst>
      <p:ext uri="{BB962C8B-B14F-4D97-AF65-F5344CB8AC3E}">
        <p14:creationId xmlns:p14="http://schemas.microsoft.com/office/powerpoint/2010/main" val="2509507767"/>
      </p:ext>
    </p:extLst>
  </p:cSld>
  <p:clrMapOvr>
    <a:masterClrMapping/>
  </p:clrMapOvr>
  <p:extLst mod="1">
    <p:ext uri="{DCECCB84-F9BA-43D5-87BE-67443E8EF086}">
      <p15:sldGuideLst xmlns="" xmlns:p15="http://schemas.microsoft.com/office/powerpoint/2012/main">
        <p15:guide id="4294967295"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91A7257E-1352-45AF-9A8C-643397C04EB6}" type="datetimeFigureOut">
              <a:rPr lang="en-US" smtClean="0"/>
              <a:t>10/29/2020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7FBFE51E-3CE7-4ABD-BD23-E3C8FC0E01B2}" type="slidenum">
              <a:rPr lang="en-US" smtClean="0"/>
              <a:t>‹#›</a:t>
            </a:fld>
            <a:endParaRPr lang="en-US"/>
          </a:p>
        </p:txBody>
      </p:sp>
    </p:spTree>
    <p:extLst>
      <p:ext uri="{BB962C8B-B14F-4D97-AF65-F5344CB8AC3E}">
        <p14:creationId xmlns:p14="http://schemas.microsoft.com/office/powerpoint/2010/main" val="3053601800"/>
      </p:ext>
    </p:extLst>
  </p:cSld>
  <p:clrMapOvr>
    <a:masterClrMapping/>
  </p:clrMapOvr>
  <p:extLst mod="1">
    <p:ext uri="{DCECCB84-F9BA-43D5-87BE-67443E8EF086}">
      <p15:sldGuideLst xmlns="" xmlns:p15="http://schemas.microsoft.com/office/powerpoint/2012/main">
        <p15:guide id="4294967295"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91A7257E-1352-45AF-9A8C-643397C04EB6}" type="datetimeFigureOut">
              <a:rPr lang="en-US" smtClean="0"/>
              <a:t>10/29/2020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7FBFE51E-3CE7-4ABD-BD23-E3C8FC0E01B2}" type="slidenum">
              <a:rPr lang="en-US" smtClean="0"/>
              <a:t>‹#›</a:t>
            </a:fld>
            <a:endParaRPr lang="en-US"/>
          </a:p>
        </p:txBody>
      </p:sp>
    </p:spTree>
    <p:extLst>
      <p:ext uri="{BB962C8B-B14F-4D97-AF65-F5344CB8AC3E}">
        <p14:creationId xmlns:p14="http://schemas.microsoft.com/office/powerpoint/2010/main" val="230755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91A7257E-1352-45AF-9A8C-643397C04EB6}" type="datetimeFigureOut">
              <a:rPr lang="en-US" smtClean="0"/>
              <a:t>10/29/2020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7FBFE51E-3CE7-4ABD-BD23-E3C8FC0E01B2}"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261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294967295" pos="1848">
          <p15:clr>
            <a:srgbClr val="F26B43"/>
          </p15:clr>
        </p15:guide>
        <p15:guide id="4294967295" orient="horz" pos="3960">
          <p15:clr>
            <a:srgbClr val="F26B43"/>
          </p15:clr>
        </p15:guide>
        <p15:guide id="4294967295" orient="horz" pos="1536">
          <p15:clr>
            <a:srgbClr val="F26B43"/>
          </p15:clr>
        </p15:guide>
        <p15:guide id="4294967295" orient="horz" pos="3840">
          <p15:clr>
            <a:srgbClr val="F26B43"/>
          </p15:clr>
        </p15:guide>
        <p15:guide id="4294967295" pos="4416">
          <p15:clr>
            <a:srgbClr val="F26B43"/>
          </p15:clr>
        </p15:guide>
        <p15:guide id="4294967295" pos="4800">
          <p15:clr>
            <a:srgbClr val="F26B43"/>
          </p15:clr>
        </p15:guide>
        <p15:guide id="4294967295" orient="horz" pos="360">
          <p15:clr>
            <a:srgbClr val="F26B43"/>
          </p15:clr>
        </p15:guide>
        <p15:guide id="4294967295" pos="7368">
          <p15:clr>
            <a:srgbClr val="F26B43"/>
          </p15:clr>
        </p15:guide>
        <p15:guide id="4294967295"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tandfonline.com/doi/pdf/10.1080/030578754800001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Concerns and Problems in teaching Social Studies</a:t>
            </a:r>
            <a:endParaRPr lang="en-US" dirty="0"/>
          </a:p>
        </p:txBody>
      </p:sp>
      <p:sp>
        <p:nvSpPr>
          <p:cNvPr id="3" name="Subtitle 2"/>
          <p:cNvSpPr>
            <a:spLocks noGrp="1"/>
          </p:cNvSpPr>
          <p:nvPr>
            <p:ph type="subTitle" idx="1"/>
          </p:nvPr>
        </p:nvSpPr>
        <p:spPr>
          <a:xfrm>
            <a:off x="7920752" y="3850783"/>
            <a:ext cx="3793678" cy="2132354"/>
          </a:xfrm>
        </p:spPr>
        <p:txBody>
          <a:bodyPr>
            <a:normAutofit/>
          </a:bodyPr>
          <a:lstStyle/>
          <a:p>
            <a:r>
              <a:rPr lang="en-US" b="1" dirty="0" smtClean="0"/>
              <a:t>Teaching of Social Studies</a:t>
            </a:r>
          </a:p>
          <a:p>
            <a:endParaRPr lang="en-US" b="1" dirty="0" smtClean="0"/>
          </a:p>
          <a:p>
            <a:r>
              <a:rPr lang="en-US" b="1" dirty="0" smtClean="0"/>
              <a:t>Ms. </a:t>
            </a:r>
            <a:r>
              <a:rPr lang="en-US" b="1" dirty="0" err="1" smtClean="0"/>
              <a:t>Amatur</a:t>
            </a:r>
            <a:r>
              <a:rPr lang="en-US" b="1" dirty="0" smtClean="0"/>
              <a:t> </a:t>
            </a:r>
            <a:r>
              <a:rPr lang="en-US" b="1" dirty="0" err="1" smtClean="0"/>
              <a:t>Raof</a:t>
            </a:r>
            <a:endParaRPr lang="en-US" b="1" dirty="0" smtClean="0"/>
          </a:p>
          <a:p>
            <a:r>
              <a:rPr lang="en-US" b="1" dirty="0" smtClean="0"/>
              <a:t>EDU-510</a:t>
            </a:r>
            <a:endParaRPr lang="en-US" b="1" dirty="0"/>
          </a:p>
        </p:txBody>
      </p:sp>
    </p:spTree>
    <p:extLst>
      <p:ext uri="{BB962C8B-B14F-4D97-AF65-F5344CB8AC3E}">
        <p14:creationId xmlns:p14="http://schemas.microsoft.com/office/powerpoint/2010/main" val="1836987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reliance on text books </a:t>
            </a:r>
          </a:p>
        </p:txBody>
      </p:sp>
      <p:sp>
        <p:nvSpPr>
          <p:cNvPr id="3" name="Content Placeholder 2"/>
          <p:cNvSpPr>
            <a:spLocks noGrp="1"/>
          </p:cNvSpPr>
          <p:nvPr>
            <p:ph idx="1"/>
          </p:nvPr>
        </p:nvSpPr>
        <p:spPr/>
        <p:txBody>
          <a:bodyPr/>
          <a:lstStyle/>
          <a:p>
            <a:r>
              <a:rPr lang="en-US" dirty="0" smtClean="0"/>
              <a:t>Some </a:t>
            </a:r>
            <a:r>
              <a:rPr lang="en-US" dirty="0"/>
              <a:t>social studies teachers rely too much on text books and overlook the fact that the subject can also be taught through the immediate environment of the students and other sources like newspapers, magazines, films, monuments etc.</a:t>
            </a:r>
          </a:p>
        </p:txBody>
      </p:sp>
    </p:spTree>
    <p:extLst>
      <p:ext uri="{BB962C8B-B14F-4D97-AF65-F5344CB8AC3E}">
        <p14:creationId xmlns:p14="http://schemas.microsoft.com/office/powerpoint/2010/main" val="1909064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Dislike for History</a:t>
            </a:r>
            <a:endParaRPr lang="en-US" dirty="0"/>
          </a:p>
        </p:txBody>
      </p:sp>
      <p:sp>
        <p:nvSpPr>
          <p:cNvPr id="3" name="Content Placeholder 2"/>
          <p:cNvSpPr>
            <a:spLocks noGrp="1"/>
          </p:cNvSpPr>
          <p:nvPr>
            <p:ph idx="1"/>
          </p:nvPr>
        </p:nvSpPr>
        <p:spPr/>
        <p:txBody>
          <a:bodyPr/>
          <a:lstStyle/>
          <a:p>
            <a:r>
              <a:rPr lang="en-US" dirty="0" smtClean="0"/>
              <a:t>Many </a:t>
            </a:r>
            <a:r>
              <a:rPr lang="en-US" dirty="0"/>
              <a:t>students have a particular dislike for history. Some complain that it has nothing to do with their lives. Others say it's boring and all about dates and events. History is much more than dates and events. It’s not mere facts but the analysis of facts and how people interpret facts that makes the subject interesting.</a:t>
            </a:r>
          </a:p>
        </p:txBody>
      </p:sp>
    </p:spTree>
    <p:extLst>
      <p:ext uri="{BB962C8B-B14F-4D97-AF65-F5344CB8AC3E}">
        <p14:creationId xmlns:p14="http://schemas.microsoft.com/office/powerpoint/2010/main" val="4179560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Dealing with false knowledge</a:t>
            </a:r>
          </a:p>
        </p:txBody>
      </p:sp>
      <p:sp>
        <p:nvSpPr>
          <p:cNvPr id="3" name="Content Placeholder 2"/>
          <p:cNvSpPr>
            <a:spLocks noGrp="1"/>
          </p:cNvSpPr>
          <p:nvPr>
            <p:ph idx="1"/>
          </p:nvPr>
        </p:nvSpPr>
        <p:spPr/>
        <p:txBody>
          <a:bodyPr/>
          <a:lstStyle/>
          <a:p>
            <a:pPr marL="0" indent="0">
              <a:buNone/>
            </a:pPr>
            <a:r>
              <a:rPr lang="en-US" dirty="0" smtClean="0"/>
              <a:t> </a:t>
            </a:r>
            <a:r>
              <a:rPr lang="en-US" dirty="0"/>
              <a:t>At times students come to class with misconceptions. In fact even text books at times give false knowledge. This can be really hard for the teacher to handle. One cannot treat the text book as sacrosanct. The teacher should make an attempt to verify knowledge through other books</a:t>
            </a:r>
          </a:p>
        </p:txBody>
      </p:sp>
    </p:spTree>
    <p:extLst>
      <p:ext uri="{BB962C8B-B14F-4D97-AF65-F5344CB8AC3E}">
        <p14:creationId xmlns:p14="http://schemas.microsoft.com/office/powerpoint/2010/main" val="4234213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a:t>
            </a:r>
            <a:r>
              <a:rPr lang="en-US" dirty="0"/>
              <a:t>of trained teachers</a:t>
            </a:r>
          </a:p>
        </p:txBody>
      </p:sp>
      <p:sp>
        <p:nvSpPr>
          <p:cNvPr id="3" name="Content Placeholder 2"/>
          <p:cNvSpPr>
            <a:spLocks noGrp="1"/>
          </p:cNvSpPr>
          <p:nvPr>
            <p:ph idx="1"/>
          </p:nvPr>
        </p:nvSpPr>
        <p:spPr/>
        <p:txBody>
          <a:bodyPr/>
          <a:lstStyle/>
          <a:p>
            <a:r>
              <a:rPr lang="en-US" dirty="0" smtClean="0"/>
              <a:t>In Pakistan teachers in general lack training.</a:t>
            </a:r>
          </a:p>
          <a:p>
            <a:r>
              <a:rPr lang="en-US" dirty="0" smtClean="0"/>
              <a:t>No special attention is paid for training the teacher to teach Social Studies.</a:t>
            </a:r>
          </a:p>
          <a:p>
            <a:r>
              <a:rPr lang="en-US" dirty="0" smtClean="0"/>
              <a:t>Untrained teachers teaching students Social Studies.</a:t>
            </a:r>
          </a:p>
          <a:p>
            <a:r>
              <a:rPr lang="en-US" dirty="0" smtClean="0"/>
              <a:t>Teachers lack interest, training and skills as well.</a:t>
            </a:r>
          </a:p>
          <a:p>
            <a:r>
              <a:rPr lang="en-US" dirty="0" smtClean="0"/>
              <a:t>Teachers lack understanding of the subject.</a:t>
            </a:r>
          </a:p>
          <a:p>
            <a:endParaRPr lang="en-US" dirty="0"/>
          </a:p>
        </p:txBody>
      </p:sp>
    </p:spTree>
    <p:extLst>
      <p:ext uri="{BB962C8B-B14F-4D97-AF65-F5344CB8AC3E}">
        <p14:creationId xmlns:p14="http://schemas.microsoft.com/office/powerpoint/2010/main" val="4254301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a:t>
            </a:r>
            <a:r>
              <a:rPr lang="en-US" dirty="0"/>
              <a:t>of course </a:t>
            </a:r>
            <a:r>
              <a:rPr lang="en-US" dirty="0" smtClean="0"/>
              <a:t>books</a:t>
            </a:r>
            <a:endParaRPr lang="en-US" dirty="0"/>
          </a:p>
        </p:txBody>
      </p:sp>
      <p:sp>
        <p:nvSpPr>
          <p:cNvPr id="3" name="Content Placeholder 2"/>
          <p:cNvSpPr>
            <a:spLocks noGrp="1"/>
          </p:cNvSpPr>
          <p:nvPr>
            <p:ph idx="1"/>
          </p:nvPr>
        </p:nvSpPr>
        <p:spPr/>
        <p:txBody>
          <a:bodyPr/>
          <a:lstStyle/>
          <a:p>
            <a:r>
              <a:rPr lang="en-US" dirty="0" smtClean="0"/>
              <a:t>Unavailability of uniform Social Studies Books.</a:t>
            </a:r>
          </a:p>
          <a:p>
            <a:r>
              <a:rPr lang="en-US" dirty="0" smtClean="0"/>
              <a:t>Outdated Social Studies Books.</a:t>
            </a:r>
          </a:p>
          <a:p>
            <a:r>
              <a:rPr lang="en-US" dirty="0" smtClean="0"/>
              <a:t>No current domestic and global issues.</a:t>
            </a:r>
          </a:p>
          <a:p>
            <a:r>
              <a:rPr lang="en-US" dirty="0" smtClean="0"/>
              <a:t>Lack of Global history.</a:t>
            </a:r>
          </a:p>
          <a:p>
            <a:r>
              <a:rPr lang="en-US" dirty="0" smtClean="0"/>
              <a:t>Biased Curriculum</a:t>
            </a:r>
          </a:p>
          <a:p>
            <a:endParaRPr lang="en-US" dirty="0" smtClean="0"/>
          </a:p>
        </p:txBody>
      </p:sp>
    </p:spTree>
    <p:extLst>
      <p:ext uri="{BB962C8B-B14F-4D97-AF65-F5344CB8AC3E}">
        <p14:creationId xmlns:p14="http://schemas.microsoft.com/office/powerpoint/2010/main" val="3398830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a:t>
            </a:r>
            <a:r>
              <a:rPr lang="en-US" dirty="0"/>
              <a:t>of resources and opportunities</a:t>
            </a:r>
          </a:p>
        </p:txBody>
      </p:sp>
      <p:sp>
        <p:nvSpPr>
          <p:cNvPr id="3" name="Content Placeholder 2"/>
          <p:cNvSpPr>
            <a:spLocks noGrp="1"/>
          </p:cNvSpPr>
          <p:nvPr>
            <p:ph idx="1"/>
          </p:nvPr>
        </p:nvSpPr>
        <p:spPr/>
        <p:txBody>
          <a:bodyPr/>
          <a:lstStyle/>
          <a:p>
            <a:r>
              <a:rPr lang="en-US" dirty="0" smtClean="0"/>
              <a:t>No additional resources to teach Social Studies.</a:t>
            </a:r>
          </a:p>
          <a:p>
            <a:r>
              <a:rPr lang="en-US" dirty="0" smtClean="0"/>
              <a:t>Lack of Field Trips</a:t>
            </a:r>
          </a:p>
          <a:p>
            <a:r>
              <a:rPr lang="en-US" dirty="0" smtClean="0"/>
              <a:t>Lack of practical demonstration.</a:t>
            </a:r>
          </a:p>
          <a:p>
            <a:endParaRPr lang="en-US" dirty="0" smtClean="0"/>
          </a:p>
        </p:txBody>
      </p:sp>
    </p:spTree>
    <p:extLst>
      <p:ext uri="{BB962C8B-B14F-4D97-AF65-F5344CB8AC3E}">
        <p14:creationId xmlns:p14="http://schemas.microsoft.com/office/powerpoint/2010/main" val="3199316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a:t>
            </a:r>
            <a:r>
              <a:rPr lang="en-US" dirty="0"/>
              <a:t>problems </a:t>
            </a:r>
          </a:p>
        </p:txBody>
      </p:sp>
      <p:sp>
        <p:nvSpPr>
          <p:cNvPr id="3" name="Content Placeholder 2"/>
          <p:cNvSpPr>
            <a:spLocks noGrp="1"/>
          </p:cNvSpPr>
          <p:nvPr>
            <p:ph idx="1"/>
          </p:nvPr>
        </p:nvSpPr>
        <p:spPr/>
        <p:txBody>
          <a:bodyPr/>
          <a:lstStyle/>
          <a:p>
            <a:r>
              <a:rPr lang="en-US" dirty="0" smtClean="0"/>
              <a:t>Avoid Conflicts</a:t>
            </a:r>
          </a:p>
          <a:p>
            <a:r>
              <a:rPr lang="en-US" dirty="0" smtClean="0"/>
              <a:t>Many religious sectors</a:t>
            </a:r>
          </a:p>
          <a:p>
            <a:r>
              <a:rPr lang="en-US" dirty="0" smtClean="0"/>
              <a:t>What is social studies about? Social Studies </a:t>
            </a:r>
            <a:r>
              <a:rPr lang="en-US" dirty="0"/>
              <a:t>provides empirical data about what the problems </a:t>
            </a:r>
            <a:r>
              <a:rPr lang="en-US" dirty="0" smtClean="0"/>
              <a:t>are such as poverty, corruption, preservation of ancient places </a:t>
            </a:r>
            <a:r>
              <a:rPr lang="en-US" dirty="0" err="1" smtClean="0"/>
              <a:t>etc</a:t>
            </a:r>
            <a:endParaRPr lang="en-US" dirty="0" smtClean="0"/>
          </a:p>
          <a:p>
            <a:r>
              <a:rPr lang="en-US" dirty="0" smtClean="0"/>
              <a:t>Does our Social Studies curriculum serve this objective?</a:t>
            </a:r>
          </a:p>
          <a:p>
            <a:endParaRPr lang="en-US" dirty="0"/>
          </a:p>
        </p:txBody>
      </p:sp>
    </p:spTree>
    <p:extLst>
      <p:ext uri="{BB962C8B-B14F-4D97-AF65-F5344CB8AC3E}">
        <p14:creationId xmlns:p14="http://schemas.microsoft.com/office/powerpoint/2010/main" val="4114674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a:t>
            </a:r>
            <a:r>
              <a:rPr lang="en-US" dirty="0"/>
              <a:t>problems </a:t>
            </a:r>
          </a:p>
        </p:txBody>
      </p:sp>
      <p:sp>
        <p:nvSpPr>
          <p:cNvPr id="3" name="Content Placeholder 2"/>
          <p:cNvSpPr>
            <a:spLocks noGrp="1"/>
          </p:cNvSpPr>
          <p:nvPr>
            <p:ph idx="1"/>
          </p:nvPr>
        </p:nvSpPr>
        <p:spPr/>
        <p:txBody>
          <a:bodyPr/>
          <a:lstStyle/>
          <a:p>
            <a:r>
              <a:rPr lang="en-US" dirty="0" smtClean="0"/>
              <a:t>Curriculum gets effected by the ruling authority/party.</a:t>
            </a:r>
          </a:p>
          <a:p>
            <a:r>
              <a:rPr lang="en-US" dirty="0" smtClean="0"/>
              <a:t>Manipulation of facts</a:t>
            </a:r>
          </a:p>
          <a:p>
            <a:r>
              <a:rPr lang="en-US" dirty="0" smtClean="0"/>
              <a:t>Lack of multi perspectives</a:t>
            </a:r>
          </a:p>
          <a:p>
            <a:r>
              <a:rPr lang="en-US" dirty="0" smtClean="0"/>
              <a:t>Governance Type effects curriculum</a:t>
            </a:r>
          </a:p>
          <a:p>
            <a:r>
              <a:rPr lang="en-US" dirty="0" smtClean="0"/>
              <a:t>Biased</a:t>
            </a:r>
          </a:p>
          <a:p>
            <a:endParaRPr lang="en-US" dirty="0"/>
          </a:p>
        </p:txBody>
      </p:sp>
    </p:spTree>
    <p:extLst>
      <p:ext uri="{BB962C8B-B14F-4D97-AF65-F5344CB8AC3E}">
        <p14:creationId xmlns:p14="http://schemas.microsoft.com/office/powerpoint/2010/main" val="502170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www.tandfonline.com/doi/pdf/10.1080/03057875480000151</a:t>
            </a:r>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81208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 of Teachers of Social Studies</a:t>
            </a:r>
            <a:endParaRPr lang="en-US" dirty="0"/>
          </a:p>
        </p:txBody>
      </p:sp>
      <p:sp>
        <p:nvSpPr>
          <p:cNvPr id="3" name="Content Placeholder 2"/>
          <p:cNvSpPr>
            <a:spLocks noGrp="1"/>
          </p:cNvSpPr>
          <p:nvPr>
            <p:ph idx="1"/>
          </p:nvPr>
        </p:nvSpPr>
        <p:spPr/>
        <p:txBody>
          <a:bodyPr/>
          <a:lstStyle/>
          <a:p>
            <a:r>
              <a:rPr lang="en-US" dirty="0" smtClean="0"/>
              <a:t>There are many concerns </a:t>
            </a:r>
            <a:r>
              <a:rPr lang="en-US" dirty="0"/>
              <a:t>of Teachers of Social </a:t>
            </a:r>
            <a:r>
              <a:rPr lang="en-US" dirty="0" smtClean="0"/>
              <a:t>Studies while teaching this subjects to the students. However, 10 most important concerns have been explained in the next slides</a:t>
            </a:r>
            <a:endParaRPr lang="en-US" dirty="0"/>
          </a:p>
        </p:txBody>
      </p:sp>
    </p:spTree>
    <p:extLst>
      <p:ext uri="{BB962C8B-B14F-4D97-AF65-F5344CB8AC3E}">
        <p14:creationId xmlns:p14="http://schemas.microsoft.com/office/powerpoint/2010/main" val="429363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Breadth versus Depth </a:t>
            </a:r>
          </a:p>
        </p:txBody>
      </p:sp>
      <p:sp>
        <p:nvSpPr>
          <p:cNvPr id="3" name="Content Placeholder 2"/>
          <p:cNvSpPr>
            <a:spLocks noGrp="1"/>
          </p:cNvSpPr>
          <p:nvPr>
            <p:ph idx="1"/>
          </p:nvPr>
        </p:nvSpPr>
        <p:spPr/>
        <p:txBody>
          <a:bodyPr/>
          <a:lstStyle/>
          <a:p>
            <a:r>
              <a:rPr lang="en-US" dirty="0" smtClean="0"/>
              <a:t>The </a:t>
            </a:r>
            <a:r>
              <a:rPr lang="en-US" dirty="0"/>
              <a:t>social studies syllabus is often so heavy that in order to go through the entire syllabus within a given school year, one can barely touch upon the topics without going into the depth of the subject and without giving time to dwell on the development of concepts.</a:t>
            </a:r>
          </a:p>
        </p:txBody>
      </p:sp>
    </p:spTree>
    <p:extLst>
      <p:ext uri="{BB962C8B-B14F-4D97-AF65-F5344CB8AC3E}">
        <p14:creationId xmlns:p14="http://schemas.microsoft.com/office/powerpoint/2010/main" val="1979607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Dealing with Controversial Topics </a:t>
            </a:r>
          </a:p>
        </p:txBody>
      </p:sp>
      <p:sp>
        <p:nvSpPr>
          <p:cNvPr id="3" name="Content Placeholder 2"/>
          <p:cNvSpPr>
            <a:spLocks noGrp="1"/>
          </p:cNvSpPr>
          <p:nvPr>
            <p:ph idx="1"/>
          </p:nvPr>
        </p:nvSpPr>
        <p:spPr/>
        <p:txBody>
          <a:bodyPr/>
          <a:lstStyle/>
          <a:p>
            <a:r>
              <a:rPr lang="en-US" dirty="0" smtClean="0"/>
              <a:t>While </a:t>
            </a:r>
            <a:r>
              <a:rPr lang="en-US" dirty="0"/>
              <a:t>teaching social studies the teacher has to often deal with sensitive and at times controversial issues. For example, the teaching of the Muslim rule in India or the British period can sometime lead to heated debates. In these instances, it is important for the teacher to take an unbiased stand.</a:t>
            </a:r>
          </a:p>
        </p:txBody>
      </p:sp>
    </p:spTree>
    <p:extLst>
      <p:ext uri="{BB962C8B-B14F-4D97-AF65-F5344CB8AC3E}">
        <p14:creationId xmlns:p14="http://schemas.microsoft.com/office/powerpoint/2010/main" val="252624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Connections to Students' Lives </a:t>
            </a:r>
          </a:p>
        </p:txBody>
      </p:sp>
      <p:sp>
        <p:nvSpPr>
          <p:cNvPr id="3" name="Content Placeholder 2"/>
          <p:cNvSpPr>
            <a:spLocks noGrp="1"/>
          </p:cNvSpPr>
          <p:nvPr>
            <p:ph idx="1"/>
          </p:nvPr>
        </p:nvSpPr>
        <p:spPr/>
        <p:txBody>
          <a:bodyPr/>
          <a:lstStyle/>
          <a:p>
            <a:r>
              <a:rPr lang="en-US" dirty="0" smtClean="0"/>
              <a:t>While </a:t>
            </a:r>
            <a:r>
              <a:rPr lang="en-US" dirty="0"/>
              <a:t>some subjects lend themselves well to making connections to students and their lives, others do not. It may be tough for a 14 year old child to connect with what was going on in ancient India or ancient Rome. Social Studies teachers need to point out these connections so that students can understand better.</a:t>
            </a:r>
          </a:p>
        </p:txBody>
      </p:sp>
    </p:spTree>
    <p:extLst>
      <p:ext uri="{BB962C8B-B14F-4D97-AF65-F5344CB8AC3E}">
        <p14:creationId xmlns:p14="http://schemas.microsoft.com/office/powerpoint/2010/main" val="3829933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to Vary Instructions </a:t>
            </a:r>
          </a:p>
        </p:txBody>
      </p:sp>
      <p:sp>
        <p:nvSpPr>
          <p:cNvPr id="3" name="Content Placeholder 2"/>
          <p:cNvSpPr>
            <a:spLocks noGrp="1"/>
          </p:cNvSpPr>
          <p:nvPr>
            <p:ph idx="1"/>
          </p:nvPr>
        </p:nvSpPr>
        <p:spPr/>
        <p:txBody>
          <a:bodyPr/>
          <a:lstStyle/>
          <a:p>
            <a:r>
              <a:rPr lang="en-US" dirty="0" smtClean="0"/>
              <a:t>It </a:t>
            </a:r>
            <a:r>
              <a:rPr lang="en-US" dirty="0"/>
              <a:t>can be very easy for Social Studies teachers to stick to one method of instruction. There is a tendency to give lectures. It is necessary to use different methods to teach in order to make learning an interesting experience</a:t>
            </a:r>
          </a:p>
        </p:txBody>
      </p:sp>
    </p:spTree>
    <p:extLst>
      <p:ext uri="{BB962C8B-B14F-4D97-AF65-F5344CB8AC3E}">
        <p14:creationId xmlns:p14="http://schemas.microsoft.com/office/powerpoint/2010/main" val="4033895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Staying at the lower levels of Bloom's taxonomy </a:t>
            </a:r>
          </a:p>
        </p:txBody>
      </p:sp>
      <p:sp>
        <p:nvSpPr>
          <p:cNvPr id="3" name="Content Placeholder 2"/>
          <p:cNvSpPr>
            <a:spLocks noGrp="1"/>
          </p:cNvSpPr>
          <p:nvPr>
            <p:ph idx="1"/>
          </p:nvPr>
        </p:nvSpPr>
        <p:spPr/>
        <p:txBody>
          <a:bodyPr/>
          <a:lstStyle/>
          <a:p>
            <a:r>
              <a:rPr lang="en-US" dirty="0" smtClean="0"/>
              <a:t>Because </a:t>
            </a:r>
            <a:r>
              <a:rPr lang="en-US" dirty="0"/>
              <a:t>much of the teaching of social studies revolves around names, places, and dates, it is very easy to create assignments and tests that do not move beyond the recall level of Bloom's Taxonomy. They rarely provide the scope for higher levels of thinking or test understanding, application or analysis.</a:t>
            </a:r>
          </a:p>
        </p:txBody>
      </p:sp>
    </p:spTree>
    <p:extLst>
      <p:ext uri="{BB962C8B-B14F-4D97-AF65-F5344CB8AC3E}">
        <p14:creationId xmlns:p14="http://schemas.microsoft.com/office/powerpoint/2010/main" val="82998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is Interpretation </a:t>
            </a:r>
          </a:p>
        </p:txBody>
      </p:sp>
      <p:sp>
        <p:nvSpPr>
          <p:cNvPr id="3" name="Content Placeholder 2"/>
          <p:cNvSpPr>
            <a:spLocks noGrp="1"/>
          </p:cNvSpPr>
          <p:nvPr>
            <p:ph idx="1"/>
          </p:nvPr>
        </p:nvSpPr>
        <p:spPr/>
        <p:txBody>
          <a:bodyPr/>
          <a:lstStyle/>
          <a:p>
            <a:r>
              <a:rPr lang="en-US" dirty="0" smtClean="0"/>
              <a:t>History </a:t>
            </a:r>
            <a:r>
              <a:rPr lang="en-US" dirty="0"/>
              <a:t>is often the perspective of the person who writes it. Text books are therefore bound to be biased. Different books might describe the same event in different ways, depending on who wrote them. This can be a problem for teachers to deal with. History teachers need to expose the students to different perspectives.</a:t>
            </a:r>
          </a:p>
        </p:txBody>
      </p:sp>
    </p:spTree>
    <p:extLst>
      <p:ext uri="{BB962C8B-B14F-4D97-AF65-F5344CB8AC3E}">
        <p14:creationId xmlns:p14="http://schemas.microsoft.com/office/powerpoint/2010/main" val="2861883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levels of Teaching </a:t>
            </a:r>
          </a:p>
        </p:txBody>
      </p:sp>
      <p:sp>
        <p:nvSpPr>
          <p:cNvPr id="3" name="Content Placeholder 2"/>
          <p:cNvSpPr>
            <a:spLocks noGrp="1"/>
          </p:cNvSpPr>
          <p:nvPr>
            <p:ph idx="1"/>
          </p:nvPr>
        </p:nvSpPr>
        <p:spPr/>
        <p:txBody>
          <a:bodyPr/>
          <a:lstStyle/>
          <a:p>
            <a:r>
              <a:rPr lang="en-US" dirty="0" smtClean="0"/>
              <a:t>It </a:t>
            </a:r>
            <a:r>
              <a:rPr lang="en-US" dirty="0"/>
              <a:t>is possible for teachers to plan lessons well when they are dealing with fewer levels. Unfortunately many teachers are loaded with the responsibility of teaching different levels. The quality of the preparation suffers in this case.</a:t>
            </a:r>
          </a:p>
        </p:txBody>
      </p:sp>
    </p:spTree>
    <p:extLst>
      <p:ext uri="{BB962C8B-B14F-4D97-AF65-F5344CB8AC3E}">
        <p14:creationId xmlns:p14="http://schemas.microsoft.com/office/powerpoint/2010/main" val="379934262"/>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90</TotalTime>
  <Words>786</Words>
  <Application>Microsoft Office PowerPoint</Application>
  <PresentationFormat>Custom</PresentationFormat>
  <Paragraphs>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Feathered</vt:lpstr>
      <vt:lpstr>Concerns and Problems in teaching Social Studies</vt:lpstr>
      <vt:lpstr>Concerns of Teachers of Social Studies</vt:lpstr>
      <vt:lpstr>Breadth versus Depth </vt:lpstr>
      <vt:lpstr>Dealing with Controversial Topics </vt:lpstr>
      <vt:lpstr>Making Connections to Students' Lives </vt:lpstr>
      <vt:lpstr>Need to Vary Instructions </vt:lpstr>
      <vt:lpstr>Staying at the lower levels of Bloom's taxonomy </vt:lpstr>
      <vt:lpstr>History is Interpretation </vt:lpstr>
      <vt:lpstr>Multiple levels of Teaching </vt:lpstr>
      <vt:lpstr>Too much reliance on text books </vt:lpstr>
      <vt:lpstr>Dislike for History</vt:lpstr>
      <vt:lpstr>Dealing with false knowledge</vt:lpstr>
      <vt:lpstr>Lack of trained teachers</vt:lpstr>
      <vt:lpstr>Problems of course books</vt:lpstr>
      <vt:lpstr>Problems of resources and opportunities</vt:lpstr>
      <vt:lpstr>Social problems </vt:lpstr>
      <vt:lpstr>Political problems </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in teaching Social Studies</dc:title>
  <dc:creator>user</dc:creator>
  <cp:lastModifiedBy>Test</cp:lastModifiedBy>
  <cp:revision>9</cp:revision>
  <dcterms:created xsi:type="dcterms:W3CDTF">2020-10-27T18:13:31Z</dcterms:created>
  <dcterms:modified xsi:type="dcterms:W3CDTF">2020-10-28T20:30:53Z</dcterms:modified>
</cp:coreProperties>
</file>